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League Spartan" charset="1" panose="00000800000000000000"/>
      <p:regular r:id="rId16"/>
    </p:embeddedFont>
    <p:embeddedFont>
      <p:font typeface="Roboto Bold" charset="1" panose="02000000000000000000"/>
      <p:regular r:id="rId17"/>
    </p:embeddedFont>
    <p:embeddedFont>
      <p:font typeface="Roboto" charset="1" panose="02000000000000000000"/>
      <p:regular r:id="rId18"/>
    </p:embeddedFont>
    <p:embeddedFont>
      <p:font typeface="Open Sans Bold" charset="1" panose="020B08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544361" y="3680853"/>
            <a:ext cx="22832361" cy="11479604"/>
          </a:xfrm>
          <a:custGeom>
            <a:avLst/>
            <a:gdLst/>
            <a:ahLst/>
            <a:cxnLst/>
            <a:rect r="r" b="b" t="t" l="l"/>
            <a:pathLst>
              <a:path h="11479604" w="22832361">
                <a:moveTo>
                  <a:pt x="0" y="0"/>
                </a:moveTo>
                <a:lnTo>
                  <a:pt x="22832361" y="0"/>
                </a:lnTo>
                <a:lnTo>
                  <a:pt x="22832361" y="11479603"/>
                </a:lnTo>
                <a:lnTo>
                  <a:pt x="0" y="11479603"/>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6233340" y="5893095"/>
            <a:ext cx="872029" cy="0"/>
          </a:xfrm>
          <a:prstGeom prst="line">
            <a:avLst/>
          </a:prstGeom>
          <a:ln cap="flat" w="38100">
            <a:solidFill>
              <a:srgbClr val="FFFFFF"/>
            </a:solidFill>
            <a:prstDash val="solid"/>
            <a:headEnd type="none" len="sm" w="sm"/>
            <a:tailEnd type="none" len="sm" w="sm"/>
          </a:ln>
        </p:spPr>
      </p:sp>
      <p:sp>
        <p:nvSpPr>
          <p:cNvPr name="TextBox 4" id="4"/>
          <p:cNvSpPr txBox="true"/>
          <p:nvPr/>
        </p:nvSpPr>
        <p:spPr>
          <a:xfrm rot="0">
            <a:off x="6233340" y="4933849"/>
            <a:ext cx="5821321" cy="759619"/>
          </a:xfrm>
          <a:prstGeom prst="rect">
            <a:avLst/>
          </a:prstGeom>
        </p:spPr>
        <p:txBody>
          <a:bodyPr anchor="t" rtlCol="false" tIns="0" lIns="0" bIns="0" rIns="0">
            <a:spAutoFit/>
          </a:bodyPr>
          <a:lstStyle/>
          <a:p>
            <a:pPr algn="l">
              <a:lnSpc>
                <a:spcPts val="6093"/>
              </a:lnSpc>
            </a:pPr>
            <a:r>
              <a:rPr lang="en-US" sz="4875" spc="487">
                <a:solidFill>
                  <a:srgbClr val="FFFFFF"/>
                </a:solidFill>
                <a:latin typeface="League Spartan"/>
                <a:ea typeface="League Spartan"/>
                <a:cs typeface="League Spartan"/>
                <a:sym typeface="League Spartan"/>
              </a:rPr>
              <a:t>VETCARE360</a:t>
            </a:r>
          </a:p>
        </p:txBody>
      </p:sp>
      <p:sp>
        <p:nvSpPr>
          <p:cNvPr name="TextBox 5" id="5"/>
          <p:cNvSpPr txBox="true"/>
          <p:nvPr/>
        </p:nvSpPr>
        <p:spPr>
          <a:xfrm rot="0">
            <a:off x="6233340" y="4355805"/>
            <a:ext cx="5821321" cy="393700"/>
          </a:xfrm>
          <a:prstGeom prst="rect">
            <a:avLst/>
          </a:prstGeom>
        </p:spPr>
        <p:txBody>
          <a:bodyPr anchor="t" rtlCol="false" tIns="0" lIns="0" bIns="0" rIns="0">
            <a:spAutoFit/>
          </a:bodyPr>
          <a:lstStyle/>
          <a:p>
            <a:pPr algn="l">
              <a:lnSpc>
                <a:spcPts val="3125"/>
              </a:lnSpc>
            </a:pPr>
            <a:r>
              <a:rPr lang="en-US" b="true" sz="2500" spc="250">
                <a:solidFill>
                  <a:srgbClr val="FFFFFF"/>
                </a:solidFill>
                <a:latin typeface="Roboto Bold"/>
                <a:ea typeface="Roboto Bold"/>
                <a:cs typeface="Roboto Bold"/>
                <a:sym typeface="Roboto Bold"/>
              </a:rPr>
              <a:t>PRÉSTATION D’APPLICATION</a:t>
            </a:r>
          </a:p>
        </p:txBody>
      </p:sp>
      <p:sp>
        <p:nvSpPr>
          <p:cNvPr name="TextBox 6" id="6"/>
          <p:cNvSpPr txBox="true"/>
          <p:nvPr/>
        </p:nvSpPr>
        <p:spPr>
          <a:xfrm rot="0">
            <a:off x="13305506" y="7328559"/>
            <a:ext cx="4478417" cy="798828"/>
          </a:xfrm>
          <a:prstGeom prst="rect">
            <a:avLst/>
          </a:prstGeom>
        </p:spPr>
        <p:txBody>
          <a:bodyPr anchor="t" rtlCol="false" tIns="0" lIns="0" bIns="0" rIns="0">
            <a:spAutoFit/>
          </a:bodyPr>
          <a:lstStyle/>
          <a:p>
            <a:pPr algn="ctr">
              <a:lnSpc>
                <a:spcPts val="3220"/>
              </a:lnSpc>
            </a:pPr>
            <a:r>
              <a:rPr lang="en-US" sz="2300" b="true">
                <a:solidFill>
                  <a:srgbClr val="FFFFFF"/>
                </a:solidFill>
                <a:latin typeface="Roboto Bold"/>
                <a:ea typeface="Roboto Bold"/>
                <a:cs typeface="Roboto Bold"/>
                <a:sym typeface="Roboto Bold"/>
              </a:rPr>
              <a:t>Encadrer par :</a:t>
            </a:r>
          </a:p>
          <a:p>
            <a:pPr algn="ctr">
              <a:lnSpc>
                <a:spcPts val="3220"/>
              </a:lnSpc>
              <a:spcBef>
                <a:spcPct val="0"/>
              </a:spcBef>
            </a:pPr>
            <a:r>
              <a:rPr lang="en-US" b="true" sz="2300">
                <a:solidFill>
                  <a:srgbClr val="FFFFFF"/>
                </a:solidFill>
                <a:latin typeface="Roboto Bold"/>
                <a:ea typeface="Roboto Bold"/>
                <a:cs typeface="Roboto Bold"/>
                <a:sym typeface="Roboto Bold"/>
              </a:rPr>
              <a:t>                            M.Esbai Redouane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028700" y="9277350"/>
            <a:ext cx="872029" cy="0"/>
          </a:xfrm>
          <a:prstGeom prst="line">
            <a:avLst/>
          </a:prstGeom>
          <a:ln cap="flat" w="38100">
            <a:solidFill>
              <a:srgbClr val="FFFFFF"/>
            </a:solidFill>
            <a:prstDash val="solid"/>
            <a:headEnd type="none" len="sm" w="sm"/>
            <a:tailEnd type="none" len="sm" w="sm"/>
          </a:ln>
        </p:spPr>
      </p:sp>
      <p:sp>
        <p:nvSpPr>
          <p:cNvPr name="TextBox 3" id="3"/>
          <p:cNvSpPr txBox="true"/>
          <p:nvPr/>
        </p:nvSpPr>
        <p:spPr>
          <a:xfrm rot="0">
            <a:off x="6233340" y="4754166"/>
            <a:ext cx="5821321" cy="759619"/>
          </a:xfrm>
          <a:prstGeom prst="rect">
            <a:avLst/>
          </a:prstGeom>
        </p:spPr>
        <p:txBody>
          <a:bodyPr anchor="t" rtlCol="false" tIns="0" lIns="0" bIns="0" rIns="0">
            <a:spAutoFit/>
          </a:bodyPr>
          <a:lstStyle/>
          <a:p>
            <a:pPr algn="ctr">
              <a:lnSpc>
                <a:spcPts val="6093"/>
              </a:lnSpc>
            </a:pPr>
            <a:r>
              <a:rPr lang="en-US" sz="4875" spc="487">
                <a:solidFill>
                  <a:srgbClr val="FFFFFF"/>
                </a:solidFill>
                <a:latin typeface="League Spartan"/>
                <a:ea typeface="League Spartan"/>
                <a:cs typeface="League Spartan"/>
                <a:sym typeface="League Spartan"/>
              </a:rPr>
              <a:t>MERCI</a:t>
            </a:r>
          </a:p>
        </p:txBody>
      </p:sp>
      <p:sp>
        <p:nvSpPr>
          <p:cNvPr name="Freeform 4" id="4"/>
          <p:cNvSpPr/>
          <p:nvPr/>
        </p:nvSpPr>
        <p:spPr>
          <a:xfrm flipH="false" flipV="false" rot="0">
            <a:off x="-4840877" y="-4711102"/>
            <a:ext cx="22832361" cy="11479604"/>
          </a:xfrm>
          <a:custGeom>
            <a:avLst/>
            <a:gdLst/>
            <a:ahLst/>
            <a:cxnLst/>
            <a:rect r="r" b="b" t="t" l="l"/>
            <a:pathLst>
              <a:path h="11479604" w="22832361">
                <a:moveTo>
                  <a:pt x="0" y="0"/>
                </a:moveTo>
                <a:lnTo>
                  <a:pt x="22832361" y="0"/>
                </a:lnTo>
                <a:lnTo>
                  <a:pt x="22832361" y="11479604"/>
                </a:lnTo>
                <a:lnTo>
                  <a:pt x="0" y="1147960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615276" y="8418116"/>
            <a:ext cx="7672724" cy="1108708"/>
          </a:xfrm>
          <a:prstGeom prst="rect">
            <a:avLst/>
          </a:prstGeom>
        </p:spPr>
        <p:txBody>
          <a:bodyPr anchor="t" rtlCol="false" tIns="0" lIns="0" bIns="0" rIns="0">
            <a:spAutoFit/>
          </a:bodyPr>
          <a:lstStyle/>
          <a:p>
            <a:pPr algn="ctr">
              <a:lnSpc>
                <a:spcPts val="2940"/>
              </a:lnSpc>
            </a:pPr>
            <a:r>
              <a:rPr lang="en-US" sz="2100" b="true">
                <a:solidFill>
                  <a:srgbClr val="FFFFFF"/>
                </a:solidFill>
                <a:latin typeface="Roboto Bold"/>
                <a:ea typeface="Roboto Bold"/>
                <a:cs typeface="Roboto Bold"/>
                <a:sym typeface="Roboto Bold"/>
              </a:rPr>
              <a:t>Réalisée par:</a:t>
            </a:r>
          </a:p>
          <a:p>
            <a:pPr algn="ctr">
              <a:lnSpc>
                <a:spcPts val="2940"/>
              </a:lnSpc>
            </a:pPr>
            <a:r>
              <a:rPr lang="en-US" sz="2100" b="true">
                <a:solidFill>
                  <a:srgbClr val="FFFFFF"/>
                </a:solidFill>
                <a:latin typeface="Roboto Bold"/>
                <a:ea typeface="Roboto Bold"/>
                <a:cs typeface="Roboto Bold"/>
                <a:sym typeface="Roboto Bold"/>
              </a:rPr>
              <a:t>                                     OUKHSSANE IHSSANE</a:t>
            </a:r>
          </a:p>
          <a:p>
            <a:pPr algn="ctr">
              <a:lnSpc>
                <a:spcPts val="2940"/>
              </a:lnSpc>
              <a:spcBef>
                <a:spcPct val="0"/>
              </a:spcBef>
            </a:pPr>
            <a:r>
              <a:rPr lang="en-US" b="true" sz="2100">
                <a:solidFill>
                  <a:srgbClr val="FFFFFF"/>
                </a:solidFill>
                <a:latin typeface="Roboto Bold"/>
                <a:ea typeface="Roboto Bold"/>
                <a:cs typeface="Roboto Bold"/>
                <a:sym typeface="Roboto Bold"/>
              </a:rPr>
              <a:t>                              LETRACH IBTIHAL</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90184" y="0"/>
            <a:ext cx="6597816" cy="10287000"/>
            <a:chOff x="0" y="0"/>
            <a:chExt cx="1737696" cy="2709333"/>
          </a:xfrm>
        </p:grpSpPr>
        <p:sp>
          <p:nvSpPr>
            <p:cNvPr name="Freeform 3" id="3"/>
            <p:cNvSpPr/>
            <p:nvPr/>
          </p:nvSpPr>
          <p:spPr>
            <a:xfrm flipH="false" flipV="false" rot="0">
              <a:off x="0" y="0"/>
              <a:ext cx="1737696" cy="2709333"/>
            </a:xfrm>
            <a:custGeom>
              <a:avLst/>
              <a:gdLst/>
              <a:ahLst/>
              <a:cxnLst/>
              <a:rect r="r" b="b" t="t" l="l"/>
              <a:pathLst>
                <a:path h="2709333" w="1737696">
                  <a:moveTo>
                    <a:pt x="0" y="0"/>
                  </a:moveTo>
                  <a:lnTo>
                    <a:pt x="1737696" y="0"/>
                  </a:lnTo>
                  <a:lnTo>
                    <a:pt x="1737696" y="2709333"/>
                  </a:lnTo>
                  <a:lnTo>
                    <a:pt x="0" y="2709333"/>
                  </a:lnTo>
                  <a:close/>
                </a:path>
              </a:pathLst>
            </a:custGeom>
            <a:solidFill>
              <a:srgbClr val="000000"/>
            </a:solidFill>
          </p:spPr>
        </p:sp>
        <p:sp>
          <p:nvSpPr>
            <p:cNvPr name="TextBox 4" id="4"/>
            <p:cNvSpPr txBox="true"/>
            <p:nvPr/>
          </p:nvSpPr>
          <p:spPr>
            <a:xfrm>
              <a:off x="0" y="-38100"/>
              <a:ext cx="1737696" cy="2747433"/>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1028700" y="5887539"/>
            <a:ext cx="748505" cy="0"/>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11690184" y="-1738426"/>
            <a:ext cx="9386503" cy="3937116"/>
          </a:xfrm>
          <a:custGeom>
            <a:avLst/>
            <a:gdLst/>
            <a:ahLst/>
            <a:cxnLst/>
            <a:rect r="r" b="b" t="t" l="l"/>
            <a:pathLst>
              <a:path h="3937116" w="9386503">
                <a:moveTo>
                  <a:pt x="0" y="0"/>
                </a:moveTo>
                <a:lnTo>
                  <a:pt x="9386503" y="0"/>
                </a:lnTo>
                <a:lnTo>
                  <a:pt x="9386503" y="3937117"/>
                </a:lnTo>
                <a:lnTo>
                  <a:pt x="0" y="39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690184" y="8412159"/>
            <a:ext cx="9386503" cy="3937116"/>
          </a:xfrm>
          <a:custGeom>
            <a:avLst/>
            <a:gdLst/>
            <a:ahLst/>
            <a:cxnLst/>
            <a:rect r="r" b="b" t="t" l="l"/>
            <a:pathLst>
              <a:path h="3937116" w="9386503">
                <a:moveTo>
                  <a:pt x="0" y="0"/>
                </a:moveTo>
                <a:lnTo>
                  <a:pt x="9386503" y="0"/>
                </a:lnTo>
                <a:lnTo>
                  <a:pt x="9386503" y="3937117"/>
                </a:lnTo>
                <a:lnTo>
                  <a:pt x="0" y="39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2740652" y="1839475"/>
            <a:ext cx="4518648" cy="358773"/>
          </a:xfrm>
          <a:prstGeom prst="rect">
            <a:avLst/>
          </a:prstGeom>
        </p:spPr>
        <p:txBody>
          <a:bodyPr anchor="t" rtlCol="false" tIns="0" lIns="0" bIns="0" rIns="0">
            <a:spAutoFit/>
          </a:bodyPr>
          <a:lstStyle/>
          <a:p>
            <a:pPr algn="l">
              <a:lnSpc>
                <a:spcPts val="2800"/>
              </a:lnSpc>
            </a:pPr>
            <a:r>
              <a:rPr lang="en-US" b="true" sz="2000">
                <a:solidFill>
                  <a:srgbClr val="FFFFFF"/>
                </a:solidFill>
                <a:latin typeface="Roboto Bold"/>
                <a:ea typeface="Roboto Bold"/>
                <a:cs typeface="Roboto Bold"/>
                <a:sym typeface="Roboto Bold"/>
              </a:rPr>
              <a:t>INTRODUCTION</a:t>
            </a:r>
          </a:p>
        </p:txBody>
      </p:sp>
      <p:sp>
        <p:nvSpPr>
          <p:cNvPr name="TextBox 9" id="9"/>
          <p:cNvSpPr txBox="true"/>
          <p:nvPr/>
        </p:nvSpPr>
        <p:spPr>
          <a:xfrm rot="0">
            <a:off x="12729768" y="6252715"/>
            <a:ext cx="4518648" cy="358773"/>
          </a:xfrm>
          <a:prstGeom prst="rect">
            <a:avLst/>
          </a:prstGeom>
        </p:spPr>
        <p:txBody>
          <a:bodyPr anchor="t" rtlCol="false" tIns="0" lIns="0" bIns="0" rIns="0">
            <a:spAutoFit/>
          </a:bodyPr>
          <a:lstStyle/>
          <a:p>
            <a:pPr algn="l">
              <a:lnSpc>
                <a:spcPts val="2800"/>
              </a:lnSpc>
            </a:pPr>
            <a:r>
              <a:rPr lang="en-US" b="true" sz="2000">
                <a:solidFill>
                  <a:srgbClr val="FFFFFF"/>
                </a:solidFill>
                <a:latin typeface="Roboto Bold"/>
                <a:ea typeface="Roboto Bold"/>
                <a:cs typeface="Roboto Bold"/>
                <a:sym typeface="Roboto Bold"/>
              </a:rPr>
              <a:t>NOS FORMULES</a:t>
            </a:r>
          </a:p>
        </p:txBody>
      </p:sp>
      <p:sp>
        <p:nvSpPr>
          <p:cNvPr name="TextBox 10" id="10"/>
          <p:cNvSpPr txBox="true"/>
          <p:nvPr/>
        </p:nvSpPr>
        <p:spPr>
          <a:xfrm rot="0">
            <a:off x="12740652" y="2722123"/>
            <a:ext cx="4518648" cy="358773"/>
          </a:xfrm>
          <a:prstGeom prst="rect">
            <a:avLst/>
          </a:prstGeom>
        </p:spPr>
        <p:txBody>
          <a:bodyPr anchor="t" rtlCol="false" tIns="0" lIns="0" bIns="0" rIns="0">
            <a:spAutoFit/>
          </a:bodyPr>
          <a:lstStyle/>
          <a:p>
            <a:pPr algn="l">
              <a:lnSpc>
                <a:spcPts val="2800"/>
              </a:lnSpc>
            </a:pPr>
            <a:r>
              <a:rPr lang="en-US" b="true" sz="2000">
                <a:solidFill>
                  <a:srgbClr val="FFFFFF"/>
                </a:solidFill>
                <a:latin typeface="Roboto Bold"/>
                <a:ea typeface="Roboto Bold"/>
                <a:cs typeface="Roboto Bold"/>
                <a:sym typeface="Roboto Bold"/>
              </a:rPr>
              <a:t>À PROPOS</a:t>
            </a:r>
          </a:p>
        </p:txBody>
      </p:sp>
      <p:sp>
        <p:nvSpPr>
          <p:cNvPr name="TextBox 11" id="11"/>
          <p:cNvSpPr txBox="true"/>
          <p:nvPr/>
        </p:nvSpPr>
        <p:spPr>
          <a:xfrm rot="0">
            <a:off x="12740652" y="3604771"/>
            <a:ext cx="4518648" cy="358773"/>
          </a:xfrm>
          <a:prstGeom prst="rect">
            <a:avLst/>
          </a:prstGeom>
        </p:spPr>
        <p:txBody>
          <a:bodyPr anchor="t" rtlCol="false" tIns="0" lIns="0" bIns="0" rIns="0">
            <a:spAutoFit/>
          </a:bodyPr>
          <a:lstStyle/>
          <a:p>
            <a:pPr algn="l">
              <a:lnSpc>
                <a:spcPts val="2800"/>
              </a:lnSpc>
            </a:pPr>
            <a:r>
              <a:rPr lang="en-US" b="true" sz="2000">
                <a:solidFill>
                  <a:srgbClr val="FFFFFF"/>
                </a:solidFill>
                <a:latin typeface="Roboto Bold"/>
                <a:ea typeface="Roboto Bold"/>
                <a:cs typeface="Roboto Bold"/>
                <a:sym typeface="Roboto Bold"/>
              </a:rPr>
              <a:t>NOS ÉQUIPES</a:t>
            </a:r>
          </a:p>
        </p:txBody>
      </p:sp>
      <p:sp>
        <p:nvSpPr>
          <p:cNvPr name="TextBox 12" id="12"/>
          <p:cNvSpPr txBox="true"/>
          <p:nvPr/>
        </p:nvSpPr>
        <p:spPr>
          <a:xfrm rot="0">
            <a:off x="12740652" y="7135363"/>
            <a:ext cx="4518648" cy="358773"/>
          </a:xfrm>
          <a:prstGeom prst="rect">
            <a:avLst/>
          </a:prstGeom>
        </p:spPr>
        <p:txBody>
          <a:bodyPr anchor="t" rtlCol="false" tIns="0" lIns="0" bIns="0" rIns="0">
            <a:spAutoFit/>
          </a:bodyPr>
          <a:lstStyle/>
          <a:p>
            <a:pPr algn="l">
              <a:lnSpc>
                <a:spcPts val="2800"/>
              </a:lnSpc>
            </a:pPr>
            <a:r>
              <a:rPr lang="en-US" b="true" sz="2000">
                <a:solidFill>
                  <a:srgbClr val="FFFFFF"/>
                </a:solidFill>
                <a:latin typeface="Roboto Bold"/>
                <a:ea typeface="Roboto Bold"/>
                <a:cs typeface="Roboto Bold"/>
                <a:sym typeface="Roboto Bold"/>
              </a:rPr>
              <a:t>NOTRE MISSION</a:t>
            </a:r>
          </a:p>
        </p:txBody>
      </p:sp>
      <p:sp>
        <p:nvSpPr>
          <p:cNvPr name="TextBox 13" id="13"/>
          <p:cNvSpPr txBox="true"/>
          <p:nvPr/>
        </p:nvSpPr>
        <p:spPr>
          <a:xfrm rot="0">
            <a:off x="12729768" y="4487419"/>
            <a:ext cx="4518648" cy="358773"/>
          </a:xfrm>
          <a:prstGeom prst="rect">
            <a:avLst/>
          </a:prstGeom>
        </p:spPr>
        <p:txBody>
          <a:bodyPr anchor="t" rtlCol="false" tIns="0" lIns="0" bIns="0" rIns="0">
            <a:spAutoFit/>
          </a:bodyPr>
          <a:lstStyle/>
          <a:p>
            <a:pPr algn="l">
              <a:lnSpc>
                <a:spcPts val="2800"/>
              </a:lnSpc>
            </a:pPr>
            <a:r>
              <a:rPr lang="en-US" b="true" sz="2000">
                <a:solidFill>
                  <a:srgbClr val="FFFFFF"/>
                </a:solidFill>
                <a:latin typeface="Roboto Bold"/>
                <a:ea typeface="Roboto Bold"/>
                <a:cs typeface="Roboto Bold"/>
                <a:sym typeface="Roboto Bold"/>
              </a:rPr>
              <a:t>NOS VALEURS</a:t>
            </a:r>
          </a:p>
        </p:txBody>
      </p:sp>
      <p:sp>
        <p:nvSpPr>
          <p:cNvPr name="TextBox 14" id="14"/>
          <p:cNvSpPr txBox="true"/>
          <p:nvPr/>
        </p:nvSpPr>
        <p:spPr>
          <a:xfrm rot="0">
            <a:off x="12740652" y="8018011"/>
            <a:ext cx="4518648" cy="358773"/>
          </a:xfrm>
          <a:prstGeom prst="rect">
            <a:avLst/>
          </a:prstGeom>
        </p:spPr>
        <p:txBody>
          <a:bodyPr anchor="t" rtlCol="false" tIns="0" lIns="0" bIns="0" rIns="0">
            <a:spAutoFit/>
          </a:bodyPr>
          <a:lstStyle/>
          <a:p>
            <a:pPr algn="l">
              <a:lnSpc>
                <a:spcPts val="2800"/>
              </a:lnSpc>
            </a:pPr>
            <a:r>
              <a:rPr lang="en-US" b="true" sz="2000">
                <a:solidFill>
                  <a:srgbClr val="FFFFFF"/>
                </a:solidFill>
                <a:latin typeface="Roboto Bold"/>
                <a:ea typeface="Roboto Bold"/>
                <a:cs typeface="Roboto Bold"/>
                <a:sym typeface="Roboto Bold"/>
              </a:rPr>
              <a:t>NOS CHIFFRES</a:t>
            </a:r>
          </a:p>
        </p:txBody>
      </p:sp>
      <p:sp>
        <p:nvSpPr>
          <p:cNvPr name="TextBox 15" id="15"/>
          <p:cNvSpPr txBox="true"/>
          <p:nvPr/>
        </p:nvSpPr>
        <p:spPr>
          <a:xfrm rot="0">
            <a:off x="12740652" y="5370067"/>
            <a:ext cx="4518648" cy="358773"/>
          </a:xfrm>
          <a:prstGeom prst="rect">
            <a:avLst/>
          </a:prstGeom>
        </p:spPr>
        <p:txBody>
          <a:bodyPr anchor="t" rtlCol="false" tIns="0" lIns="0" bIns="0" rIns="0">
            <a:spAutoFit/>
          </a:bodyPr>
          <a:lstStyle/>
          <a:p>
            <a:pPr algn="l">
              <a:lnSpc>
                <a:spcPts val="2800"/>
              </a:lnSpc>
            </a:pPr>
            <a:r>
              <a:rPr lang="en-US" b="true" sz="2000">
                <a:solidFill>
                  <a:srgbClr val="FFFFFF"/>
                </a:solidFill>
                <a:latin typeface="Roboto Bold"/>
                <a:ea typeface="Roboto Bold"/>
                <a:cs typeface="Roboto Bold"/>
                <a:sym typeface="Roboto Bold"/>
              </a:rPr>
              <a:t>NOS SERVICES</a:t>
            </a:r>
          </a:p>
        </p:txBody>
      </p:sp>
      <p:sp>
        <p:nvSpPr>
          <p:cNvPr name="TextBox 16" id="16"/>
          <p:cNvSpPr txBox="true"/>
          <p:nvPr/>
        </p:nvSpPr>
        <p:spPr>
          <a:xfrm rot="0">
            <a:off x="1028700" y="4928292"/>
            <a:ext cx="5821321" cy="759619"/>
          </a:xfrm>
          <a:prstGeom prst="rect">
            <a:avLst/>
          </a:prstGeom>
        </p:spPr>
        <p:txBody>
          <a:bodyPr anchor="t" rtlCol="false" tIns="0" lIns="0" bIns="0" rIns="0">
            <a:spAutoFit/>
          </a:bodyPr>
          <a:lstStyle/>
          <a:p>
            <a:pPr algn="l">
              <a:lnSpc>
                <a:spcPts val="6093"/>
              </a:lnSpc>
            </a:pPr>
            <a:r>
              <a:rPr lang="en-US" sz="4875" spc="487">
                <a:solidFill>
                  <a:srgbClr val="000000"/>
                </a:solidFill>
                <a:latin typeface="League Spartan"/>
                <a:ea typeface="League Spartan"/>
                <a:cs typeface="League Spartan"/>
                <a:sym typeface="League Spartan"/>
              </a:rPr>
              <a:t>SOMMAIRE</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13952" y="0"/>
            <a:ext cx="10474048" cy="10287000"/>
            <a:chOff x="0" y="0"/>
            <a:chExt cx="2758597" cy="2709333"/>
          </a:xfrm>
        </p:grpSpPr>
        <p:sp>
          <p:nvSpPr>
            <p:cNvPr name="Freeform 3" id="3"/>
            <p:cNvSpPr/>
            <p:nvPr/>
          </p:nvSpPr>
          <p:spPr>
            <a:xfrm flipH="false" flipV="false" rot="0">
              <a:off x="0" y="0"/>
              <a:ext cx="2758597" cy="2709333"/>
            </a:xfrm>
            <a:custGeom>
              <a:avLst/>
              <a:gdLst/>
              <a:ahLst/>
              <a:cxnLst/>
              <a:rect r="r" b="b" t="t" l="l"/>
              <a:pathLst>
                <a:path h="2709333" w="2758597">
                  <a:moveTo>
                    <a:pt x="0" y="0"/>
                  </a:moveTo>
                  <a:lnTo>
                    <a:pt x="2758597" y="0"/>
                  </a:lnTo>
                  <a:lnTo>
                    <a:pt x="2758597" y="2709333"/>
                  </a:lnTo>
                  <a:lnTo>
                    <a:pt x="0" y="2709333"/>
                  </a:lnTo>
                  <a:close/>
                </a:path>
              </a:pathLst>
            </a:custGeom>
            <a:solidFill>
              <a:srgbClr val="000000"/>
            </a:solidFill>
          </p:spPr>
        </p:sp>
        <p:sp>
          <p:nvSpPr>
            <p:cNvPr name="TextBox 4" id="4"/>
            <p:cNvSpPr txBox="true"/>
            <p:nvPr/>
          </p:nvSpPr>
          <p:spPr>
            <a:xfrm>
              <a:off x="0" y="-38100"/>
              <a:ext cx="2758597" cy="2747433"/>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1028700" y="2565356"/>
            <a:ext cx="748505" cy="0"/>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7813952" y="7446041"/>
            <a:ext cx="10474048" cy="4393281"/>
          </a:xfrm>
          <a:custGeom>
            <a:avLst/>
            <a:gdLst/>
            <a:ahLst/>
            <a:cxnLst/>
            <a:rect r="r" b="b" t="t" l="l"/>
            <a:pathLst>
              <a:path h="4393281" w="10474048">
                <a:moveTo>
                  <a:pt x="0" y="0"/>
                </a:moveTo>
                <a:lnTo>
                  <a:pt x="10474048" y="0"/>
                </a:lnTo>
                <a:lnTo>
                  <a:pt x="10474048" y="4393281"/>
                </a:lnTo>
                <a:lnTo>
                  <a:pt x="0" y="43932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081385" y="2365728"/>
            <a:ext cx="3939182" cy="3939182"/>
          </a:xfrm>
          <a:custGeom>
            <a:avLst/>
            <a:gdLst/>
            <a:ahLst/>
            <a:cxnLst/>
            <a:rect r="r" b="b" t="t" l="l"/>
            <a:pathLst>
              <a:path h="3939182" w="3939182">
                <a:moveTo>
                  <a:pt x="0" y="0"/>
                </a:moveTo>
                <a:lnTo>
                  <a:pt x="3939182" y="0"/>
                </a:lnTo>
                <a:lnTo>
                  <a:pt x="3939182" y="3939181"/>
                </a:lnTo>
                <a:lnTo>
                  <a:pt x="0" y="3939181"/>
                </a:lnTo>
                <a:lnTo>
                  <a:pt x="0" y="0"/>
                </a:lnTo>
                <a:close/>
              </a:path>
            </a:pathLst>
          </a:custGeom>
          <a:blipFill>
            <a:blip r:embed="rId4">
              <a:alphaModFix amt="49000"/>
            </a:blip>
            <a:stretch>
              <a:fillRect l="0" t="0" r="0" b="0"/>
            </a:stretch>
          </a:blipFill>
        </p:spPr>
      </p:sp>
      <p:grpSp>
        <p:nvGrpSpPr>
          <p:cNvPr name="Group 8" id="8"/>
          <p:cNvGrpSpPr/>
          <p:nvPr/>
        </p:nvGrpSpPr>
        <p:grpSpPr>
          <a:xfrm rot="0">
            <a:off x="1028700" y="1047115"/>
            <a:ext cx="5821321" cy="1318613"/>
            <a:chOff x="0" y="0"/>
            <a:chExt cx="7761761" cy="1758150"/>
          </a:xfrm>
        </p:grpSpPr>
        <p:sp>
          <p:nvSpPr>
            <p:cNvPr name="TextBox 9" id="9"/>
            <p:cNvSpPr txBox="true"/>
            <p:nvPr/>
          </p:nvSpPr>
          <p:spPr>
            <a:xfrm rot="0">
              <a:off x="0" y="751675"/>
              <a:ext cx="7761761" cy="1006475"/>
            </a:xfrm>
            <a:prstGeom prst="rect">
              <a:avLst/>
            </a:prstGeom>
          </p:spPr>
          <p:txBody>
            <a:bodyPr anchor="t" rtlCol="false" tIns="0" lIns="0" bIns="0" rIns="0">
              <a:spAutoFit/>
            </a:bodyPr>
            <a:lstStyle/>
            <a:p>
              <a:pPr algn="l">
                <a:lnSpc>
                  <a:spcPts val="6093"/>
                </a:lnSpc>
              </a:pPr>
              <a:r>
                <a:rPr lang="en-US" sz="4875" spc="487">
                  <a:solidFill>
                    <a:srgbClr val="000000"/>
                  </a:solidFill>
                  <a:latin typeface="League Spartan"/>
                  <a:ea typeface="League Spartan"/>
                  <a:cs typeface="League Spartan"/>
                  <a:sym typeface="League Spartan"/>
                </a:rPr>
                <a:t>INTRODUCTION</a:t>
              </a:r>
            </a:p>
          </p:txBody>
        </p:sp>
        <p:sp>
          <p:nvSpPr>
            <p:cNvPr name="TextBox 10" id="10"/>
            <p:cNvSpPr txBox="true"/>
            <p:nvPr/>
          </p:nvSpPr>
          <p:spPr>
            <a:xfrm rot="0">
              <a:off x="0" y="-19050"/>
              <a:ext cx="7761761" cy="518583"/>
            </a:xfrm>
            <a:prstGeom prst="rect">
              <a:avLst/>
            </a:prstGeom>
          </p:spPr>
          <p:txBody>
            <a:bodyPr anchor="t" rtlCol="false" tIns="0" lIns="0" bIns="0" rIns="0">
              <a:spAutoFit/>
            </a:bodyPr>
            <a:lstStyle/>
            <a:p>
              <a:pPr algn="l">
                <a:lnSpc>
                  <a:spcPts val="3125"/>
                </a:lnSpc>
              </a:pPr>
              <a:r>
                <a:rPr lang="en-US" b="true" sz="2500" spc="250">
                  <a:solidFill>
                    <a:srgbClr val="000000"/>
                  </a:solidFill>
                  <a:latin typeface="Roboto Bold"/>
                  <a:ea typeface="Roboto Bold"/>
                  <a:cs typeface="Roboto Bold"/>
                  <a:sym typeface="Roboto Bold"/>
                </a:rPr>
                <a:t>CONTEXTE DU PROJET</a:t>
              </a:r>
            </a:p>
          </p:txBody>
        </p:sp>
      </p:grpSp>
      <p:sp>
        <p:nvSpPr>
          <p:cNvPr name="TextBox 11" id="11"/>
          <p:cNvSpPr txBox="true"/>
          <p:nvPr/>
        </p:nvSpPr>
        <p:spPr>
          <a:xfrm rot="0">
            <a:off x="1028700" y="3613151"/>
            <a:ext cx="5821321" cy="5645149"/>
          </a:xfrm>
          <a:prstGeom prst="rect">
            <a:avLst/>
          </a:prstGeom>
        </p:spPr>
        <p:txBody>
          <a:bodyPr anchor="t" rtlCol="false" tIns="0" lIns="0" bIns="0" rIns="0">
            <a:spAutoFit/>
          </a:bodyPr>
          <a:lstStyle/>
          <a:p>
            <a:pPr algn="just">
              <a:lnSpc>
                <a:spcPts val="2800"/>
              </a:lnSpc>
            </a:pPr>
            <a:r>
              <a:rPr lang="en-US" sz="2000">
                <a:solidFill>
                  <a:srgbClr val="000000"/>
                </a:solidFill>
                <a:latin typeface="Roboto"/>
                <a:ea typeface="Roboto"/>
                <a:cs typeface="Roboto"/>
                <a:sym typeface="Roboto"/>
              </a:rPr>
              <a:t>Notre projet La numérisation des processus de gestion au sein des cliniques vétérinaires occulte la nécessité de revoir les outils administratifs et opérationnels. VetCare y répond par une solution intégrée de gestion des dossiers patients, de la planification des rendez-vous et du suivi des interventions médicales. Développée sur la stack MERN (MongoDB, Express, React et Node.js), cette application assure réactivité et modularité, le tout sur une interface utilisateur ergonomique composée de Bootstrap et de CSS personnalisé. L’enjeu central consiste à favoriser l’efficacité opérationnelle et à réduire les erreurs d’encodage tout en offrant aux collaborateurs et clients une expérience fluide.</a:t>
            </a:r>
          </a:p>
          <a:p>
            <a:pPr algn="just">
              <a:lnSpc>
                <a:spcPts val="280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028700" y="2565356"/>
            <a:ext cx="748505" cy="0"/>
          </a:xfrm>
          <a:prstGeom prst="line">
            <a:avLst/>
          </a:prstGeom>
          <a:ln cap="flat" w="38100">
            <a:solidFill>
              <a:srgbClr val="FFFFFF"/>
            </a:solidFill>
            <a:prstDash val="solid"/>
            <a:headEnd type="none" len="sm" w="sm"/>
            <a:tailEnd type="none" len="sm" w="sm"/>
          </a:ln>
        </p:spPr>
      </p:sp>
      <p:grpSp>
        <p:nvGrpSpPr>
          <p:cNvPr name="Group 3" id="3"/>
          <p:cNvGrpSpPr/>
          <p:nvPr/>
        </p:nvGrpSpPr>
        <p:grpSpPr>
          <a:xfrm rot="0">
            <a:off x="1028700" y="1047115"/>
            <a:ext cx="5821321" cy="1318613"/>
            <a:chOff x="0" y="0"/>
            <a:chExt cx="7761761" cy="1758150"/>
          </a:xfrm>
        </p:grpSpPr>
        <p:sp>
          <p:nvSpPr>
            <p:cNvPr name="TextBox 4" id="4"/>
            <p:cNvSpPr txBox="true"/>
            <p:nvPr/>
          </p:nvSpPr>
          <p:spPr>
            <a:xfrm rot="0">
              <a:off x="0" y="751675"/>
              <a:ext cx="7761761" cy="1006475"/>
            </a:xfrm>
            <a:prstGeom prst="rect">
              <a:avLst/>
            </a:prstGeom>
          </p:spPr>
          <p:txBody>
            <a:bodyPr anchor="t" rtlCol="false" tIns="0" lIns="0" bIns="0" rIns="0">
              <a:spAutoFit/>
            </a:bodyPr>
            <a:lstStyle/>
            <a:p>
              <a:pPr algn="l">
                <a:lnSpc>
                  <a:spcPts val="6093"/>
                </a:lnSpc>
              </a:pPr>
              <a:r>
                <a:rPr lang="en-US" sz="4875" spc="487">
                  <a:solidFill>
                    <a:srgbClr val="FFFFFF"/>
                  </a:solidFill>
                  <a:latin typeface="League Spartan"/>
                  <a:ea typeface="League Spartan"/>
                  <a:cs typeface="League Spartan"/>
                  <a:sym typeface="League Spartan"/>
                </a:rPr>
                <a:t>À PROPOS</a:t>
              </a:r>
            </a:p>
          </p:txBody>
        </p:sp>
        <p:sp>
          <p:nvSpPr>
            <p:cNvPr name="TextBox 5" id="5"/>
            <p:cNvSpPr txBox="true"/>
            <p:nvPr/>
          </p:nvSpPr>
          <p:spPr>
            <a:xfrm rot="0">
              <a:off x="0" y="-19050"/>
              <a:ext cx="7761761" cy="518583"/>
            </a:xfrm>
            <a:prstGeom prst="rect">
              <a:avLst/>
            </a:prstGeom>
          </p:spPr>
          <p:txBody>
            <a:bodyPr anchor="t" rtlCol="false" tIns="0" lIns="0" bIns="0" rIns="0">
              <a:spAutoFit/>
            </a:bodyPr>
            <a:lstStyle/>
            <a:p>
              <a:pPr algn="l">
                <a:lnSpc>
                  <a:spcPts val="3125"/>
                </a:lnSpc>
              </a:pPr>
              <a:r>
                <a:rPr lang="en-US" b="true" sz="2500" spc="250">
                  <a:solidFill>
                    <a:srgbClr val="FFFFFF"/>
                  </a:solidFill>
                  <a:latin typeface="Roboto Bold"/>
                  <a:ea typeface="Roboto Bold"/>
                  <a:cs typeface="Roboto Bold"/>
                  <a:sym typeface="Roboto Bold"/>
                </a:rPr>
                <a:t>QUI SOMMES-NOUS ?</a:t>
              </a:r>
            </a:p>
          </p:txBody>
        </p:sp>
      </p:grpSp>
      <p:sp>
        <p:nvSpPr>
          <p:cNvPr name="Freeform 6" id="6"/>
          <p:cNvSpPr/>
          <p:nvPr/>
        </p:nvSpPr>
        <p:spPr>
          <a:xfrm flipH="false" flipV="false" rot="0">
            <a:off x="0" y="6990070"/>
            <a:ext cx="18288000" cy="7670800"/>
          </a:xfrm>
          <a:custGeom>
            <a:avLst/>
            <a:gdLst/>
            <a:ahLst/>
            <a:cxnLst/>
            <a:rect r="r" b="b" t="t" l="l"/>
            <a:pathLst>
              <a:path h="7670800" w="18288000">
                <a:moveTo>
                  <a:pt x="0" y="0"/>
                </a:moveTo>
                <a:lnTo>
                  <a:pt x="18288000" y="0"/>
                </a:lnTo>
                <a:lnTo>
                  <a:pt x="18288000" y="7670800"/>
                </a:lnTo>
                <a:lnTo>
                  <a:pt x="0" y="7670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8736381" y="2897432"/>
            <a:ext cx="8208237" cy="2731953"/>
          </a:xfrm>
          <a:prstGeom prst="rect">
            <a:avLst/>
          </a:prstGeom>
        </p:spPr>
        <p:txBody>
          <a:bodyPr anchor="t" rtlCol="false" tIns="0" lIns="0" bIns="0" rIns="0">
            <a:spAutoFit/>
          </a:bodyPr>
          <a:lstStyle/>
          <a:p>
            <a:pPr algn="just">
              <a:lnSpc>
                <a:spcPts val="3616"/>
              </a:lnSpc>
            </a:pPr>
            <a:r>
              <a:rPr lang="en-US" sz="2582" b="true">
                <a:solidFill>
                  <a:srgbClr val="FFFFFF"/>
                </a:solidFill>
                <a:latin typeface="Roboto Bold"/>
                <a:ea typeface="Roboto Bold"/>
                <a:cs typeface="Roboto Bold"/>
                <a:sym typeface="Roboto Bold"/>
              </a:rPr>
              <a:t>VetCare est une suite web destinée à moderniser la gestion quotidienne au sein des cliniques vétérinaires. Développée sur la stack MERN (MongoDB, Express, React et Node.js), l’application se distingue par un design minimaliste, responsive, enrichi grâce à Bootstrap et un CSS spécifique.</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028700" y="2565356"/>
            <a:ext cx="748505" cy="0"/>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0" y="6990070"/>
            <a:ext cx="18288000" cy="7670800"/>
          </a:xfrm>
          <a:custGeom>
            <a:avLst/>
            <a:gdLst/>
            <a:ahLst/>
            <a:cxnLst/>
            <a:rect r="r" b="b" t="t" l="l"/>
            <a:pathLst>
              <a:path h="7670800" w="18288000">
                <a:moveTo>
                  <a:pt x="0" y="0"/>
                </a:moveTo>
                <a:lnTo>
                  <a:pt x="18288000" y="0"/>
                </a:lnTo>
                <a:lnTo>
                  <a:pt x="18288000" y="7670800"/>
                </a:lnTo>
                <a:lnTo>
                  <a:pt x="0" y="7670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268368"/>
            <a:ext cx="5425949" cy="1036090"/>
          </a:xfrm>
          <a:prstGeom prst="rect">
            <a:avLst/>
          </a:prstGeom>
        </p:spPr>
        <p:txBody>
          <a:bodyPr anchor="t" rtlCol="false" tIns="0" lIns="0" bIns="0" rIns="0">
            <a:spAutoFit/>
          </a:bodyPr>
          <a:lstStyle/>
          <a:p>
            <a:pPr algn="l">
              <a:lnSpc>
                <a:spcPts val="4170"/>
              </a:lnSpc>
            </a:pPr>
            <a:r>
              <a:rPr lang="en-US" sz="3336" spc="333">
                <a:solidFill>
                  <a:srgbClr val="FFFFFF"/>
                </a:solidFill>
                <a:latin typeface="League Spartan"/>
                <a:ea typeface="League Spartan"/>
                <a:cs typeface="League Spartan"/>
                <a:sym typeface="League Spartan"/>
              </a:rPr>
              <a:t>LES OUTILS UTILISÉS EN BACKEND</a:t>
            </a:r>
          </a:p>
        </p:txBody>
      </p:sp>
      <p:grpSp>
        <p:nvGrpSpPr>
          <p:cNvPr name="Group 5" id="5"/>
          <p:cNvGrpSpPr/>
          <p:nvPr/>
        </p:nvGrpSpPr>
        <p:grpSpPr>
          <a:xfrm rot="0">
            <a:off x="1777205" y="3100570"/>
            <a:ext cx="2774028" cy="138701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7" id="7"/>
            <p:cNvSpPr txBox="true"/>
            <p:nvPr/>
          </p:nvSpPr>
          <p:spPr>
            <a:xfrm>
              <a:off x="0" y="-57150"/>
              <a:ext cx="812800" cy="463550"/>
            </a:xfrm>
            <a:prstGeom prst="rect">
              <a:avLst/>
            </a:prstGeom>
          </p:spPr>
          <p:txBody>
            <a:bodyPr anchor="ctr" rtlCol="false" tIns="50800" lIns="50800" bIns="50800" rIns="50800"/>
            <a:lstStyle/>
            <a:p>
              <a:pPr algn="ctr">
                <a:lnSpc>
                  <a:spcPts val="3220"/>
                </a:lnSpc>
              </a:pPr>
              <a:r>
                <a:rPr lang="en-US" b="true" sz="2300">
                  <a:solidFill>
                    <a:srgbClr val="FFFFFF"/>
                  </a:solidFill>
                  <a:latin typeface="Roboto Bold"/>
                  <a:ea typeface="Roboto Bold"/>
                  <a:cs typeface="Roboto Bold"/>
                  <a:sym typeface="Roboto Bold"/>
                </a:rPr>
                <a:t>Node.js</a:t>
              </a:r>
            </a:p>
          </p:txBody>
        </p:sp>
      </p:grpSp>
      <p:grpSp>
        <p:nvGrpSpPr>
          <p:cNvPr name="Group 8" id="8"/>
          <p:cNvGrpSpPr/>
          <p:nvPr/>
        </p:nvGrpSpPr>
        <p:grpSpPr>
          <a:xfrm rot="0">
            <a:off x="4094070" y="5143500"/>
            <a:ext cx="2733705" cy="1366852"/>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10" id="10"/>
            <p:cNvSpPr txBox="true"/>
            <p:nvPr/>
          </p:nvSpPr>
          <p:spPr>
            <a:xfrm>
              <a:off x="0" y="-47625"/>
              <a:ext cx="812800" cy="454025"/>
            </a:xfrm>
            <a:prstGeom prst="rect">
              <a:avLst/>
            </a:prstGeom>
          </p:spPr>
          <p:txBody>
            <a:bodyPr anchor="ctr" rtlCol="false" tIns="50800" lIns="50800" bIns="50800" rIns="50800"/>
            <a:lstStyle/>
            <a:p>
              <a:pPr algn="ctr">
                <a:lnSpc>
                  <a:spcPts val="2940"/>
                </a:lnSpc>
              </a:pPr>
              <a:r>
                <a:rPr lang="en-US" b="true" sz="2100">
                  <a:solidFill>
                    <a:srgbClr val="FFFFFF"/>
                  </a:solidFill>
                  <a:latin typeface="Roboto Bold"/>
                  <a:ea typeface="Roboto Bold"/>
                  <a:cs typeface="Roboto Bold"/>
                  <a:sym typeface="Roboto Bold"/>
                </a:rPr>
                <a:t>Express.js</a:t>
              </a:r>
            </a:p>
          </p:txBody>
        </p:sp>
      </p:grpSp>
      <p:grpSp>
        <p:nvGrpSpPr>
          <p:cNvPr name="Group 11" id="11"/>
          <p:cNvGrpSpPr/>
          <p:nvPr/>
        </p:nvGrpSpPr>
        <p:grpSpPr>
          <a:xfrm rot="0">
            <a:off x="7128289" y="3274457"/>
            <a:ext cx="2785586" cy="1392793"/>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13" id="13"/>
            <p:cNvSpPr txBox="true"/>
            <p:nvPr/>
          </p:nvSpPr>
          <p:spPr>
            <a:xfrm>
              <a:off x="0" y="-47625"/>
              <a:ext cx="812800" cy="454025"/>
            </a:xfrm>
            <a:prstGeom prst="rect">
              <a:avLst/>
            </a:prstGeom>
          </p:spPr>
          <p:txBody>
            <a:bodyPr anchor="ctr" rtlCol="false" tIns="50800" lIns="50800" bIns="50800" rIns="50800"/>
            <a:lstStyle/>
            <a:p>
              <a:pPr algn="ctr">
                <a:lnSpc>
                  <a:spcPts val="2940"/>
                </a:lnSpc>
              </a:pPr>
              <a:r>
                <a:rPr lang="en-US" b="true" sz="2100">
                  <a:solidFill>
                    <a:srgbClr val="FFFFFF"/>
                  </a:solidFill>
                  <a:latin typeface="Roboto Bold"/>
                  <a:ea typeface="Roboto Bold"/>
                  <a:cs typeface="Roboto Bold"/>
                  <a:sym typeface="Roboto Bold"/>
                </a:rPr>
                <a:t>MongoDB</a:t>
              </a:r>
            </a:p>
          </p:txBody>
        </p:sp>
      </p:grpSp>
      <p:grpSp>
        <p:nvGrpSpPr>
          <p:cNvPr name="Group 14" id="14"/>
          <p:cNvGrpSpPr/>
          <p:nvPr/>
        </p:nvGrpSpPr>
        <p:grpSpPr>
          <a:xfrm rot="0">
            <a:off x="10156597" y="5264861"/>
            <a:ext cx="2843377" cy="1421689"/>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16" id="16"/>
            <p:cNvSpPr txBox="true"/>
            <p:nvPr/>
          </p:nvSpPr>
          <p:spPr>
            <a:xfrm>
              <a:off x="0" y="-47625"/>
              <a:ext cx="812800" cy="454025"/>
            </a:xfrm>
            <a:prstGeom prst="rect">
              <a:avLst/>
            </a:prstGeom>
          </p:spPr>
          <p:txBody>
            <a:bodyPr anchor="ctr" rtlCol="false" tIns="50800" lIns="50800" bIns="50800" rIns="50800"/>
            <a:lstStyle/>
            <a:p>
              <a:pPr algn="ctr">
                <a:lnSpc>
                  <a:spcPts val="3080"/>
                </a:lnSpc>
              </a:pPr>
              <a:r>
                <a:rPr lang="en-US" b="true" sz="2200">
                  <a:solidFill>
                    <a:srgbClr val="FFFFFF"/>
                  </a:solidFill>
                  <a:latin typeface="Roboto Bold"/>
                  <a:ea typeface="Roboto Bold"/>
                  <a:cs typeface="Roboto Bold"/>
                  <a:sym typeface="Roboto Bold"/>
                </a:rPr>
                <a:t>Nodemon</a:t>
              </a:r>
            </a:p>
          </p:txBody>
        </p:sp>
      </p:grpSp>
      <p:grpSp>
        <p:nvGrpSpPr>
          <p:cNvPr name="Group 17" id="17"/>
          <p:cNvGrpSpPr/>
          <p:nvPr/>
        </p:nvGrpSpPr>
        <p:grpSpPr>
          <a:xfrm rot="0">
            <a:off x="13541877" y="3384260"/>
            <a:ext cx="2866494" cy="1433247"/>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19" id="19"/>
            <p:cNvSpPr txBox="true"/>
            <p:nvPr/>
          </p:nvSpPr>
          <p:spPr>
            <a:xfrm>
              <a:off x="0" y="-47625"/>
              <a:ext cx="812800" cy="454025"/>
            </a:xfrm>
            <a:prstGeom prst="rect">
              <a:avLst/>
            </a:prstGeom>
          </p:spPr>
          <p:txBody>
            <a:bodyPr anchor="ctr" rtlCol="false" tIns="50800" lIns="50800" bIns="50800" rIns="50800"/>
            <a:lstStyle/>
            <a:p>
              <a:pPr algn="ctr">
                <a:lnSpc>
                  <a:spcPts val="2940"/>
                </a:lnSpc>
              </a:pPr>
              <a:r>
                <a:rPr lang="en-US" b="true" sz="2100">
                  <a:solidFill>
                    <a:srgbClr val="FFFFFF"/>
                  </a:solidFill>
                  <a:latin typeface="Roboto Bold"/>
                  <a:ea typeface="Roboto Bold"/>
                  <a:cs typeface="Roboto Bold"/>
                  <a:sym typeface="Roboto Bold"/>
                </a:rPr>
                <a:t>NPM</a:t>
              </a:r>
            </a:p>
          </p:txBody>
        </p:sp>
      </p:gr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028700" y="2565356"/>
            <a:ext cx="748505" cy="0"/>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0" y="6990070"/>
            <a:ext cx="18288000" cy="7670800"/>
          </a:xfrm>
          <a:custGeom>
            <a:avLst/>
            <a:gdLst/>
            <a:ahLst/>
            <a:cxnLst/>
            <a:rect r="r" b="b" t="t" l="l"/>
            <a:pathLst>
              <a:path h="7670800" w="18288000">
                <a:moveTo>
                  <a:pt x="0" y="0"/>
                </a:moveTo>
                <a:lnTo>
                  <a:pt x="18288000" y="0"/>
                </a:lnTo>
                <a:lnTo>
                  <a:pt x="18288000" y="7670800"/>
                </a:lnTo>
                <a:lnTo>
                  <a:pt x="0" y="7670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268368"/>
            <a:ext cx="5425949" cy="1036090"/>
          </a:xfrm>
          <a:prstGeom prst="rect">
            <a:avLst/>
          </a:prstGeom>
        </p:spPr>
        <p:txBody>
          <a:bodyPr anchor="t" rtlCol="false" tIns="0" lIns="0" bIns="0" rIns="0">
            <a:spAutoFit/>
          </a:bodyPr>
          <a:lstStyle/>
          <a:p>
            <a:pPr algn="l">
              <a:lnSpc>
                <a:spcPts val="4170"/>
              </a:lnSpc>
            </a:pPr>
            <a:r>
              <a:rPr lang="en-US" sz="3336" spc="333">
                <a:solidFill>
                  <a:srgbClr val="FFFFFF"/>
                </a:solidFill>
                <a:latin typeface="League Spartan"/>
                <a:ea typeface="League Spartan"/>
                <a:cs typeface="League Spartan"/>
                <a:sym typeface="League Spartan"/>
              </a:rPr>
              <a:t>LES OUTILS UTILISÉS EN FRONTEND</a:t>
            </a:r>
          </a:p>
        </p:txBody>
      </p:sp>
      <p:grpSp>
        <p:nvGrpSpPr>
          <p:cNvPr name="Group 5" id="5"/>
          <p:cNvGrpSpPr/>
          <p:nvPr/>
        </p:nvGrpSpPr>
        <p:grpSpPr>
          <a:xfrm rot="0">
            <a:off x="1777205" y="3100570"/>
            <a:ext cx="2774028" cy="1387014"/>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7" id="7"/>
            <p:cNvSpPr txBox="true"/>
            <p:nvPr/>
          </p:nvSpPr>
          <p:spPr>
            <a:xfrm>
              <a:off x="0" y="-57150"/>
              <a:ext cx="812800" cy="463550"/>
            </a:xfrm>
            <a:prstGeom prst="rect">
              <a:avLst/>
            </a:prstGeom>
          </p:spPr>
          <p:txBody>
            <a:bodyPr anchor="ctr" rtlCol="false" tIns="50800" lIns="50800" bIns="50800" rIns="50800"/>
            <a:lstStyle/>
            <a:p>
              <a:pPr algn="ctr">
                <a:lnSpc>
                  <a:spcPts val="3220"/>
                </a:lnSpc>
              </a:pPr>
              <a:r>
                <a:rPr lang="en-US" b="true" sz="2300">
                  <a:solidFill>
                    <a:srgbClr val="FFFFFF"/>
                  </a:solidFill>
                  <a:latin typeface="Roboto Bold"/>
                  <a:ea typeface="Roboto Bold"/>
                  <a:cs typeface="Roboto Bold"/>
                  <a:sym typeface="Roboto Bold"/>
                </a:rPr>
                <a:t>CRA</a:t>
              </a:r>
            </a:p>
          </p:txBody>
        </p:sp>
      </p:grpSp>
      <p:grpSp>
        <p:nvGrpSpPr>
          <p:cNvPr name="Group 8" id="8"/>
          <p:cNvGrpSpPr/>
          <p:nvPr/>
        </p:nvGrpSpPr>
        <p:grpSpPr>
          <a:xfrm rot="0">
            <a:off x="4094070" y="5143500"/>
            <a:ext cx="2733705" cy="1366852"/>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10" id="10"/>
            <p:cNvSpPr txBox="true"/>
            <p:nvPr/>
          </p:nvSpPr>
          <p:spPr>
            <a:xfrm>
              <a:off x="0" y="-47625"/>
              <a:ext cx="812800" cy="454025"/>
            </a:xfrm>
            <a:prstGeom prst="rect">
              <a:avLst/>
            </a:prstGeom>
          </p:spPr>
          <p:txBody>
            <a:bodyPr anchor="ctr" rtlCol="false" tIns="50800" lIns="50800" bIns="50800" rIns="50800"/>
            <a:lstStyle/>
            <a:p>
              <a:pPr algn="ctr">
                <a:lnSpc>
                  <a:spcPts val="2940"/>
                </a:lnSpc>
              </a:pPr>
              <a:r>
                <a:rPr lang="en-US" b="true" sz="2100">
                  <a:solidFill>
                    <a:srgbClr val="FFFFFF"/>
                  </a:solidFill>
                  <a:latin typeface="Roboto Bold"/>
                  <a:ea typeface="Roboto Bold"/>
                  <a:cs typeface="Roboto Bold"/>
                  <a:sym typeface="Roboto Bold"/>
                </a:rPr>
                <a:t>Bootstrap</a:t>
              </a:r>
            </a:p>
          </p:txBody>
        </p:sp>
      </p:grpSp>
      <p:grpSp>
        <p:nvGrpSpPr>
          <p:cNvPr name="Group 11" id="11"/>
          <p:cNvGrpSpPr/>
          <p:nvPr/>
        </p:nvGrpSpPr>
        <p:grpSpPr>
          <a:xfrm rot="0">
            <a:off x="7128289" y="3274457"/>
            <a:ext cx="2785586" cy="1392793"/>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13" id="13"/>
            <p:cNvSpPr txBox="true"/>
            <p:nvPr/>
          </p:nvSpPr>
          <p:spPr>
            <a:xfrm>
              <a:off x="0" y="-47625"/>
              <a:ext cx="812800" cy="454025"/>
            </a:xfrm>
            <a:prstGeom prst="rect">
              <a:avLst/>
            </a:prstGeom>
          </p:spPr>
          <p:txBody>
            <a:bodyPr anchor="ctr" rtlCol="false" tIns="50800" lIns="50800" bIns="50800" rIns="50800"/>
            <a:lstStyle/>
            <a:p>
              <a:pPr algn="ctr">
                <a:lnSpc>
                  <a:spcPts val="2940"/>
                </a:lnSpc>
              </a:pPr>
              <a:r>
                <a:rPr lang="en-US" b="true" sz="2100">
                  <a:solidFill>
                    <a:srgbClr val="FFFFFF"/>
                  </a:solidFill>
                  <a:latin typeface="Roboto Bold"/>
                  <a:ea typeface="Roboto Bold"/>
                  <a:cs typeface="Roboto Bold"/>
                  <a:sym typeface="Roboto Bold"/>
                </a:rPr>
                <a:t>React Bootstrap</a:t>
              </a:r>
            </a:p>
          </p:txBody>
        </p:sp>
      </p:grpSp>
      <p:grpSp>
        <p:nvGrpSpPr>
          <p:cNvPr name="Group 14" id="14"/>
          <p:cNvGrpSpPr/>
          <p:nvPr/>
        </p:nvGrpSpPr>
        <p:grpSpPr>
          <a:xfrm rot="0">
            <a:off x="10156597" y="5264861"/>
            <a:ext cx="2843377" cy="1421689"/>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16" id="16"/>
            <p:cNvSpPr txBox="true"/>
            <p:nvPr/>
          </p:nvSpPr>
          <p:spPr>
            <a:xfrm>
              <a:off x="0" y="-47625"/>
              <a:ext cx="812800" cy="454025"/>
            </a:xfrm>
            <a:prstGeom prst="rect">
              <a:avLst/>
            </a:prstGeom>
          </p:spPr>
          <p:txBody>
            <a:bodyPr anchor="ctr" rtlCol="false" tIns="50800" lIns="50800" bIns="50800" rIns="50800"/>
            <a:lstStyle/>
            <a:p>
              <a:pPr algn="ctr">
                <a:lnSpc>
                  <a:spcPts val="3080"/>
                </a:lnSpc>
              </a:pPr>
              <a:r>
                <a:rPr lang="en-US" b="true" sz="2200">
                  <a:solidFill>
                    <a:srgbClr val="FFFFFF"/>
                  </a:solidFill>
                  <a:latin typeface="Roboto Bold"/>
                  <a:ea typeface="Roboto Bold"/>
                  <a:cs typeface="Roboto Bold"/>
                  <a:sym typeface="Roboto Bold"/>
                </a:rPr>
                <a:t>React-icons</a:t>
              </a:r>
            </a:p>
          </p:txBody>
        </p:sp>
      </p:grpSp>
      <p:grpSp>
        <p:nvGrpSpPr>
          <p:cNvPr name="Group 17" id="17"/>
          <p:cNvGrpSpPr/>
          <p:nvPr/>
        </p:nvGrpSpPr>
        <p:grpSpPr>
          <a:xfrm rot="0">
            <a:off x="13541877" y="3384260"/>
            <a:ext cx="2866494" cy="1433247"/>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353535"/>
            </a:solidFill>
          </p:spPr>
        </p:sp>
        <p:sp>
          <p:nvSpPr>
            <p:cNvPr name="TextBox 19" id="19"/>
            <p:cNvSpPr txBox="true"/>
            <p:nvPr/>
          </p:nvSpPr>
          <p:spPr>
            <a:xfrm>
              <a:off x="0" y="-47625"/>
              <a:ext cx="812800" cy="454025"/>
            </a:xfrm>
            <a:prstGeom prst="rect">
              <a:avLst/>
            </a:prstGeom>
          </p:spPr>
          <p:txBody>
            <a:bodyPr anchor="ctr" rtlCol="false" tIns="50800" lIns="50800" bIns="50800" rIns="50800"/>
            <a:lstStyle/>
            <a:p>
              <a:pPr algn="ctr">
                <a:lnSpc>
                  <a:spcPts val="2940"/>
                </a:lnSpc>
              </a:pPr>
              <a:r>
                <a:rPr lang="en-US" b="true" sz="2100">
                  <a:solidFill>
                    <a:srgbClr val="FFFFFF"/>
                  </a:solidFill>
                  <a:latin typeface="Roboto Bold"/>
                  <a:ea typeface="Roboto Bold"/>
                  <a:cs typeface="Roboto Bold"/>
                  <a:sym typeface="Roboto Bold"/>
                </a:rPr>
                <a:t>React</a:t>
              </a:r>
            </a:p>
          </p:txBody>
        </p:sp>
      </p:gr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050699"/>
            <a:ext cx="18442975" cy="6236301"/>
            <a:chOff x="0" y="0"/>
            <a:chExt cx="4857409" cy="1642483"/>
          </a:xfrm>
        </p:grpSpPr>
        <p:sp>
          <p:nvSpPr>
            <p:cNvPr name="Freeform 3" id="3"/>
            <p:cNvSpPr/>
            <p:nvPr/>
          </p:nvSpPr>
          <p:spPr>
            <a:xfrm flipH="false" flipV="false" rot="0">
              <a:off x="0" y="0"/>
              <a:ext cx="4857409" cy="1642483"/>
            </a:xfrm>
            <a:custGeom>
              <a:avLst/>
              <a:gdLst/>
              <a:ahLst/>
              <a:cxnLst/>
              <a:rect r="r" b="b" t="t" l="l"/>
              <a:pathLst>
                <a:path h="1642483" w="4857409">
                  <a:moveTo>
                    <a:pt x="0" y="0"/>
                  </a:moveTo>
                  <a:lnTo>
                    <a:pt x="4857409" y="0"/>
                  </a:lnTo>
                  <a:lnTo>
                    <a:pt x="4857409" y="1642483"/>
                  </a:lnTo>
                  <a:lnTo>
                    <a:pt x="0" y="1642483"/>
                  </a:lnTo>
                  <a:close/>
                </a:path>
              </a:pathLst>
            </a:custGeom>
            <a:solidFill>
              <a:srgbClr val="000000"/>
            </a:solidFill>
          </p:spPr>
        </p:sp>
        <p:sp>
          <p:nvSpPr>
            <p:cNvPr name="TextBox 4" id="4"/>
            <p:cNvSpPr txBox="true"/>
            <p:nvPr/>
          </p:nvSpPr>
          <p:spPr>
            <a:xfrm>
              <a:off x="0" y="-38100"/>
              <a:ext cx="4857409" cy="16805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9661366">
            <a:off x="10483360" y="8025629"/>
            <a:ext cx="11115380" cy="4662285"/>
          </a:xfrm>
          <a:custGeom>
            <a:avLst/>
            <a:gdLst/>
            <a:ahLst/>
            <a:cxnLst/>
            <a:rect r="r" b="b" t="t" l="l"/>
            <a:pathLst>
              <a:path h="4662285" w="11115380">
                <a:moveTo>
                  <a:pt x="0" y="0"/>
                </a:moveTo>
                <a:lnTo>
                  <a:pt x="11115381" y="0"/>
                </a:lnTo>
                <a:lnTo>
                  <a:pt x="11115381" y="4662284"/>
                </a:lnTo>
                <a:lnTo>
                  <a:pt x="0" y="46622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095875"/>
            <a:ext cx="7343526" cy="1476665"/>
          </a:xfrm>
          <a:prstGeom prst="rect">
            <a:avLst/>
          </a:prstGeom>
        </p:spPr>
        <p:txBody>
          <a:bodyPr anchor="t" rtlCol="false" tIns="0" lIns="0" bIns="0" rIns="0">
            <a:spAutoFit/>
          </a:bodyPr>
          <a:lstStyle/>
          <a:p>
            <a:pPr algn="just">
              <a:lnSpc>
                <a:spcPts val="2944"/>
              </a:lnSpc>
            </a:pPr>
            <a:r>
              <a:rPr lang="en-US" sz="2103">
                <a:solidFill>
                  <a:srgbClr val="FFFFFF"/>
                </a:solidFill>
                <a:latin typeface="Roboto"/>
                <a:ea typeface="Roboto"/>
                <a:cs typeface="Roboto"/>
                <a:sym typeface="Roboto"/>
              </a:rPr>
              <a:t>L’architecture MERN (MongoDB, Express, React, Node.js) constitue une solution full-JavaScript de bout en bout, idéale pour développer des applications web modernes et agiles comme VetCare360</a:t>
            </a:r>
          </a:p>
        </p:txBody>
      </p:sp>
      <p:grpSp>
        <p:nvGrpSpPr>
          <p:cNvPr name="Group 7" id="7"/>
          <p:cNvGrpSpPr/>
          <p:nvPr/>
        </p:nvGrpSpPr>
        <p:grpSpPr>
          <a:xfrm rot="0">
            <a:off x="1028700" y="1047115"/>
            <a:ext cx="6406546" cy="1318613"/>
            <a:chOff x="0" y="0"/>
            <a:chExt cx="8542062" cy="1758150"/>
          </a:xfrm>
        </p:grpSpPr>
        <p:sp>
          <p:nvSpPr>
            <p:cNvPr name="TextBox 8" id="8"/>
            <p:cNvSpPr txBox="true"/>
            <p:nvPr/>
          </p:nvSpPr>
          <p:spPr>
            <a:xfrm rot="0">
              <a:off x="0" y="751675"/>
              <a:ext cx="8542062" cy="1006475"/>
            </a:xfrm>
            <a:prstGeom prst="rect">
              <a:avLst/>
            </a:prstGeom>
          </p:spPr>
          <p:txBody>
            <a:bodyPr anchor="t" rtlCol="false" tIns="0" lIns="0" bIns="0" rIns="0">
              <a:spAutoFit/>
            </a:bodyPr>
            <a:lstStyle/>
            <a:p>
              <a:pPr algn="l">
                <a:lnSpc>
                  <a:spcPts val="6093"/>
                </a:lnSpc>
              </a:pPr>
              <a:r>
                <a:rPr lang="en-US" sz="4875" spc="487">
                  <a:solidFill>
                    <a:srgbClr val="000000"/>
                  </a:solidFill>
                  <a:latin typeface="League Spartan"/>
                  <a:ea typeface="League Spartan"/>
                  <a:cs typeface="League Spartan"/>
                  <a:sym typeface="League Spartan"/>
                </a:rPr>
                <a:t>MERN</a:t>
              </a:r>
            </a:p>
          </p:txBody>
        </p:sp>
        <p:sp>
          <p:nvSpPr>
            <p:cNvPr name="TextBox 9" id="9"/>
            <p:cNvSpPr txBox="true"/>
            <p:nvPr/>
          </p:nvSpPr>
          <p:spPr>
            <a:xfrm rot="0">
              <a:off x="0" y="-19050"/>
              <a:ext cx="8542062" cy="518583"/>
            </a:xfrm>
            <a:prstGeom prst="rect">
              <a:avLst/>
            </a:prstGeom>
          </p:spPr>
          <p:txBody>
            <a:bodyPr anchor="t" rtlCol="false" tIns="0" lIns="0" bIns="0" rIns="0">
              <a:spAutoFit/>
            </a:bodyPr>
            <a:lstStyle/>
            <a:p>
              <a:pPr algn="l">
                <a:lnSpc>
                  <a:spcPts val="3125"/>
                </a:lnSpc>
              </a:pPr>
              <a:r>
                <a:rPr lang="en-US" b="true" sz="2500" spc="250">
                  <a:solidFill>
                    <a:srgbClr val="000000"/>
                  </a:solidFill>
                  <a:latin typeface="Roboto Bold"/>
                  <a:ea typeface="Roboto Bold"/>
                  <a:cs typeface="Roboto Bold"/>
                  <a:sym typeface="Roboto Bold"/>
                </a:rPr>
                <a:t>STRUCTURE DE L’ARCHITECTURE</a:t>
              </a:r>
            </a:p>
          </p:txBody>
        </p:sp>
      </p:grpSp>
      <p:sp>
        <p:nvSpPr>
          <p:cNvPr name="AutoShape 10" id="10"/>
          <p:cNvSpPr/>
          <p:nvPr/>
        </p:nvSpPr>
        <p:spPr>
          <a:xfrm>
            <a:off x="1028700" y="2565356"/>
            <a:ext cx="748505" cy="0"/>
          </a:xfrm>
          <a:prstGeom prst="line">
            <a:avLst/>
          </a:prstGeom>
          <a:ln cap="flat" w="38100">
            <a:solidFill>
              <a:srgbClr val="000000"/>
            </a:solidFill>
            <a:prstDash val="solid"/>
            <a:headEnd type="none" len="sm" w="sm"/>
            <a:tailEnd type="none" len="sm" w="sm"/>
          </a:ln>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704847"/>
            <a:ext cx="18442975" cy="1832818"/>
            <a:chOff x="0" y="0"/>
            <a:chExt cx="4857409" cy="482718"/>
          </a:xfrm>
        </p:grpSpPr>
        <p:sp>
          <p:nvSpPr>
            <p:cNvPr name="Freeform 3" id="3"/>
            <p:cNvSpPr/>
            <p:nvPr/>
          </p:nvSpPr>
          <p:spPr>
            <a:xfrm flipH="false" flipV="false" rot="0">
              <a:off x="0" y="0"/>
              <a:ext cx="4857409" cy="482718"/>
            </a:xfrm>
            <a:custGeom>
              <a:avLst/>
              <a:gdLst/>
              <a:ahLst/>
              <a:cxnLst/>
              <a:rect r="r" b="b" t="t" l="l"/>
              <a:pathLst>
                <a:path h="482718" w="4857409">
                  <a:moveTo>
                    <a:pt x="0" y="0"/>
                  </a:moveTo>
                  <a:lnTo>
                    <a:pt x="4857409" y="0"/>
                  </a:lnTo>
                  <a:lnTo>
                    <a:pt x="4857409" y="482718"/>
                  </a:lnTo>
                  <a:lnTo>
                    <a:pt x="0" y="482718"/>
                  </a:lnTo>
                  <a:close/>
                </a:path>
              </a:pathLst>
            </a:custGeom>
            <a:solidFill>
              <a:srgbClr val="000000"/>
            </a:solidFill>
          </p:spPr>
        </p:sp>
        <p:sp>
          <p:nvSpPr>
            <p:cNvPr name="TextBox 4" id="4"/>
            <p:cNvSpPr txBox="true"/>
            <p:nvPr/>
          </p:nvSpPr>
          <p:spPr>
            <a:xfrm>
              <a:off x="0" y="-38100"/>
              <a:ext cx="4857409" cy="5208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9082017"/>
            <a:ext cx="8603554" cy="4433464"/>
          </a:xfrm>
          <a:custGeom>
            <a:avLst/>
            <a:gdLst/>
            <a:ahLst/>
            <a:cxnLst/>
            <a:rect r="r" b="b" t="t" l="l"/>
            <a:pathLst>
              <a:path h="4433464" w="8603554">
                <a:moveTo>
                  <a:pt x="0" y="0"/>
                </a:moveTo>
                <a:lnTo>
                  <a:pt x="8603554" y="0"/>
                </a:lnTo>
                <a:lnTo>
                  <a:pt x="8603554" y="4433464"/>
                </a:lnTo>
                <a:lnTo>
                  <a:pt x="0" y="4433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525227" y="4424955"/>
            <a:ext cx="3159011" cy="831842"/>
            <a:chOff x="0" y="0"/>
            <a:chExt cx="4212014" cy="1109122"/>
          </a:xfrm>
        </p:grpSpPr>
        <p:sp>
          <p:nvSpPr>
            <p:cNvPr name="TextBox 7" id="7"/>
            <p:cNvSpPr txBox="true"/>
            <p:nvPr/>
          </p:nvSpPr>
          <p:spPr>
            <a:xfrm rot="0">
              <a:off x="126679" y="-57150"/>
              <a:ext cx="3958656" cy="600708"/>
            </a:xfrm>
            <a:prstGeom prst="rect">
              <a:avLst/>
            </a:prstGeom>
          </p:spPr>
          <p:txBody>
            <a:bodyPr anchor="t" rtlCol="false" tIns="0" lIns="0" bIns="0" rIns="0">
              <a:spAutoFit/>
            </a:bodyPr>
            <a:lstStyle/>
            <a:p>
              <a:pPr algn="ctr">
                <a:lnSpc>
                  <a:spcPts val="3780"/>
                </a:lnSpc>
              </a:pPr>
            </a:p>
          </p:txBody>
        </p:sp>
        <p:sp>
          <p:nvSpPr>
            <p:cNvPr name="TextBox 8" id="8"/>
            <p:cNvSpPr txBox="true"/>
            <p:nvPr/>
          </p:nvSpPr>
          <p:spPr>
            <a:xfrm rot="0">
              <a:off x="0" y="649808"/>
              <a:ext cx="4212014" cy="459314"/>
            </a:xfrm>
            <a:prstGeom prst="rect">
              <a:avLst/>
            </a:prstGeom>
          </p:spPr>
          <p:txBody>
            <a:bodyPr anchor="t" rtlCol="false" tIns="0" lIns="0" bIns="0" rIns="0">
              <a:spAutoFit/>
            </a:bodyPr>
            <a:lstStyle/>
            <a:p>
              <a:pPr algn="ctr">
                <a:lnSpc>
                  <a:spcPts val="2800"/>
                </a:lnSpc>
              </a:pPr>
            </a:p>
          </p:txBody>
        </p:sp>
      </p:grpSp>
      <p:grpSp>
        <p:nvGrpSpPr>
          <p:cNvPr name="Group 9" id="9"/>
          <p:cNvGrpSpPr/>
          <p:nvPr/>
        </p:nvGrpSpPr>
        <p:grpSpPr>
          <a:xfrm rot="0">
            <a:off x="1028700" y="1047115"/>
            <a:ext cx="6406546" cy="1318613"/>
            <a:chOff x="0" y="0"/>
            <a:chExt cx="8542062" cy="1758150"/>
          </a:xfrm>
        </p:grpSpPr>
        <p:sp>
          <p:nvSpPr>
            <p:cNvPr name="TextBox 10" id="10"/>
            <p:cNvSpPr txBox="true"/>
            <p:nvPr/>
          </p:nvSpPr>
          <p:spPr>
            <a:xfrm rot="0">
              <a:off x="0" y="751675"/>
              <a:ext cx="8542062" cy="1006475"/>
            </a:xfrm>
            <a:prstGeom prst="rect">
              <a:avLst/>
            </a:prstGeom>
          </p:spPr>
          <p:txBody>
            <a:bodyPr anchor="t" rtlCol="false" tIns="0" lIns="0" bIns="0" rIns="0">
              <a:spAutoFit/>
            </a:bodyPr>
            <a:lstStyle/>
            <a:p>
              <a:pPr algn="l">
                <a:lnSpc>
                  <a:spcPts val="6093"/>
                </a:lnSpc>
              </a:pPr>
              <a:r>
                <a:rPr lang="en-US" sz="4875" spc="487">
                  <a:solidFill>
                    <a:srgbClr val="000000"/>
                  </a:solidFill>
                  <a:latin typeface="League Spartan"/>
                  <a:ea typeface="League Spartan"/>
                  <a:cs typeface="League Spartan"/>
                  <a:sym typeface="League Spartan"/>
                </a:rPr>
                <a:t>AVANTAGES</a:t>
              </a:r>
            </a:p>
          </p:txBody>
        </p:sp>
        <p:sp>
          <p:nvSpPr>
            <p:cNvPr name="TextBox 11" id="11"/>
            <p:cNvSpPr txBox="true"/>
            <p:nvPr/>
          </p:nvSpPr>
          <p:spPr>
            <a:xfrm rot="0">
              <a:off x="0" y="-19050"/>
              <a:ext cx="8542062" cy="518583"/>
            </a:xfrm>
            <a:prstGeom prst="rect">
              <a:avLst/>
            </a:prstGeom>
          </p:spPr>
          <p:txBody>
            <a:bodyPr anchor="t" rtlCol="false" tIns="0" lIns="0" bIns="0" rIns="0">
              <a:spAutoFit/>
            </a:bodyPr>
            <a:lstStyle/>
            <a:p>
              <a:pPr algn="l">
                <a:lnSpc>
                  <a:spcPts val="3125"/>
                </a:lnSpc>
              </a:pPr>
            </a:p>
          </p:txBody>
        </p:sp>
      </p:grpSp>
      <p:sp>
        <p:nvSpPr>
          <p:cNvPr name="AutoShape 12" id="12"/>
          <p:cNvSpPr/>
          <p:nvPr/>
        </p:nvSpPr>
        <p:spPr>
          <a:xfrm>
            <a:off x="1028700" y="2565356"/>
            <a:ext cx="748505" cy="0"/>
          </a:xfrm>
          <a:prstGeom prst="line">
            <a:avLst/>
          </a:prstGeom>
          <a:ln cap="flat" w="38100">
            <a:solidFill>
              <a:srgbClr val="000000"/>
            </a:solidFill>
            <a:prstDash val="solid"/>
            <a:headEnd type="none" len="sm" w="sm"/>
            <a:tailEnd type="none" len="sm" w="sm"/>
          </a:ln>
        </p:spPr>
      </p:sp>
      <p:grpSp>
        <p:nvGrpSpPr>
          <p:cNvPr name="Group 13" id="13"/>
          <p:cNvGrpSpPr/>
          <p:nvPr/>
        </p:nvGrpSpPr>
        <p:grpSpPr>
          <a:xfrm rot="0">
            <a:off x="9603763" y="4424955"/>
            <a:ext cx="3159011" cy="831842"/>
            <a:chOff x="0" y="0"/>
            <a:chExt cx="4212014" cy="1109122"/>
          </a:xfrm>
        </p:grpSpPr>
        <p:sp>
          <p:nvSpPr>
            <p:cNvPr name="TextBox 14" id="14"/>
            <p:cNvSpPr txBox="true"/>
            <p:nvPr/>
          </p:nvSpPr>
          <p:spPr>
            <a:xfrm rot="0">
              <a:off x="126679" y="-57150"/>
              <a:ext cx="3958656" cy="600708"/>
            </a:xfrm>
            <a:prstGeom prst="rect">
              <a:avLst/>
            </a:prstGeom>
          </p:spPr>
          <p:txBody>
            <a:bodyPr anchor="t" rtlCol="false" tIns="0" lIns="0" bIns="0" rIns="0">
              <a:spAutoFit/>
            </a:bodyPr>
            <a:lstStyle/>
            <a:p>
              <a:pPr algn="ctr">
                <a:lnSpc>
                  <a:spcPts val="3780"/>
                </a:lnSpc>
              </a:pPr>
            </a:p>
          </p:txBody>
        </p:sp>
        <p:sp>
          <p:nvSpPr>
            <p:cNvPr name="TextBox 15" id="15"/>
            <p:cNvSpPr txBox="true"/>
            <p:nvPr/>
          </p:nvSpPr>
          <p:spPr>
            <a:xfrm rot="0">
              <a:off x="0" y="649808"/>
              <a:ext cx="4212014" cy="459314"/>
            </a:xfrm>
            <a:prstGeom prst="rect">
              <a:avLst/>
            </a:prstGeom>
          </p:spPr>
          <p:txBody>
            <a:bodyPr anchor="t" rtlCol="false" tIns="0" lIns="0" bIns="0" rIns="0">
              <a:spAutoFit/>
            </a:bodyPr>
            <a:lstStyle/>
            <a:p>
              <a:pPr algn="ctr">
                <a:lnSpc>
                  <a:spcPts val="2800"/>
                </a:lnSpc>
              </a:pPr>
            </a:p>
          </p:txBody>
        </p:sp>
      </p:grpSp>
      <p:grpSp>
        <p:nvGrpSpPr>
          <p:cNvPr name="Group 16" id="16"/>
          <p:cNvGrpSpPr/>
          <p:nvPr/>
        </p:nvGrpSpPr>
        <p:grpSpPr>
          <a:xfrm rot="0">
            <a:off x="13682299" y="4424955"/>
            <a:ext cx="3159011" cy="831842"/>
            <a:chOff x="0" y="0"/>
            <a:chExt cx="4212014" cy="1109122"/>
          </a:xfrm>
        </p:grpSpPr>
        <p:sp>
          <p:nvSpPr>
            <p:cNvPr name="TextBox 17" id="17"/>
            <p:cNvSpPr txBox="true"/>
            <p:nvPr/>
          </p:nvSpPr>
          <p:spPr>
            <a:xfrm rot="0">
              <a:off x="126679" y="-57150"/>
              <a:ext cx="3958656" cy="600708"/>
            </a:xfrm>
            <a:prstGeom prst="rect">
              <a:avLst/>
            </a:prstGeom>
          </p:spPr>
          <p:txBody>
            <a:bodyPr anchor="t" rtlCol="false" tIns="0" lIns="0" bIns="0" rIns="0">
              <a:spAutoFit/>
            </a:bodyPr>
            <a:lstStyle/>
            <a:p>
              <a:pPr algn="ctr">
                <a:lnSpc>
                  <a:spcPts val="3780"/>
                </a:lnSpc>
              </a:pPr>
            </a:p>
          </p:txBody>
        </p:sp>
        <p:sp>
          <p:nvSpPr>
            <p:cNvPr name="TextBox 18" id="18"/>
            <p:cNvSpPr txBox="true"/>
            <p:nvPr/>
          </p:nvSpPr>
          <p:spPr>
            <a:xfrm rot="0">
              <a:off x="0" y="649808"/>
              <a:ext cx="4212014" cy="459314"/>
            </a:xfrm>
            <a:prstGeom prst="rect">
              <a:avLst/>
            </a:prstGeom>
          </p:spPr>
          <p:txBody>
            <a:bodyPr anchor="t" rtlCol="false" tIns="0" lIns="0" bIns="0" rIns="0">
              <a:spAutoFit/>
            </a:bodyPr>
            <a:lstStyle/>
            <a:p>
              <a:pPr algn="ctr">
                <a:lnSpc>
                  <a:spcPts val="2800"/>
                </a:lnSpc>
              </a:pPr>
            </a:p>
          </p:txBody>
        </p:sp>
      </p:grpSp>
      <p:grpSp>
        <p:nvGrpSpPr>
          <p:cNvPr name="Group 19" id="19"/>
          <p:cNvGrpSpPr/>
          <p:nvPr/>
        </p:nvGrpSpPr>
        <p:grpSpPr>
          <a:xfrm rot="0">
            <a:off x="2315302" y="4050301"/>
            <a:ext cx="2286000" cy="2345303"/>
            <a:chOff x="0" y="0"/>
            <a:chExt cx="3048000" cy="3127071"/>
          </a:xfrm>
        </p:grpSpPr>
        <p:sp>
          <p:nvSpPr>
            <p:cNvPr name="Freeform 20" id="20"/>
            <p:cNvSpPr/>
            <p:nvPr/>
          </p:nvSpPr>
          <p:spPr>
            <a:xfrm flipH="false" flipV="false" rot="0">
              <a:off x="0" y="0"/>
              <a:ext cx="3048000" cy="3025471"/>
            </a:xfrm>
            <a:custGeom>
              <a:avLst/>
              <a:gdLst/>
              <a:ahLst/>
              <a:cxnLst/>
              <a:rect r="r" b="b" t="t" l="l"/>
              <a:pathLst>
                <a:path h="3025471" w="3048000">
                  <a:moveTo>
                    <a:pt x="0" y="0"/>
                  </a:moveTo>
                  <a:lnTo>
                    <a:pt x="3048000" y="0"/>
                  </a:lnTo>
                  <a:lnTo>
                    <a:pt x="3048000" y="3025471"/>
                  </a:lnTo>
                  <a:lnTo>
                    <a:pt x="0" y="3025471"/>
                  </a:lnTo>
                  <a:close/>
                </a:path>
              </a:pathLst>
            </a:custGeom>
            <a:solidFill>
              <a:srgbClr val="A6A6A6"/>
            </a:solidFill>
          </p:spPr>
        </p:sp>
        <p:sp>
          <p:nvSpPr>
            <p:cNvPr name="Freeform 21" id="21"/>
            <p:cNvSpPr/>
            <p:nvPr/>
          </p:nvSpPr>
          <p:spPr>
            <a:xfrm flipH="false" flipV="false" rot="0">
              <a:off x="0" y="0"/>
              <a:ext cx="3048000" cy="3127071"/>
            </a:xfrm>
            <a:custGeom>
              <a:avLst/>
              <a:gdLst/>
              <a:ahLst/>
              <a:cxnLst/>
              <a:rect r="r" b="b" t="t" l="l"/>
              <a:pathLst>
                <a:path h="3127071" w="3048000">
                  <a:moveTo>
                    <a:pt x="0" y="3025471"/>
                  </a:moveTo>
                  <a:lnTo>
                    <a:pt x="3048000" y="3025471"/>
                  </a:lnTo>
                  <a:lnTo>
                    <a:pt x="2921000" y="3127071"/>
                  </a:lnTo>
                  <a:cubicBezTo>
                    <a:pt x="2921000" y="3127071"/>
                    <a:pt x="1930400" y="3050871"/>
                    <a:pt x="1828800" y="3050871"/>
                  </a:cubicBezTo>
                  <a:lnTo>
                    <a:pt x="1219200" y="3050871"/>
                  </a:lnTo>
                  <a:cubicBezTo>
                    <a:pt x="1117600" y="3050871"/>
                    <a:pt x="127000" y="3127071"/>
                    <a:pt x="127000" y="3127071"/>
                  </a:cubicBezTo>
                  <a:lnTo>
                    <a:pt x="0" y="3025471"/>
                  </a:lnTo>
                  <a:lnTo>
                    <a:pt x="0" y="0"/>
                  </a:lnTo>
                  <a:lnTo>
                    <a:pt x="3048000" y="0"/>
                  </a:lnTo>
                  <a:lnTo>
                    <a:pt x="3048000" y="3025471"/>
                  </a:lnTo>
                  <a:lnTo>
                    <a:pt x="12700" y="3025471"/>
                  </a:lnTo>
                  <a:lnTo>
                    <a:pt x="12700" y="3012771"/>
                  </a:lnTo>
                  <a:lnTo>
                    <a:pt x="3035300" y="3012771"/>
                  </a:lnTo>
                  <a:lnTo>
                    <a:pt x="3035300" y="12700"/>
                  </a:lnTo>
                  <a:lnTo>
                    <a:pt x="12700" y="12700"/>
                  </a:lnTo>
                  <a:lnTo>
                    <a:pt x="12700" y="3025471"/>
                  </a:lnTo>
                </a:path>
              </a:pathLst>
            </a:custGeom>
            <a:solidFill>
              <a:srgbClr val="394C60">
                <a:alpha val="784"/>
              </a:srgbClr>
            </a:solidFill>
          </p:spPr>
        </p:sp>
        <p:sp>
          <p:nvSpPr>
            <p:cNvPr name="TextBox 22" id="22"/>
            <p:cNvSpPr txBox="true"/>
            <p:nvPr/>
          </p:nvSpPr>
          <p:spPr>
            <a:xfrm>
              <a:off x="0" y="-38100"/>
              <a:ext cx="3048000" cy="3063571"/>
            </a:xfrm>
            <a:prstGeom prst="rect">
              <a:avLst/>
            </a:prstGeom>
          </p:spPr>
          <p:txBody>
            <a:bodyPr anchor="t" rtlCol="false" tIns="203200" lIns="203200" bIns="203200" rIns="203200"/>
            <a:lstStyle/>
            <a:p>
              <a:pPr algn="l">
                <a:lnSpc>
                  <a:spcPts val="2799"/>
                </a:lnSpc>
              </a:pPr>
              <a:r>
                <a:rPr lang="en-US" sz="1999" b="true">
                  <a:solidFill>
                    <a:srgbClr val="000000"/>
                  </a:solidFill>
                  <a:latin typeface="Open Sans Bold"/>
                  <a:ea typeface="Open Sans Bold"/>
                  <a:cs typeface="Open Sans Bold"/>
                  <a:sym typeface="Open Sans Bold"/>
                </a:rPr>
                <a:t>Gestion centralisée des données</a:t>
              </a:r>
            </a:p>
          </p:txBody>
        </p:sp>
      </p:grpSp>
      <p:grpSp>
        <p:nvGrpSpPr>
          <p:cNvPr name="Group 23" id="23"/>
          <p:cNvGrpSpPr/>
          <p:nvPr/>
        </p:nvGrpSpPr>
        <p:grpSpPr>
          <a:xfrm rot="0">
            <a:off x="6292246" y="4050301"/>
            <a:ext cx="2286000" cy="2286000"/>
            <a:chOff x="0" y="0"/>
            <a:chExt cx="3048000" cy="3048000"/>
          </a:xfrm>
        </p:grpSpPr>
        <p:sp>
          <p:nvSpPr>
            <p:cNvPr name="Freeform 24" id="24"/>
            <p:cNvSpPr/>
            <p:nvPr/>
          </p:nvSpPr>
          <p:spPr>
            <a:xfrm flipH="false" flipV="false" rot="0">
              <a:off x="0" y="0"/>
              <a:ext cx="3048000" cy="2946400"/>
            </a:xfrm>
            <a:custGeom>
              <a:avLst/>
              <a:gdLst/>
              <a:ahLst/>
              <a:cxnLst/>
              <a:rect r="r" b="b" t="t" l="l"/>
              <a:pathLst>
                <a:path h="2946400" w="3048000">
                  <a:moveTo>
                    <a:pt x="0" y="0"/>
                  </a:moveTo>
                  <a:lnTo>
                    <a:pt x="3048000" y="0"/>
                  </a:lnTo>
                  <a:lnTo>
                    <a:pt x="3048000" y="2946400"/>
                  </a:lnTo>
                  <a:lnTo>
                    <a:pt x="0" y="2946400"/>
                  </a:lnTo>
                  <a:close/>
                </a:path>
              </a:pathLst>
            </a:custGeom>
            <a:solidFill>
              <a:srgbClr val="A6A6A6"/>
            </a:solidFill>
          </p:spPr>
        </p:sp>
        <p:sp>
          <p:nvSpPr>
            <p:cNvPr name="Freeform 25" id="25"/>
            <p:cNvSpPr/>
            <p:nvPr/>
          </p:nvSpPr>
          <p:spPr>
            <a:xfrm flipH="false" flipV="false" rot="0">
              <a:off x="0" y="0"/>
              <a:ext cx="3048000" cy="3048000"/>
            </a:xfrm>
            <a:custGeom>
              <a:avLst/>
              <a:gdLst/>
              <a:ahLst/>
              <a:cxnLst/>
              <a:rect r="r" b="b" t="t" l="l"/>
              <a:pathLst>
                <a:path h="3048000" w="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name="TextBox 26" id="26"/>
            <p:cNvSpPr txBox="true"/>
            <p:nvPr/>
          </p:nvSpPr>
          <p:spPr>
            <a:xfrm>
              <a:off x="0" y="-38100"/>
              <a:ext cx="3048000" cy="2984500"/>
            </a:xfrm>
            <a:prstGeom prst="rect">
              <a:avLst/>
            </a:prstGeom>
          </p:spPr>
          <p:txBody>
            <a:bodyPr anchor="t" rtlCol="false" tIns="203200" lIns="203200" bIns="203200" rIns="203200"/>
            <a:lstStyle/>
            <a:p>
              <a:pPr algn="l">
                <a:lnSpc>
                  <a:spcPts val="2799"/>
                </a:lnSpc>
              </a:pPr>
              <a:r>
                <a:rPr lang="en-US" sz="1999" b="true">
                  <a:solidFill>
                    <a:srgbClr val="000000"/>
                  </a:solidFill>
                  <a:latin typeface="Open Sans Bold"/>
                  <a:ea typeface="Open Sans Bold"/>
                  <a:cs typeface="Open Sans Bold"/>
                  <a:sym typeface="Open Sans Bold"/>
                </a:rPr>
                <a:t>Prise de rendez-vous en ligne 24 h/24</a:t>
              </a:r>
            </a:p>
          </p:txBody>
        </p:sp>
      </p:grpSp>
      <p:grpSp>
        <p:nvGrpSpPr>
          <p:cNvPr name="Group 27" id="27"/>
          <p:cNvGrpSpPr/>
          <p:nvPr/>
        </p:nvGrpSpPr>
        <p:grpSpPr>
          <a:xfrm rot="0">
            <a:off x="10040268" y="4050301"/>
            <a:ext cx="2286000" cy="2286000"/>
            <a:chOff x="0" y="0"/>
            <a:chExt cx="3048000" cy="3048000"/>
          </a:xfrm>
        </p:grpSpPr>
        <p:sp>
          <p:nvSpPr>
            <p:cNvPr name="Freeform 28" id="28"/>
            <p:cNvSpPr/>
            <p:nvPr/>
          </p:nvSpPr>
          <p:spPr>
            <a:xfrm flipH="false" flipV="false" rot="0">
              <a:off x="0" y="0"/>
              <a:ext cx="3048000" cy="2946400"/>
            </a:xfrm>
            <a:custGeom>
              <a:avLst/>
              <a:gdLst/>
              <a:ahLst/>
              <a:cxnLst/>
              <a:rect r="r" b="b" t="t" l="l"/>
              <a:pathLst>
                <a:path h="2946400" w="3048000">
                  <a:moveTo>
                    <a:pt x="0" y="0"/>
                  </a:moveTo>
                  <a:lnTo>
                    <a:pt x="3048000" y="0"/>
                  </a:lnTo>
                  <a:lnTo>
                    <a:pt x="3048000" y="2946400"/>
                  </a:lnTo>
                  <a:lnTo>
                    <a:pt x="0" y="2946400"/>
                  </a:lnTo>
                  <a:close/>
                </a:path>
              </a:pathLst>
            </a:custGeom>
            <a:solidFill>
              <a:srgbClr val="A6A6A6"/>
            </a:solidFill>
          </p:spPr>
        </p:sp>
        <p:sp>
          <p:nvSpPr>
            <p:cNvPr name="Freeform 29" id="29"/>
            <p:cNvSpPr/>
            <p:nvPr/>
          </p:nvSpPr>
          <p:spPr>
            <a:xfrm flipH="false" flipV="false" rot="0">
              <a:off x="0" y="0"/>
              <a:ext cx="3048000" cy="3048000"/>
            </a:xfrm>
            <a:custGeom>
              <a:avLst/>
              <a:gdLst/>
              <a:ahLst/>
              <a:cxnLst/>
              <a:rect r="r" b="b" t="t" l="l"/>
              <a:pathLst>
                <a:path h="3048000" w="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name="TextBox 30" id="30"/>
            <p:cNvSpPr txBox="true"/>
            <p:nvPr/>
          </p:nvSpPr>
          <p:spPr>
            <a:xfrm>
              <a:off x="0" y="-38100"/>
              <a:ext cx="3048000" cy="2984500"/>
            </a:xfrm>
            <a:prstGeom prst="rect">
              <a:avLst/>
            </a:prstGeom>
          </p:spPr>
          <p:txBody>
            <a:bodyPr anchor="t" rtlCol="false" tIns="203200" lIns="203200" bIns="203200" rIns="203200"/>
            <a:lstStyle/>
            <a:p>
              <a:pPr algn="l">
                <a:lnSpc>
                  <a:spcPts val="2799"/>
                </a:lnSpc>
              </a:pPr>
              <a:r>
                <a:rPr lang="en-US" sz="1999" b="true">
                  <a:solidFill>
                    <a:srgbClr val="000000"/>
                  </a:solidFill>
                  <a:latin typeface="Open Sans Bold"/>
                  <a:ea typeface="Open Sans Bold"/>
                  <a:cs typeface="Open Sans Bold"/>
                  <a:sym typeface="Open Sans Bold"/>
                </a:rPr>
                <a:t>Transparence des informations</a:t>
              </a:r>
            </a:p>
          </p:txBody>
        </p:sp>
      </p:grpSp>
      <p:grpSp>
        <p:nvGrpSpPr>
          <p:cNvPr name="Group 31" id="31"/>
          <p:cNvGrpSpPr/>
          <p:nvPr/>
        </p:nvGrpSpPr>
        <p:grpSpPr>
          <a:xfrm rot="0">
            <a:off x="13791473" y="4050301"/>
            <a:ext cx="2286000" cy="2286000"/>
            <a:chOff x="0" y="0"/>
            <a:chExt cx="3048000" cy="3048000"/>
          </a:xfrm>
        </p:grpSpPr>
        <p:sp>
          <p:nvSpPr>
            <p:cNvPr name="Freeform 32" id="32"/>
            <p:cNvSpPr/>
            <p:nvPr/>
          </p:nvSpPr>
          <p:spPr>
            <a:xfrm flipH="false" flipV="false" rot="0">
              <a:off x="0" y="0"/>
              <a:ext cx="3048000" cy="2946400"/>
            </a:xfrm>
            <a:custGeom>
              <a:avLst/>
              <a:gdLst/>
              <a:ahLst/>
              <a:cxnLst/>
              <a:rect r="r" b="b" t="t" l="l"/>
              <a:pathLst>
                <a:path h="2946400" w="3048000">
                  <a:moveTo>
                    <a:pt x="0" y="0"/>
                  </a:moveTo>
                  <a:lnTo>
                    <a:pt x="3048000" y="0"/>
                  </a:lnTo>
                  <a:lnTo>
                    <a:pt x="3048000" y="2946400"/>
                  </a:lnTo>
                  <a:lnTo>
                    <a:pt x="0" y="2946400"/>
                  </a:lnTo>
                  <a:close/>
                </a:path>
              </a:pathLst>
            </a:custGeom>
            <a:solidFill>
              <a:srgbClr val="A6A6A6"/>
            </a:solidFill>
          </p:spPr>
        </p:sp>
        <p:sp>
          <p:nvSpPr>
            <p:cNvPr name="Freeform 33" id="33"/>
            <p:cNvSpPr/>
            <p:nvPr/>
          </p:nvSpPr>
          <p:spPr>
            <a:xfrm flipH="false" flipV="false" rot="0">
              <a:off x="0" y="0"/>
              <a:ext cx="3048000" cy="3048000"/>
            </a:xfrm>
            <a:custGeom>
              <a:avLst/>
              <a:gdLst/>
              <a:ahLst/>
              <a:cxnLst/>
              <a:rect r="r" b="b" t="t" l="l"/>
              <a:pathLst>
                <a:path h="3048000" w="3048000">
                  <a:moveTo>
                    <a:pt x="0" y="2946400"/>
                  </a:moveTo>
                  <a:lnTo>
                    <a:pt x="3048000" y="2946400"/>
                  </a:lnTo>
                  <a:lnTo>
                    <a:pt x="2921000" y="3048000"/>
                  </a:lnTo>
                  <a:cubicBezTo>
                    <a:pt x="2921000" y="3048000"/>
                    <a:pt x="1930400" y="2971800"/>
                    <a:pt x="1828800" y="2971800"/>
                  </a:cubicBezTo>
                  <a:lnTo>
                    <a:pt x="1219200" y="2971800"/>
                  </a:lnTo>
                  <a:cubicBezTo>
                    <a:pt x="1117600" y="2971800"/>
                    <a:pt x="127000" y="3048000"/>
                    <a:pt x="127000" y="3048000"/>
                  </a:cubicBezTo>
                  <a:lnTo>
                    <a:pt x="0" y="2946400"/>
                  </a:lnTo>
                  <a:lnTo>
                    <a:pt x="0" y="0"/>
                  </a:lnTo>
                  <a:lnTo>
                    <a:pt x="3048000" y="0"/>
                  </a:lnTo>
                  <a:lnTo>
                    <a:pt x="3048000" y="2946400"/>
                  </a:lnTo>
                  <a:lnTo>
                    <a:pt x="12700" y="2946400"/>
                  </a:lnTo>
                  <a:lnTo>
                    <a:pt x="12700" y="2933700"/>
                  </a:lnTo>
                  <a:lnTo>
                    <a:pt x="3035300" y="2933700"/>
                  </a:lnTo>
                  <a:lnTo>
                    <a:pt x="3035300" y="12700"/>
                  </a:lnTo>
                  <a:lnTo>
                    <a:pt x="12700" y="12700"/>
                  </a:lnTo>
                  <a:lnTo>
                    <a:pt x="12700" y="2946400"/>
                  </a:lnTo>
                </a:path>
              </a:pathLst>
            </a:custGeom>
            <a:solidFill>
              <a:srgbClr val="394C60">
                <a:alpha val="784"/>
              </a:srgbClr>
            </a:solidFill>
          </p:spPr>
        </p:sp>
        <p:sp>
          <p:nvSpPr>
            <p:cNvPr name="TextBox 34" id="34"/>
            <p:cNvSpPr txBox="true"/>
            <p:nvPr/>
          </p:nvSpPr>
          <p:spPr>
            <a:xfrm>
              <a:off x="0" y="-38100"/>
              <a:ext cx="3048000" cy="2984500"/>
            </a:xfrm>
            <a:prstGeom prst="rect">
              <a:avLst/>
            </a:prstGeom>
          </p:spPr>
          <p:txBody>
            <a:bodyPr anchor="t" rtlCol="false" tIns="203200" lIns="203200" bIns="203200" rIns="203200"/>
            <a:lstStyle/>
            <a:p>
              <a:pPr algn="l">
                <a:lnSpc>
                  <a:spcPts val="2799"/>
                </a:lnSpc>
              </a:pPr>
              <a:r>
                <a:rPr lang="en-US" sz="1999" b="true">
                  <a:solidFill>
                    <a:srgbClr val="000000"/>
                  </a:solidFill>
                  <a:latin typeface="Open Sans Bold"/>
                  <a:ea typeface="Open Sans Bold"/>
                  <a:cs typeface="Open Sans Bold"/>
                  <a:sym typeface="Open Sans Bold"/>
                </a:rPr>
                <a:t>Accès multi-profil</a:t>
              </a: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90184" y="93717"/>
            <a:ext cx="6597816" cy="10287000"/>
            <a:chOff x="0" y="0"/>
            <a:chExt cx="1737696" cy="2709333"/>
          </a:xfrm>
        </p:grpSpPr>
        <p:sp>
          <p:nvSpPr>
            <p:cNvPr name="Freeform 3" id="3"/>
            <p:cNvSpPr/>
            <p:nvPr/>
          </p:nvSpPr>
          <p:spPr>
            <a:xfrm flipH="false" flipV="false" rot="0">
              <a:off x="0" y="0"/>
              <a:ext cx="1737696" cy="2709333"/>
            </a:xfrm>
            <a:custGeom>
              <a:avLst/>
              <a:gdLst/>
              <a:ahLst/>
              <a:cxnLst/>
              <a:rect r="r" b="b" t="t" l="l"/>
              <a:pathLst>
                <a:path h="2709333" w="1737696">
                  <a:moveTo>
                    <a:pt x="0" y="0"/>
                  </a:moveTo>
                  <a:lnTo>
                    <a:pt x="1737696" y="0"/>
                  </a:lnTo>
                  <a:lnTo>
                    <a:pt x="1737696" y="2709333"/>
                  </a:lnTo>
                  <a:lnTo>
                    <a:pt x="0" y="2709333"/>
                  </a:lnTo>
                  <a:close/>
                </a:path>
              </a:pathLst>
            </a:custGeom>
            <a:solidFill>
              <a:srgbClr val="000000"/>
            </a:solidFill>
          </p:spPr>
        </p:sp>
        <p:sp>
          <p:nvSpPr>
            <p:cNvPr name="TextBox 4" id="4"/>
            <p:cNvSpPr txBox="true"/>
            <p:nvPr/>
          </p:nvSpPr>
          <p:spPr>
            <a:xfrm>
              <a:off x="0" y="-47625"/>
              <a:ext cx="1737696" cy="2756958"/>
            </a:xfrm>
            <a:prstGeom prst="rect">
              <a:avLst/>
            </a:prstGeom>
          </p:spPr>
          <p:txBody>
            <a:bodyPr anchor="ctr" rtlCol="false" tIns="50800" lIns="50800" bIns="50800" rIns="50800"/>
            <a:lstStyle/>
            <a:p>
              <a:pPr algn="ctr">
                <a:lnSpc>
                  <a:spcPts val="3219"/>
                </a:lnSpc>
              </a:pPr>
              <a:r>
                <a:rPr lang="en-US" b="true" sz="2299">
                  <a:solidFill>
                    <a:srgbClr val="FFFFFF"/>
                  </a:solidFill>
                  <a:latin typeface="Open Sans Bold"/>
                  <a:ea typeface="Open Sans Bold"/>
                  <a:cs typeface="Open Sans Bold"/>
                  <a:sym typeface="Open Sans Bold"/>
                </a:rPr>
                <a:t>Youtube</a:t>
              </a:r>
            </a:p>
            <a:p>
              <a:pPr algn="ctr">
                <a:lnSpc>
                  <a:spcPts val="3219"/>
                </a:lnSpc>
              </a:pPr>
            </a:p>
            <a:p>
              <a:pPr algn="ctr">
                <a:lnSpc>
                  <a:spcPts val="3219"/>
                </a:lnSpc>
              </a:pPr>
              <a:r>
                <a:rPr lang="en-US" sz="2299" b="true">
                  <a:solidFill>
                    <a:srgbClr val="FFFFFF"/>
                  </a:solidFill>
                  <a:latin typeface="Open Sans Bold"/>
                  <a:ea typeface="Open Sans Bold"/>
                  <a:cs typeface="Open Sans Bold"/>
                  <a:sym typeface="Open Sans Bold"/>
                </a:rPr>
                <a:t>Oracle university</a:t>
              </a:r>
            </a:p>
            <a:p>
              <a:pPr algn="ctr">
                <a:lnSpc>
                  <a:spcPts val="3219"/>
                </a:lnSpc>
              </a:pPr>
            </a:p>
            <a:p>
              <a:pPr algn="ctr">
                <a:lnSpc>
                  <a:spcPts val="3219"/>
                </a:lnSpc>
              </a:pPr>
              <a:r>
                <a:rPr lang="en-US" sz="2299" b="true">
                  <a:solidFill>
                    <a:srgbClr val="FFFFFF"/>
                  </a:solidFill>
                  <a:latin typeface="Open Sans Bold"/>
                  <a:ea typeface="Open Sans Bold"/>
                  <a:cs typeface="Open Sans Bold"/>
                  <a:sym typeface="Open Sans Bold"/>
                </a:rPr>
                <a:t>Chatgpt</a:t>
              </a:r>
            </a:p>
            <a:p>
              <a:pPr algn="ctr">
                <a:lnSpc>
                  <a:spcPts val="3219"/>
                </a:lnSpc>
              </a:pPr>
            </a:p>
            <a:p>
              <a:pPr algn="ctr">
                <a:lnSpc>
                  <a:spcPts val="3219"/>
                </a:lnSpc>
              </a:pPr>
              <a:r>
                <a:rPr lang="en-US" sz="2299" b="true">
                  <a:solidFill>
                    <a:srgbClr val="FFFFFF"/>
                  </a:solidFill>
                  <a:latin typeface="Open Sans Bold"/>
                  <a:ea typeface="Open Sans Bold"/>
                  <a:cs typeface="Open Sans Bold"/>
                  <a:sym typeface="Open Sans Bold"/>
                </a:rPr>
                <a:t>deepseek</a:t>
              </a:r>
            </a:p>
          </p:txBody>
        </p:sp>
      </p:grpSp>
      <p:sp>
        <p:nvSpPr>
          <p:cNvPr name="AutoShape 5" id="5"/>
          <p:cNvSpPr/>
          <p:nvPr/>
        </p:nvSpPr>
        <p:spPr>
          <a:xfrm>
            <a:off x="1028700" y="5887539"/>
            <a:ext cx="748505" cy="0"/>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11690184" y="-1738426"/>
            <a:ext cx="9386503" cy="3937116"/>
          </a:xfrm>
          <a:custGeom>
            <a:avLst/>
            <a:gdLst/>
            <a:ahLst/>
            <a:cxnLst/>
            <a:rect r="r" b="b" t="t" l="l"/>
            <a:pathLst>
              <a:path h="3937116" w="9386503">
                <a:moveTo>
                  <a:pt x="0" y="0"/>
                </a:moveTo>
                <a:lnTo>
                  <a:pt x="9386503" y="0"/>
                </a:lnTo>
                <a:lnTo>
                  <a:pt x="9386503" y="3937117"/>
                </a:lnTo>
                <a:lnTo>
                  <a:pt x="0" y="39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690184" y="8412159"/>
            <a:ext cx="9386503" cy="3937116"/>
          </a:xfrm>
          <a:custGeom>
            <a:avLst/>
            <a:gdLst/>
            <a:ahLst/>
            <a:cxnLst/>
            <a:rect r="r" b="b" t="t" l="l"/>
            <a:pathLst>
              <a:path h="3937116" w="9386503">
                <a:moveTo>
                  <a:pt x="0" y="0"/>
                </a:moveTo>
                <a:lnTo>
                  <a:pt x="9386503" y="0"/>
                </a:lnTo>
                <a:lnTo>
                  <a:pt x="9386503" y="3937117"/>
                </a:lnTo>
                <a:lnTo>
                  <a:pt x="0" y="39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4928292"/>
            <a:ext cx="5821321" cy="759619"/>
          </a:xfrm>
          <a:prstGeom prst="rect">
            <a:avLst/>
          </a:prstGeom>
        </p:spPr>
        <p:txBody>
          <a:bodyPr anchor="t" rtlCol="false" tIns="0" lIns="0" bIns="0" rIns="0">
            <a:spAutoFit/>
          </a:bodyPr>
          <a:lstStyle/>
          <a:p>
            <a:pPr algn="l">
              <a:lnSpc>
                <a:spcPts val="6093"/>
              </a:lnSpc>
            </a:pPr>
            <a:r>
              <a:rPr lang="en-US" sz="4875" spc="487">
                <a:solidFill>
                  <a:srgbClr val="000000"/>
                </a:solidFill>
                <a:latin typeface="League Spartan"/>
                <a:ea typeface="League Spartan"/>
                <a:cs typeface="League Spartan"/>
                <a:sym typeface="League Spartan"/>
              </a:rPr>
              <a:t>BIBLIOGRAPHIE</a:t>
            </a:r>
          </a:p>
        </p:txBody>
      </p:sp>
      <p:sp>
        <p:nvSpPr>
          <p:cNvPr name="TextBox 9" id="9"/>
          <p:cNvSpPr txBox="true"/>
          <p:nvPr/>
        </p:nvSpPr>
        <p:spPr>
          <a:xfrm rot="0">
            <a:off x="14511833" y="3088884"/>
            <a:ext cx="635318" cy="431798"/>
          </a:xfrm>
          <a:prstGeom prst="rect">
            <a:avLst/>
          </a:prstGeom>
        </p:spPr>
        <p:txBody>
          <a:bodyPr anchor="t" rtlCol="false" tIns="0" lIns="0" bIns="0" rIns="0">
            <a:spAutoFit/>
          </a:bodyPr>
          <a:lstStyle/>
          <a:p>
            <a:pPr algn="ctr">
              <a:lnSpc>
                <a:spcPts val="3500"/>
              </a:lnSpc>
              <a:spcBef>
                <a:spcPct val="0"/>
              </a:spcBef>
            </a:pPr>
            <a:r>
              <a:rPr lang="en-US" b="true" sz="2500">
                <a:solidFill>
                  <a:srgbClr val="000000"/>
                </a:solidFill>
                <a:latin typeface="Roboto Bold"/>
                <a:ea typeface="Roboto Bold"/>
                <a:cs typeface="Roboto Bold"/>
                <a:sym typeface="Roboto Bold"/>
              </a:rPr>
              <a:t>tube</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DAGnLg3VynU</dc:identifier>
  <dcterms:modified xsi:type="dcterms:W3CDTF">2011-08-01T06:04:30Z</dcterms:modified>
  <cp:revision>1</cp:revision>
  <dc:title>VetCare360</dc:title>
</cp:coreProperties>
</file>