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League Spartan" panose="020B0604020202020204" charset="0"/>
      <p:regular r:id="rId16"/>
    </p:embeddedFont>
    <p:embeddedFont>
      <p:font typeface="Roboto Bold" panose="020B0604020202020204" charset="0"/>
      <p:regular r:id="rId17"/>
    </p:embeddedFont>
    <p:embeddedFont>
      <p:font typeface="Open Sans Bold" panose="020B0604020202020204" charset="0"/>
      <p:regular r:id="rId18"/>
    </p:embeddedFont>
    <p:embeddedFont>
      <p:font typeface="Roboto"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1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544361" y="3680853"/>
            <a:ext cx="22832361" cy="11479604"/>
          </a:xfrm>
          <a:custGeom>
            <a:avLst/>
            <a:gdLst/>
            <a:ahLst/>
            <a:cxnLst/>
            <a:rect l="l" t="t" r="r" b="b"/>
            <a:pathLst>
              <a:path w="22832361" h="11479604">
                <a:moveTo>
                  <a:pt x="0" y="0"/>
                </a:moveTo>
                <a:lnTo>
                  <a:pt x="22832361" y="0"/>
                </a:lnTo>
                <a:lnTo>
                  <a:pt x="22832361" y="11479603"/>
                </a:lnTo>
                <a:lnTo>
                  <a:pt x="0" y="11479603"/>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6233340" y="5893095"/>
            <a:ext cx="872029" cy="0"/>
          </a:xfrm>
          <a:prstGeom prst="line">
            <a:avLst/>
          </a:prstGeom>
          <a:ln w="38100" cap="flat">
            <a:solidFill>
              <a:srgbClr val="FFFFFF"/>
            </a:solidFill>
            <a:prstDash val="solid"/>
            <a:headEnd type="none" w="sm" len="sm"/>
            <a:tailEnd type="none" w="sm" len="sm"/>
          </a:ln>
        </p:spPr>
      </p:sp>
      <p:sp>
        <p:nvSpPr>
          <p:cNvPr id="4" name="TextBox 4"/>
          <p:cNvSpPr txBox="1"/>
          <p:nvPr/>
        </p:nvSpPr>
        <p:spPr>
          <a:xfrm>
            <a:off x="6233340" y="4933849"/>
            <a:ext cx="5821321" cy="759619"/>
          </a:xfrm>
          <a:prstGeom prst="rect">
            <a:avLst/>
          </a:prstGeom>
        </p:spPr>
        <p:txBody>
          <a:bodyPr lIns="0" tIns="0" rIns="0" bIns="0" rtlCol="0" anchor="t">
            <a:spAutoFit/>
          </a:bodyPr>
          <a:lstStyle/>
          <a:p>
            <a:pPr algn="l">
              <a:lnSpc>
                <a:spcPts val="6093"/>
              </a:lnSpc>
            </a:pPr>
            <a:r>
              <a:rPr lang="en-US" sz="4875" spc="487">
                <a:solidFill>
                  <a:srgbClr val="FFFFFF"/>
                </a:solidFill>
                <a:latin typeface="League Spartan"/>
                <a:ea typeface="League Spartan"/>
                <a:cs typeface="League Spartan"/>
                <a:sym typeface="League Spartan"/>
              </a:rPr>
              <a:t>VETCARE360</a:t>
            </a:r>
          </a:p>
        </p:txBody>
      </p:sp>
      <p:sp>
        <p:nvSpPr>
          <p:cNvPr id="5" name="TextBox 5"/>
          <p:cNvSpPr txBox="1"/>
          <p:nvPr/>
        </p:nvSpPr>
        <p:spPr>
          <a:xfrm>
            <a:off x="6233340" y="4355805"/>
            <a:ext cx="5821321" cy="393700"/>
          </a:xfrm>
          <a:prstGeom prst="rect">
            <a:avLst/>
          </a:prstGeom>
        </p:spPr>
        <p:txBody>
          <a:bodyPr lIns="0" tIns="0" rIns="0" bIns="0" rtlCol="0" anchor="t">
            <a:spAutoFit/>
          </a:bodyPr>
          <a:lstStyle/>
          <a:p>
            <a:pPr algn="l">
              <a:lnSpc>
                <a:spcPts val="3125"/>
              </a:lnSpc>
            </a:pPr>
            <a:r>
              <a:rPr lang="en-US" sz="2500" b="1" spc="250">
                <a:solidFill>
                  <a:srgbClr val="FFFFFF"/>
                </a:solidFill>
                <a:latin typeface="Roboto Bold"/>
                <a:ea typeface="Roboto Bold"/>
                <a:cs typeface="Roboto Bold"/>
                <a:sym typeface="Roboto Bold"/>
              </a:rPr>
              <a:t>PRÉSTATION D’APPLICATION</a:t>
            </a:r>
          </a:p>
        </p:txBody>
      </p:sp>
      <p:sp>
        <p:nvSpPr>
          <p:cNvPr id="6" name="TextBox 6"/>
          <p:cNvSpPr txBox="1"/>
          <p:nvPr/>
        </p:nvSpPr>
        <p:spPr>
          <a:xfrm>
            <a:off x="13305506" y="7328559"/>
            <a:ext cx="4478417" cy="798828"/>
          </a:xfrm>
          <a:prstGeom prst="rect">
            <a:avLst/>
          </a:prstGeom>
        </p:spPr>
        <p:txBody>
          <a:bodyPr lIns="0" tIns="0" rIns="0" bIns="0" rtlCol="0" anchor="t">
            <a:spAutoFit/>
          </a:bodyPr>
          <a:lstStyle/>
          <a:p>
            <a:pPr algn="ctr">
              <a:lnSpc>
                <a:spcPts val="3220"/>
              </a:lnSpc>
            </a:pPr>
            <a:r>
              <a:rPr lang="en-US" sz="2300" b="1" dirty="0" err="1">
                <a:solidFill>
                  <a:srgbClr val="FFFFFF"/>
                </a:solidFill>
                <a:latin typeface="Roboto Bold"/>
                <a:ea typeface="Roboto Bold"/>
                <a:cs typeface="Roboto Bold"/>
                <a:sym typeface="Roboto Bold"/>
              </a:rPr>
              <a:t>Encadrer</a:t>
            </a:r>
            <a:r>
              <a:rPr lang="en-US" sz="2300" b="1" dirty="0">
                <a:solidFill>
                  <a:srgbClr val="FFFFFF"/>
                </a:solidFill>
                <a:latin typeface="Roboto Bold"/>
                <a:ea typeface="Roboto Bold"/>
                <a:cs typeface="Roboto Bold"/>
                <a:sym typeface="Roboto Bold"/>
              </a:rPr>
              <a:t> par :</a:t>
            </a:r>
          </a:p>
          <a:p>
            <a:pPr algn="ctr">
              <a:lnSpc>
                <a:spcPts val="3220"/>
              </a:lnSpc>
              <a:spcBef>
                <a:spcPct val="0"/>
              </a:spcBef>
            </a:pPr>
            <a:r>
              <a:rPr lang="en-US" sz="2300" b="1" dirty="0">
                <a:solidFill>
                  <a:srgbClr val="FFFFFF"/>
                </a:solidFill>
                <a:latin typeface="Roboto Bold"/>
                <a:ea typeface="Roboto Bold"/>
                <a:cs typeface="Roboto Bold"/>
                <a:sym typeface="Roboto Bold"/>
              </a:rPr>
              <a:t>                          </a:t>
            </a:r>
            <a:r>
              <a:rPr lang="en-US" sz="2300" b="1" dirty="0" smtClean="0">
                <a:solidFill>
                  <a:srgbClr val="FFFFFF"/>
                </a:solidFill>
                <a:latin typeface="Roboto Bold"/>
                <a:ea typeface="Roboto Bold"/>
                <a:cs typeface="Roboto Bold"/>
                <a:sym typeface="Roboto Bold"/>
              </a:rPr>
              <a:t> </a:t>
            </a:r>
            <a:r>
              <a:rPr lang="en-US" sz="2300" b="1" dirty="0" err="1">
                <a:solidFill>
                  <a:srgbClr val="FFFFFF"/>
                </a:solidFill>
                <a:latin typeface="Roboto Bold"/>
                <a:ea typeface="Roboto Bold"/>
                <a:cs typeface="Roboto Bold"/>
                <a:sym typeface="Roboto Bold"/>
              </a:rPr>
              <a:t>M.Esbai</a:t>
            </a:r>
            <a:r>
              <a:rPr lang="en-US" sz="2300" b="1" dirty="0">
                <a:solidFill>
                  <a:srgbClr val="FFFFFF"/>
                </a:solidFill>
                <a:latin typeface="Roboto Bold"/>
                <a:ea typeface="Roboto Bold"/>
                <a:cs typeface="Roboto Bold"/>
                <a:sym typeface="Roboto Bold"/>
              </a:rPr>
              <a:t> </a:t>
            </a:r>
            <a:r>
              <a:rPr lang="en-US" sz="2300" b="1" dirty="0" err="1">
                <a:solidFill>
                  <a:srgbClr val="FFFFFF"/>
                </a:solidFill>
                <a:latin typeface="Roboto Bold"/>
                <a:ea typeface="Roboto Bold"/>
                <a:cs typeface="Roboto Bold"/>
                <a:sym typeface="Roboto Bold"/>
              </a:rPr>
              <a:t>Redouane</a:t>
            </a:r>
            <a:endParaRPr lang="en-US" sz="2300" b="1" dirty="0">
              <a:solidFill>
                <a:srgbClr val="FFFFFF"/>
              </a:solidFill>
              <a:latin typeface="Roboto Bold"/>
              <a:ea typeface="Roboto Bold"/>
              <a:cs typeface="Roboto Bold"/>
              <a:sym typeface="Roboto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9277350"/>
            <a:ext cx="872029"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6233340" y="4754166"/>
            <a:ext cx="5821321" cy="759619"/>
          </a:xfrm>
          <a:prstGeom prst="rect">
            <a:avLst/>
          </a:prstGeom>
        </p:spPr>
        <p:txBody>
          <a:bodyPr lIns="0" tIns="0" rIns="0" bIns="0" rtlCol="0" anchor="t">
            <a:spAutoFit/>
          </a:bodyPr>
          <a:lstStyle/>
          <a:p>
            <a:pPr algn="ctr">
              <a:lnSpc>
                <a:spcPts val="6093"/>
              </a:lnSpc>
            </a:pPr>
            <a:r>
              <a:rPr lang="en-US" sz="4875" spc="487">
                <a:solidFill>
                  <a:srgbClr val="FFFFFF"/>
                </a:solidFill>
                <a:latin typeface="League Spartan"/>
                <a:ea typeface="League Spartan"/>
                <a:cs typeface="League Spartan"/>
                <a:sym typeface="League Spartan"/>
              </a:rPr>
              <a:t>MERCI</a:t>
            </a:r>
          </a:p>
        </p:txBody>
      </p:sp>
      <p:sp>
        <p:nvSpPr>
          <p:cNvPr id="4" name="Freeform 4"/>
          <p:cNvSpPr/>
          <p:nvPr/>
        </p:nvSpPr>
        <p:spPr>
          <a:xfrm>
            <a:off x="-4840877" y="-4711102"/>
            <a:ext cx="22832361" cy="11479604"/>
          </a:xfrm>
          <a:custGeom>
            <a:avLst/>
            <a:gdLst/>
            <a:ahLst/>
            <a:cxnLst/>
            <a:rect l="l" t="t" r="r" b="b"/>
            <a:pathLst>
              <a:path w="22832361" h="11479604">
                <a:moveTo>
                  <a:pt x="0" y="0"/>
                </a:moveTo>
                <a:lnTo>
                  <a:pt x="22832361" y="0"/>
                </a:lnTo>
                <a:lnTo>
                  <a:pt x="22832361" y="11479604"/>
                </a:lnTo>
                <a:lnTo>
                  <a:pt x="0" y="11479604"/>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615276" y="8418116"/>
            <a:ext cx="7672724" cy="1108708"/>
          </a:xfrm>
          <a:prstGeom prst="rect">
            <a:avLst/>
          </a:prstGeom>
        </p:spPr>
        <p:txBody>
          <a:bodyPr lIns="0" tIns="0" rIns="0" bIns="0" rtlCol="0" anchor="t">
            <a:spAutoFit/>
          </a:bodyPr>
          <a:lstStyle/>
          <a:p>
            <a:pPr algn="ctr">
              <a:lnSpc>
                <a:spcPts val="2940"/>
              </a:lnSpc>
            </a:pPr>
            <a:r>
              <a:rPr lang="en-US" sz="2100" b="1">
                <a:solidFill>
                  <a:srgbClr val="FFFFFF"/>
                </a:solidFill>
                <a:latin typeface="Roboto Bold"/>
                <a:ea typeface="Roboto Bold"/>
                <a:cs typeface="Roboto Bold"/>
                <a:sym typeface="Roboto Bold"/>
              </a:rPr>
              <a:t>Réalisée par:</a:t>
            </a:r>
          </a:p>
          <a:p>
            <a:pPr algn="ctr">
              <a:lnSpc>
                <a:spcPts val="2940"/>
              </a:lnSpc>
            </a:pPr>
            <a:r>
              <a:rPr lang="en-US" sz="2100" b="1">
                <a:solidFill>
                  <a:srgbClr val="FFFFFF"/>
                </a:solidFill>
                <a:latin typeface="Roboto Bold"/>
                <a:ea typeface="Roboto Bold"/>
                <a:cs typeface="Roboto Bold"/>
                <a:sym typeface="Roboto Bold"/>
              </a:rPr>
              <a:t>                                     OUKHSSANE IHSSANE</a:t>
            </a:r>
          </a:p>
          <a:p>
            <a:pPr algn="ctr">
              <a:lnSpc>
                <a:spcPts val="2940"/>
              </a:lnSpc>
              <a:spcBef>
                <a:spcPct val="0"/>
              </a:spcBef>
            </a:pPr>
            <a:r>
              <a:rPr lang="en-US" sz="2100" b="1">
                <a:solidFill>
                  <a:srgbClr val="FFFFFF"/>
                </a:solidFill>
                <a:latin typeface="Roboto Bold"/>
                <a:ea typeface="Roboto Bold"/>
                <a:cs typeface="Roboto Bold"/>
                <a:sym typeface="Roboto Bold"/>
              </a:rPr>
              <a:t>                              LETRACH IBTIHAL</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77289" y="32907"/>
            <a:ext cx="6597816" cy="10287000"/>
            <a:chOff x="0" y="0"/>
            <a:chExt cx="1737696" cy="2709333"/>
          </a:xfrm>
        </p:grpSpPr>
        <p:sp>
          <p:nvSpPr>
            <p:cNvPr id="3" name="Freeform 3"/>
            <p:cNvSpPr/>
            <p:nvPr/>
          </p:nvSpPr>
          <p:spPr>
            <a:xfrm>
              <a:off x="0" y="0"/>
              <a:ext cx="1737696" cy="2709333"/>
            </a:xfrm>
            <a:custGeom>
              <a:avLst/>
              <a:gdLst/>
              <a:ahLst/>
              <a:cxnLst/>
              <a:rect l="l" t="t" r="r" b="b"/>
              <a:pathLst>
                <a:path w="1737696" h="2709333">
                  <a:moveTo>
                    <a:pt x="0" y="0"/>
                  </a:moveTo>
                  <a:lnTo>
                    <a:pt x="1737696" y="0"/>
                  </a:lnTo>
                  <a:lnTo>
                    <a:pt x="1737696" y="2709333"/>
                  </a:lnTo>
                  <a:lnTo>
                    <a:pt x="0" y="2709333"/>
                  </a:lnTo>
                  <a:close/>
                </a:path>
              </a:pathLst>
            </a:custGeom>
            <a:solidFill>
              <a:srgbClr val="000000"/>
            </a:solidFill>
          </p:spPr>
        </p:sp>
        <p:sp>
          <p:nvSpPr>
            <p:cNvPr id="4" name="TextBox 4"/>
            <p:cNvSpPr txBox="1"/>
            <p:nvPr/>
          </p:nvSpPr>
          <p:spPr>
            <a:xfrm>
              <a:off x="0" y="-38100"/>
              <a:ext cx="17376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028700" y="5887539"/>
            <a:ext cx="748505" cy="0"/>
          </a:xfrm>
          <a:prstGeom prst="line">
            <a:avLst/>
          </a:prstGeom>
          <a:ln w="38100" cap="flat">
            <a:solidFill>
              <a:srgbClr val="000000"/>
            </a:solidFill>
            <a:prstDash val="solid"/>
            <a:headEnd type="none" w="sm" len="sm"/>
            <a:tailEnd type="none" w="sm" len="sm"/>
          </a:ln>
        </p:spPr>
      </p:sp>
      <p:sp>
        <p:nvSpPr>
          <p:cNvPr id="6" name="Freeform 6"/>
          <p:cNvSpPr/>
          <p:nvPr/>
        </p:nvSpPr>
        <p:spPr>
          <a:xfrm>
            <a:off x="11690184" y="-1738426"/>
            <a:ext cx="9386503" cy="3937116"/>
          </a:xfrm>
          <a:custGeom>
            <a:avLst/>
            <a:gdLst/>
            <a:ahLst/>
            <a:cxnLst/>
            <a:rect l="l" t="t" r="r" b="b"/>
            <a:pathLst>
              <a:path w="9386503" h="3937116">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1772071" y="8412159"/>
            <a:ext cx="9386503" cy="3937116"/>
          </a:xfrm>
          <a:custGeom>
            <a:avLst/>
            <a:gdLst/>
            <a:ahLst/>
            <a:cxnLst/>
            <a:rect l="l" t="t" r="r" b="b"/>
            <a:pathLst>
              <a:path w="9386503" h="3937116">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TextBox 8"/>
          <p:cNvSpPr txBox="1"/>
          <p:nvPr/>
        </p:nvSpPr>
        <p:spPr>
          <a:xfrm>
            <a:off x="12740652" y="1839475"/>
            <a:ext cx="4518648" cy="358773"/>
          </a:xfrm>
          <a:prstGeom prst="rect">
            <a:avLst/>
          </a:prstGeom>
        </p:spPr>
        <p:txBody>
          <a:bodyPr lIns="0" tIns="0" rIns="0" bIns="0" rtlCol="0" anchor="t">
            <a:spAutoFit/>
          </a:bodyPr>
          <a:lstStyle/>
          <a:p>
            <a:pPr algn="l">
              <a:lnSpc>
                <a:spcPts val="2800"/>
              </a:lnSpc>
            </a:pPr>
            <a:r>
              <a:rPr lang="en-US" sz="2000" b="1">
                <a:solidFill>
                  <a:srgbClr val="FFFFFF"/>
                </a:solidFill>
                <a:latin typeface="Roboto Bold"/>
                <a:ea typeface="Roboto Bold"/>
                <a:cs typeface="Roboto Bold"/>
                <a:sym typeface="Roboto Bold"/>
              </a:rPr>
              <a:t>INTRODUCTION</a:t>
            </a:r>
          </a:p>
        </p:txBody>
      </p:sp>
      <p:sp>
        <p:nvSpPr>
          <p:cNvPr id="9" name="TextBox 9"/>
          <p:cNvSpPr txBox="1"/>
          <p:nvPr/>
        </p:nvSpPr>
        <p:spPr>
          <a:xfrm>
            <a:off x="12729768" y="6252715"/>
            <a:ext cx="4518648" cy="359073"/>
          </a:xfrm>
          <a:prstGeom prst="rect">
            <a:avLst/>
          </a:prstGeom>
        </p:spPr>
        <p:txBody>
          <a:bodyPr lIns="0" tIns="0" rIns="0" bIns="0" rtlCol="0" anchor="t">
            <a:spAutoFit/>
          </a:bodyPr>
          <a:lstStyle/>
          <a:p>
            <a:pPr algn="l">
              <a:lnSpc>
                <a:spcPts val="2800"/>
              </a:lnSpc>
            </a:pPr>
            <a:r>
              <a:rPr lang="en-US" b="1" dirty="0" smtClean="0">
                <a:solidFill>
                  <a:srgbClr val="FFFFFF"/>
                </a:solidFill>
                <a:latin typeface="Roboto Bold"/>
                <a:ea typeface="Roboto Bold"/>
                <a:cs typeface="Roboto Bold"/>
                <a:sym typeface="Roboto Bold"/>
              </a:rPr>
              <a:t>AVANTAGES</a:t>
            </a:r>
            <a:endParaRPr lang="en-US" b="1" dirty="0">
              <a:solidFill>
                <a:srgbClr val="FFFFFF"/>
              </a:solidFill>
              <a:latin typeface="Roboto Bold"/>
              <a:ea typeface="Roboto Bold"/>
              <a:cs typeface="Roboto Bold"/>
              <a:sym typeface="Roboto Bold"/>
            </a:endParaRPr>
          </a:p>
        </p:txBody>
      </p:sp>
      <p:sp>
        <p:nvSpPr>
          <p:cNvPr id="10" name="TextBox 10"/>
          <p:cNvSpPr txBox="1"/>
          <p:nvPr/>
        </p:nvSpPr>
        <p:spPr>
          <a:xfrm>
            <a:off x="12740652" y="2722123"/>
            <a:ext cx="4518648" cy="358773"/>
          </a:xfrm>
          <a:prstGeom prst="rect">
            <a:avLst/>
          </a:prstGeom>
        </p:spPr>
        <p:txBody>
          <a:bodyPr lIns="0" tIns="0" rIns="0" bIns="0" rtlCol="0" anchor="t">
            <a:spAutoFit/>
          </a:bodyPr>
          <a:lstStyle/>
          <a:p>
            <a:pPr algn="l">
              <a:lnSpc>
                <a:spcPts val="2800"/>
              </a:lnSpc>
            </a:pPr>
            <a:r>
              <a:rPr lang="en-US" sz="2000" b="1">
                <a:solidFill>
                  <a:srgbClr val="FFFFFF"/>
                </a:solidFill>
                <a:latin typeface="Roboto Bold"/>
                <a:ea typeface="Roboto Bold"/>
                <a:cs typeface="Roboto Bold"/>
                <a:sym typeface="Roboto Bold"/>
              </a:rPr>
              <a:t>À PROPOS</a:t>
            </a:r>
          </a:p>
        </p:txBody>
      </p:sp>
      <p:sp>
        <p:nvSpPr>
          <p:cNvPr id="11" name="TextBox 11"/>
          <p:cNvSpPr txBox="1"/>
          <p:nvPr/>
        </p:nvSpPr>
        <p:spPr>
          <a:xfrm>
            <a:off x="12740652" y="3604771"/>
            <a:ext cx="4518648" cy="1436291"/>
          </a:xfrm>
          <a:prstGeom prst="rect">
            <a:avLst/>
          </a:prstGeom>
        </p:spPr>
        <p:txBody>
          <a:bodyPr lIns="0" tIns="0" rIns="0" bIns="0" rtlCol="0" anchor="t">
            <a:spAutoFit/>
          </a:bodyPr>
          <a:lstStyle/>
          <a:p>
            <a:pPr>
              <a:lnSpc>
                <a:spcPts val="2800"/>
              </a:lnSpc>
            </a:pPr>
            <a:r>
              <a:rPr lang="en-US" sz="1600" spc="333" dirty="0">
                <a:solidFill>
                  <a:srgbClr val="FFFFFF"/>
                </a:solidFill>
                <a:latin typeface="League Spartan"/>
                <a:ea typeface="League Spartan"/>
                <a:cs typeface="League Spartan"/>
                <a:sym typeface="League Spartan"/>
              </a:rPr>
              <a:t>LES OUTILS UTILISÉS EN </a:t>
            </a:r>
            <a:r>
              <a:rPr lang="en-US" sz="1600" spc="333" dirty="0" smtClean="0">
                <a:solidFill>
                  <a:srgbClr val="FFFFFF"/>
                </a:solidFill>
                <a:latin typeface="League Spartan"/>
                <a:ea typeface="League Spartan"/>
                <a:cs typeface="League Spartan"/>
                <a:sym typeface="League Spartan"/>
              </a:rPr>
              <a:t>BACKEND</a:t>
            </a:r>
          </a:p>
          <a:p>
            <a:pPr>
              <a:lnSpc>
                <a:spcPts val="2800"/>
              </a:lnSpc>
            </a:pPr>
            <a:endParaRPr lang="en-US" sz="1600" spc="333" dirty="0">
              <a:solidFill>
                <a:srgbClr val="FFFFFF"/>
              </a:solidFill>
              <a:latin typeface="League Spartan"/>
              <a:ea typeface="League Spartan"/>
              <a:cs typeface="League Spartan"/>
              <a:sym typeface="League Spartan"/>
            </a:endParaRPr>
          </a:p>
          <a:p>
            <a:pPr algn="l">
              <a:lnSpc>
                <a:spcPts val="2800"/>
              </a:lnSpc>
            </a:pPr>
            <a:endParaRPr lang="en-US" sz="2000" b="1" dirty="0">
              <a:solidFill>
                <a:srgbClr val="FFFFFF"/>
              </a:solidFill>
              <a:latin typeface="Roboto Bold"/>
              <a:ea typeface="Roboto Bold"/>
              <a:cs typeface="Roboto Bold"/>
              <a:sym typeface="Roboto Bold"/>
            </a:endParaRPr>
          </a:p>
        </p:txBody>
      </p:sp>
      <p:sp>
        <p:nvSpPr>
          <p:cNvPr id="12" name="TextBox 12"/>
          <p:cNvSpPr txBox="1"/>
          <p:nvPr/>
        </p:nvSpPr>
        <p:spPr>
          <a:xfrm>
            <a:off x="12740652" y="7135363"/>
            <a:ext cx="4518648" cy="359073"/>
          </a:xfrm>
          <a:prstGeom prst="rect">
            <a:avLst/>
          </a:prstGeom>
        </p:spPr>
        <p:txBody>
          <a:bodyPr lIns="0" tIns="0" rIns="0" bIns="0" rtlCol="0" anchor="t">
            <a:spAutoFit/>
          </a:bodyPr>
          <a:lstStyle/>
          <a:p>
            <a:pPr algn="l">
              <a:lnSpc>
                <a:spcPts val="2800"/>
              </a:lnSpc>
            </a:pPr>
            <a:r>
              <a:rPr lang="en-US" sz="2000" b="1" dirty="0" smtClean="0">
                <a:solidFill>
                  <a:srgbClr val="FFFFFF"/>
                </a:solidFill>
                <a:latin typeface="Roboto Bold"/>
                <a:ea typeface="Roboto Bold"/>
                <a:cs typeface="Roboto Bold"/>
                <a:sym typeface="Roboto Bold"/>
              </a:rPr>
              <a:t>BIBLIOTHEQUE</a:t>
            </a:r>
            <a:endParaRPr lang="en-US" sz="2000" b="1" dirty="0">
              <a:solidFill>
                <a:srgbClr val="FFFFFF"/>
              </a:solidFill>
              <a:latin typeface="Roboto Bold"/>
              <a:ea typeface="Roboto Bold"/>
              <a:cs typeface="Roboto Bold"/>
              <a:sym typeface="Roboto Bold"/>
            </a:endParaRPr>
          </a:p>
        </p:txBody>
      </p:sp>
      <p:sp>
        <p:nvSpPr>
          <p:cNvPr id="13" name="TextBox 13"/>
          <p:cNvSpPr txBox="1"/>
          <p:nvPr/>
        </p:nvSpPr>
        <p:spPr>
          <a:xfrm>
            <a:off x="12729768" y="4666805"/>
            <a:ext cx="4518648" cy="1077218"/>
          </a:xfrm>
          <a:prstGeom prst="rect">
            <a:avLst/>
          </a:prstGeom>
        </p:spPr>
        <p:txBody>
          <a:bodyPr lIns="0" tIns="0" rIns="0" bIns="0" rtlCol="0" anchor="t">
            <a:spAutoFit/>
          </a:bodyPr>
          <a:lstStyle/>
          <a:p>
            <a:pPr>
              <a:lnSpc>
                <a:spcPts val="2800"/>
              </a:lnSpc>
            </a:pPr>
            <a:r>
              <a:rPr lang="en-US" sz="1600" spc="333" dirty="0">
                <a:solidFill>
                  <a:srgbClr val="FFFFFF"/>
                </a:solidFill>
                <a:latin typeface="League Spartan"/>
                <a:ea typeface="League Spartan"/>
                <a:cs typeface="League Spartan"/>
                <a:sym typeface="League Spartan"/>
              </a:rPr>
              <a:t>LES OUTILS UTILISÉS EN </a:t>
            </a:r>
            <a:r>
              <a:rPr lang="en-US" sz="1600" spc="333" dirty="0" smtClean="0">
                <a:solidFill>
                  <a:srgbClr val="FFFFFF"/>
                </a:solidFill>
                <a:latin typeface="League Spartan"/>
                <a:ea typeface="League Spartan"/>
                <a:cs typeface="League Spartan"/>
                <a:sym typeface="League Spartan"/>
              </a:rPr>
              <a:t>FRONTEND</a:t>
            </a:r>
            <a:endParaRPr lang="en-US" sz="1600" spc="333" dirty="0">
              <a:solidFill>
                <a:srgbClr val="FFFFFF"/>
              </a:solidFill>
              <a:latin typeface="League Spartan"/>
              <a:ea typeface="League Spartan"/>
              <a:cs typeface="League Spartan"/>
              <a:sym typeface="League Spartan"/>
            </a:endParaRPr>
          </a:p>
          <a:p>
            <a:pPr algn="l">
              <a:lnSpc>
                <a:spcPts val="2800"/>
              </a:lnSpc>
            </a:pPr>
            <a:endParaRPr lang="en-US" sz="2000" b="1" dirty="0">
              <a:solidFill>
                <a:srgbClr val="FFFFFF"/>
              </a:solidFill>
              <a:latin typeface="Roboto Bold"/>
              <a:ea typeface="Roboto Bold"/>
              <a:cs typeface="Roboto Bold"/>
              <a:sym typeface="Roboto Bold"/>
            </a:endParaRPr>
          </a:p>
        </p:txBody>
      </p:sp>
      <p:sp>
        <p:nvSpPr>
          <p:cNvPr id="15" name="TextBox 15"/>
          <p:cNvSpPr txBox="1"/>
          <p:nvPr/>
        </p:nvSpPr>
        <p:spPr>
          <a:xfrm>
            <a:off x="12740652" y="5631704"/>
            <a:ext cx="4518648" cy="359073"/>
          </a:xfrm>
          <a:prstGeom prst="rect">
            <a:avLst/>
          </a:prstGeom>
        </p:spPr>
        <p:txBody>
          <a:bodyPr lIns="0" tIns="0" rIns="0" bIns="0" rtlCol="0" anchor="t">
            <a:spAutoFit/>
          </a:bodyPr>
          <a:lstStyle/>
          <a:p>
            <a:pPr algn="l">
              <a:lnSpc>
                <a:spcPts val="2800"/>
              </a:lnSpc>
            </a:pPr>
            <a:r>
              <a:rPr lang="en-US" b="1" dirty="0" smtClean="0">
                <a:solidFill>
                  <a:srgbClr val="FFFFFF"/>
                </a:solidFill>
                <a:latin typeface="Roboto Bold"/>
                <a:ea typeface="Roboto Bold"/>
                <a:cs typeface="Roboto Bold"/>
                <a:sym typeface="Roboto Bold"/>
              </a:rPr>
              <a:t>STRUCTURE DE L’ARCHITECTURE MERN</a:t>
            </a:r>
            <a:endParaRPr lang="en-US" b="1" dirty="0">
              <a:solidFill>
                <a:srgbClr val="FFFFFF"/>
              </a:solidFill>
              <a:latin typeface="Roboto Bold"/>
              <a:ea typeface="Roboto Bold"/>
              <a:cs typeface="Roboto Bold"/>
              <a:sym typeface="Roboto Bold"/>
            </a:endParaRPr>
          </a:p>
        </p:txBody>
      </p:sp>
      <p:sp>
        <p:nvSpPr>
          <p:cNvPr id="16" name="TextBox 16"/>
          <p:cNvSpPr txBox="1"/>
          <p:nvPr/>
        </p:nvSpPr>
        <p:spPr>
          <a:xfrm>
            <a:off x="1028700" y="4928292"/>
            <a:ext cx="5821321" cy="759619"/>
          </a:xfrm>
          <a:prstGeom prst="rect">
            <a:avLst/>
          </a:prstGeom>
        </p:spPr>
        <p:txBody>
          <a:bodyPr lIns="0" tIns="0" rIns="0" bIns="0" rtlCol="0" anchor="t">
            <a:spAutoFit/>
          </a:bodyPr>
          <a:lstStyle/>
          <a:p>
            <a:pPr algn="l">
              <a:lnSpc>
                <a:spcPts val="6093"/>
              </a:lnSpc>
            </a:pPr>
            <a:r>
              <a:rPr lang="en-US" sz="4875" spc="487">
                <a:solidFill>
                  <a:srgbClr val="000000"/>
                </a:solidFill>
                <a:latin typeface="League Spartan"/>
                <a:ea typeface="League Spartan"/>
                <a:cs typeface="League Spartan"/>
                <a:sym typeface="League Spartan"/>
              </a:rPr>
              <a:t>SOMMAIRE</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3952" y="0"/>
            <a:ext cx="10474048" cy="10287000"/>
            <a:chOff x="0" y="0"/>
            <a:chExt cx="2758597" cy="2709333"/>
          </a:xfrm>
        </p:grpSpPr>
        <p:sp>
          <p:nvSpPr>
            <p:cNvPr id="3" name="Freeform 3"/>
            <p:cNvSpPr/>
            <p:nvPr/>
          </p:nvSpPr>
          <p:spPr>
            <a:xfrm>
              <a:off x="0" y="0"/>
              <a:ext cx="2758597" cy="2709333"/>
            </a:xfrm>
            <a:custGeom>
              <a:avLst/>
              <a:gdLst/>
              <a:ahLst/>
              <a:cxnLst/>
              <a:rect l="l" t="t" r="r" b="b"/>
              <a:pathLst>
                <a:path w="2758597" h="2709333">
                  <a:moveTo>
                    <a:pt x="0" y="0"/>
                  </a:moveTo>
                  <a:lnTo>
                    <a:pt x="2758597" y="0"/>
                  </a:lnTo>
                  <a:lnTo>
                    <a:pt x="2758597" y="2709333"/>
                  </a:lnTo>
                  <a:lnTo>
                    <a:pt x="0" y="2709333"/>
                  </a:lnTo>
                  <a:close/>
                </a:path>
              </a:pathLst>
            </a:custGeom>
            <a:solidFill>
              <a:srgbClr val="000000"/>
            </a:solidFill>
          </p:spPr>
        </p:sp>
        <p:sp>
          <p:nvSpPr>
            <p:cNvPr id="4" name="TextBox 4"/>
            <p:cNvSpPr txBox="1"/>
            <p:nvPr/>
          </p:nvSpPr>
          <p:spPr>
            <a:xfrm>
              <a:off x="0" y="-38100"/>
              <a:ext cx="2758597"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028700" y="2565356"/>
            <a:ext cx="748505" cy="0"/>
          </a:xfrm>
          <a:prstGeom prst="line">
            <a:avLst/>
          </a:prstGeom>
          <a:ln w="38100" cap="flat">
            <a:solidFill>
              <a:srgbClr val="000000"/>
            </a:solidFill>
            <a:prstDash val="solid"/>
            <a:headEnd type="none" w="sm" len="sm"/>
            <a:tailEnd type="none" w="sm" len="sm"/>
          </a:ln>
        </p:spPr>
      </p:sp>
      <p:sp>
        <p:nvSpPr>
          <p:cNvPr id="6" name="Freeform 6"/>
          <p:cNvSpPr/>
          <p:nvPr/>
        </p:nvSpPr>
        <p:spPr>
          <a:xfrm>
            <a:off x="7813952" y="7446041"/>
            <a:ext cx="10474048" cy="4393281"/>
          </a:xfrm>
          <a:custGeom>
            <a:avLst/>
            <a:gdLst/>
            <a:ahLst/>
            <a:cxnLst/>
            <a:rect l="l" t="t" r="r" b="b"/>
            <a:pathLst>
              <a:path w="10474048" h="4393281">
                <a:moveTo>
                  <a:pt x="0" y="0"/>
                </a:moveTo>
                <a:lnTo>
                  <a:pt x="10474048" y="0"/>
                </a:lnTo>
                <a:lnTo>
                  <a:pt x="10474048" y="4393281"/>
                </a:lnTo>
                <a:lnTo>
                  <a:pt x="0" y="439328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1081385" y="2365728"/>
            <a:ext cx="3939182" cy="3939182"/>
          </a:xfrm>
          <a:custGeom>
            <a:avLst/>
            <a:gdLst/>
            <a:ahLst/>
            <a:cxnLst/>
            <a:rect l="l" t="t" r="r" b="b"/>
            <a:pathLst>
              <a:path w="3939182" h="3939182">
                <a:moveTo>
                  <a:pt x="0" y="0"/>
                </a:moveTo>
                <a:lnTo>
                  <a:pt x="3939182" y="0"/>
                </a:lnTo>
                <a:lnTo>
                  <a:pt x="3939182" y="3939181"/>
                </a:lnTo>
                <a:lnTo>
                  <a:pt x="0" y="3939181"/>
                </a:lnTo>
                <a:lnTo>
                  <a:pt x="0" y="0"/>
                </a:lnTo>
                <a:close/>
              </a:path>
            </a:pathLst>
          </a:custGeom>
          <a:blipFill>
            <a:blip r:embed="rId4">
              <a:alphaModFix amt="49000"/>
            </a:blip>
            <a:stretch>
              <a:fillRect/>
            </a:stretch>
          </a:blipFill>
        </p:spPr>
      </p:sp>
      <p:grpSp>
        <p:nvGrpSpPr>
          <p:cNvPr id="8" name="Group 8"/>
          <p:cNvGrpSpPr/>
          <p:nvPr/>
        </p:nvGrpSpPr>
        <p:grpSpPr>
          <a:xfrm>
            <a:off x="1028700" y="1047115"/>
            <a:ext cx="5821321" cy="1318613"/>
            <a:chOff x="0" y="0"/>
            <a:chExt cx="7761761" cy="1758150"/>
          </a:xfrm>
        </p:grpSpPr>
        <p:sp>
          <p:nvSpPr>
            <p:cNvPr id="9" name="TextBox 9"/>
            <p:cNvSpPr txBox="1"/>
            <p:nvPr/>
          </p:nvSpPr>
          <p:spPr>
            <a:xfrm>
              <a:off x="0" y="751675"/>
              <a:ext cx="7761761" cy="1006475"/>
            </a:xfrm>
            <a:prstGeom prst="rect">
              <a:avLst/>
            </a:prstGeom>
          </p:spPr>
          <p:txBody>
            <a:bodyPr lIns="0" tIns="0" rIns="0" bIns="0" rtlCol="0" anchor="t">
              <a:spAutoFit/>
            </a:bodyPr>
            <a:lstStyle/>
            <a:p>
              <a:pPr algn="l">
                <a:lnSpc>
                  <a:spcPts val="6093"/>
                </a:lnSpc>
              </a:pPr>
              <a:r>
                <a:rPr lang="en-US" sz="4875" spc="487">
                  <a:solidFill>
                    <a:srgbClr val="000000"/>
                  </a:solidFill>
                  <a:latin typeface="League Spartan"/>
                  <a:ea typeface="League Spartan"/>
                  <a:cs typeface="League Spartan"/>
                  <a:sym typeface="League Spartan"/>
                </a:rPr>
                <a:t>INTRODUCTION</a:t>
              </a:r>
            </a:p>
          </p:txBody>
        </p:sp>
        <p:sp>
          <p:nvSpPr>
            <p:cNvPr id="10" name="TextBox 10"/>
            <p:cNvSpPr txBox="1"/>
            <p:nvPr/>
          </p:nvSpPr>
          <p:spPr>
            <a:xfrm>
              <a:off x="0" y="-19050"/>
              <a:ext cx="7761761" cy="518583"/>
            </a:xfrm>
            <a:prstGeom prst="rect">
              <a:avLst/>
            </a:prstGeom>
          </p:spPr>
          <p:txBody>
            <a:bodyPr lIns="0" tIns="0" rIns="0" bIns="0" rtlCol="0" anchor="t">
              <a:spAutoFit/>
            </a:bodyPr>
            <a:lstStyle/>
            <a:p>
              <a:pPr algn="l">
                <a:lnSpc>
                  <a:spcPts val="3125"/>
                </a:lnSpc>
              </a:pPr>
              <a:r>
                <a:rPr lang="en-US" sz="2500" b="1" spc="250">
                  <a:solidFill>
                    <a:srgbClr val="000000"/>
                  </a:solidFill>
                  <a:latin typeface="Roboto Bold"/>
                  <a:ea typeface="Roboto Bold"/>
                  <a:cs typeface="Roboto Bold"/>
                  <a:sym typeface="Roboto Bold"/>
                </a:rPr>
                <a:t>CONTEXTE DU PROJET</a:t>
              </a:r>
            </a:p>
          </p:txBody>
        </p:sp>
      </p:grpSp>
      <p:sp>
        <p:nvSpPr>
          <p:cNvPr id="11" name="TextBox 11"/>
          <p:cNvSpPr txBox="1"/>
          <p:nvPr/>
        </p:nvSpPr>
        <p:spPr>
          <a:xfrm>
            <a:off x="1028700" y="3613151"/>
            <a:ext cx="5821321" cy="5645149"/>
          </a:xfrm>
          <a:prstGeom prst="rect">
            <a:avLst/>
          </a:prstGeom>
        </p:spPr>
        <p:txBody>
          <a:bodyPr lIns="0" tIns="0" rIns="0" bIns="0" rtlCol="0" anchor="t">
            <a:spAutoFit/>
          </a:bodyPr>
          <a:lstStyle/>
          <a:p>
            <a:pPr algn="just">
              <a:lnSpc>
                <a:spcPts val="2800"/>
              </a:lnSpc>
            </a:pPr>
            <a:r>
              <a:rPr lang="en-US" sz="2000">
                <a:solidFill>
                  <a:srgbClr val="000000"/>
                </a:solidFill>
                <a:latin typeface="Roboto"/>
                <a:ea typeface="Roboto"/>
                <a:cs typeface="Roboto"/>
                <a:sym typeface="Roboto"/>
              </a:rPr>
              <a:t>Notre projet La numérisation des processus de gestion au sein des cliniques vétérinaires occulte la nécessité de revoir les outils administratifs et opérationnels. VetCare y répond par une solution intégrée de gestion des dossiers patients, de la planification des rendez-vous et du suivi des interventions médicales. Développée sur la stack MERN (MongoDB, Express, React et Node.js), cette application assure réactivité et modularité, le tout sur une interface utilisateur ergonomique composée de Bootstrap et de CSS personnalisé. L’enjeu central consiste à favoriser l’efficacité opérationnelle et à réduire les erreurs d’encodage tout en offrant aux collaborateurs et clients une expérience fluide.</a:t>
            </a:r>
          </a:p>
          <a:p>
            <a:pPr algn="just">
              <a:lnSpc>
                <a:spcPts val="2800"/>
              </a:lnSpc>
            </a:pPr>
            <a:endParaRPr lang="en-US" sz="2000">
              <a:solidFill>
                <a:srgbClr val="000000"/>
              </a:solidFill>
              <a:latin typeface="Roboto"/>
              <a:ea typeface="Roboto"/>
              <a:cs typeface="Roboto"/>
              <a:sym typeface="Roboto"/>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2565356"/>
            <a:ext cx="748505" cy="0"/>
          </a:xfrm>
          <a:prstGeom prst="line">
            <a:avLst/>
          </a:prstGeom>
          <a:ln w="38100" cap="flat">
            <a:solidFill>
              <a:srgbClr val="FFFFFF"/>
            </a:solidFill>
            <a:prstDash val="solid"/>
            <a:headEnd type="none" w="sm" len="sm"/>
            <a:tailEnd type="none" w="sm" len="sm"/>
          </a:ln>
        </p:spPr>
      </p:sp>
      <p:grpSp>
        <p:nvGrpSpPr>
          <p:cNvPr id="3" name="Group 3"/>
          <p:cNvGrpSpPr/>
          <p:nvPr/>
        </p:nvGrpSpPr>
        <p:grpSpPr>
          <a:xfrm>
            <a:off x="1028700" y="1047115"/>
            <a:ext cx="5821321" cy="1318613"/>
            <a:chOff x="0" y="0"/>
            <a:chExt cx="7761761" cy="1758150"/>
          </a:xfrm>
        </p:grpSpPr>
        <p:sp>
          <p:nvSpPr>
            <p:cNvPr id="4" name="TextBox 4"/>
            <p:cNvSpPr txBox="1"/>
            <p:nvPr/>
          </p:nvSpPr>
          <p:spPr>
            <a:xfrm>
              <a:off x="0" y="751675"/>
              <a:ext cx="7761761" cy="1006475"/>
            </a:xfrm>
            <a:prstGeom prst="rect">
              <a:avLst/>
            </a:prstGeom>
          </p:spPr>
          <p:txBody>
            <a:bodyPr lIns="0" tIns="0" rIns="0" bIns="0" rtlCol="0" anchor="t">
              <a:spAutoFit/>
            </a:bodyPr>
            <a:lstStyle/>
            <a:p>
              <a:pPr algn="l">
                <a:lnSpc>
                  <a:spcPts val="6093"/>
                </a:lnSpc>
              </a:pPr>
              <a:r>
                <a:rPr lang="en-US" sz="4875" spc="487">
                  <a:solidFill>
                    <a:srgbClr val="FFFFFF"/>
                  </a:solidFill>
                  <a:latin typeface="League Spartan"/>
                  <a:ea typeface="League Spartan"/>
                  <a:cs typeface="League Spartan"/>
                  <a:sym typeface="League Spartan"/>
                </a:rPr>
                <a:t>À PROPOS</a:t>
              </a:r>
            </a:p>
          </p:txBody>
        </p:sp>
        <p:sp>
          <p:nvSpPr>
            <p:cNvPr id="5" name="TextBox 5"/>
            <p:cNvSpPr txBox="1"/>
            <p:nvPr/>
          </p:nvSpPr>
          <p:spPr>
            <a:xfrm>
              <a:off x="0" y="-19050"/>
              <a:ext cx="7761761" cy="518583"/>
            </a:xfrm>
            <a:prstGeom prst="rect">
              <a:avLst/>
            </a:prstGeom>
          </p:spPr>
          <p:txBody>
            <a:bodyPr lIns="0" tIns="0" rIns="0" bIns="0" rtlCol="0" anchor="t">
              <a:spAutoFit/>
            </a:bodyPr>
            <a:lstStyle/>
            <a:p>
              <a:pPr algn="l">
                <a:lnSpc>
                  <a:spcPts val="3125"/>
                </a:lnSpc>
              </a:pPr>
              <a:r>
                <a:rPr lang="en-US" sz="2500" b="1" spc="250">
                  <a:solidFill>
                    <a:srgbClr val="FFFFFF"/>
                  </a:solidFill>
                  <a:latin typeface="Roboto Bold"/>
                  <a:ea typeface="Roboto Bold"/>
                  <a:cs typeface="Roboto Bold"/>
                  <a:sym typeface="Roboto Bold"/>
                </a:rPr>
                <a:t>QUI SOMMES-NOUS ?</a:t>
              </a:r>
            </a:p>
          </p:txBody>
        </p:sp>
      </p:grpSp>
      <p:sp>
        <p:nvSpPr>
          <p:cNvPr id="6" name="Freeform 6"/>
          <p:cNvSpPr/>
          <p:nvPr/>
        </p:nvSpPr>
        <p:spPr>
          <a:xfrm>
            <a:off x="0" y="6990070"/>
            <a:ext cx="18288000" cy="7670800"/>
          </a:xfrm>
          <a:custGeom>
            <a:avLst/>
            <a:gdLst/>
            <a:ahLst/>
            <a:cxnLst/>
            <a:rect l="l" t="t" r="r" b="b"/>
            <a:pathLst>
              <a:path w="18288000" h="76708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8736381" y="2897432"/>
            <a:ext cx="8208237" cy="2731953"/>
          </a:xfrm>
          <a:prstGeom prst="rect">
            <a:avLst/>
          </a:prstGeom>
        </p:spPr>
        <p:txBody>
          <a:bodyPr lIns="0" tIns="0" rIns="0" bIns="0" rtlCol="0" anchor="t">
            <a:spAutoFit/>
          </a:bodyPr>
          <a:lstStyle/>
          <a:p>
            <a:pPr algn="just">
              <a:lnSpc>
                <a:spcPts val="3616"/>
              </a:lnSpc>
            </a:pPr>
            <a:r>
              <a:rPr lang="en-US" sz="2582" b="1">
                <a:solidFill>
                  <a:srgbClr val="FFFFFF"/>
                </a:solidFill>
                <a:latin typeface="Roboto Bold"/>
                <a:ea typeface="Roboto Bold"/>
                <a:cs typeface="Roboto Bold"/>
                <a:sym typeface="Roboto Bold"/>
              </a:rPr>
              <a:t>VetCare est une suite web destinée à moderniser la gestion quotidienne au sein des cliniques vétérinaires. Développée sur la stack MERN (MongoDB, Express, React et Node.js), l’application se distingue par un design minimaliste, responsive, enrichi grâce à Bootstrap et un CSS spécifique.</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2565356"/>
            <a:ext cx="748505" cy="0"/>
          </a:xfrm>
          <a:prstGeom prst="line">
            <a:avLst/>
          </a:prstGeom>
          <a:ln w="38100" cap="flat">
            <a:solidFill>
              <a:srgbClr val="FFFFFF"/>
            </a:solidFill>
            <a:prstDash val="solid"/>
            <a:headEnd type="none" w="sm" len="sm"/>
            <a:tailEnd type="none" w="sm" len="sm"/>
          </a:ln>
        </p:spPr>
      </p:sp>
      <p:sp>
        <p:nvSpPr>
          <p:cNvPr id="3" name="Freeform 3"/>
          <p:cNvSpPr/>
          <p:nvPr/>
        </p:nvSpPr>
        <p:spPr>
          <a:xfrm>
            <a:off x="0" y="6990070"/>
            <a:ext cx="18288000" cy="7670800"/>
          </a:xfrm>
          <a:custGeom>
            <a:avLst/>
            <a:gdLst/>
            <a:ahLst/>
            <a:cxnLst/>
            <a:rect l="l" t="t" r="r" b="b"/>
            <a:pathLst>
              <a:path w="18288000" h="76708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028700" y="1268368"/>
            <a:ext cx="5425949" cy="1036090"/>
          </a:xfrm>
          <a:prstGeom prst="rect">
            <a:avLst/>
          </a:prstGeom>
        </p:spPr>
        <p:txBody>
          <a:bodyPr lIns="0" tIns="0" rIns="0" bIns="0" rtlCol="0" anchor="t">
            <a:spAutoFit/>
          </a:bodyPr>
          <a:lstStyle/>
          <a:p>
            <a:pPr algn="l">
              <a:lnSpc>
                <a:spcPts val="4170"/>
              </a:lnSpc>
            </a:pPr>
            <a:r>
              <a:rPr lang="en-US" sz="3336" spc="333" dirty="0">
                <a:solidFill>
                  <a:srgbClr val="FFFFFF"/>
                </a:solidFill>
                <a:latin typeface="League Spartan"/>
                <a:ea typeface="League Spartan"/>
                <a:cs typeface="League Spartan"/>
                <a:sym typeface="League Spartan"/>
              </a:rPr>
              <a:t>LES OUTILS UTILISÉS EN BACKEND</a:t>
            </a:r>
          </a:p>
        </p:txBody>
      </p:sp>
      <p:grpSp>
        <p:nvGrpSpPr>
          <p:cNvPr id="5" name="Group 5"/>
          <p:cNvGrpSpPr/>
          <p:nvPr/>
        </p:nvGrpSpPr>
        <p:grpSpPr>
          <a:xfrm>
            <a:off x="1777205" y="3100570"/>
            <a:ext cx="2774028" cy="1387014"/>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3220"/>
                </a:lnSpc>
              </a:pPr>
              <a:r>
                <a:rPr lang="en-US" sz="2300" b="1">
                  <a:solidFill>
                    <a:srgbClr val="FFFFFF"/>
                  </a:solidFill>
                  <a:latin typeface="Roboto Bold"/>
                  <a:ea typeface="Roboto Bold"/>
                  <a:cs typeface="Roboto Bold"/>
                  <a:sym typeface="Roboto Bold"/>
                </a:rPr>
                <a:t>Node.js</a:t>
              </a:r>
            </a:p>
          </p:txBody>
        </p:sp>
      </p:grpSp>
      <p:grpSp>
        <p:nvGrpSpPr>
          <p:cNvPr id="8" name="Group 8"/>
          <p:cNvGrpSpPr/>
          <p:nvPr/>
        </p:nvGrpSpPr>
        <p:grpSpPr>
          <a:xfrm>
            <a:off x="4094070" y="5143500"/>
            <a:ext cx="2733705" cy="1366852"/>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0" name="TextBox 10"/>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a:solidFill>
                    <a:srgbClr val="FFFFFF"/>
                  </a:solidFill>
                  <a:latin typeface="Roboto Bold"/>
                  <a:ea typeface="Roboto Bold"/>
                  <a:cs typeface="Roboto Bold"/>
                  <a:sym typeface="Roboto Bold"/>
                </a:rPr>
                <a:t>Express.js</a:t>
              </a:r>
            </a:p>
          </p:txBody>
        </p:sp>
      </p:grpSp>
      <p:grpSp>
        <p:nvGrpSpPr>
          <p:cNvPr id="11" name="Group 11"/>
          <p:cNvGrpSpPr/>
          <p:nvPr/>
        </p:nvGrpSpPr>
        <p:grpSpPr>
          <a:xfrm>
            <a:off x="7128289" y="3274457"/>
            <a:ext cx="2785586" cy="1392793"/>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3" name="TextBox 13"/>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a:solidFill>
                    <a:srgbClr val="FFFFFF"/>
                  </a:solidFill>
                  <a:latin typeface="Roboto Bold"/>
                  <a:ea typeface="Roboto Bold"/>
                  <a:cs typeface="Roboto Bold"/>
                  <a:sym typeface="Roboto Bold"/>
                </a:rPr>
                <a:t>MongoDB</a:t>
              </a:r>
            </a:p>
          </p:txBody>
        </p:sp>
      </p:grpSp>
      <p:grpSp>
        <p:nvGrpSpPr>
          <p:cNvPr id="14" name="Group 14"/>
          <p:cNvGrpSpPr/>
          <p:nvPr/>
        </p:nvGrpSpPr>
        <p:grpSpPr>
          <a:xfrm>
            <a:off x="10156597" y="5264861"/>
            <a:ext cx="2843377" cy="1421689"/>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6" name="TextBox 16"/>
            <p:cNvSpPr txBox="1"/>
            <p:nvPr/>
          </p:nvSpPr>
          <p:spPr>
            <a:xfrm>
              <a:off x="0" y="-47625"/>
              <a:ext cx="812800" cy="454025"/>
            </a:xfrm>
            <a:prstGeom prst="rect">
              <a:avLst/>
            </a:prstGeom>
          </p:spPr>
          <p:txBody>
            <a:bodyPr lIns="50800" tIns="50800" rIns="50800" bIns="50800" rtlCol="0" anchor="ctr"/>
            <a:lstStyle/>
            <a:p>
              <a:pPr algn="ctr">
                <a:lnSpc>
                  <a:spcPts val="3080"/>
                </a:lnSpc>
              </a:pPr>
              <a:r>
                <a:rPr lang="en-US" sz="2200" b="1">
                  <a:solidFill>
                    <a:srgbClr val="FFFFFF"/>
                  </a:solidFill>
                  <a:latin typeface="Roboto Bold"/>
                  <a:ea typeface="Roboto Bold"/>
                  <a:cs typeface="Roboto Bold"/>
                  <a:sym typeface="Roboto Bold"/>
                </a:rPr>
                <a:t>Nodemon</a:t>
              </a:r>
            </a:p>
          </p:txBody>
        </p:sp>
      </p:grpSp>
      <p:grpSp>
        <p:nvGrpSpPr>
          <p:cNvPr id="17" name="Group 17"/>
          <p:cNvGrpSpPr/>
          <p:nvPr/>
        </p:nvGrpSpPr>
        <p:grpSpPr>
          <a:xfrm>
            <a:off x="13541877" y="3384260"/>
            <a:ext cx="2866494" cy="1433247"/>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9" name="TextBox 19"/>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a:solidFill>
                    <a:srgbClr val="FFFFFF"/>
                  </a:solidFill>
                  <a:latin typeface="Roboto Bold"/>
                  <a:ea typeface="Roboto Bold"/>
                  <a:cs typeface="Roboto Bold"/>
                  <a:sym typeface="Roboto Bold"/>
                </a:rPr>
                <a:t>NPM</a:t>
              </a: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2565356"/>
            <a:ext cx="748505" cy="0"/>
          </a:xfrm>
          <a:prstGeom prst="line">
            <a:avLst/>
          </a:prstGeom>
          <a:ln w="38100" cap="flat">
            <a:solidFill>
              <a:srgbClr val="FFFFFF"/>
            </a:solidFill>
            <a:prstDash val="solid"/>
            <a:headEnd type="none" w="sm" len="sm"/>
            <a:tailEnd type="none" w="sm" len="sm"/>
          </a:ln>
        </p:spPr>
      </p:sp>
      <p:sp>
        <p:nvSpPr>
          <p:cNvPr id="3" name="Freeform 3"/>
          <p:cNvSpPr/>
          <p:nvPr/>
        </p:nvSpPr>
        <p:spPr>
          <a:xfrm>
            <a:off x="0" y="6990070"/>
            <a:ext cx="18288000" cy="7670800"/>
          </a:xfrm>
          <a:custGeom>
            <a:avLst/>
            <a:gdLst/>
            <a:ahLst/>
            <a:cxnLst/>
            <a:rect l="l" t="t" r="r" b="b"/>
            <a:pathLst>
              <a:path w="18288000" h="76708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028700" y="1268368"/>
            <a:ext cx="5425949" cy="1036090"/>
          </a:xfrm>
          <a:prstGeom prst="rect">
            <a:avLst/>
          </a:prstGeom>
        </p:spPr>
        <p:txBody>
          <a:bodyPr lIns="0" tIns="0" rIns="0" bIns="0" rtlCol="0" anchor="t">
            <a:spAutoFit/>
          </a:bodyPr>
          <a:lstStyle/>
          <a:p>
            <a:pPr algn="l">
              <a:lnSpc>
                <a:spcPts val="4170"/>
              </a:lnSpc>
            </a:pPr>
            <a:r>
              <a:rPr lang="en-US" sz="3336" spc="333">
                <a:solidFill>
                  <a:srgbClr val="FFFFFF"/>
                </a:solidFill>
                <a:latin typeface="League Spartan"/>
                <a:ea typeface="League Spartan"/>
                <a:cs typeface="League Spartan"/>
                <a:sym typeface="League Spartan"/>
              </a:rPr>
              <a:t>LES OUTILS UTILISÉS EN FRONTEND</a:t>
            </a:r>
          </a:p>
        </p:txBody>
      </p:sp>
      <p:grpSp>
        <p:nvGrpSpPr>
          <p:cNvPr id="5" name="Group 5"/>
          <p:cNvGrpSpPr/>
          <p:nvPr/>
        </p:nvGrpSpPr>
        <p:grpSpPr>
          <a:xfrm>
            <a:off x="1777205" y="3100570"/>
            <a:ext cx="2774028" cy="1387014"/>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3220"/>
                </a:lnSpc>
              </a:pPr>
              <a:r>
                <a:rPr lang="en-US" sz="2300" b="1">
                  <a:solidFill>
                    <a:srgbClr val="FFFFFF"/>
                  </a:solidFill>
                  <a:latin typeface="Roboto Bold"/>
                  <a:ea typeface="Roboto Bold"/>
                  <a:cs typeface="Roboto Bold"/>
                  <a:sym typeface="Roboto Bold"/>
                </a:rPr>
                <a:t>CRA</a:t>
              </a:r>
            </a:p>
          </p:txBody>
        </p:sp>
      </p:grpSp>
      <p:grpSp>
        <p:nvGrpSpPr>
          <p:cNvPr id="8" name="Group 8"/>
          <p:cNvGrpSpPr/>
          <p:nvPr/>
        </p:nvGrpSpPr>
        <p:grpSpPr>
          <a:xfrm>
            <a:off x="4094070" y="5143500"/>
            <a:ext cx="2733705" cy="1366852"/>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0" name="TextBox 10"/>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a:solidFill>
                    <a:srgbClr val="FFFFFF"/>
                  </a:solidFill>
                  <a:latin typeface="Roboto Bold"/>
                  <a:ea typeface="Roboto Bold"/>
                  <a:cs typeface="Roboto Bold"/>
                  <a:sym typeface="Roboto Bold"/>
                </a:rPr>
                <a:t>Bootstrap</a:t>
              </a:r>
            </a:p>
          </p:txBody>
        </p:sp>
      </p:grpSp>
      <p:grpSp>
        <p:nvGrpSpPr>
          <p:cNvPr id="11" name="Group 11"/>
          <p:cNvGrpSpPr/>
          <p:nvPr/>
        </p:nvGrpSpPr>
        <p:grpSpPr>
          <a:xfrm>
            <a:off x="7128289" y="3274457"/>
            <a:ext cx="2785586" cy="1392793"/>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3" name="TextBox 13"/>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dirty="0" smtClean="0">
                  <a:solidFill>
                    <a:srgbClr val="FFFFFF"/>
                  </a:solidFill>
                  <a:latin typeface="Roboto Bold"/>
                  <a:ea typeface="Roboto Bold"/>
                  <a:cs typeface="Roboto Bold"/>
                  <a:sym typeface="Roboto Bold"/>
                </a:rPr>
                <a:t>CSS</a:t>
              </a:r>
              <a:endParaRPr lang="en-US" sz="2100" b="1" dirty="0">
                <a:solidFill>
                  <a:srgbClr val="FFFFFF"/>
                </a:solidFill>
                <a:latin typeface="Roboto Bold"/>
                <a:ea typeface="Roboto Bold"/>
                <a:cs typeface="Roboto Bold"/>
                <a:sym typeface="Roboto Bold"/>
              </a:endParaRPr>
            </a:p>
          </p:txBody>
        </p:sp>
      </p:grpSp>
      <p:grpSp>
        <p:nvGrpSpPr>
          <p:cNvPr id="14" name="Group 14"/>
          <p:cNvGrpSpPr/>
          <p:nvPr/>
        </p:nvGrpSpPr>
        <p:grpSpPr>
          <a:xfrm>
            <a:off x="10156597" y="5264861"/>
            <a:ext cx="2843377" cy="1421689"/>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6" name="TextBox 16"/>
            <p:cNvSpPr txBox="1"/>
            <p:nvPr/>
          </p:nvSpPr>
          <p:spPr>
            <a:xfrm>
              <a:off x="0" y="-47625"/>
              <a:ext cx="812800" cy="454025"/>
            </a:xfrm>
            <a:prstGeom prst="rect">
              <a:avLst/>
            </a:prstGeom>
          </p:spPr>
          <p:txBody>
            <a:bodyPr lIns="50800" tIns="50800" rIns="50800" bIns="50800" rtlCol="0" anchor="ctr"/>
            <a:lstStyle/>
            <a:p>
              <a:pPr algn="ctr">
                <a:lnSpc>
                  <a:spcPts val="3080"/>
                </a:lnSpc>
              </a:pPr>
              <a:r>
                <a:rPr lang="en-US" sz="2200" b="1">
                  <a:solidFill>
                    <a:srgbClr val="FFFFFF"/>
                  </a:solidFill>
                  <a:latin typeface="Roboto Bold"/>
                  <a:ea typeface="Roboto Bold"/>
                  <a:cs typeface="Roboto Bold"/>
                  <a:sym typeface="Roboto Bold"/>
                </a:rPr>
                <a:t>React-icons</a:t>
              </a:r>
            </a:p>
          </p:txBody>
        </p:sp>
      </p:grpSp>
      <p:grpSp>
        <p:nvGrpSpPr>
          <p:cNvPr id="17" name="Group 17"/>
          <p:cNvGrpSpPr/>
          <p:nvPr/>
        </p:nvGrpSpPr>
        <p:grpSpPr>
          <a:xfrm>
            <a:off x="13541877" y="3384260"/>
            <a:ext cx="2866494" cy="1433247"/>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id="19" name="TextBox 19"/>
            <p:cNvSpPr txBox="1"/>
            <p:nvPr/>
          </p:nvSpPr>
          <p:spPr>
            <a:xfrm>
              <a:off x="0" y="-47625"/>
              <a:ext cx="812800" cy="454025"/>
            </a:xfrm>
            <a:prstGeom prst="rect">
              <a:avLst/>
            </a:prstGeom>
          </p:spPr>
          <p:txBody>
            <a:bodyPr lIns="50800" tIns="50800" rIns="50800" bIns="50800" rtlCol="0" anchor="ctr"/>
            <a:lstStyle/>
            <a:p>
              <a:pPr algn="ctr">
                <a:lnSpc>
                  <a:spcPts val="2940"/>
                </a:lnSpc>
              </a:pPr>
              <a:r>
                <a:rPr lang="en-US" sz="2100" b="1">
                  <a:solidFill>
                    <a:srgbClr val="FFFFFF"/>
                  </a:solidFill>
                  <a:latin typeface="Roboto Bold"/>
                  <a:ea typeface="Roboto Bold"/>
                  <a:cs typeface="Roboto Bold"/>
                  <a:sym typeface="Roboto Bold"/>
                </a:rPr>
                <a:t>React</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050699"/>
            <a:ext cx="18442975" cy="6236301"/>
            <a:chOff x="0" y="0"/>
            <a:chExt cx="4857409" cy="1642483"/>
          </a:xfrm>
        </p:grpSpPr>
        <p:sp>
          <p:nvSpPr>
            <p:cNvPr id="3" name="Freeform 3"/>
            <p:cNvSpPr/>
            <p:nvPr/>
          </p:nvSpPr>
          <p:spPr>
            <a:xfrm>
              <a:off x="0" y="0"/>
              <a:ext cx="4857409" cy="1642483"/>
            </a:xfrm>
            <a:custGeom>
              <a:avLst/>
              <a:gdLst/>
              <a:ahLst/>
              <a:cxnLst/>
              <a:rect l="l" t="t" r="r" b="b"/>
              <a:pathLst>
                <a:path w="4857409" h="1642483">
                  <a:moveTo>
                    <a:pt x="0" y="0"/>
                  </a:moveTo>
                  <a:lnTo>
                    <a:pt x="4857409" y="0"/>
                  </a:lnTo>
                  <a:lnTo>
                    <a:pt x="4857409" y="1642483"/>
                  </a:lnTo>
                  <a:lnTo>
                    <a:pt x="0" y="1642483"/>
                  </a:lnTo>
                  <a:close/>
                </a:path>
              </a:pathLst>
            </a:custGeom>
            <a:solidFill>
              <a:srgbClr val="000000"/>
            </a:solidFill>
          </p:spPr>
        </p:sp>
        <p:sp>
          <p:nvSpPr>
            <p:cNvPr id="4" name="TextBox 4"/>
            <p:cNvSpPr txBox="1"/>
            <p:nvPr/>
          </p:nvSpPr>
          <p:spPr>
            <a:xfrm>
              <a:off x="0" y="-38100"/>
              <a:ext cx="4857409" cy="168058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9661366">
            <a:off x="10483360" y="8025629"/>
            <a:ext cx="11115380" cy="4662285"/>
          </a:xfrm>
          <a:custGeom>
            <a:avLst/>
            <a:gdLst/>
            <a:ahLst/>
            <a:cxnLst/>
            <a:rect l="l" t="t" r="r" b="b"/>
            <a:pathLst>
              <a:path w="11115380" h="4662285">
                <a:moveTo>
                  <a:pt x="0" y="0"/>
                </a:moveTo>
                <a:lnTo>
                  <a:pt x="11115381" y="0"/>
                </a:lnTo>
                <a:lnTo>
                  <a:pt x="11115381" y="4662284"/>
                </a:lnTo>
                <a:lnTo>
                  <a:pt x="0" y="46622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028700" y="5095875"/>
            <a:ext cx="7343526" cy="1476665"/>
          </a:xfrm>
          <a:prstGeom prst="rect">
            <a:avLst/>
          </a:prstGeom>
        </p:spPr>
        <p:txBody>
          <a:bodyPr lIns="0" tIns="0" rIns="0" bIns="0" rtlCol="0" anchor="t">
            <a:spAutoFit/>
          </a:bodyPr>
          <a:lstStyle/>
          <a:p>
            <a:pPr algn="just">
              <a:lnSpc>
                <a:spcPts val="2944"/>
              </a:lnSpc>
            </a:pPr>
            <a:r>
              <a:rPr lang="en-US" sz="2103">
                <a:solidFill>
                  <a:srgbClr val="FFFFFF"/>
                </a:solidFill>
                <a:latin typeface="Roboto"/>
                <a:ea typeface="Roboto"/>
                <a:cs typeface="Roboto"/>
                <a:sym typeface="Roboto"/>
              </a:rPr>
              <a:t>L’architecture MERN (MongoDB, Express, React, Node.js) constitue une solution full-JavaScript de bout en bout, idéale pour développer des applications web modernes et agiles comme VetCare360</a:t>
            </a:r>
          </a:p>
        </p:txBody>
      </p:sp>
      <p:grpSp>
        <p:nvGrpSpPr>
          <p:cNvPr id="7" name="Group 7"/>
          <p:cNvGrpSpPr/>
          <p:nvPr/>
        </p:nvGrpSpPr>
        <p:grpSpPr>
          <a:xfrm>
            <a:off x="1028700" y="1047115"/>
            <a:ext cx="6406546" cy="1318613"/>
            <a:chOff x="0" y="0"/>
            <a:chExt cx="8542062" cy="1758150"/>
          </a:xfrm>
        </p:grpSpPr>
        <p:sp>
          <p:nvSpPr>
            <p:cNvPr id="8" name="TextBox 8"/>
            <p:cNvSpPr txBox="1"/>
            <p:nvPr/>
          </p:nvSpPr>
          <p:spPr>
            <a:xfrm>
              <a:off x="0" y="751675"/>
              <a:ext cx="8542062" cy="1006475"/>
            </a:xfrm>
            <a:prstGeom prst="rect">
              <a:avLst/>
            </a:prstGeom>
          </p:spPr>
          <p:txBody>
            <a:bodyPr lIns="0" tIns="0" rIns="0" bIns="0" rtlCol="0" anchor="t">
              <a:spAutoFit/>
            </a:bodyPr>
            <a:lstStyle/>
            <a:p>
              <a:pPr algn="l">
                <a:lnSpc>
                  <a:spcPts val="6093"/>
                </a:lnSpc>
              </a:pPr>
              <a:r>
                <a:rPr lang="en-US" sz="4875" spc="487">
                  <a:solidFill>
                    <a:srgbClr val="000000"/>
                  </a:solidFill>
                  <a:latin typeface="League Spartan"/>
                  <a:ea typeface="League Spartan"/>
                  <a:cs typeface="League Spartan"/>
                  <a:sym typeface="League Spartan"/>
                </a:rPr>
                <a:t>MERN</a:t>
              </a:r>
            </a:p>
          </p:txBody>
        </p:sp>
        <p:sp>
          <p:nvSpPr>
            <p:cNvPr id="9" name="TextBox 9"/>
            <p:cNvSpPr txBox="1"/>
            <p:nvPr/>
          </p:nvSpPr>
          <p:spPr>
            <a:xfrm>
              <a:off x="0" y="-19050"/>
              <a:ext cx="8542062" cy="518583"/>
            </a:xfrm>
            <a:prstGeom prst="rect">
              <a:avLst/>
            </a:prstGeom>
          </p:spPr>
          <p:txBody>
            <a:bodyPr lIns="0" tIns="0" rIns="0" bIns="0" rtlCol="0" anchor="t">
              <a:spAutoFit/>
            </a:bodyPr>
            <a:lstStyle/>
            <a:p>
              <a:pPr algn="l">
                <a:lnSpc>
                  <a:spcPts val="3125"/>
                </a:lnSpc>
              </a:pPr>
              <a:r>
                <a:rPr lang="en-US" sz="2500" b="1" spc="250">
                  <a:solidFill>
                    <a:srgbClr val="000000"/>
                  </a:solidFill>
                  <a:latin typeface="Roboto Bold"/>
                  <a:ea typeface="Roboto Bold"/>
                  <a:cs typeface="Roboto Bold"/>
                  <a:sym typeface="Roboto Bold"/>
                </a:rPr>
                <a:t>STRUCTURE DE L’ARCHITECTURE</a:t>
              </a:r>
            </a:p>
          </p:txBody>
        </p:sp>
      </p:grpSp>
      <p:sp>
        <p:nvSpPr>
          <p:cNvPr id="10" name="AutoShape 10"/>
          <p:cNvSpPr/>
          <p:nvPr/>
        </p:nvSpPr>
        <p:spPr>
          <a:xfrm>
            <a:off x="1028700" y="2565356"/>
            <a:ext cx="748505" cy="0"/>
          </a:xfrm>
          <a:prstGeom prst="line">
            <a:avLst/>
          </a:prstGeom>
          <a:ln w="38100" cap="flat">
            <a:solidFill>
              <a:srgbClr val="000000"/>
            </a:solidFill>
            <a:prstDash val="solid"/>
            <a:headEnd type="none" w="sm" len="sm"/>
            <a:tailEnd type="none" w="sm" len="sm"/>
          </a:ln>
        </p:spPr>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704847"/>
            <a:ext cx="18442975" cy="1832818"/>
            <a:chOff x="0" y="0"/>
            <a:chExt cx="4857409" cy="482718"/>
          </a:xfrm>
        </p:grpSpPr>
        <p:sp>
          <p:nvSpPr>
            <p:cNvPr id="3" name="Freeform 3"/>
            <p:cNvSpPr/>
            <p:nvPr/>
          </p:nvSpPr>
          <p:spPr>
            <a:xfrm>
              <a:off x="0" y="0"/>
              <a:ext cx="4857409" cy="482718"/>
            </a:xfrm>
            <a:custGeom>
              <a:avLst/>
              <a:gdLst/>
              <a:ahLst/>
              <a:cxnLst/>
              <a:rect l="l" t="t" r="r" b="b"/>
              <a:pathLst>
                <a:path w="4857409" h="482718">
                  <a:moveTo>
                    <a:pt x="0" y="0"/>
                  </a:moveTo>
                  <a:lnTo>
                    <a:pt x="4857409" y="0"/>
                  </a:lnTo>
                  <a:lnTo>
                    <a:pt x="4857409" y="482718"/>
                  </a:lnTo>
                  <a:lnTo>
                    <a:pt x="0" y="482718"/>
                  </a:lnTo>
                  <a:close/>
                </a:path>
              </a:pathLst>
            </a:custGeom>
            <a:solidFill>
              <a:srgbClr val="000000"/>
            </a:solidFill>
          </p:spPr>
        </p:sp>
        <p:sp>
          <p:nvSpPr>
            <p:cNvPr id="4" name="TextBox 4"/>
            <p:cNvSpPr txBox="1"/>
            <p:nvPr/>
          </p:nvSpPr>
          <p:spPr>
            <a:xfrm>
              <a:off x="0" y="-38100"/>
              <a:ext cx="4857409" cy="52081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82017"/>
            <a:ext cx="8603554" cy="4433464"/>
          </a:xfrm>
          <a:custGeom>
            <a:avLst/>
            <a:gdLst/>
            <a:ahLst/>
            <a:cxnLst/>
            <a:rect l="l" t="t" r="r" b="b"/>
            <a:pathLst>
              <a:path w="8603554" h="4433464">
                <a:moveTo>
                  <a:pt x="0" y="0"/>
                </a:moveTo>
                <a:lnTo>
                  <a:pt x="8603554" y="0"/>
                </a:lnTo>
                <a:lnTo>
                  <a:pt x="8603554" y="4433464"/>
                </a:lnTo>
                <a:lnTo>
                  <a:pt x="0" y="44334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525227" y="4424955"/>
            <a:ext cx="3159011" cy="831842"/>
            <a:chOff x="0" y="0"/>
            <a:chExt cx="4212014" cy="1109122"/>
          </a:xfrm>
        </p:grpSpPr>
        <p:sp>
          <p:nvSpPr>
            <p:cNvPr id="7" name="TextBox 7"/>
            <p:cNvSpPr txBox="1"/>
            <p:nvPr/>
          </p:nvSpPr>
          <p:spPr>
            <a:xfrm>
              <a:off x="126679" y="-57150"/>
              <a:ext cx="3958656" cy="600708"/>
            </a:xfrm>
            <a:prstGeom prst="rect">
              <a:avLst/>
            </a:prstGeom>
          </p:spPr>
          <p:txBody>
            <a:bodyPr lIns="0" tIns="0" rIns="0" bIns="0" rtlCol="0" anchor="t">
              <a:spAutoFit/>
            </a:bodyPr>
            <a:lstStyle/>
            <a:p>
              <a:pPr algn="ctr">
                <a:lnSpc>
                  <a:spcPts val="3780"/>
                </a:lnSpc>
              </a:pPr>
              <a:endParaRPr/>
            </a:p>
          </p:txBody>
        </p:sp>
        <p:sp>
          <p:nvSpPr>
            <p:cNvPr id="8" name="TextBox 8"/>
            <p:cNvSpPr txBox="1"/>
            <p:nvPr/>
          </p:nvSpPr>
          <p:spPr>
            <a:xfrm>
              <a:off x="0" y="649808"/>
              <a:ext cx="4212014" cy="459314"/>
            </a:xfrm>
            <a:prstGeom prst="rect">
              <a:avLst/>
            </a:prstGeom>
          </p:spPr>
          <p:txBody>
            <a:bodyPr lIns="0" tIns="0" rIns="0" bIns="0" rtlCol="0" anchor="t">
              <a:spAutoFit/>
            </a:bodyPr>
            <a:lstStyle/>
            <a:p>
              <a:pPr algn="ctr">
                <a:lnSpc>
                  <a:spcPts val="2800"/>
                </a:lnSpc>
              </a:pPr>
              <a:endParaRPr/>
            </a:p>
          </p:txBody>
        </p:sp>
      </p:grpSp>
      <p:grpSp>
        <p:nvGrpSpPr>
          <p:cNvPr id="9" name="Group 9"/>
          <p:cNvGrpSpPr/>
          <p:nvPr/>
        </p:nvGrpSpPr>
        <p:grpSpPr>
          <a:xfrm>
            <a:off x="1028700" y="1047115"/>
            <a:ext cx="6406546" cy="1318613"/>
            <a:chOff x="0" y="0"/>
            <a:chExt cx="8542062" cy="1758150"/>
          </a:xfrm>
        </p:grpSpPr>
        <p:sp>
          <p:nvSpPr>
            <p:cNvPr id="10" name="TextBox 10"/>
            <p:cNvSpPr txBox="1"/>
            <p:nvPr/>
          </p:nvSpPr>
          <p:spPr>
            <a:xfrm>
              <a:off x="0" y="751675"/>
              <a:ext cx="8542062" cy="1006475"/>
            </a:xfrm>
            <a:prstGeom prst="rect">
              <a:avLst/>
            </a:prstGeom>
          </p:spPr>
          <p:txBody>
            <a:bodyPr lIns="0" tIns="0" rIns="0" bIns="0" rtlCol="0" anchor="t">
              <a:spAutoFit/>
            </a:bodyPr>
            <a:lstStyle/>
            <a:p>
              <a:pPr algn="l">
                <a:lnSpc>
                  <a:spcPts val="6093"/>
                </a:lnSpc>
              </a:pPr>
              <a:r>
                <a:rPr lang="en-US" sz="4875" spc="487">
                  <a:solidFill>
                    <a:srgbClr val="000000"/>
                  </a:solidFill>
                  <a:latin typeface="League Spartan"/>
                  <a:ea typeface="League Spartan"/>
                  <a:cs typeface="League Spartan"/>
                  <a:sym typeface="League Spartan"/>
                </a:rPr>
                <a:t>AVANTAGES</a:t>
              </a:r>
            </a:p>
          </p:txBody>
        </p:sp>
        <p:sp>
          <p:nvSpPr>
            <p:cNvPr id="11" name="TextBox 11"/>
            <p:cNvSpPr txBox="1"/>
            <p:nvPr/>
          </p:nvSpPr>
          <p:spPr>
            <a:xfrm>
              <a:off x="0" y="-19050"/>
              <a:ext cx="8542062" cy="518583"/>
            </a:xfrm>
            <a:prstGeom prst="rect">
              <a:avLst/>
            </a:prstGeom>
          </p:spPr>
          <p:txBody>
            <a:bodyPr lIns="0" tIns="0" rIns="0" bIns="0" rtlCol="0" anchor="t">
              <a:spAutoFit/>
            </a:bodyPr>
            <a:lstStyle/>
            <a:p>
              <a:pPr algn="l">
                <a:lnSpc>
                  <a:spcPts val="3125"/>
                </a:lnSpc>
              </a:pPr>
              <a:endParaRPr/>
            </a:p>
          </p:txBody>
        </p:sp>
      </p:grpSp>
      <p:sp>
        <p:nvSpPr>
          <p:cNvPr id="12" name="AutoShape 12"/>
          <p:cNvSpPr/>
          <p:nvPr/>
        </p:nvSpPr>
        <p:spPr>
          <a:xfrm>
            <a:off x="1028700" y="2565356"/>
            <a:ext cx="748505" cy="0"/>
          </a:xfrm>
          <a:prstGeom prst="line">
            <a:avLst/>
          </a:prstGeom>
          <a:ln w="38100" cap="flat">
            <a:solidFill>
              <a:srgbClr val="000000"/>
            </a:solidFill>
            <a:prstDash val="solid"/>
            <a:headEnd type="none" w="sm" len="sm"/>
            <a:tailEnd type="none" w="sm" len="sm"/>
          </a:ln>
        </p:spPr>
      </p:sp>
      <p:grpSp>
        <p:nvGrpSpPr>
          <p:cNvPr id="13" name="Group 13"/>
          <p:cNvGrpSpPr/>
          <p:nvPr/>
        </p:nvGrpSpPr>
        <p:grpSpPr>
          <a:xfrm>
            <a:off x="9603763" y="4424955"/>
            <a:ext cx="3159011" cy="831842"/>
            <a:chOff x="0" y="0"/>
            <a:chExt cx="4212014" cy="1109122"/>
          </a:xfrm>
        </p:grpSpPr>
        <p:sp>
          <p:nvSpPr>
            <p:cNvPr id="14" name="TextBox 14"/>
            <p:cNvSpPr txBox="1"/>
            <p:nvPr/>
          </p:nvSpPr>
          <p:spPr>
            <a:xfrm>
              <a:off x="126679" y="-57150"/>
              <a:ext cx="3958656" cy="600708"/>
            </a:xfrm>
            <a:prstGeom prst="rect">
              <a:avLst/>
            </a:prstGeom>
          </p:spPr>
          <p:txBody>
            <a:bodyPr lIns="0" tIns="0" rIns="0" bIns="0" rtlCol="0" anchor="t">
              <a:spAutoFit/>
            </a:bodyPr>
            <a:lstStyle/>
            <a:p>
              <a:pPr algn="ctr">
                <a:lnSpc>
                  <a:spcPts val="3780"/>
                </a:lnSpc>
              </a:pPr>
              <a:endParaRPr/>
            </a:p>
          </p:txBody>
        </p:sp>
        <p:sp>
          <p:nvSpPr>
            <p:cNvPr id="15" name="TextBox 15"/>
            <p:cNvSpPr txBox="1"/>
            <p:nvPr/>
          </p:nvSpPr>
          <p:spPr>
            <a:xfrm>
              <a:off x="0" y="649808"/>
              <a:ext cx="4212014" cy="459314"/>
            </a:xfrm>
            <a:prstGeom prst="rect">
              <a:avLst/>
            </a:prstGeom>
          </p:spPr>
          <p:txBody>
            <a:bodyPr lIns="0" tIns="0" rIns="0" bIns="0" rtlCol="0" anchor="t">
              <a:spAutoFit/>
            </a:bodyPr>
            <a:lstStyle/>
            <a:p>
              <a:pPr algn="ctr">
                <a:lnSpc>
                  <a:spcPts val="2800"/>
                </a:lnSpc>
              </a:pPr>
              <a:endParaRPr/>
            </a:p>
          </p:txBody>
        </p:sp>
      </p:grpSp>
      <p:grpSp>
        <p:nvGrpSpPr>
          <p:cNvPr id="16" name="Group 16"/>
          <p:cNvGrpSpPr/>
          <p:nvPr/>
        </p:nvGrpSpPr>
        <p:grpSpPr>
          <a:xfrm>
            <a:off x="13682299" y="4424955"/>
            <a:ext cx="3159011" cy="831842"/>
            <a:chOff x="0" y="0"/>
            <a:chExt cx="4212014" cy="1109122"/>
          </a:xfrm>
        </p:grpSpPr>
        <p:sp>
          <p:nvSpPr>
            <p:cNvPr id="17" name="TextBox 17"/>
            <p:cNvSpPr txBox="1"/>
            <p:nvPr/>
          </p:nvSpPr>
          <p:spPr>
            <a:xfrm>
              <a:off x="126679" y="-57150"/>
              <a:ext cx="3958656" cy="600708"/>
            </a:xfrm>
            <a:prstGeom prst="rect">
              <a:avLst/>
            </a:prstGeom>
          </p:spPr>
          <p:txBody>
            <a:bodyPr lIns="0" tIns="0" rIns="0" bIns="0" rtlCol="0" anchor="t">
              <a:spAutoFit/>
            </a:bodyPr>
            <a:lstStyle/>
            <a:p>
              <a:pPr algn="ctr">
                <a:lnSpc>
                  <a:spcPts val="3780"/>
                </a:lnSpc>
              </a:pPr>
              <a:endParaRPr/>
            </a:p>
          </p:txBody>
        </p:sp>
        <p:sp>
          <p:nvSpPr>
            <p:cNvPr id="18" name="TextBox 18"/>
            <p:cNvSpPr txBox="1"/>
            <p:nvPr/>
          </p:nvSpPr>
          <p:spPr>
            <a:xfrm>
              <a:off x="0" y="649808"/>
              <a:ext cx="4212014" cy="459314"/>
            </a:xfrm>
            <a:prstGeom prst="rect">
              <a:avLst/>
            </a:prstGeom>
          </p:spPr>
          <p:txBody>
            <a:bodyPr lIns="0" tIns="0" rIns="0" bIns="0" rtlCol="0" anchor="t">
              <a:spAutoFit/>
            </a:bodyPr>
            <a:lstStyle/>
            <a:p>
              <a:pPr algn="ctr">
                <a:lnSpc>
                  <a:spcPts val="2800"/>
                </a:lnSpc>
              </a:pPr>
              <a:endParaRPr/>
            </a:p>
          </p:txBody>
        </p:sp>
      </p:grpSp>
      <p:grpSp>
        <p:nvGrpSpPr>
          <p:cNvPr id="19" name="Group 19"/>
          <p:cNvGrpSpPr/>
          <p:nvPr/>
        </p:nvGrpSpPr>
        <p:grpSpPr>
          <a:xfrm>
            <a:off x="2315302" y="4050301"/>
            <a:ext cx="2286000" cy="2345303"/>
            <a:chOff x="0" y="0"/>
            <a:chExt cx="3048000" cy="3127071"/>
          </a:xfrm>
        </p:grpSpPr>
        <p:sp>
          <p:nvSpPr>
            <p:cNvPr id="20" name="Freeform 20"/>
            <p:cNvSpPr/>
            <p:nvPr/>
          </p:nvSpPr>
          <p:spPr>
            <a:xfrm>
              <a:off x="0" y="0"/>
              <a:ext cx="3048000" cy="3025471"/>
            </a:xfrm>
            <a:custGeom>
              <a:avLst/>
              <a:gdLst/>
              <a:ahLst/>
              <a:cxnLst/>
              <a:rect l="l" t="t" r="r" b="b"/>
              <a:pathLst>
                <a:path w="3048000" h="3025471">
                  <a:moveTo>
                    <a:pt x="0" y="0"/>
                  </a:moveTo>
                  <a:lnTo>
                    <a:pt x="3048000" y="0"/>
                  </a:lnTo>
                  <a:lnTo>
                    <a:pt x="3048000" y="3025471"/>
                  </a:lnTo>
                  <a:lnTo>
                    <a:pt x="0" y="3025471"/>
                  </a:lnTo>
                  <a:close/>
                </a:path>
              </a:pathLst>
            </a:custGeom>
            <a:solidFill>
              <a:srgbClr val="A6A6A6"/>
            </a:solidFill>
          </p:spPr>
        </p:sp>
        <p:sp>
          <p:nvSpPr>
            <p:cNvPr id="21" name="Freeform 21"/>
            <p:cNvSpPr/>
            <p:nvPr/>
          </p:nvSpPr>
          <p:spPr>
            <a:xfrm>
              <a:off x="0" y="0"/>
              <a:ext cx="3048000" cy="3127071"/>
            </a:xfrm>
            <a:custGeom>
              <a:avLst/>
              <a:gdLst/>
              <a:ahLst/>
              <a:cxnLst/>
              <a:rect l="l" t="t" r="r" b="b"/>
              <a:pathLst>
                <a:path w="3048000" h="3127071">
                  <a:moveTo>
                    <a:pt x="0" y="3025471"/>
                  </a:moveTo>
                  <a:lnTo>
                    <a:pt x="3048000" y="3025471"/>
                  </a:lnTo>
                  <a:lnTo>
                    <a:pt x="2921000" y="3127071"/>
                  </a:lnTo>
                  <a:cubicBezTo>
                    <a:pt x="2921000" y="3127071"/>
                    <a:pt x="1930400" y="3050871"/>
                    <a:pt x="1828800" y="3050871"/>
                  </a:cubicBezTo>
                  <a:lnTo>
                    <a:pt x="1219200" y="3050871"/>
                  </a:lnTo>
                  <a:cubicBezTo>
                    <a:pt x="1117600" y="3050871"/>
                    <a:pt x="127000" y="3127071"/>
                    <a:pt x="127000" y="3127071"/>
                  </a:cubicBezTo>
                  <a:lnTo>
                    <a:pt x="0" y="3025471"/>
                  </a:lnTo>
                  <a:lnTo>
                    <a:pt x="0" y="0"/>
                  </a:lnTo>
                  <a:lnTo>
                    <a:pt x="3048000" y="0"/>
                  </a:lnTo>
                  <a:lnTo>
                    <a:pt x="3048000" y="3025471"/>
                  </a:lnTo>
                  <a:lnTo>
                    <a:pt x="12700" y="3025471"/>
                  </a:lnTo>
                  <a:lnTo>
                    <a:pt x="12700" y="3012771"/>
                  </a:lnTo>
                  <a:lnTo>
                    <a:pt x="3035300" y="3012771"/>
                  </a:lnTo>
                  <a:lnTo>
                    <a:pt x="3035300" y="12700"/>
                  </a:lnTo>
                  <a:lnTo>
                    <a:pt x="12700" y="12700"/>
                  </a:lnTo>
                  <a:lnTo>
                    <a:pt x="12700" y="3025471"/>
                  </a:lnTo>
                </a:path>
              </a:pathLst>
            </a:custGeom>
            <a:solidFill>
              <a:srgbClr val="394C60">
                <a:alpha val="784"/>
              </a:srgbClr>
            </a:solidFill>
          </p:spPr>
        </p:sp>
        <p:sp>
          <p:nvSpPr>
            <p:cNvPr id="22" name="TextBox 22"/>
            <p:cNvSpPr txBox="1"/>
            <p:nvPr/>
          </p:nvSpPr>
          <p:spPr>
            <a:xfrm>
              <a:off x="0" y="-38100"/>
              <a:ext cx="3048000" cy="3063571"/>
            </a:xfrm>
            <a:prstGeom prst="rect">
              <a:avLst/>
            </a:prstGeom>
          </p:spPr>
          <p:txBody>
            <a:bodyPr lIns="203200" tIns="203200" rIns="203200" bIns="203200" rtlCol="0" anchor="t"/>
            <a:lstStyle/>
            <a:p>
              <a:pPr algn="l">
                <a:lnSpc>
                  <a:spcPts val="2799"/>
                </a:lnSpc>
              </a:pPr>
              <a:r>
                <a:rPr lang="en-US" sz="1999" b="1">
                  <a:solidFill>
                    <a:srgbClr val="000000"/>
                  </a:solidFill>
                  <a:latin typeface="Open Sans Bold"/>
                  <a:ea typeface="Open Sans Bold"/>
                  <a:cs typeface="Open Sans Bold"/>
                  <a:sym typeface="Open Sans Bold"/>
                </a:rPr>
                <a:t>Gestion centralisée des données</a:t>
              </a:r>
            </a:p>
          </p:txBody>
        </p:sp>
      </p:grpSp>
      <p:grpSp>
        <p:nvGrpSpPr>
          <p:cNvPr id="23" name="Group 23"/>
          <p:cNvGrpSpPr/>
          <p:nvPr/>
        </p:nvGrpSpPr>
        <p:grpSpPr>
          <a:xfrm>
            <a:off x="6292246" y="4050301"/>
            <a:ext cx="2286000" cy="2286000"/>
            <a:chOff x="0" y="0"/>
            <a:chExt cx="3048000" cy="3048000"/>
          </a:xfrm>
        </p:grpSpPr>
        <p:sp>
          <p:nvSpPr>
            <p:cNvPr id="24" name="Freeform 24"/>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A6A6A6"/>
            </a:solidFill>
          </p:spPr>
        </p:sp>
        <p:sp>
          <p:nvSpPr>
            <p:cNvPr id="25" name="Freeform 25"/>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26" name="TextBox 26"/>
            <p:cNvSpPr txBox="1"/>
            <p:nvPr/>
          </p:nvSpPr>
          <p:spPr>
            <a:xfrm>
              <a:off x="0" y="-38100"/>
              <a:ext cx="3048000" cy="2984500"/>
            </a:xfrm>
            <a:prstGeom prst="rect">
              <a:avLst/>
            </a:prstGeom>
          </p:spPr>
          <p:txBody>
            <a:bodyPr lIns="203200" tIns="203200" rIns="203200" bIns="203200" rtlCol="0" anchor="t"/>
            <a:lstStyle/>
            <a:p>
              <a:pPr algn="l">
                <a:lnSpc>
                  <a:spcPts val="2799"/>
                </a:lnSpc>
              </a:pPr>
              <a:r>
                <a:rPr lang="en-US" sz="1999" b="1">
                  <a:solidFill>
                    <a:srgbClr val="000000"/>
                  </a:solidFill>
                  <a:latin typeface="Open Sans Bold"/>
                  <a:ea typeface="Open Sans Bold"/>
                  <a:cs typeface="Open Sans Bold"/>
                  <a:sym typeface="Open Sans Bold"/>
                </a:rPr>
                <a:t>Prise de rendez-vous en ligne 24 h/24</a:t>
              </a:r>
            </a:p>
          </p:txBody>
        </p:sp>
      </p:grpSp>
      <p:grpSp>
        <p:nvGrpSpPr>
          <p:cNvPr id="27" name="Group 27"/>
          <p:cNvGrpSpPr/>
          <p:nvPr/>
        </p:nvGrpSpPr>
        <p:grpSpPr>
          <a:xfrm>
            <a:off x="10040268" y="4050301"/>
            <a:ext cx="2286000" cy="2286000"/>
            <a:chOff x="0" y="0"/>
            <a:chExt cx="3048000" cy="3048000"/>
          </a:xfrm>
        </p:grpSpPr>
        <p:sp>
          <p:nvSpPr>
            <p:cNvPr id="28" name="Freeform 28"/>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A6A6A6"/>
            </a:solidFill>
          </p:spPr>
        </p:sp>
        <p:sp>
          <p:nvSpPr>
            <p:cNvPr id="29" name="Freeform 29"/>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30" name="TextBox 30"/>
            <p:cNvSpPr txBox="1"/>
            <p:nvPr/>
          </p:nvSpPr>
          <p:spPr>
            <a:xfrm>
              <a:off x="0" y="-38100"/>
              <a:ext cx="3048000" cy="2984500"/>
            </a:xfrm>
            <a:prstGeom prst="rect">
              <a:avLst/>
            </a:prstGeom>
          </p:spPr>
          <p:txBody>
            <a:bodyPr lIns="203200" tIns="203200" rIns="203200" bIns="203200" rtlCol="0" anchor="t"/>
            <a:lstStyle/>
            <a:p>
              <a:pPr algn="l">
                <a:lnSpc>
                  <a:spcPts val="2799"/>
                </a:lnSpc>
              </a:pPr>
              <a:r>
                <a:rPr lang="en-US" sz="1999" b="1">
                  <a:solidFill>
                    <a:srgbClr val="000000"/>
                  </a:solidFill>
                  <a:latin typeface="Open Sans Bold"/>
                  <a:ea typeface="Open Sans Bold"/>
                  <a:cs typeface="Open Sans Bold"/>
                  <a:sym typeface="Open Sans Bold"/>
                </a:rPr>
                <a:t>Transparence des informations</a:t>
              </a:r>
            </a:p>
          </p:txBody>
        </p:sp>
      </p:grpSp>
      <p:grpSp>
        <p:nvGrpSpPr>
          <p:cNvPr id="31" name="Group 31"/>
          <p:cNvGrpSpPr/>
          <p:nvPr/>
        </p:nvGrpSpPr>
        <p:grpSpPr>
          <a:xfrm>
            <a:off x="13791473" y="4050301"/>
            <a:ext cx="2286000" cy="2286000"/>
            <a:chOff x="0" y="0"/>
            <a:chExt cx="3048000" cy="3048000"/>
          </a:xfrm>
        </p:grpSpPr>
        <p:sp>
          <p:nvSpPr>
            <p:cNvPr id="32" name="Freeform 32"/>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A6A6A6"/>
            </a:solidFill>
          </p:spPr>
        </p:sp>
        <p:sp>
          <p:nvSpPr>
            <p:cNvPr id="33" name="Freeform 33"/>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34" name="TextBox 34"/>
            <p:cNvSpPr txBox="1"/>
            <p:nvPr/>
          </p:nvSpPr>
          <p:spPr>
            <a:xfrm>
              <a:off x="0" y="-38100"/>
              <a:ext cx="3048000" cy="2984500"/>
            </a:xfrm>
            <a:prstGeom prst="rect">
              <a:avLst/>
            </a:prstGeom>
          </p:spPr>
          <p:txBody>
            <a:bodyPr lIns="203200" tIns="203200" rIns="203200" bIns="203200" rtlCol="0" anchor="t"/>
            <a:lstStyle/>
            <a:p>
              <a:pPr algn="l">
                <a:lnSpc>
                  <a:spcPts val="2799"/>
                </a:lnSpc>
              </a:pPr>
              <a:r>
                <a:rPr lang="en-US" sz="1999" b="1">
                  <a:solidFill>
                    <a:srgbClr val="000000"/>
                  </a:solidFill>
                  <a:latin typeface="Open Sans Bold"/>
                  <a:ea typeface="Open Sans Bold"/>
                  <a:cs typeface="Open Sans Bold"/>
                  <a:sym typeface="Open Sans Bold"/>
                </a:rPr>
                <a:t>Accès multi-profil</a:t>
              </a: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90184" y="93717"/>
            <a:ext cx="6597816" cy="10287000"/>
            <a:chOff x="0" y="0"/>
            <a:chExt cx="1737696" cy="2709333"/>
          </a:xfrm>
        </p:grpSpPr>
        <p:sp>
          <p:nvSpPr>
            <p:cNvPr id="3" name="Freeform 3"/>
            <p:cNvSpPr/>
            <p:nvPr/>
          </p:nvSpPr>
          <p:spPr>
            <a:xfrm>
              <a:off x="0" y="0"/>
              <a:ext cx="1737696" cy="2709333"/>
            </a:xfrm>
            <a:custGeom>
              <a:avLst/>
              <a:gdLst/>
              <a:ahLst/>
              <a:cxnLst/>
              <a:rect l="l" t="t" r="r" b="b"/>
              <a:pathLst>
                <a:path w="1737696" h="2709333">
                  <a:moveTo>
                    <a:pt x="0" y="0"/>
                  </a:moveTo>
                  <a:lnTo>
                    <a:pt x="1737696" y="0"/>
                  </a:lnTo>
                  <a:lnTo>
                    <a:pt x="1737696" y="2709333"/>
                  </a:lnTo>
                  <a:lnTo>
                    <a:pt x="0" y="2709333"/>
                  </a:lnTo>
                  <a:close/>
                </a:path>
              </a:pathLst>
            </a:custGeom>
            <a:solidFill>
              <a:srgbClr val="000000"/>
            </a:solidFill>
          </p:spPr>
        </p:sp>
        <p:sp>
          <p:nvSpPr>
            <p:cNvPr id="4" name="TextBox 4"/>
            <p:cNvSpPr txBox="1"/>
            <p:nvPr/>
          </p:nvSpPr>
          <p:spPr>
            <a:xfrm>
              <a:off x="0" y="-47625"/>
              <a:ext cx="1737696" cy="2756958"/>
            </a:xfrm>
            <a:prstGeom prst="rect">
              <a:avLst/>
            </a:prstGeom>
          </p:spPr>
          <p:txBody>
            <a:bodyPr lIns="50800" tIns="50800" rIns="50800" bIns="50800" rtlCol="0" anchor="ctr"/>
            <a:lstStyle/>
            <a:p>
              <a:pPr algn="ctr">
                <a:lnSpc>
                  <a:spcPts val="3219"/>
                </a:lnSpc>
              </a:pPr>
              <a:r>
                <a:rPr lang="en-US" sz="2299" b="1">
                  <a:solidFill>
                    <a:srgbClr val="FFFFFF"/>
                  </a:solidFill>
                  <a:latin typeface="Open Sans Bold"/>
                  <a:ea typeface="Open Sans Bold"/>
                  <a:cs typeface="Open Sans Bold"/>
                  <a:sym typeface="Open Sans Bold"/>
                </a:rPr>
                <a:t>Youtube</a:t>
              </a:r>
            </a:p>
            <a:p>
              <a:pPr algn="ctr">
                <a:lnSpc>
                  <a:spcPts val="3219"/>
                </a:lnSpc>
              </a:pPr>
              <a:endParaRPr lang="en-US" sz="2299" b="1">
                <a:solidFill>
                  <a:srgbClr val="FFFFFF"/>
                </a:solidFill>
                <a:latin typeface="Open Sans Bold"/>
                <a:ea typeface="Open Sans Bold"/>
                <a:cs typeface="Open Sans Bold"/>
                <a:sym typeface="Open Sans Bold"/>
              </a:endParaRPr>
            </a:p>
            <a:p>
              <a:pPr algn="ctr">
                <a:lnSpc>
                  <a:spcPts val="3219"/>
                </a:lnSpc>
              </a:pPr>
              <a:r>
                <a:rPr lang="en-US" sz="2299" b="1">
                  <a:solidFill>
                    <a:srgbClr val="FFFFFF"/>
                  </a:solidFill>
                  <a:latin typeface="Open Sans Bold"/>
                  <a:ea typeface="Open Sans Bold"/>
                  <a:cs typeface="Open Sans Bold"/>
                  <a:sym typeface="Open Sans Bold"/>
                </a:rPr>
                <a:t>Oracle university</a:t>
              </a:r>
            </a:p>
            <a:p>
              <a:pPr algn="ctr">
                <a:lnSpc>
                  <a:spcPts val="3219"/>
                </a:lnSpc>
              </a:pPr>
              <a:endParaRPr lang="en-US" sz="2299" b="1">
                <a:solidFill>
                  <a:srgbClr val="FFFFFF"/>
                </a:solidFill>
                <a:latin typeface="Open Sans Bold"/>
                <a:ea typeface="Open Sans Bold"/>
                <a:cs typeface="Open Sans Bold"/>
                <a:sym typeface="Open Sans Bold"/>
              </a:endParaRPr>
            </a:p>
            <a:p>
              <a:pPr algn="ctr">
                <a:lnSpc>
                  <a:spcPts val="3219"/>
                </a:lnSpc>
              </a:pPr>
              <a:r>
                <a:rPr lang="en-US" sz="2299" b="1">
                  <a:solidFill>
                    <a:srgbClr val="FFFFFF"/>
                  </a:solidFill>
                  <a:latin typeface="Open Sans Bold"/>
                  <a:ea typeface="Open Sans Bold"/>
                  <a:cs typeface="Open Sans Bold"/>
                  <a:sym typeface="Open Sans Bold"/>
                </a:rPr>
                <a:t>Chatgpt</a:t>
              </a:r>
            </a:p>
            <a:p>
              <a:pPr algn="ctr">
                <a:lnSpc>
                  <a:spcPts val="3219"/>
                </a:lnSpc>
              </a:pPr>
              <a:endParaRPr lang="en-US" sz="2299" b="1">
                <a:solidFill>
                  <a:srgbClr val="FFFFFF"/>
                </a:solidFill>
                <a:latin typeface="Open Sans Bold"/>
                <a:ea typeface="Open Sans Bold"/>
                <a:cs typeface="Open Sans Bold"/>
                <a:sym typeface="Open Sans Bold"/>
              </a:endParaRPr>
            </a:p>
            <a:p>
              <a:pPr algn="ctr">
                <a:lnSpc>
                  <a:spcPts val="3219"/>
                </a:lnSpc>
              </a:pPr>
              <a:r>
                <a:rPr lang="en-US" sz="2299" b="1">
                  <a:solidFill>
                    <a:srgbClr val="FFFFFF"/>
                  </a:solidFill>
                  <a:latin typeface="Open Sans Bold"/>
                  <a:ea typeface="Open Sans Bold"/>
                  <a:cs typeface="Open Sans Bold"/>
                  <a:sym typeface="Open Sans Bold"/>
                </a:rPr>
                <a:t>deepseek</a:t>
              </a:r>
            </a:p>
          </p:txBody>
        </p:sp>
      </p:grpSp>
      <p:sp>
        <p:nvSpPr>
          <p:cNvPr id="5" name="AutoShape 5"/>
          <p:cNvSpPr/>
          <p:nvPr/>
        </p:nvSpPr>
        <p:spPr>
          <a:xfrm>
            <a:off x="1028700" y="5887539"/>
            <a:ext cx="748505" cy="0"/>
          </a:xfrm>
          <a:prstGeom prst="line">
            <a:avLst/>
          </a:prstGeom>
          <a:ln w="38100" cap="flat">
            <a:solidFill>
              <a:srgbClr val="000000"/>
            </a:solidFill>
            <a:prstDash val="solid"/>
            <a:headEnd type="none" w="sm" len="sm"/>
            <a:tailEnd type="none" w="sm" len="sm"/>
          </a:ln>
        </p:spPr>
      </p:sp>
      <p:sp>
        <p:nvSpPr>
          <p:cNvPr id="6" name="Freeform 6"/>
          <p:cNvSpPr/>
          <p:nvPr/>
        </p:nvSpPr>
        <p:spPr>
          <a:xfrm>
            <a:off x="11690184" y="-1738426"/>
            <a:ext cx="9386503" cy="3937116"/>
          </a:xfrm>
          <a:custGeom>
            <a:avLst/>
            <a:gdLst/>
            <a:ahLst/>
            <a:cxnLst/>
            <a:rect l="l" t="t" r="r" b="b"/>
            <a:pathLst>
              <a:path w="9386503" h="3937116">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1690184" y="8412159"/>
            <a:ext cx="9386503" cy="3937116"/>
          </a:xfrm>
          <a:custGeom>
            <a:avLst/>
            <a:gdLst/>
            <a:ahLst/>
            <a:cxnLst/>
            <a:rect l="l" t="t" r="r" b="b"/>
            <a:pathLst>
              <a:path w="9386503" h="3937116">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TextBox 8"/>
          <p:cNvSpPr txBox="1"/>
          <p:nvPr/>
        </p:nvSpPr>
        <p:spPr>
          <a:xfrm>
            <a:off x="1028700" y="4928292"/>
            <a:ext cx="5821321" cy="759619"/>
          </a:xfrm>
          <a:prstGeom prst="rect">
            <a:avLst/>
          </a:prstGeom>
        </p:spPr>
        <p:txBody>
          <a:bodyPr lIns="0" tIns="0" rIns="0" bIns="0" rtlCol="0" anchor="t">
            <a:spAutoFit/>
          </a:bodyPr>
          <a:lstStyle/>
          <a:p>
            <a:pPr algn="l">
              <a:lnSpc>
                <a:spcPts val="6093"/>
              </a:lnSpc>
            </a:pPr>
            <a:r>
              <a:rPr lang="en-US" sz="4875" spc="487">
                <a:solidFill>
                  <a:srgbClr val="000000"/>
                </a:solidFill>
                <a:latin typeface="League Spartan"/>
                <a:ea typeface="League Spartan"/>
                <a:cs typeface="League Spartan"/>
                <a:sym typeface="League Spartan"/>
              </a:rPr>
              <a:t>BIBLIOGRAPHIE</a:t>
            </a:r>
          </a:p>
        </p:txBody>
      </p:sp>
      <p:sp>
        <p:nvSpPr>
          <p:cNvPr id="9" name="TextBox 9"/>
          <p:cNvSpPr txBox="1"/>
          <p:nvPr/>
        </p:nvSpPr>
        <p:spPr>
          <a:xfrm>
            <a:off x="14511833" y="3088884"/>
            <a:ext cx="635318" cy="431798"/>
          </a:xfrm>
          <a:prstGeom prst="rect">
            <a:avLst/>
          </a:prstGeom>
        </p:spPr>
        <p:txBody>
          <a:bodyPr lIns="0" tIns="0" rIns="0" bIns="0" rtlCol="0" anchor="t">
            <a:spAutoFit/>
          </a:bodyPr>
          <a:lstStyle/>
          <a:p>
            <a:pPr algn="ctr">
              <a:lnSpc>
                <a:spcPts val="3500"/>
              </a:lnSpc>
              <a:spcBef>
                <a:spcPct val="0"/>
              </a:spcBef>
            </a:pPr>
            <a:r>
              <a:rPr lang="en-US" sz="2500" b="1">
                <a:solidFill>
                  <a:srgbClr val="000000"/>
                </a:solidFill>
                <a:latin typeface="Roboto Bold"/>
                <a:ea typeface="Roboto Bold"/>
                <a:cs typeface="Roboto Bold"/>
                <a:sym typeface="Roboto Bold"/>
              </a:rPr>
              <a:t>tube</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286</Words>
  <Application>Microsoft Office PowerPoint</Application>
  <PresentationFormat>Personnalisé</PresentationFormat>
  <Paragraphs>51</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Calibri</vt:lpstr>
      <vt:lpstr>League Spartan</vt:lpstr>
      <vt:lpstr>Roboto Bold</vt:lpstr>
      <vt:lpstr>Arial</vt:lpstr>
      <vt:lpstr>Open Sans Bold</vt:lpstr>
      <vt:lpstr>Roboto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VetCare360</dc:title>
  <cp:lastModifiedBy>tech</cp:lastModifiedBy>
  <cp:revision>4</cp:revision>
  <dcterms:created xsi:type="dcterms:W3CDTF">2006-08-16T00:00:00Z</dcterms:created>
  <dcterms:modified xsi:type="dcterms:W3CDTF">2025-05-12T07:32:41Z</dcterms:modified>
  <dc:identifier>DAGnLg3VynU</dc:identifier>
</cp:coreProperties>
</file>