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0" r:id="rId2"/>
    <p:sldId id="262" r:id="rId3"/>
    <p:sldId id="261" r:id="rId4"/>
    <p:sldId id="263" r:id="rId5"/>
    <p:sldId id="266" r:id="rId6"/>
    <p:sldId id="267" r:id="rId7"/>
    <p:sldId id="271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4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6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8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2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48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5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6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2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BC32-A42D-48D5-8B04-CD9BC02F3D6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788F-5F9B-4A71-8F41-1BE907F26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2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270" y="2502398"/>
            <a:ext cx="9036457" cy="928494"/>
          </a:xfrm>
        </p:spPr>
        <p:txBody>
          <a:bodyPr>
            <a:noAutofit/>
          </a:bodyPr>
          <a:lstStyle/>
          <a:p>
            <a:r>
              <a:rPr lang="en-IN" sz="5200" b="1" dirty="0"/>
              <a:t/>
            </a:r>
            <a:br>
              <a:rPr lang="en-IN" sz="5200" b="1" dirty="0"/>
            </a:br>
            <a:r>
              <a:rPr lang="en-IN" sz="5200" b="1" dirty="0"/>
              <a:t/>
            </a:r>
            <a:br>
              <a:rPr lang="en-IN" sz="5200" b="1" dirty="0"/>
            </a:br>
            <a:r>
              <a:rPr lang="en-IN" sz="5200" b="1" dirty="0"/>
              <a:t>E.D.A.A</a:t>
            </a:r>
            <a:r>
              <a:rPr lang="en-IN" sz="5200" b="1" dirty="0" smtClean="0"/>
              <a:t>.</a:t>
            </a:r>
            <a:br>
              <a:rPr lang="en-IN" sz="5200" b="1" dirty="0" smtClean="0"/>
            </a:br>
            <a:r>
              <a:rPr lang="en-IN" sz="5200" b="1" dirty="0" smtClean="0"/>
              <a:t>Emotion Detection and Analysis</a:t>
            </a:r>
            <a:endParaRPr lang="en-IN" sz="5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2" t="-355" r="18689" b="50548"/>
          <a:stretch/>
        </p:blipFill>
        <p:spPr>
          <a:xfrm>
            <a:off x="-201454" y="5881254"/>
            <a:ext cx="1267032" cy="9767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8291" y="3390737"/>
            <a:ext cx="7896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Created By : The Mystic Forces (</a:t>
            </a:r>
            <a:r>
              <a:rPr lang="en-US" sz="2400" dirty="0" err="1" smtClean="0">
                <a:solidFill>
                  <a:srgbClr val="222222"/>
                </a:solidFill>
                <a:latin typeface="Open Sans"/>
              </a:rPr>
              <a:t>Aamir</a:t>
            </a:r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, </a:t>
            </a:r>
            <a:r>
              <a:rPr lang="en-US" sz="2400" dirty="0" err="1" smtClean="0">
                <a:solidFill>
                  <a:srgbClr val="222222"/>
                </a:solidFill>
                <a:latin typeface="Open Sans"/>
              </a:rPr>
              <a:t>Hemani</a:t>
            </a:r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, </a:t>
            </a:r>
            <a:r>
              <a:rPr lang="en-US" sz="2400" dirty="0" err="1" smtClean="0">
                <a:solidFill>
                  <a:srgbClr val="222222"/>
                </a:solidFill>
                <a:latin typeface="Open Sans"/>
              </a:rPr>
              <a:t>Ibtisam</a:t>
            </a:r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)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33859" y="6179028"/>
            <a:ext cx="36833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Karla" pitchFamily="2" charset="0"/>
                <a:ea typeface="Karla" pitchFamily="2" charset="0"/>
              </a:rPr>
              <a:t>1</a:t>
            </a:r>
            <a:r>
              <a:rPr lang="en-US" sz="1400" dirty="0" smtClean="0">
                <a:latin typeface="Karla" pitchFamily="2" charset="0"/>
                <a:ea typeface="Karl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5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84" y="0"/>
            <a:ext cx="6586216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55497" y="1289407"/>
            <a:ext cx="4284325" cy="3375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b="1" dirty="0" smtClean="0"/>
              <a:t>Remember the first time you had to give a presentation?</a:t>
            </a:r>
            <a:endParaRPr lang="en-IN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733859" y="6179028"/>
            <a:ext cx="36833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Karla" pitchFamily="2" charset="0"/>
                <a:ea typeface="Karla" pitchFamily="2" charset="0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37187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20310" y="1479479"/>
            <a:ext cx="5137078" cy="3375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b="1" dirty="0" smtClean="0"/>
              <a:t>Do you remember how nervous you were? Did you shiver with the fear?</a:t>
            </a:r>
            <a:endParaRPr lang="en-IN" sz="4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160304" cy="6858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33859" y="6179028"/>
            <a:ext cx="36833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Karla" pitchFamily="2" charset="0"/>
                <a:ea typeface="Karla" pitchFamily="2" charset="0"/>
              </a:rPr>
              <a:t>3</a:t>
            </a:r>
            <a:r>
              <a:rPr lang="en-US" sz="1400" dirty="0" smtClean="0">
                <a:latin typeface="Karla" pitchFamily="2" charset="0"/>
                <a:ea typeface="Karl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71048"/>
            <a:ext cx="12192000" cy="1396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 smtClean="0"/>
              <a:t>Did you wish you could read minds? </a:t>
            </a:r>
          </a:p>
          <a:p>
            <a:r>
              <a:rPr lang="en-IN" sz="4500" b="1" dirty="0" smtClean="0"/>
              <a:t>Just know what to say to satisfy your audience.</a:t>
            </a:r>
            <a:endParaRPr lang="en-IN" sz="4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053"/>
            <a:ext cx="12191999" cy="5202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33859" y="6179028"/>
            <a:ext cx="36833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Karla" pitchFamily="2" charset="0"/>
                <a:ea typeface="Karla" pitchFamily="2" charset="0"/>
              </a:rPr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90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22404" y="1598686"/>
            <a:ext cx="5686237" cy="33184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b="1" dirty="0" smtClean="0"/>
              <a:t>Didn’t you wish there was an application that could give you statistics about your audience’s </a:t>
            </a:r>
            <a:r>
              <a:rPr lang="en-IN" sz="4800" b="1" dirty="0" err="1" smtClean="0"/>
              <a:t>behavior</a:t>
            </a:r>
            <a:r>
              <a:rPr lang="en-IN" sz="4800" b="1" dirty="0" smtClean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392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>
                <a:solidFill>
                  <a:schemeClr val="bg1"/>
                </a:solidFill>
              </a:rPr>
              <a:t>EDAA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28129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67541"/>
            <a:ext cx="773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latin typeface="Karla" pitchFamily="2" charset="0"/>
                <a:ea typeface="Karla" pitchFamily="2" charset="0"/>
              </a:rPr>
              <a:t>What is EDAA? – Our Vision</a:t>
            </a:r>
            <a:endParaRPr lang="en-IN" sz="4800" dirty="0">
              <a:latin typeface="Karla" pitchFamily="2" charset="0"/>
              <a:ea typeface="Karla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7250"/>
            <a:ext cx="12192000" cy="5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091" y="857250"/>
            <a:ext cx="105554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  <a:ea typeface="Karla" pitchFamily="2" charset="0"/>
              </a:rPr>
              <a:t>EDAA is a smart </a:t>
            </a:r>
            <a:r>
              <a:rPr lang="en-US" sz="2400" dirty="0" smtClean="0">
                <a:latin typeface="Karla" pitchFamily="2" charset="0"/>
                <a:ea typeface="Karla" pitchFamily="2" charset="0"/>
              </a:rPr>
              <a:t>web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  <a:ea typeface="Karla" pitchFamily="2" charset="0"/>
              </a:rPr>
              <a:t>C</a:t>
            </a:r>
            <a:r>
              <a:rPr lang="en-US" sz="2400" dirty="0" smtClean="0">
                <a:latin typeface="Karla" pitchFamily="2" charset="0"/>
                <a:ea typeface="Karla" pitchFamily="2" charset="0"/>
              </a:rPr>
              <a:t>oupled </a:t>
            </a:r>
            <a:r>
              <a:rPr lang="en-US" sz="2400" dirty="0">
                <a:latin typeface="Karla" pitchFamily="2" charset="0"/>
                <a:ea typeface="Karla" pitchFamily="2" charset="0"/>
              </a:rPr>
              <a:t>with your </a:t>
            </a:r>
            <a:r>
              <a:rPr lang="en-US" sz="2400" dirty="0" smtClean="0">
                <a:latin typeface="Karla" pitchFamily="2" charset="0"/>
                <a:ea typeface="Karla" pitchFamily="2" charset="0"/>
              </a:rPr>
              <a:t>meeting applications can be used to: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Karla" pitchFamily="2" charset="0"/>
                <a:ea typeface="Karla" pitchFamily="2" charset="0"/>
              </a:rPr>
              <a:t>gain real-time </a:t>
            </a:r>
            <a:r>
              <a:rPr lang="en-US" sz="2400" dirty="0">
                <a:latin typeface="Karla" pitchFamily="2" charset="0"/>
                <a:ea typeface="Karla" pitchFamily="2" charset="0"/>
              </a:rPr>
              <a:t>analysis </a:t>
            </a:r>
            <a:r>
              <a:rPr lang="en-US" sz="2400" dirty="0" smtClean="0">
                <a:latin typeface="Karla" pitchFamily="2" charset="0"/>
                <a:ea typeface="Karla" pitchFamily="2" charset="0"/>
              </a:rPr>
              <a:t>of </a:t>
            </a:r>
            <a:r>
              <a:rPr lang="en-US" sz="2400" dirty="0">
                <a:latin typeface="Karla" pitchFamily="2" charset="0"/>
                <a:ea typeface="Karla" pitchFamily="2" charset="0"/>
              </a:rPr>
              <a:t>your </a:t>
            </a:r>
            <a:r>
              <a:rPr lang="en-US" sz="2400" dirty="0" smtClean="0">
                <a:latin typeface="Karla" pitchFamily="2" charset="0"/>
                <a:ea typeface="Karla" pitchFamily="2" charset="0"/>
              </a:rPr>
              <a:t>speech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Karla" pitchFamily="2" charset="0"/>
                <a:ea typeface="Karla" pitchFamily="2" charset="0"/>
              </a:rPr>
              <a:t>receive </a:t>
            </a:r>
            <a:r>
              <a:rPr lang="en-US" sz="2400" dirty="0">
                <a:latin typeface="Karla" pitchFamily="2" charset="0"/>
                <a:ea typeface="Karla" pitchFamily="2" charset="0"/>
              </a:rPr>
              <a:t>live feedback using visual analysis of your </a:t>
            </a:r>
            <a:r>
              <a:rPr lang="en-US" sz="2400" dirty="0" smtClean="0">
                <a:latin typeface="Karla" pitchFamily="2" charset="0"/>
                <a:ea typeface="Karla" pitchFamily="2" charset="0"/>
              </a:rPr>
              <a:t>audience’s facial reactions.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Karla" pitchFamily="2" charset="0"/>
                <a:ea typeface="Karla" pitchFamily="2" charset="0"/>
              </a:rPr>
              <a:t>It creates a report of audience reactions.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Karla" pitchFamily="2" charset="0"/>
                <a:ea typeface="Karla" pitchFamily="2" charset="0"/>
              </a:rPr>
              <a:t>It takes into consideration: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Karla" pitchFamily="2" charset="0"/>
                <a:ea typeface="Karla" pitchFamily="2" charset="0"/>
              </a:rPr>
              <a:t>video (facial expressions of the audience)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Karla" pitchFamily="2" charset="0"/>
                <a:ea typeface="Karla" pitchFamily="2" charset="0"/>
              </a:rPr>
              <a:t>text (context of the speech)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Karla" pitchFamily="2" charset="0"/>
              <a:ea typeface="Karl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33859" y="6179028"/>
            <a:ext cx="36833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Karla" pitchFamily="2" charset="0"/>
                <a:ea typeface="Karla" pitchFamily="2" charset="0"/>
              </a:rPr>
              <a:t>5</a:t>
            </a:r>
            <a:r>
              <a:rPr lang="en-US" sz="1400" dirty="0" smtClean="0">
                <a:latin typeface="Karla" pitchFamily="2" charset="0"/>
                <a:ea typeface="Karl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4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67541"/>
            <a:ext cx="9744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latin typeface="Karla" pitchFamily="2" charset="0"/>
                <a:ea typeface="Karla" pitchFamily="2" charset="0"/>
              </a:rPr>
              <a:t>Models, </a:t>
            </a:r>
            <a:r>
              <a:rPr lang="en-IN" sz="4800" dirty="0" err="1" smtClean="0">
                <a:latin typeface="Karla" pitchFamily="2" charset="0"/>
                <a:ea typeface="Karla" pitchFamily="2" charset="0"/>
              </a:rPr>
              <a:t>techstack</a:t>
            </a:r>
            <a:r>
              <a:rPr lang="en-IN" sz="4800" dirty="0" smtClean="0">
                <a:latin typeface="Karla" pitchFamily="2" charset="0"/>
                <a:ea typeface="Karla" pitchFamily="2" charset="0"/>
              </a:rPr>
              <a:t> and tools used:</a:t>
            </a:r>
            <a:endParaRPr lang="en-IN" sz="4800" dirty="0">
              <a:latin typeface="Karla" pitchFamily="2" charset="0"/>
              <a:ea typeface="Karla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7250"/>
            <a:ext cx="12192000" cy="5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092" y="857250"/>
            <a:ext cx="247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Karla" pitchFamily="2" charset="0"/>
                <a:ea typeface="Karla" pitchFamily="2" charset="0"/>
              </a:rPr>
              <a:t>Models used:                  </a:t>
            </a:r>
            <a:endParaRPr lang="en-US" sz="2400" dirty="0">
              <a:latin typeface="Karla" pitchFamily="2" charset="0"/>
              <a:ea typeface="Karl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9673" y="1584386"/>
            <a:ext cx="2039281" cy="1640862"/>
            <a:chOff x="3292987" y="2768949"/>
            <a:chExt cx="2039281" cy="164086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987" y="2768949"/>
              <a:ext cx="2039281" cy="10975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774032" y="3763480"/>
              <a:ext cx="1077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>
                  <a:latin typeface="Karla" pitchFamily="2" charset="0"/>
                  <a:ea typeface="Karla" pitchFamily="2" charset="0"/>
                </a:rPr>
                <a:t>Yolo-v7</a:t>
              </a:r>
              <a:r>
                <a:rPr lang="en-US" sz="2400" dirty="0" smtClean="0">
                  <a:latin typeface="Karla" pitchFamily="2" charset="0"/>
                  <a:ea typeface="Karla" pitchFamily="2" charset="0"/>
                </a:rPr>
                <a:t>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0118" y="3571068"/>
            <a:ext cx="2118387" cy="1485664"/>
            <a:chOff x="640118" y="3137785"/>
            <a:chExt cx="2118387" cy="14856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118" y="3137785"/>
              <a:ext cx="2118387" cy="108199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160716" y="4118503"/>
              <a:ext cx="1077189" cy="504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latin typeface="Karla" pitchFamily="2" charset="0"/>
                  <a:ea typeface="Karla" pitchFamily="2" charset="0"/>
                </a:rPr>
                <a:t>SBert</a:t>
              </a:r>
              <a:endParaRPr lang="en-US" sz="2400" dirty="0" smtClean="0">
                <a:latin typeface="Karla" pitchFamily="2" charset="0"/>
                <a:ea typeface="Karla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1432" y="5404211"/>
            <a:ext cx="2199397" cy="1041000"/>
            <a:chOff x="599611" y="4752703"/>
            <a:chExt cx="2199397" cy="1041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611" y="4752703"/>
              <a:ext cx="2199397" cy="76400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40118" y="5239705"/>
              <a:ext cx="21020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latin typeface="Karla" pitchFamily="2" charset="0"/>
                  <a:ea typeface="Karla" pitchFamily="2" charset="0"/>
                </a:rPr>
                <a:t>OpenAI</a:t>
              </a:r>
              <a:r>
                <a:rPr lang="en-US" sz="2000" dirty="0" smtClean="0">
                  <a:latin typeface="Karla" pitchFamily="2" charset="0"/>
                  <a:ea typeface="Karla" pitchFamily="2" charset="0"/>
                </a:rPr>
                <a:t>-Whisper</a:t>
              </a:r>
              <a:endParaRPr lang="en-US" sz="2400" dirty="0" smtClean="0">
                <a:latin typeface="Karla" pitchFamily="2" charset="0"/>
                <a:ea typeface="Karla" pitchFamily="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92187" y="898538"/>
            <a:ext cx="39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Karla" pitchFamily="2" charset="0"/>
                <a:ea typeface="Karla" pitchFamily="2" charset="0"/>
              </a:rPr>
              <a:t>Techstack</a:t>
            </a:r>
            <a:r>
              <a:rPr lang="en-US" sz="2400" dirty="0" smtClean="0">
                <a:latin typeface="Karla" pitchFamily="2" charset="0"/>
                <a:ea typeface="Karla" pitchFamily="2" charset="0"/>
              </a:rPr>
              <a:t>/Tools used:                  </a:t>
            </a:r>
            <a:endParaRPr lang="en-US" sz="2400" dirty="0">
              <a:latin typeface="Karla" pitchFamily="2" charset="0"/>
              <a:ea typeface="Karla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30265" y="1848828"/>
            <a:ext cx="1344020" cy="1773756"/>
            <a:chOff x="3856794" y="1503581"/>
            <a:chExt cx="1344020" cy="1773756"/>
          </a:xfrm>
        </p:grpSpPr>
        <p:pic>
          <p:nvPicPr>
            <p:cNvPr id="1026" name="Picture 2" descr="File:React-icon.svg - Wikimedia Comm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3856794" y="1503581"/>
              <a:ext cx="1344020" cy="1168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990209" y="2631006"/>
              <a:ext cx="1115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latin typeface="Karla" pitchFamily="2" charset="0"/>
                  <a:ea typeface="Karla" pitchFamily="2" charset="0"/>
                </a:rPr>
                <a:t>ReactJS</a:t>
              </a:r>
              <a:r>
                <a:rPr lang="en-US" sz="2400" dirty="0" smtClean="0">
                  <a:latin typeface="Karla" pitchFamily="2" charset="0"/>
                  <a:ea typeface="Karla" pitchFamily="2" charset="0"/>
                </a:rPr>
                <a:t>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59933" y="3988337"/>
            <a:ext cx="1935775" cy="1771229"/>
            <a:chOff x="3650213" y="3441537"/>
            <a:chExt cx="1986683" cy="1937476"/>
          </a:xfrm>
        </p:grpSpPr>
        <p:sp>
          <p:nvSpPr>
            <p:cNvPr id="21" name="TextBox 20"/>
            <p:cNvSpPr txBox="1"/>
            <p:nvPr/>
          </p:nvSpPr>
          <p:spPr>
            <a:xfrm>
              <a:off x="4031121" y="4866263"/>
              <a:ext cx="1033365" cy="512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>
                  <a:latin typeface="Karla" pitchFamily="2" charset="0"/>
                  <a:ea typeface="Karla" pitchFamily="2" charset="0"/>
                </a:rPr>
                <a:t>Docker</a:t>
              </a:r>
              <a:r>
                <a:rPr lang="en-US" sz="2400" dirty="0" smtClean="0">
                  <a:latin typeface="Karla" pitchFamily="2" charset="0"/>
                  <a:ea typeface="Karla" pitchFamily="2" charset="0"/>
                </a:rPr>
                <a:t> </a:t>
              </a:r>
            </a:p>
          </p:txBody>
        </p:sp>
        <p:pic>
          <p:nvPicPr>
            <p:cNvPr id="1030" name="Picture 6" descr="Press and Media Resources - Dock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213" y="3441537"/>
              <a:ext cx="1986683" cy="1424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7046124" y="1648515"/>
            <a:ext cx="1524443" cy="1974069"/>
            <a:chOff x="5898836" y="1370934"/>
            <a:chExt cx="1524443" cy="197406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8836" y="1370934"/>
              <a:ext cx="1524443" cy="152444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96000" y="2757534"/>
              <a:ext cx="1115191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>
                  <a:latin typeface="Karla" pitchFamily="2" charset="0"/>
                  <a:ea typeface="Karla" pitchFamily="2" charset="0"/>
                </a:rPr>
                <a:t>NGINX</a:t>
              </a:r>
              <a:r>
                <a:rPr lang="en-US" sz="2400" dirty="0" smtClean="0">
                  <a:latin typeface="Karla" pitchFamily="2" charset="0"/>
                  <a:ea typeface="Karla" pitchFamily="2" charset="0"/>
                </a:rPr>
                <a:t> </a:t>
              </a:r>
            </a:p>
          </p:txBody>
        </p:sp>
      </p:grpSp>
      <p:sp>
        <p:nvSpPr>
          <p:cNvPr id="30" name="AutoShape 18" descr="Download Google Cloud Platform Logo Vector SVG, EPS, PDF, Ai and PNG (2.31  KB) F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3832349" y="3988337"/>
            <a:ext cx="2860895" cy="1902823"/>
            <a:chOff x="5694630" y="3652006"/>
            <a:chExt cx="2860895" cy="190282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54474" y="3652006"/>
              <a:ext cx="1677643" cy="134882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694630" y="5000831"/>
              <a:ext cx="28608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>
                  <a:latin typeface="Karla" pitchFamily="2" charset="0"/>
                  <a:ea typeface="Karla" pitchFamily="2" charset="0"/>
                </a:rPr>
                <a:t>Google Cloud Platform</a:t>
              </a:r>
              <a:endParaRPr lang="en-US" sz="2400" dirty="0" smtClean="0">
                <a:latin typeface="Karla" pitchFamily="2" charset="0"/>
                <a:ea typeface="Karla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75115" y="3727341"/>
            <a:ext cx="1840653" cy="2163819"/>
            <a:chOff x="8942024" y="1249314"/>
            <a:chExt cx="1840653" cy="2163819"/>
          </a:xfrm>
        </p:grpSpPr>
        <p:pic>
          <p:nvPicPr>
            <p:cNvPr id="1046" name="Picture 22" descr="GitHub Logos and Usage · GitHub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024" y="1249314"/>
              <a:ext cx="1840653" cy="184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9304754" y="2825664"/>
              <a:ext cx="1115191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latin typeface="Karla" pitchFamily="2" charset="0"/>
                  <a:ea typeface="Karla" pitchFamily="2" charset="0"/>
                </a:rPr>
                <a:t>Github</a:t>
              </a:r>
              <a:r>
                <a:rPr lang="en-US" sz="2400" dirty="0" smtClean="0">
                  <a:latin typeface="Karla" pitchFamily="2" charset="0"/>
                  <a:ea typeface="Karla" pitchFamily="2" charset="0"/>
                </a:rPr>
                <a:t>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558366" y="1733721"/>
            <a:ext cx="1369003" cy="1863850"/>
            <a:chOff x="9650638" y="3901942"/>
            <a:chExt cx="1369003" cy="18638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50638" y="3901942"/>
              <a:ext cx="1369003" cy="136900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862498" y="5178323"/>
              <a:ext cx="1115191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latin typeface="Karla" pitchFamily="2" charset="0"/>
                  <a:ea typeface="Karla" pitchFamily="2" charset="0"/>
                </a:rPr>
                <a:t>FastAPI</a:t>
              </a:r>
              <a:r>
                <a:rPr lang="en-US" sz="2400" dirty="0" smtClean="0">
                  <a:latin typeface="Karla" pitchFamily="2" charset="0"/>
                  <a:ea typeface="Karla" pitchFamily="2" charset="0"/>
                </a:rPr>
                <a:t> 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733859" y="6179028"/>
            <a:ext cx="36833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Karla" pitchFamily="2" charset="0"/>
                <a:ea typeface="Karla" pitchFamily="2" charset="0"/>
              </a:rPr>
              <a:t>6</a:t>
            </a:r>
            <a:r>
              <a:rPr lang="en-US" sz="1400" dirty="0" smtClean="0">
                <a:latin typeface="Karla" pitchFamily="2" charset="0"/>
                <a:ea typeface="Karl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70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67541"/>
            <a:ext cx="5184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latin typeface="Karla" pitchFamily="2" charset="0"/>
                <a:ea typeface="Karla" pitchFamily="2" charset="0"/>
              </a:rPr>
              <a:t>Web Architecture</a:t>
            </a:r>
            <a:endParaRPr lang="en-IN" sz="4800" dirty="0">
              <a:latin typeface="Karla" pitchFamily="2" charset="0"/>
              <a:ea typeface="Karla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7250"/>
            <a:ext cx="12192000" cy="5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76815" y="3230545"/>
            <a:ext cx="1004834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Input Video</a:t>
            </a:r>
            <a:endParaRPr lang="en-IN" sz="1500" dirty="0"/>
          </a:p>
        </p:txBody>
      </p:sp>
      <p:sp>
        <p:nvSpPr>
          <p:cNvPr id="6" name="Rectangle 5"/>
          <p:cNvSpPr/>
          <p:nvPr/>
        </p:nvSpPr>
        <p:spPr>
          <a:xfrm>
            <a:off x="1780235" y="3230545"/>
            <a:ext cx="1004834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React </a:t>
            </a:r>
          </a:p>
          <a:p>
            <a:pPr algn="ctr"/>
            <a:r>
              <a:rPr lang="en-IN" sz="1500" dirty="0" smtClean="0"/>
              <a:t>Frontend</a:t>
            </a:r>
            <a:endParaRPr lang="en-IN" sz="1500" dirty="0"/>
          </a:p>
        </p:txBody>
      </p:sp>
      <p:sp>
        <p:nvSpPr>
          <p:cNvPr id="8" name="Rectangle 7"/>
          <p:cNvSpPr/>
          <p:nvPr/>
        </p:nvSpPr>
        <p:spPr>
          <a:xfrm>
            <a:off x="3088195" y="3230545"/>
            <a:ext cx="1303500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Pre-processor</a:t>
            </a:r>
          </a:p>
          <a:p>
            <a:pPr algn="ctr"/>
            <a:r>
              <a:rPr lang="en-IN" sz="1500" dirty="0" smtClean="0"/>
              <a:t>API main </a:t>
            </a:r>
            <a:endParaRPr lang="en-IN" sz="1500" dirty="0"/>
          </a:p>
        </p:txBody>
      </p:sp>
      <p:grpSp>
        <p:nvGrpSpPr>
          <p:cNvPr id="9" name="Group 8"/>
          <p:cNvGrpSpPr/>
          <p:nvPr/>
        </p:nvGrpSpPr>
        <p:grpSpPr>
          <a:xfrm>
            <a:off x="5658033" y="1618053"/>
            <a:ext cx="202299" cy="782100"/>
            <a:chOff x="5658033" y="1618053"/>
            <a:chExt cx="202299" cy="782100"/>
          </a:xfrm>
        </p:grpSpPr>
        <p:sp>
          <p:nvSpPr>
            <p:cNvPr id="10" name="Rectangle 9"/>
            <p:cNvSpPr/>
            <p:nvPr/>
          </p:nvSpPr>
          <p:spPr>
            <a:xfrm>
              <a:off x="5696381" y="1618053"/>
              <a:ext cx="125604" cy="145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98056" y="1830745"/>
              <a:ext cx="125604" cy="145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04760" y="2254452"/>
              <a:ext cx="125604" cy="145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8033" y="1933232"/>
              <a:ext cx="2022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00" b="1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IN" sz="500" b="1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IN" sz="500" b="1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56661" y="4478484"/>
            <a:ext cx="202299" cy="782100"/>
            <a:chOff x="5658033" y="1618053"/>
            <a:chExt cx="202299" cy="782100"/>
          </a:xfrm>
        </p:grpSpPr>
        <p:sp>
          <p:nvSpPr>
            <p:cNvPr id="16" name="Rectangle 15"/>
            <p:cNvSpPr/>
            <p:nvPr/>
          </p:nvSpPr>
          <p:spPr>
            <a:xfrm>
              <a:off x="5696381" y="1618053"/>
              <a:ext cx="125604" cy="145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98056" y="1830745"/>
              <a:ext cx="125604" cy="145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4760" y="2254452"/>
              <a:ext cx="125604" cy="145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58033" y="1933232"/>
              <a:ext cx="2022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00" b="1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IN" sz="500" b="1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IN" sz="500" b="1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48221" y="1948304"/>
            <a:ext cx="1004834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ASR container</a:t>
            </a:r>
            <a:endParaRPr lang="en-IN" sz="1500" dirty="0"/>
          </a:p>
        </p:txBody>
      </p:sp>
      <p:sp>
        <p:nvSpPr>
          <p:cNvPr id="21" name="Rectangle 20"/>
          <p:cNvSpPr/>
          <p:nvPr/>
        </p:nvSpPr>
        <p:spPr>
          <a:xfrm>
            <a:off x="8546126" y="2912312"/>
            <a:ext cx="1004834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YOLO container</a:t>
            </a:r>
            <a:endParaRPr lang="en-IN" sz="1500" dirty="0"/>
          </a:p>
        </p:txBody>
      </p:sp>
      <p:sp>
        <p:nvSpPr>
          <p:cNvPr id="22" name="Rectangle 21"/>
          <p:cNvSpPr/>
          <p:nvPr/>
        </p:nvSpPr>
        <p:spPr>
          <a:xfrm>
            <a:off x="9048543" y="1960029"/>
            <a:ext cx="1004834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 smtClean="0"/>
              <a:t>SBert</a:t>
            </a:r>
            <a:endParaRPr lang="en-IN" sz="1500" dirty="0" smtClean="0"/>
          </a:p>
          <a:p>
            <a:pPr algn="ctr"/>
            <a:r>
              <a:rPr lang="en-IN" sz="1500" dirty="0" smtClean="0"/>
              <a:t>container</a:t>
            </a:r>
            <a:endParaRPr lang="en-IN" sz="1500" dirty="0"/>
          </a:p>
        </p:txBody>
      </p:sp>
      <p:sp>
        <p:nvSpPr>
          <p:cNvPr id="23" name="Flowchart: Manual Operation 22"/>
          <p:cNvSpPr/>
          <p:nvPr/>
        </p:nvSpPr>
        <p:spPr>
          <a:xfrm>
            <a:off x="10460334" y="2743200"/>
            <a:ext cx="1195754" cy="101488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0741688" y="2968935"/>
            <a:ext cx="859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>
                <a:solidFill>
                  <a:schemeClr val="bg1"/>
                </a:solidFill>
              </a:rPr>
              <a:t>GCS</a:t>
            </a:r>
          </a:p>
          <a:p>
            <a:pPr algn="just"/>
            <a:r>
              <a:rPr lang="en-IN" sz="1500" dirty="0" smtClean="0">
                <a:solidFill>
                  <a:schemeClr val="bg1"/>
                </a:solidFill>
              </a:rPr>
              <a:t>Bucket</a:t>
            </a:r>
            <a:endParaRPr lang="en-IN" sz="15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>
          <a:xfrm>
            <a:off x="1381649" y="3572189"/>
            <a:ext cx="398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1"/>
          </p:cNvCxnSpPr>
          <p:nvPr/>
        </p:nvCxnSpPr>
        <p:spPr>
          <a:xfrm flipV="1">
            <a:off x="2785069" y="3572189"/>
            <a:ext cx="303126" cy="6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3" idx="0"/>
          </p:cNvCxnSpPr>
          <p:nvPr/>
        </p:nvCxnSpPr>
        <p:spPr>
          <a:xfrm>
            <a:off x="10053377" y="2286060"/>
            <a:ext cx="1004834" cy="4571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1"/>
          </p:cNvCxnSpPr>
          <p:nvPr/>
        </p:nvCxnSpPr>
        <p:spPr>
          <a:xfrm flipV="1">
            <a:off x="5828992" y="2289948"/>
            <a:ext cx="1419229" cy="20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3" idx="1"/>
          </p:cNvCxnSpPr>
          <p:nvPr/>
        </p:nvCxnSpPr>
        <p:spPr>
          <a:xfrm flipV="1">
            <a:off x="9550960" y="3250642"/>
            <a:ext cx="1028949" cy="3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22" idx="1"/>
          </p:cNvCxnSpPr>
          <p:nvPr/>
        </p:nvCxnSpPr>
        <p:spPr>
          <a:xfrm>
            <a:off x="8253055" y="2289948"/>
            <a:ext cx="795488" cy="11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3"/>
            <a:endCxn id="23" idx="2"/>
          </p:cNvCxnSpPr>
          <p:nvPr/>
        </p:nvCxnSpPr>
        <p:spPr>
          <a:xfrm flipV="1">
            <a:off x="5858960" y="3758084"/>
            <a:ext cx="5199251" cy="11971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391694" y="2327303"/>
            <a:ext cx="1313066" cy="2627943"/>
            <a:chOff x="4391694" y="2327303"/>
            <a:chExt cx="1313066" cy="2627943"/>
          </a:xfrm>
        </p:grpSpPr>
        <p:cxnSp>
          <p:nvCxnSpPr>
            <p:cNvPr id="33" name="Elbow Connector 32"/>
            <p:cNvCxnSpPr>
              <a:stCxn id="8" idx="3"/>
              <a:endCxn id="19" idx="1"/>
            </p:cNvCxnSpPr>
            <p:nvPr/>
          </p:nvCxnSpPr>
          <p:spPr>
            <a:xfrm>
              <a:off x="4391695" y="3572189"/>
              <a:ext cx="1264966" cy="138305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flipV="1">
              <a:off x="4391694" y="2327303"/>
              <a:ext cx="1313066" cy="123845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Elbow Connector 34"/>
          <p:cNvCxnSpPr>
            <a:endCxn id="6" idx="2"/>
          </p:cNvCxnSpPr>
          <p:nvPr/>
        </p:nvCxnSpPr>
        <p:spPr>
          <a:xfrm rot="10800000" flipV="1">
            <a:off x="2282652" y="3788229"/>
            <a:ext cx="9077010" cy="125604"/>
          </a:xfrm>
          <a:prstGeom prst="bentConnector4">
            <a:avLst>
              <a:gd name="adj1" fmla="val 129"/>
              <a:gd name="adj2" fmla="val 17260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0004" y="1796314"/>
            <a:ext cx="801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Audio chunks</a:t>
            </a:r>
            <a:endParaRPr lang="en-IN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7779" y="5003789"/>
            <a:ext cx="775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Video</a:t>
            </a:r>
          </a:p>
          <a:p>
            <a:r>
              <a:rPr lang="en-IN" sz="1500" dirty="0" smtClean="0"/>
              <a:t>chunks</a:t>
            </a:r>
            <a:endParaRPr lang="en-IN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8162520" y="1802474"/>
            <a:ext cx="971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 smtClean="0"/>
              <a:t>Text</a:t>
            </a:r>
          </a:p>
          <a:p>
            <a:pPr algn="ctr"/>
            <a:r>
              <a:rPr lang="en-IN" sz="1500" dirty="0" smtClean="0"/>
              <a:t>sentences</a:t>
            </a:r>
            <a:endParaRPr lang="en-IN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10017556" y="1789298"/>
            <a:ext cx="119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 smtClean="0"/>
              <a:t>text</a:t>
            </a:r>
          </a:p>
          <a:p>
            <a:pPr algn="ctr"/>
            <a:r>
              <a:rPr lang="en-IN" sz="1500" dirty="0" smtClean="0"/>
              <a:t>prediction</a:t>
            </a:r>
            <a:endParaRPr lang="en-IN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9464949" y="2752002"/>
            <a:ext cx="119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 smtClean="0"/>
              <a:t>video</a:t>
            </a:r>
          </a:p>
          <a:p>
            <a:pPr algn="ctr"/>
            <a:r>
              <a:rPr lang="en-IN" sz="1500" dirty="0" smtClean="0"/>
              <a:t>prediction</a:t>
            </a:r>
            <a:endParaRPr lang="en-IN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6779207" y="6032787"/>
            <a:ext cx="119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 smtClean="0"/>
              <a:t>Final </a:t>
            </a:r>
          </a:p>
          <a:p>
            <a:pPr algn="ctr"/>
            <a:r>
              <a:rPr lang="en-IN" sz="1500" dirty="0" smtClean="0"/>
              <a:t>results</a:t>
            </a:r>
            <a:endParaRPr lang="en-IN" sz="15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507048" y="3477586"/>
            <a:ext cx="1120091" cy="6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15392" y="3372400"/>
            <a:ext cx="11958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500" dirty="0" smtClean="0"/>
          </a:p>
          <a:p>
            <a:pPr algn="ctr"/>
            <a:r>
              <a:rPr lang="en-IN" sz="1500" dirty="0" smtClean="0"/>
              <a:t>Video chunks</a:t>
            </a:r>
            <a:endParaRPr lang="en-IN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11733859" y="6179028"/>
            <a:ext cx="36833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Karla" pitchFamily="2" charset="0"/>
                <a:ea typeface="Karla" pitchFamily="2" charset="0"/>
              </a:rPr>
              <a:t>7</a:t>
            </a:r>
            <a:r>
              <a:rPr lang="en-US" sz="1400" dirty="0" smtClean="0">
                <a:latin typeface="Karla" pitchFamily="2" charset="0"/>
                <a:ea typeface="Karl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3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20" grpId="0" animBg="1"/>
      <p:bldP spid="21" grpId="0" animBg="1"/>
      <p:bldP spid="22" grpId="0" animBg="1"/>
      <p:bldP spid="23" grpId="0" animBg="1"/>
      <p:bldP spid="24" grpId="0"/>
      <p:bldP spid="36" grpId="0"/>
      <p:bldP spid="37" grpId="0"/>
      <p:bldP spid="38" grpId="0"/>
      <p:bldP spid="39" grpId="0"/>
      <p:bldP spid="40" grpId="0"/>
      <p:bldP spid="41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3763991" y="2995622"/>
            <a:ext cx="4664018" cy="866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6600" b="1" dirty="0" smtClean="0"/>
              <a:t>EDAA DEMO!</a:t>
            </a:r>
            <a:endParaRPr lang="en-IN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733859" y="6179028"/>
            <a:ext cx="36833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Karla" pitchFamily="2" charset="0"/>
                <a:ea typeface="Karla" pitchFamily="2" charset="0"/>
              </a:rPr>
              <a:t>8</a:t>
            </a:r>
            <a:r>
              <a:rPr lang="en-US" sz="1400" dirty="0" smtClean="0">
                <a:latin typeface="Karla" pitchFamily="2" charset="0"/>
                <a:ea typeface="Karl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02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229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Karla</vt:lpstr>
      <vt:lpstr>Open Sans</vt:lpstr>
      <vt:lpstr>Office Theme</vt:lpstr>
      <vt:lpstr>  E.D.A.A. Emotion Detection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heera</dc:creator>
  <cp:lastModifiedBy>heera</cp:lastModifiedBy>
  <cp:revision>49</cp:revision>
  <dcterms:created xsi:type="dcterms:W3CDTF">2022-12-12T11:52:25Z</dcterms:created>
  <dcterms:modified xsi:type="dcterms:W3CDTF">2022-12-13T11:47:37Z</dcterms:modified>
</cp:coreProperties>
</file>