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6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8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8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5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Licht, Stern enthält.&#10;&#10;Automatisch generierte Beschreibung">
            <a:extLst>
              <a:ext uri="{FF2B5EF4-FFF2-40B4-BE49-F238E27FC236}">
                <a16:creationId xmlns:a16="http://schemas.microsoft.com/office/drawing/2014/main" id="{A527FE4A-17AA-4B8D-B53D-22D358A5D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9" r="5398" b="11347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8A8CD-22AA-4251-B732-AE957BE9C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838200"/>
            <a:ext cx="9144484" cy="3086381"/>
          </a:xfrm>
        </p:spPr>
        <p:txBody>
          <a:bodyPr anchor="b">
            <a:normAutofit/>
          </a:bodyPr>
          <a:lstStyle/>
          <a:p>
            <a:r>
              <a:rPr lang="de-DE" sz="4000" dirty="0" err="1">
                <a:solidFill>
                  <a:srgbClr val="FFFF00"/>
                </a:solidFill>
              </a:rPr>
              <a:t>Employment</a:t>
            </a:r>
            <a:r>
              <a:rPr lang="de-DE" sz="4000" dirty="0">
                <a:solidFill>
                  <a:srgbClr val="FFFF00"/>
                </a:solidFill>
              </a:rPr>
              <a:t> in HTEC </a:t>
            </a:r>
            <a:r>
              <a:rPr lang="de-DE" sz="4000" dirty="0" err="1">
                <a:solidFill>
                  <a:srgbClr val="FFFF00"/>
                </a:solidFill>
              </a:rPr>
              <a:t>across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the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EuropeaN</a:t>
            </a:r>
            <a:r>
              <a:rPr lang="de-DE" sz="4000" dirty="0">
                <a:solidFill>
                  <a:srgbClr val="FFFF00"/>
                </a:solidFill>
              </a:rPr>
              <a:t> Union (2010-2019)</a:t>
            </a:r>
            <a:br>
              <a:rPr lang="de-DE" sz="5400" dirty="0">
                <a:solidFill>
                  <a:srgbClr val="FFFF00"/>
                </a:solidFill>
              </a:rPr>
            </a:br>
            <a:r>
              <a:rPr lang="de-DE" sz="2000" dirty="0">
                <a:solidFill>
                  <a:srgbClr val="FFFF00"/>
                </a:solidFill>
              </a:rPr>
              <a:t>and </a:t>
            </a:r>
            <a:r>
              <a:rPr lang="de-DE" sz="2000" dirty="0" err="1">
                <a:solidFill>
                  <a:srgbClr val="FFFF00"/>
                </a:solidFill>
              </a:rPr>
              <a:t>it‘s</a:t>
            </a:r>
            <a:r>
              <a:rPr lang="de-DE" sz="2000" dirty="0">
                <a:solidFill>
                  <a:srgbClr val="FFFF00"/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impact</a:t>
            </a:r>
            <a:r>
              <a:rPr lang="de-DE" sz="2000" dirty="0">
                <a:solidFill>
                  <a:srgbClr val="FFFF00"/>
                </a:solidFill>
              </a:rPr>
              <a:t> on </a:t>
            </a:r>
            <a:r>
              <a:rPr lang="de-DE" sz="2000" dirty="0" err="1">
                <a:solidFill>
                  <a:srgbClr val="FFFF00"/>
                </a:solidFill>
              </a:rPr>
              <a:t>immigration</a:t>
            </a:r>
            <a:br>
              <a:rPr lang="de-DE" sz="2000" dirty="0">
                <a:solidFill>
                  <a:srgbClr val="FFFF00"/>
                </a:solidFill>
              </a:rPr>
            </a:br>
            <a:br>
              <a:rPr lang="de-DE" sz="2000" dirty="0">
                <a:solidFill>
                  <a:srgbClr val="FFFF00"/>
                </a:solidFill>
              </a:rPr>
            </a:br>
            <a:br>
              <a:rPr lang="de-DE" sz="2000" dirty="0">
                <a:solidFill>
                  <a:srgbClr val="FFFF00"/>
                </a:solidFill>
              </a:rPr>
            </a:br>
            <a:br>
              <a:rPr lang="de-DE" sz="1400" dirty="0">
                <a:solidFill>
                  <a:srgbClr val="FFFF00"/>
                </a:solidFill>
              </a:rPr>
            </a:br>
            <a:r>
              <a:rPr lang="de-DE" sz="1400" dirty="0" err="1">
                <a:solidFill>
                  <a:srgbClr val="FFFF00"/>
                </a:solidFill>
              </a:rPr>
              <a:t>dataset</a:t>
            </a:r>
            <a:r>
              <a:rPr lang="de-DE" sz="1400" dirty="0">
                <a:solidFill>
                  <a:srgbClr val="FFFF00"/>
                </a:solidFill>
              </a:rPr>
              <a:t> </a:t>
            </a:r>
            <a:r>
              <a:rPr lang="de-DE" sz="1400" dirty="0" err="1">
                <a:solidFill>
                  <a:srgbClr val="FFFF00"/>
                </a:solidFill>
              </a:rPr>
              <a:t>from</a:t>
            </a:r>
            <a:r>
              <a:rPr lang="de-DE" sz="1400" dirty="0">
                <a:solidFill>
                  <a:srgbClr val="FFFF00"/>
                </a:solidFill>
              </a:rPr>
              <a:t> </a:t>
            </a:r>
            <a:r>
              <a:rPr lang="de-DE" sz="1400" dirty="0" err="1">
                <a:solidFill>
                  <a:srgbClr val="FFFF00"/>
                </a:solidFill>
              </a:rPr>
              <a:t>the</a:t>
            </a:r>
            <a:r>
              <a:rPr lang="de-DE" sz="1400" dirty="0">
                <a:solidFill>
                  <a:srgbClr val="FFFF00"/>
                </a:solidFill>
              </a:rPr>
              <a:t> EU </a:t>
            </a:r>
            <a:r>
              <a:rPr lang="de-DE" sz="1400" dirty="0" err="1">
                <a:solidFill>
                  <a:srgbClr val="FFFF00"/>
                </a:solidFill>
              </a:rPr>
              <a:t>commission</a:t>
            </a:r>
            <a:r>
              <a:rPr lang="de-DE" sz="1400" dirty="0">
                <a:solidFill>
                  <a:srgbClr val="FFFF00"/>
                </a:solidFill>
              </a:rPr>
              <a:t>: </a:t>
            </a:r>
            <a:r>
              <a:rPr lang="de-DE" sz="1400" dirty="0">
                <a:hlinkClick r:id="rId3"/>
              </a:rPr>
              <a:t>https://ec.europa.eu/eurostat</a:t>
            </a:r>
            <a:endParaRPr lang="de-DE" sz="1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68D94-58BE-4328-9838-5ED7C29B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 lnSpcReduction="10000"/>
          </a:bodyPr>
          <a:lstStyle/>
          <a:p>
            <a:endParaRPr lang="de-DE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de-DE" b="1" dirty="0" err="1">
                <a:solidFill>
                  <a:schemeClr val="tx1">
                    <a:alpha val="60000"/>
                  </a:schemeClr>
                </a:solidFill>
              </a:rPr>
              <a:t>Iron</a:t>
            </a:r>
            <a:r>
              <a:rPr lang="de-DE" dirty="0" err="1">
                <a:solidFill>
                  <a:schemeClr val="tx1">
                    <a:alpha val="60000"/>
                  </a:schemeClr>
                </a:solidFill>
              </a:rPr>
              <a:t>hack</a:t>
            </a:r>
            <a:r>
              <a:rPr lang="de-DE" dirty="0">
                <a:solidFill>
                  <a:schemeClr val="tx1">
                    <a:alpha val="60000"/>
                  </a:schemeClr>
                </a:solidFill>
              </a:rPr>
              <a:t>-</a:t>
            </a:r>
            <a:r>
              <a:rPr lang="de-DE" b="1" dirty="0">
                <a:solidFill>
                  <a:schemeClr val="tx1">
                    <a:alpha val="60000"/>
                  </a:schemeClr>
                </a:solidFill>
              </a:rPr>
              <a:t>Berlin</a:t>
            </a:r>
          </a:p>
          <a:p>
            <a:r>
              <a:rPr lang="de-DE" sz="1600" dirty="0">
                <a:solidFill>
                  <a:schemeClr val="tx1">
                    <a:alpha val="60000"/>
                  </a:schemeClr>
                </a:solidFill>
              </a:rPr>
              <a:t>10.07.2020</a:t>
            </a:r>
          </a:p>
          <a:p>
            <a:endParaRPr lang="de-DE" dirty="0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6FD546F7-BD4C-454A-B1CF-6C7719FA4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5322418"/>
            <a:ext cx="1287832" cy="13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69A4D-37DB-4097-ACF5-E9F521E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HTEC</a:t>
            </a:r>
            <a:r>
              <a:rPr lang="de-DE" sz="2400" dirty="0"/>
              <a:t> (High-Tech) </a:t>
            </a:r>
            <a:r>
              <a:rPr lang="de-DE" sz="2400" dirty="0" err="1"/>
              <a:t>sector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defined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industries</a:t>
            </a:r>
            <a:r>
              <a:rPr lang="de-DE" sz="2400" dirty="0"/>
              <a:t> </a:t>
            </a:r>
            <a:r>
              <a:rPr lang="de-DE" sz="2400" dirty="0" err="1"/>
              <a:t>having</a:t>
            </a:r>
            <a:r>
              <a:rPr lang="de-DE" sz="2400" dirty="0"/>
              <a:t> high </a:t>
            </a:r>
            <a:r>
              <a:rPr lang="de-DE" sz="2400" dirty="0" err="1"/>
              <a:t>concentrations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workers</a:t>
            </a:r>
            <a:r>
              <a:rPr lang="de-DE" sz="2400" dirty="0"/>
              <a:t> in </a:t>
            </a:r>
            <a:r>
              <a:rPr lang="de-DE" sz="2400" b="1" dirty="0"/>
              <a:t>STEM</a:t>
            </a:r>
            <a:r>
              <a:rPr lang="de-DE" sz="2400" dirty="0"/>
              <a:t> </a:t>
            </a:r>
            <a:r>
              <a:rPr lang="de-DE" sz="2400" dirty="0" err="1"/>
              <a:t>occupation</a:t>
            </a:r>
            <a:r>
              <a:rPr lang="de-DE" sz="2400" dirty="0"/>
              <a:t>.</a:t>
            </a:r>
          </a:p>
        </p:txBody>
      </p:sp>
      <p:pic>
        <p:nvPicPr>
          <p:cNvPr id="5" name="Inhaltsplatzhalter 4" descr="Ein Bild, das Objekt, Uhr, Schild enthält.&#10;&#10;Automatisch generierte Beschreibung">
            <a:extLst>
              <a:ext uri="{FF2B5EF4-FFF2-40B4-BE49-F238E27FC236}">
                <a16:creationId xmlns:a16="http://schemas.microsoft.com/office/drawing/2014/main" id="{190382FC-B323-47F5-B77B-04314BD2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74" y="1825625"/>
            <a:ext cx="9168251" cy="4351338"/>
          </a:xfrm>
        </p:spPr>
      </p:pic>
    </p:spTree>
    <p:extLst>
      <p:ext uri="{BB962C8B-B14F-4D97-AF65-F5344CB8AC3E}">
        <p14:creationId xmlns:p14="http://schemas.microsoft.com/office/powerpoint/2010/main" val="10867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C174D56-20AB-4F14-A163-7F0B76C0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3788834"/>
            <a:ext cx="4346666" cy="29051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54BDE25-6FC6-40C8-8EA4-BFF0C5BDE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02" y="465663"/>
            <a:ext cx="4161913" cy="276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DAE74346-F354-4B0E-A539-E735B34EE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89" y="321734"/>
            <a:ext cx="5387054" cy="606992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52FF3B3-572D-4B65-8A47-2F3C3CB76B6D}"/>
              </a:ext>
            </a:extLst>
          </p:cNvPr>
          <p:cNvCxnSpPr>
            <a:cxnSpLocks/>
          </p:cNvCxnSpPr>
          <p:nvPr/>
        </p:nvCxnSpPr>
        <p:spPr>
          <a:xfrm flipH="1">
            <a:off x="2432050" y="4146550"/>
            <a:ext cx="393700" cy="1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719F8B-0E4C-4EB4-9986-285C5865BABA}"/>
              </a:ext>
            </a:extLst>
          </p:cNvPr>
          <p:cNvCxnSpPr>
            <a:cxnSpLocks/>
          </p:cNvCxnSpPr>
          <p:nvPr/>
        </p:nvCxnSpPr>
        <p:spPr>
          <a:xfrm flipH="1">
            <a:off x="2159000" y="4775200"/>
            <a:ext cx="450850" cy="2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8DCD791-BB5F-419B-A366-3F842A804320}"/>
              </a:ext>
            </a:extLst>
          </p:cNvPr>
          <p:cNvSpPr txBox="1"/>
          <p:nvPr/>
        </p:nvSpPr>
        <p:spPr>
          <a:xfrm>
            <a:off x="2825750" y="3996175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3">
                    <a:lumMod val="75000"/>
                  </a:schemeClr>
                </a:solidFill>
              </a:rPr>
              <a:t>Average=2480k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D07FAF-D2D0-41A8-9BBC-9F15315B3DB9}"/>
              </a:ext>
            </a:extLst>
          </p:cNvPr>
          <p:cNvSpPr txBox="1"/>
          <p:nvPr/>
        </p:nvSpPr>
        <p:spPr>
          <a:xfrm>
            <a:off x="2645501" y="4616394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3">
                    <a:lumMod val="75000"/>
                  </a:schemeClr>
                </a:solidFill>
              </a:rPr>
              <a:t>Median=1300k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CFDA06E-74FC-4BB8-B581-DE4F5AE22DA6}"/>
              </a:ext>
            </a:extLst>
          </p:cNvPr>
          <p:cNvSpPr/>
          <p:nvPr/>
        </p:nvSpPr>
        <p:spPr>
          <a:xfrm>
            <a:off x="6781800" y="3474720"/>
            <a:ext cx="1143000" cy="170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645A2FD-794B-4556-8A5B-4C4C7868E6B4}"/>
              </a:ext>
            </a:extLst>
          </p:cNvPr>
          <p:cNvSpPr/>
          <p:nvPr/>
        </p:nvSpPr>
        <p:spPr>
          <a:xfrm>
            <a:off x="6781800" y="3845193"/>
            <a:ext cx="1143000" cy="15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D30975-D274-4B6F-BDAF-64EA87D49549}"/>
              </a:ext>
            </a:extLst>
          </p:cNvPr>
          <p:cNvSpPr/>
          <p:nvPr/>
        </p:nvSpPr>
        <p:spPr>
          <a:xfrm>
            <a:off x="6781800" y="4326751"/>
            <a:ext cx="1143000" cy="340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1D8BFA3-5074-423A-9C93-BF0A489827F0}"/>
              </a:ext>
            </a:extLst>
          </p:cNvPr>
          <p:cNvCxnSpPr>
            <a:cxnSpLocks/>
          </p:cNvCxnSpPr>
          <p:nvPr/>
        </p:nvCxnSpPr>
        <p:spPr>
          <a:xfrm flipH="1" flipV="1">
            <a:off x="7991856" y="3559811"/>
            <a:ext cx="740664" cy="8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2C693FD-667B-4FB8-B6AB-5B2B2B35B152}"/>
              </a:ext>
            </a:extLst>
          </p:cNvPr>
          <p:cNvCxnSpPr>
            <a:cxnSpLocks/>
          </p:cNvCxnSpPr>
          <p:nvPr/>
        </p:nvCxnSpPr>
        <p:spPr>
          <a:xfrm flipH="1">
            <a:off x="7991856" y="3735572"/>
            <a:ext cx="740664" cy="1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8A49BDF-59B7-4E08-BB9B-45EA5359E441}"/>
              </a:ext>
            </a:extLst>
          </p:cNvPr>
          <p:cNvSpPr txBox="1"/>
          <p:nvPr/>
        </p:nvSpPr>
        <p:spPr>
          <a:xfrm>
            <a:off x="8749261" y="3465668"/>
            <a:ext cx="98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Q2= 1300k</a:t>
            </a:r>
          </a:p>
          <a:p>
            <a:r>
              <a:rPr lang="de-DE" sz="1200" b="1" dirty="0"/>
              <a:t>Q1= 372k</a:t>
            </a:r>
          </a:p>
          <a:p>
            <a:endParaRPr lang="de-DE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4F8C4E-362D-41F6-B862-99D5326CDB30}"/>
              </a:ext>
            </a:extLst>
          </p:cNvPr>
          <p:cNvSpPr txBox="1"/>
          <p:nvPr/>
        </p:nvSpPr>
        <p:spPr>
          <a:xfrm>
            <a:off x="8732520" y="432310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Q1= 372k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72B5864-9806-4B0F-B210-3E20B4D504F6}"/>
              </a:ext>
            </a:extLst>
          </p:cNvPr>
          <p:cNvCxnSpPr>
            <a:cxnSpLocks/>
          </p:cNvCxnSpPr>
          <p:nvPr/>
        </p:nvCxnSpPr>
        <p:spPr>
          <a:xfrm flipH="1">
            <a:off x="7991856" y="4511825"/>
            <a:ext cx="740664" cy="1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73599B4-E1F7-4A8E-886F-24F8B4795C97}"/>
              </a:ext>
            </a:extLst>
          </p:cNvPr>
          <p:cNvCxnSpPr>
            <a:cxnSpLocks/>
          </p:cNvCxnSpPr>
          <p:nvPr/>
        </p:nvCxnSpPr>
        <p:spPr>
          <a:xfrm flipH="1" flipV="1">
            <a:off x="8030032" y="1803398"/>
            <a:ext cx="740664" cy="8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69AF5B3-B7B0-48A5-A8F3-F3C1628EF804}"/>
              </a:ext>
            </a:extLst>
          </p:cNvPr>
          <p:cNvSpPr txBox="1"/>
          <p:nvPr/>
        </p:nvSpPr>
        <p:spPr>
          <a:xfrm>
            <a:off x="8749261" y="177263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Q3= 2305k</a:t>
            </a:r>
          </a:p>
        </p:txBody>
      </p:sp>
    </p:spTree>
    <p:extLst>
      <p:ext uri="{BB962C8B-B14F-4D97-AF65-F5344CB8AC3E}">
        <p14:creationId xmlns:p14="http://schemas.microsoft.com/office/powerpoint/2010/main" val="135582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Zaun enthält.&#10;&#10;Automatisch generierte Beschreibung">
            <a:extLst>
              <a:ext uri="{FF2B5EF4-FFF2-40B4-BE49-F238E27FC236}">
                <a16:creationId xmlns:a16="http://schemas.microsoft.com/office/drawing/2014/main" id="{B4203AE0-D319-4B18-81E3-43708824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68" y="643467"/>
            <a:ext cx="3351262" cy="254321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Zaun enthält.&#10;&#10;Automatisch generierte Beschreibung">
            <a:extLst>
              <a:ext uri="{FF2B5EF4-FFF2-40B4-BE49-F238E27FC236}">
                <a16:creationId xmlns:a16="http://schemas.microsoft.com/office/drawing/2014/main" id="{F8A1D674-3EC0-4557-B2CB-EC7FAFE46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51" y="3661064"/>
            <a:ext cx="3351262" cy="254321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Zaun enthält.&#10;&#10;Automatisch generierte Beschreibung">
            <a:extLst>
              <a:ext uri="{FF2B5EF4-FFF2-40B4-BE49-F238E27FC236}">
                <a16:creationId xmlns:a16="http://schemas.microsoft.com/office/drawing/2014/main" id="{87F48E43-197A-46F9-B71E-938038B0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51" y="630566"/>
            <a:ext cx="3354748" cy="25458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964494-065C-4487-8E62-71F7D90FA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13" y="3661064"/>
            <a:ext cx="3364771" cy="2553469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53BA72E-4CB3-4618-8ACB-7EE6446883AC}"/>
              </a:ext>
            </a:extLst>
          </p:cNvPr>
          <p:cNvCxnSpPr>
            <a:cxnSpLocks/>
          </p:cNvCxnSpPr>
          <p:nvPr/>
        </p:nvCxnSpPr>
        <p:spPr>
          <a:xfrm>
            <a:off x="2294129" y="1703167"/>
            <a:ext cx="2802411" cy="914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BB6F407-2641-41E2-9943-A29D6167D483}"/>
              </a:ext>
            </a:extLst>
          </p:cNvPr>
          <p:cNvCxnSpPr>
            <a:cxnSpLocks/>
          </p:cNvCxnSpPr>
          <p:nvPr/>
        </p:nvCxnSpPr>
        <p:spPr>
          <a:xfrm>
            <a:off x="7627718" y="1961909"/>
            <a:ext cx="2725366" cy="145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44836FC-429A-4C63-8215-2F076AAD3152}"/>
              </a:ext>
            </a:extLst>
          </p:cNvPr>
          <p:cNvCxnSpPr>
            <a:cxnSpLocks/>
          </p:cNvCxnSpPr>
          <p:nvPr/>
        </p:nvCxnSpPr>
        <p:spPr>
          <a:xfrm>
            <a:off x="2332651" y="5082239"/>
            <a:ext cx="2749366" cy="213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8B48312-FD19-466F-973F-B910C1EABACB}"/>
              </a:ext>
            </a:extLst>
          </p:cNvPr>
          <p:cNvCxnSpPr>
            <a:cxnSpLocks/>
          </p:cNvCxnSpPr>
          <p:nvPr/>
        </p:nvCxnSpPr>
        <p:spPr>
          <a:xfrm>
            <a:off x="7619767" y="4499820"/>
            <a:ext cx="2725366" cy="14374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Zaun enthält.&#10;&#10;Automatisch generierte Beschreibung">
            <a:extLst>
              <a:ext uri="{FF2B5EF4-FFF2-40B4-BE49-F238E27FC236}">
                <a16:creationId xmlns:a16="http://schemas.microsoft.com/office/drawing/2014/main" id="{A35EED71-E67A-4E13-A6A8-57A14300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05" y="644326"/>
            <a:ext cx="3351262" cy="254321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469AC45C-1610-403C-A856-40CFE14D9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06" y="3613874"/>
            <a:ext cx="3351262" cy="254321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Zeichnung, Zaun enthält.&#10;&#10;Automatisch generierte Beschreibung">
            <a:extLst>
              <a:ext uri="{FF2B5EF4-FFF2-40B4-BE49-F238E27FC236}">
                <a16:creationId xmlns:a16="http://schemas.microsoft.com/office/drawing/2014/main" id="{0F34CCA0-8037-4A78-8485-978097B9B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25" y="3671316"/>
            <a:ext cx="3354748" cy="2545862"/>
          </a:xfrm>
          <a:prstGeom prst="rect">
            <a:avLst/>
          </a:prstGeom>
        </p:spPr>
      </p:pic>
      <p:pic>
        <p:nvPicPr>
          <p:cNvPr id="3" name="Grafik 2" descr="Ein Bild, das Zeichnung, Zaun enthält.&#10;&#10;Automatisch generierte Beschreibung">
            <a:extLst>
              <a:ext uri="{FF2B5EF4-FFF2-40B4-BE49-F238E27FC236}">
                <a16:creationId xmlns:a16="http://schemas.microsoft.com/office/drawing/2014/main" id="{6147846C-DA19-4A8F-AF41-8BA922C74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3" y="693083"/>
            <a:ext cx="3364771" cy="2553469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99C217C-6C21-4EBE-B0AB-2597D924BA20}"/>
              </a:ext>
            </a:extLst>
          </p:cNvPr>
          <p:cNvCxnSpPr>
            <a:cxnSpLocks/>
          </p:cNvCxnSpPr>
          <p:nvPr/>
        </p:nvCxnSpPr>
        <p:spPr>
          <a:xfrm>
            <a:off x="2316749" y="1894956"/>
            <a:ext cx="2749366" cy="213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6B3392A-A06E-4161-9983-E9B910E7EE11}"/>
              </a:ext>
            </a:extLst>
          </p:cNvPr>
          <p:cNvCxnSpPr>
            <a:cxnSpLocks/>
          </p:cNvCxnSpPr>
          <p:nvPr/>
        </p:nvCxnSpPr>
        <p:spPr>
          <a:xfrm>
            <a:off x="7526175" y="1721381"/>
            <a:ext cx="2749366" cy="213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987C852-7E36-4076-AF88-F653E9BAFE98}"/>
              </a:ext>
            </a:extLst>
          </p:cNvPr>
          <p:cNvCxnSpPr>
            <a:cxnSpLocks/>
          </p:cNvCxnSpPr>
          <p:nvPr/>
        </p:nvCxnSpPr>
        <p:spPr>
          <a:xfrm>
            <a:off x="2316749" y="4826523"/>
            <a:ext cx="2749366" cy="213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5A7B9AC-5F1D-4E7A-BC5C-7AA1563C54BE}"/>
              </a:ext>
            </a:extLst>
          </p:cNvPr>
          <p:cNvCxnSpPr>
            <a:cxnSpLocks/>
          </p:cNvCxnSpPr>
          <p:nvPr/>
        </p:nvCxnSpPr>
        <p:spPr>
          <a:xfrm>
            <a:off x="7518225" y="4624446"/>
            <a:ext cx="2749366" cy="213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4344C1-1F18-4473-870D-57A7E456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50" y="3713775"/>
            <a:ext cx="4346666" cy="290517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196FD2-DBA2-471D-9CF8-B1133BEBB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10" y="295060"/>
            <a:ext cx="4362106" cy="27605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7991A09D-F827-43D7-9AB8-04AAEB52C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358483"/>
            <a:ext cx="5426764" cy="5996424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6BE2126-0BAB-47C9-AA04-BF467146E771}"/>
              </a:ext>
            </a:extLst>
          </p:cNvPr>
          <p:cNvCxnSpPr>
            <a:cxnSpLocks/>
          </p:cNvCxnSpPr>
          <p:nvPr/>
        </p:nvCxnSpPr>
        <p:spPr>
          <a:xfrm flipH="1">
            <a:off x="2432050" y="4146550"/>
            <a:ext cx="393700" cy="1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7FBA75-BF20-4AEC-BCBD-03A4C98BB722}"/>
              </a:ext>
            </a:extLst>
          </p:cNvPr>
          <p:cNvCxnSpPr>
            <a:cxnSpLocks/>
          </p:cNvCxnSpPr>
          <p:nvPr/>
        </p:nvCxnSpPr>
        <p:spPr>
          <a:xfrm flipH="1">
            <a:off x="2159000" y="4775200"/>
            <a:ext cx="450850" cy="2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906DB70-83D1-4D33-A9F1-A8658E12E23D}"/>
              </a:ext>
            </a:extLst>
          </p:cNvPr>
          <p:cNvSpPr txBox="1"/>
          <p:nvPr/>
        </p:nvSpPr>
        <p:spPr>
          <a:xfrm>
            <a:off x="2825750" y="3996175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3">
                    <a:lumMod val="75000"/>
                  </a:schemeClr>
                </a:solidFill>
              </a:rPr>
              <a:t>Average=1.8M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09BFD1-DD1C-441A-8583-4D59C735EE35}"/>
              </a:ext>
            </a:extLst>
          </p:cNvPr>
          <p:cNvSpPr txBox="1"/>
          <p:nvPr/>
        </p:nvSpPr>
        <p:spPr>
          <a:xfrm>
            <a:off x="2645501" y="461639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3">
                    <a:lumMod val="75000"/>
                  </a:schemeClr>
                </a:solidFill>
              </a:rPr>
              <a:t>Median=820k</a:t>
            </a:r>
          </a:p>
        </p:txBody>
      </p:sp>
    </p:spTree>
    <p:extLst>
      <p:ext uri="{BB962C8B-B14F-4D97-AF65-F5344CB8AC3E}">
        <p14:creationId xmlns:p14="http://schemas.microsoft.com/office/powerpoint/2010/main" val="33828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3CB9616-884B-4980-B66D-D132067D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92" y="633217"/>
            <a:ext cx="3932903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60C85B1-117B-4988-AE87-D393EE425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48" y="633218"/>
            <a:ext cx="3987400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3506820A-6A60-4843-B118-E0F1836D0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92" y="3668671"/>
            <a:ext cx="3936994" cy="2545862"/>
          </a:xfrm>
          <a:prstGeom prst="rect">
            <a:avLst/>
          </a:prstGeom>
        </p:spPr>
      </p:pic>
      <p:pic>
        <p:nvPicPr>
          <p:cNvPr id="11" name="Grafik 10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7C0F1126-9E8D-463F-B880-4B20D59AB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48" y="3671313"/>
            <a:ext cx="3802845" cy="255346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AB7088-D19B-4EF2-924C-7AABA5651567}"/>
              </a:ext>
            </a:extLst>
          </p:cNvPr>
          <p:cNvSpPr txBox="1"/>
          <p:nvPr/>
        </p:nvSpPr>
        <p:spPr>
          <a:xfrm>
            <a:off x="5287137" y="836431"/>
            <a:ext cx="770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R²=0.863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5DFF1-C1A1-467A-87A9-4551ED19587B}"/>
              </a:ext>
            </a:extLst>
          </p:cNvPr>
          <p:cNvSpPr txBox="1"/>
          <p:nvPr/>
        </p:nvSpPr>
        <p:spPr>
          <a:xfrm>
            <a:off x="5228609" y="3877343"/>
            <a:ext cx="770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R²=0.941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75DAE4-9585-4577-853F-F8D4D6B4C05F}"/>
              </a:ext>
            </a:extLst>
          </p:cNvPr>
          <p:cNvSpPr txBox="1"/>
          <p:nvPr/>
        </p:nvSpPr>
        <p:spPr>
          <a:xfrm>
            <a:off x="10671643" y="847064"/>
            <a:ext cx="770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R²=0.994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FC0ADD-05F2-46A9-9186-D098FA423A27}"/>
              </a:ext>
            </a:extLst>
          </p:cNvPr>
          <p:cNvSpPr txBox="1"/>
          <p:nvPr/>
        </p:nvSpPr>
        <p:spPr>
          <a:xfrm>
            <a:off x="10603211" y="3887976"/>
            <a:ext cx="770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R²=0.997</a:t>
            </a:r>
          </a:p>
        </p:txBody>
      </p:sp>
    </p:spTree>
    <p:extLst>
      <p:ext uri="{BB962C8B-B14F-4D97-AF65-F5344CB8AC3E}">
        <p14:creationId xmlns:p14="http://schemas.microsoft.com/office/powerpoint/2010/main" val="6975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1D8C7-49CD-4510-B07D-AB0FCB58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Summary (2011-2019):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6B44A-3E61-49EA-9CDB-7F9FEFB6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127"/>
            <a:ext cx="10515600" cy="4241836"/>
          </a:xfrm>
        </p:spPr>
        <p:txBody>
          <a:bodyPr>
            <a:normAutofit/>
          </a:bodyPr>
          <a:lstStyle/>
          <a:p>
            <a:r>
              <a:rPr lang="de-DE" sz="2000" dirty="0"/>
              <a:t>Steady </a:t>
            </a:r>
            <a:r>
              <a:rPr lang="de-DE" sz="2000" dirty="0" err="1"/>
              <a:t>employment</a:t>
            </a:r>
            <a:r>
              <a:rPr lang="de-DE" sz="2000" dirty="0"/>
              <a:t> rate in </a:t>
            </a:r>
            <a:r>
              <a:rPr lang="de-DE" sz="2000" dirty="0" err="1"/>
              <a:t>the</a:t>
            </a:r>
            <a:r>
              <a:rPr lang="de-DE" sz="2000" dirty="0"/>
              <a:t> HTEC </a:t>
            </a:r>
            <a:r>
              <a:rPr lang="de-DE" sz="2000" dirty="0" err="1"/>
              <a:t>with</a:t>
            </a:r>
            <a:r>
              <a:rPr lang="de-DE" sz="2000" dirty="0"/>
              <a:t> 50% </a:t>
            </a:r>
            <a:r>
              <a:rPr lang="de-DE" sz="2000" dirty="0" err="1"/>
              <a:t>of</a:t>
            </a:r>
            <a:r>
              <a:rPr lang="de-DE" sz="2000" dirty="0"/>
              <a:t> countries </a:t>
            </a:r>
            <a:r>
              <a:rPr lang="de-DE" sz="2000" dirty="0" err="1"/>
              <a:t>employing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1300k in total. 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Top 4 countries </a:t>
            </a:r>
            <a:r>
              <a:rPr lang="de-DE" sz="2000" dirty="0" err="1"/>
              <a:t>employing</a:t>
            </a:r>
            <a:r>
              <a:rPr lang="de-DE" sz="2000" dirty="0"/>
              <a:t> in HTEC: </a:t>
            </a:r>
            <a:r>
              <a:rPr lang="de-DE" sz="2000" dirty="0">
                <a:solidFill>
                  <a:schemeClr val="accent3"/>
                </a:solidFill>
              </a:rPr>
              <a:t>Germany, UK, France, </a:t>
            </a:r>
            <a:r>
              <a:rPr lang="de-DE" sz="2000" dirty="0" err="1">
                <a:solidFill>
                  <a:schemeClr val="accent3"/>
                </a:solidFill>
              </a:rPr>
              <a:t>Italy</a:t>
            </a:r>
            <a:endParaRPr lang="de-DE" sz="20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40%-60% </a:t>
            </a:r>
            <a:r>
              <a:rPr lang="de-DE" sz="2000" dirty="0" err="1"/>
              <a:t>of</a:t>
            </a:r>
            <a:r>
              <a:rPr lang="de-DE" sz="2000" dirty="0"/>
              <a:t> all </a:t>
            </a:r>
            <a:r>
              <a:rPr lang="de-DE" sz="2000" dirty="0" err="1"/>
              <a:t>employed</a:t>
            </a:r>
            <a:r>
              <a:rPr lang="de-DE" sz="2000" dirty="0"/>
              <a:t> in HTEC </a:t>
            </a:r>
            <a:r>
              <a:rPr lang="de-DE" sz="2000" dirty="0" err="1"/>
              <a:t>have</a:t>
            </a:r>
            <a:r>
              <a:rPr lang="de-DE" sz="2000" dirty="0"/>
              <a:t> at least a </a:t>
            </a:r>
            <a:r>
              <a:rPr lang="de-DE" sz="2000" b="1" dirty="0" err="1"/>
              <a:t>Bachelor‘s</a:t>
            </a:r>
            <a:r>
              <a:rPr lang="de-DE" sz="2000" b="1" dirty="0"/>
              <a:t> </a:t>
            </a:r>
            <a:r>
              <a:rPr lang="de-DE" sz="2000" b="1" dirty="0" err="1"/>
              <a:t>degree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 Steady </a:t>
            </a:r>
            <a:r>
              <a:rPr lang="de-DE" sz="2000" dirty="0" err="1"/>
              <a:t>immigration</a:t>
            </a:r>
            <a:r>
              <a:rPr lang="de-DE" sz="2000" dirty="0"/>
              <a:t> rate </a:t>
            </a:r>
            <a:r>
              <a:rPr lang="de-DE" sz="2000" dirty="0" err="1"/>
              <a:t>with</a:t>
            </a:r>
            <a:r>
              <a:rPr lang="de-DE" sz="2000" dirty="0"/>
              <a:t> 50% </a:t>
            </a:r>
            <a:r>
              <a:rPr lang="de-DE" sz="2000" dirty="0" err="1"/>
              <a:t>of</a:t>
            </a:r>
            <a:r>
              <a:rPr lang="de-DE" sz="2000" dirty="0"/>
              <a:t> countries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820k in total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Top 4 countries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immigrants</a:t>
            </a:r>
            <a:r>
              <a:rPr lang="de-DE" sz="2000" dirty="0"/>
              <a:t>: </a:t>
            </a:r>
            <a:r>
              <a:rPr lang="de-DE" sz="2000" dirty="0">
                <a:solidFill>
                  <a:schemeClr val="accent3"/>
                </a:solidFill>
              </a:rPr>
              <a:t>Germany, UK, Spain, France</a:t>
            </a:r>
          </a:p>
        </p:txBody>
      </p:sp>
    </p:spTree>
    <p:extLst>
      <p:ext uri="{BB962C8B-B14F-4D97-AF65-F5344CB8AC3E}">
        <p14:creationId xmlns:p14="http://schemas.microsoft.com/office/powerpoint/2010/main" val="11547739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Univers</vt:lpstr>
      <vt:lpstr>GradientVTI</vt:lpstr>
      <vt:lpstr>Employment in HTEC across the EuropeaN Union (2010-2019) and it‘s impact on immigration    dataset from the EU commission: https://ec.europa.eu/eurostat</vt:lpstr>
      <vt:lpstr>HTEC (High-Tech) sector is defined as industries having high concentrations of workers in STEM occupation.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Summary (2011-2019):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in HTEC across the EuropeaN Union (2010-2019) and it‘s impact on immigration    dataset from the EU commission: https://ec.europa.eu/eurostat</dc:title>
  <dc:creator>Ibtisam Beik</dc:creator>
  <cp:lastModifiedBy>Ibtisam Beik</cp:lastModifiedBy>
  <cp:revision>15</cp:revision>
  <dcterms:created xsi:type="dcterms:W3CDTF">2020-07-10T06:21:09Z</dcterms:created>
  <dcterms:modified xsi:type="dcterms:W3CDTF">2020-07-10T10:35:01Z</dcterms:modified>
</cp:coreProperties>
</file>