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59" r:id="rId3"/>
    <p:sldId id="261" r:id="rId4"/>
    <p:sldId id="272" r:id="rId5"/>
    <p:sldId id="273" r:id="rId6"/>
    <p:sldId id="274" r:id="rId7"/>
    <p:sldId id="275" r:id="rId8"/>
    <p:sldId id="276" r:id="rId9"/>
    <p:sldId id="277" r:id="rId10"/>
    <p:sldId id="27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olgate, Horane Antoney" initials="HHA" lastIdx="7" clrIdx="0">
    <p:extLst>
      <p:ext uri="{19B8F6BF-5375-455C-9EA6-DF929625EA0E}">
        <p15:presenceInfo xmlns:p15="http://schemas.microsoft.com/office/powerpoint/2012/main" userId="Holgate, Horane Antone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64" d="100"/>
          <a:sy n="64" d="100"/>
        </p:scale>
        <p:origin x="6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944441-838E-406F-BB46-CB0B60577E7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BB9E97B-C845-4C09-954C-3448A9D70002}">
      <dgm:prSet custT="1"/>
      <dgm:spPr>
        <a:solidFill>
          <a:schemeClr val="accent5"/>
        </a:solidFill>
      </dgm:spPr>
      <dgm:t>
        <a:bodyPr/>
        <a:lstStyle/>
        <a:p>
          <a:r>
            <a:rPr lang="en-US" sz="2000" dirty="0"/>
            <a:t>Research</a:t>
          </a:r>
          <a:r>
            <a:rPr lang="en-US" sz="2000" baseline="0" dirty="0"/>
            <a:t> on Connected and Automated Vehicular driving have been centered around perception, planning and control (</a:t>
          </a:r>
          <a:r>
            <a:rPr lang="en-US" sz="2000" dirty="0"/>
            <a:t>(Zhu, Chen, &amp; </a:t>
          </a:r>
          <a:r>
            <a:rPr lang="en-US" sz="2000" dirty="0" err="1"/>
            <a:t>Xiong</a:t>
          </a:r>
          <a:r>
            <a:rPr lang="en-US" sz="2000" dirty="0"/>
            <a:t>, 2017)</a:t>
          </a:r>
          <a:r>
            <a:rPr lang="en-US" sz="2000" baseline="0" dirty="0"/>
            <a:t>)</a:t>
          </a:r>
          <a:endParaRPr lang="en-US" sz="2000" dirty="0"/>
        </a:p>
      </dgm:t>
    </dgm:pt>
    <dgm:pt modelId="{BDA25C76-0DA4-4726-B341-B3A322D676B2}" type="parTrans" cxnId="{9F026940-E800-4854-AC40-B487F916D2F4}">
      <dgm:prSet/>
      <dgm:spPr/>
      <dgm:t>
        <a:bodyPr/>
        <a:lstStyle/>
        <a:p>
          <a:endParaRPr lang="en-US" sz="2000"/>
        </a:p>
      </dgm:t>
    </dgm:pt>
    <dgm:pt modelId="{2A0DF5DE-3140-428A-B3EA-DE873EE55C8A}" type="sibTrans" cxnId="{9F026940-E800-4854-AC40-B487F916D2F4}">
      <dgm:prSet/>
      <dgm:spPr/>
      <dgm:t>
        <a:bodyPr/>
        <a:lstStyle/>
        <a:p>
          <a:endParaRPr lang="en-US" sz="2000"/>
        </a:p>
      </dgm:t>
    </dgm:pt>
    <dgm:pt modelId="{6BDA3DF2-7EEB-4157-9853-4822B40C2383}">
      <dgm:prSet custT="1"/>
      <dgm:spPr>
        <a:solidFill>
          <a:schemeClr val="accent5"/>
        </a:solidFill>
      </dgm:spPr>
      <dgm:t>
        <a:bodyPr/>
        <a:lstStyle/>
        <a:p>
          <a:r>
            <a:rPr lang="en-US" sz="2000" dirty="0"/>
            <a:t>This work focuses on planning which is aims to provide a safe and collision-free path for vehicles towards their destinations by accounting for comfort (minimum bending energy), maneuvering capabilities, vehicle dynamics in the presence of obstacles, traffic rules and road boundaries (Zhang et al. 2013)</a:t>
          </a:r>
        </a:p>
      </dgm:t>
    </dgm:pt>
    <dgm:pt modelId="{FE73BE57-7E96-4B12-B442-7A70C8660F39}" type="parTrans" cxnId="{FC5CA924-7E63-4216-965B-433A6DDE93F6}">
      <dgm:prSet/>
      <dgm:spPr/>
      <dgm:t>
        <a:bodyPr/>
        <a:lstStyle/>
        <a:p>
          <a:endParaRPr lang="en-US" sz="2000"/>
        </a:p>
      </dgm:t>
    </dgm:pt>
    <dgm:pt modelId="{6D004013-6316-4C85-A4E2-B5480163F8EC}" type="sibTrans" cxnId="{FC5CA924-7E63-4216-965B-433A6DDE93F6}">
      <dgm:prSet/>
      <dgm:spPr/>
      <dgm:t>
        <a:bodyPr/>
        <a:lstStyle/>
        <a:p>
          <a:endParaRPr lang="en-US" sz="2000"/>
        </a:p>
      </dgm:t>
    </dgm:pt>
    <dgm:pt modelId="{2F0995C7-1D9E-4CBA-8CFA-60219463B074}">
      <dgm:prSet custT="1"/>
      <dgm:spPr>
        <a:solidFill>
          <a:schemeClr val="accent5"/>
        </a:solidFill>
      </dgm:spPr>
      <dgm:t>
        <a:bodyPr/>
        <a:lstStyle/>
        <a:p>
          <a:r>
            <a:rPr lang="en-US" sz="2000" b="0" dirty="0"/>
            <a:t>The path planning problem will progress on the work of (</a:t>
          </a:r>
          <a:r>
            <a:rPr lang="en-US" sz="2000" dirty="0"/>
            <a:t>Hu et al., 2017</a:t>
          </a:r>
          <a:r>
            <a:rPr lang="en-US" sz="2000" b="0" dirty="0"/>
            <a:t>) which defined path candidates’ center line construction based on a parametric cubic spline.</a:t>
          </a:r>
        </a:p>
      </dgm:t>
    </dgm:pt>
    <dgm:pt modelId="{A2C65AEE-7748-49BD-9536-DC63B6A3BA9C}" type="parTrans" cxnId="{E7B156F0-743C-4492-A174-F7BB02E677EF}">
      <dgm:prSet/>
      <dgm:spPr/>
      <dgm:t>
        <a:bodyPr/>
        <a:lstStyle/>
        <a:p>
          <a:endParaRPr lang="en-US" sz="2000"/>
        </a:p>
      </dgm:t>
    </dgm:pt>
    <dgm:pt modelId="{19B95171-5460-4F78-9D6B-5B97019B3EA3}" type="sibTrans" cxnId="{E7B156F0-743C-4492-A174-F7BB02E677EF}">
      <dgm:prSet/>
      <dgm:spPr/>
      <dgm:t>
        <a:bodyPr/>
        <a:lstStyle/>
        <a:p>
          <a:endParaRPr lang="en-US" sz="2000"/>
        </a:p>
      </dgm:t>
    </dgm:pt>
    <dgm:pt modelId="{5F451CF0-6632-46C8-9CFE-DFE07160247D}">
      <dgm:prSet custT="1"/>
      <dgm:spPr>
        <a:solidFill>
          <a:schemeClr val="accent5"/>
        </a:solidFill>
      </dgm:spPr>
      <dgm:t>
        <a:bodyPr/>
        <a:lstStyle/>
        <a:p>
          <a:r>
            <a:rPr lang="en-US" sz="2000" dirty="0"/>
            <a:t>This research project will focus on the path planning aspect of the planning problem for autonomous driving.</a:t>
          </a:r>
        </a:p>
      </dgm:t>
    </dgm:pt>
    <dgm:pt modelId="{C4363222-2019-4007-B6D9-560B297B07E9}" type="parTrans" cxnId="{0061BC6A-FF24-43DA-9D4F-F39A1C53F82C}">
      <dgm:prSet/>
      <dgm:spPr/>
      <dgm:t>
        <a:bodyPr/>
        <a:lstStyle/>
        <a:p>
          <a:endParaRPr lang="en-US"/>
        </a:p>
      </dgm:t>
    </dgm:pt>
    <dgm:pt modelId="{411E8560-148E-49A2-AE74-4A8A5354E118}" type="sibTrans" cxnId="{0061BC6A-FF24-43DA-9D4F-F39A1C53F82C}">
      <dgm:prSet/>
      <dgm:spPr/>
      <dgm:t>
        <a:bodyPr/>
        <a:lstStyle/>
        <a:p>
          <a:endParaRPr lang="en-US"/>
        </a:p>
      </dgm:t>
    </dgm:pt>
    <dgm:pt modelId="{40A6276B-42C3-49B2-B7D7-31D132AC7DDC}" type="pres">
      <dgm:prSet presAssocID="{1E944441-838E-406F-BB46-CB0B60577E74}" presName="linear" presStyleCnt="0">
        <dgm:presLayoutVars>
          <dgm:animLvl val="lvl"/>
          <dgm:resizeHandles val="exact"/>
        </dgm:presLayoutVars>
      </dgm:prSet>
      <dgm:spPr/>
    </dgm:pt>
    <dgm:pt modelId="{5DB2EB82-3B2D-4189-A076-007062CFEF8A}" type="pres">
      <dgm:prSet presAssocID="{ABB9E97B-C845-4C09-954C-3448A9D70002}" presName="parentText" presStyleLbl="node1" presStyleIdx="0" presStyleCnt="4" custScaleY="90072" custLinFactY="-124251" custLinFactNeighborX="-11" custLinFactNeighborY="-200000">
        <dgm:presLayoutVars>
          <dgm:chMax val="0"/>
          <dgm:bulletEnabled val="1"/>
        </dgm:presLayoutVars>
      </dgm:prSet>
      <dgm:spPr/>
    </dgm:pt>
    <dgm:pt modelId="{18F5F25C-8D0B-49FA-8ADC-4956ACABC469}" type="pres">
      <dgm:prSet presAssocID="{2A0DF5DE-3140-428A-B3EA-DE873EE55C8A}" presName="spacer" presStyleCnt="0"/>
      <dgm:spPr/>
    </dgm:pt>
    <dgm:pt modelId="{E5B79E98-5C33-49ED-9F94-56FD6388A7D6}" type="pres">
      <dgm:prSet presAssocID="{6BDA3DF2-7EEB-4157-9853-4822B40C2383}" presName="parentText" presStyleLbl="node1" presStyleIdx="1" presStyleCnt="4" custScaleY="110191" custLinFactY="-12816" custLinFactNeighborY="-100000">
        <dgm:presLayoutVars>
          <dgm:chMax val="0"/>
          <dgm:bulletEnabled val="1"/>
        </dgm:presLayoutVars>
      </dgm:prSet>
      <dgm:spPr/>
    </dgm:pt>
    <dgm:pt modelId="{C1E23E8A-CC0A-4CFE-8E04-72E57AC97216}" type="pres">
      <dgm:prSet presAssocID="{6D004013-6316-4C85-A4E2-B5480163F8EC}" presName="spacer" presStyleCnt="0"/>
      <dgm:spPr/>
    </dgm:pt>
    <dgm:pt modelId="{11059496-7EB2-4A93-B9F5-DBBF46646185}" type="pres">
      <dgm:prSet presAssocID="{5F451CF0-6632-46C8-9CFE-DFE07160247D}" presName="parentText" presStyleLbl="node1" presStyleIdx="2" presStyleCnt="4" custScaleY="85433" custLinFactY="-12164" custLinFactNeighborX="103" custLinFactNeighborY="-100000">
        <dgm:presLayoutVars>
          <dgm:chMax val="0"/>
          <dgm:bulletEnabled val="1"/>
        </dgm:presLayoutVars>
      </dgm:prSet>
      <dgm:spPr/>
    </dgm:pt>
    <dgm:pt modelId="{F74F220C-EF0D-4894-829B-573005A92FC8}" type="pres">
      <dgm:prSet presAssocID="{411E8560-148E-49A2-AE74-4A8A5354E118}" presName="spacer" presStyleCnt="0"/>
      <dgm:spPr/>
    </dgm:pt>
    <dgm:pt modelId="{1CB8ADB6-54A5-4279-9D0E-F6F0FB1EDFBD}" type="pres">
      <dgm:prSet presAssocID="{2F0995C7-1D9E-4CBA-8CFA-60219463B074}" presName="parentText" presStyleLbl="node1" presStyleIdx="3" presStyleCnt="4" custScaleY="70650" custLinFactY="-8842" custLinFactNeighborX="103" custLinFactNeighborY="-100000">
        <dgm:presLayoutVars>
          <dgm:chMax val="0"/>
          <dgm:bulletEnabled val="1"/>
        </dgm:presLayoutVars>
      </dgm:prSet>
      <dgm:spPr/>
    </dgm:pt>
  </dgm:ptLst>
  <dgm:cxnLst>
    <dgm:cxn modelId="{FC5CA924-7E63-4216-965B-433A6DDE93F6}" srcId="{1E944441-838E-406F-BB46-CB0B60577E74}" destId="{6BDA3DF2-7EEB-4157-9853-4822B40C2383}" srcOrd="1" destOrd="0" parTransId="{FE73BE57-7E96-4B12-B442-7A70C8660F39}" sibTransId="{6D004013-6316-4C85-A4E2-B5480163F8EC}"/>
    <dgm:cxn modelId="{C8EEAC30-524E-42E2-8F55-98B1B3568D4B}" type="presOf" srcId="{ABB9E97B-C845-4C09-954C-3448A9D70002}" destId="{5DB2EB82-3B2D-4189-A076-007062CFEF8A}" srcOrd="0" destOrd="0" presId="urn:microsoft.com/office/officeart/2005/8/layout/vList2"/>
    <dgm:cxn modelId="{9F026940-E800-4854-AC40-B487F916D2F4}" srcId="{1E944441-838E-406F-BB46-CB0B60577E74}" destId="{ABB9E97B-C845-4C09-954C-3448A9D70002}" srcOrd="0" destOrd="0" parTransId="{BDA25C76-0DA4-4726-B341-B3A322D676B2}" sibTransId="{2A0DF5DE-3140-428A-B3EA-DE873EE55C8A}"/>
    <dgm:cxn modelId="{0061BC6A-FF24-43DA-9D4F-F39A1C53F82C}" srcId="{1E944441-838E-406F-BB46-CB0B60577E74}" destId="{5F451CF0-6632-46C8-9CFE-DFE07160247D}" srcOrd="2" destOrd="0" parTransId="{C4363222-2019-4007-B6D9-560B297B07E9}" sibTransId="{411E8560-148E-49A2-AE74-4A8A5354E118}"/>
    <dgm:cxn modelId="{69000059-6F35-41A3-8545-B2AF7453A192}" type="presOf" srcId="{5F451CF0-6632-46C8-9CFE-DFE07160247D}" destId="{11059496-7EB2-4A93-B9F5-DBBF46646185}" srcOrd="0" destOrd="0" presId="urn:microsoft.com/office/officeart/2005/8/layout/vList2"/>
    <dgm:cxn modelId="{3D07F6C7-B196-49AB-B89A-28D4A828DB68}" type="presOf" srcId="{6BDA3DF2-7EEB-4157-9853-4822B40C2383}" destId="{E5B79E98-5C33-49ED-9F94-56FD6388A7D6}" srcOrd="0" destOrd="0" presId="urn:microsoft.com/office/officeart/2005/8/layout/vList2"/>
    <dgm:cxn modelId="{E7B156F0-743C-4492-A174-F7BB02E677EF}" srcId="{1E944441-838E-406F-BB46-CB0B60577E74}" destId="{2F0995C7-1D9E-4CBA-8CFA-60219463B074}" srcOrd="3" destOrd="0" parTransId="{A2C65AEE-7748-49BD-9536-DC63B6A3BA9C}" sibTransId="{19B95171-5460-4F78-9D6B-5B97019B3EA3}"/>
    <dgm:cxn modelId="{CBAA36F6-75D5-4782-BCDA-F55E9FA37B27}" type="presOf" srcId="{1E944441-838E-406F-BB46-CB0B60577E74}" destId="{40A6276B-42C3-49B2-B7D7-31D132AC7DDC}" srcOrd="0" destOrd="0" presId="urn:microsoft.com/office/officeart/2005/8/layout/vList2"/>
    <dgm:cxn modelId="{A7AFE1F8-5FF4-42E4-A1F7-28955CCC3062}" type="presOf" srcId="{2F0995C7-1D9E-4CBA-8CFA-60219463B074}" destId="{1CB8ADB6-54A5-4279-9D0E-F6F0FB1EDFBD}" srcOrd="0" destOrd="0" presId="urn:microsoft.com/office/officeart/2005/8/layout/vList2"/>
    <dgm:cxn modelId="{47BD3733-74D6-4D1D-8AD1-613CA55C73A9}" type="presParOf" srcId="{40A6276B-42C3-49B2-B7D7-31D132AC7DDC}" destId="{5DB2EB82-3B2D-4189-A076-007062CFEF8A}" srcOrd="0" destOrd="0" presId="urn:microsoft.com/office/officeart/2005/8/layout/vList2"/>
    <dgm:cxn modelId="{07702664-490E-480F-9BCF-60C40149284D}" type="presParOf" srcId="{40A6276B-42C3-49B2-B7D7-31D132AC7DDC}" destId="{18F5F25C-8D0B-49FA-8ADC-4956ACABC469}" srcOrd="1" destOrd="0" presId="urn:microsoft.com/office/officeart/2005/8/layout/vList2"/>
    <dgm:cxn modelId="{C6A799D5-0BEA-432B-9635-F083E03B466F}" type="presParOf" srcId="{40A6276B-42C3-49B2-B7D7-31D132AC7DDC}" destId="{E5B79E98-5C33-49ED-9F94-56FD6388A7D6}" srcOrd="2" destOrd="0" presId="urn:microsoft.com/office/officeart/2005/8/layout/vList2"/>
    <dgm:cxn modelId="{EC5767D4-118C-4D09-9500-796C91B3AD76}" type="presParOf" srcId="{40A6276B-42C3-49B2-B7D7-31D132AC7DDC}" destId="{C1E23E8A-CC0A-4CFE-8E04-72E57AC97216}" srcOrd="3" destOrd="0" presId="urn:microsoft.com/office/officeart/2005/8/layout/vList2"/>
    <dgm:cxn modelId="{6B2BB014-725C-41F2-AD46-E6B857C1FD36}" type="presParOf" srcId="{40A6276B-42C3-49B2-B7D7-31D132AC7DDC}" destId="{11059496-7EB2-4A93-B9F5-DBBF46646185}" srcOrd="4" destOrd="0" presId="urn:microsoft.com/office/officeart/2005/8/layout/vList2"/>
    <dgm:cxn modelId="{DF5AF145-40D2-4ABC-814F-34A297EA678B}" type="presParOf" srcId="{40A6276B-42C3-49B2-B7D7-31D132AC7DDC}" destId="{F74F220C-EF0D-4894-829B-573005A92FC8}" srcOrd="5" destOrd="0" presId="urn:microsoft.com/office/officeart/2005/8/layout/vList2"/>
    <dgm:cxn modelId="{05C9D019-C330-4525-AA22-3D28AB944B69}" type="presParOf" srcId="{40A6276B-42C3-49B2-B7D7-31D132AC7DDC}" destId="{1CB8ADB6-54A5-4279-9D0E-F6F0FB1EDFBD}" srcOrd="6"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2EB82-3B2D-4189-A076-007062CFEF8A}">
      <dsp:nvSpPr>
        <dsp:cNvPr id="0" name=""/>
        <dsp:cNvSpPr/>
      </dsp:nvSpPr>
      <dsp:spPr>
        <a:xfrm>
          <a:off x="0" y="0"/>
          <a:ext cx="9604375" cy="1195626"/>
        </a:xfrm>
        <a:prstGeom prst="roundRect">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Research</a:t>
          </a:r>
          <a:r>
            <a:rPr lang="en-US" sz="2000" kern="1200" baseline="0" dirty="0"/>
            <a:t> on Connected and Automated Vehicular driving have been centered around perception, planning and control (</a:t>
          </a:r>
          <a:r>
            <a:rPr lang="en-US" sz="2000" kern="1200" dirty="0"/>
            <a:t>(Zhu, Chen, &amp; </a:t>
          </a:r>
          <a:r>
            <a:rPr lang="en-US" sz="2000" kern="1200" dirty="0" err="1"/>
            <a:t>Xiong</a:t>
          </a:r>
          <a:r>
            <a:rPr lang="en-US" sz="2000" kern="1200" dirty="0"/>
            <a:t>, 2017)</a:t>
          </a:r>
          <a:r>
            <a:rPr lang="en-US" sz="2000" kern="1200" baseline="0" dirty="0"/>
            <a:t>)</a:t>
          </a:r>
          <a:endParaRPr lang="en-US" sz="2000" kern="1200" dirty="0"/>
        </a:p>
      </dsp:txBody>
      <dsp:txXfrm>
        <a:off x="58366" y="58366"/>
        <a:ext cx="9487643" cy="1078894"/>
      </dsp:txXfrm>
    </dsp:sp>
    <dsp:sp modelId="{E5B79E98-5C33-49ED-9F94-56FD6388A7D6}">
      <dsp:nvSpPr>
        <dsp:cNvPr id="0" name=""/>
        <dsp:cNvSpPr/>
      </dsp:nvSpPr>
      <dsp:spPr>
        <a:xfrm>
          <a:off x="0" y="1026725"/>
          <a:ext cx="9604375" cy="1462688"/>
        </a:xfrm>
        <a:prstGeom prst="roundRect">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This work focuses on planning which is aims to provide a safe and collision-free path for vehicles towards their destinations by accounting for comfort (minimum bending energy), maneuvering capabilities, vehicle dynamics in the presence of obstacles, traffic rules and road boundaries (Zhang et al. 2013)</a:t>
          </a:r>
        </a:p>
      </dsp:txBody>
      <dsp:txXfrm>
        <a:off x="71403" y="1098128"/>
        <a:ext cx="9461569" cy="1319882"/>
      </dsp:txXfrm>
    </dsp:sp>
    <dsp:sp modelId="{11059496-7EB2-4A93-B9F5-DBBF46646185}">
      <dsp:nvSpPr>
        <dsp:cNvPr id="0" name=""/>
        <dsp:cNvSpPr/>
      </dsp:nvSpPr>
      <dsp:spPr>
        <a:xfrm>
          <a:off x="0" y="2507476"/>
          <a:ext cx="9604375" cy="1134047"/>
        </a:xfrm>
        <a:prstGeom prst="roundRect">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This research project will focus on the path planning aspect of the planning problem for autonomous driving.</a:t>
          </a:r>
        </a:p>
      </dsp:txBody>
      <dsp:txXfrm>
        <a:off x="55360" y="2562836"/>
        <a:ext cx="9493655" cy="1023327"/>
      </dsp:txXfrm>
    </dsp:sp>
    <dsp:sp modelId="{1CB8ADB6-54A5-4279-9D0E-F6F0FB1EDFBD}">
      <dsp:nvSpPr>
        <dsp:cNvPr id="0" name=""/>
        <dsp:cNvSpPr/>
      </dsp:nvSpPr>
      <dsp:spPr>
        <a:xfrm>
          <a:off x="0" y="3695028"/>
          <a:ext cx="9604375" cy="937816"/>
        </a:xfrm>
        <a:prstGeom prst="roundRect">
          <a:avLst/>
        </a:prstGeom>
        <a:solidFill>
          <a:schemeClr val="accent5"/>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t>The path planning problem will progress on the work of (</a:t>
          </a:r>
          <a:r>
            <a:rPr lang="en-US" sz="2000" kern="1200" dirty="0"/>
            <a:t>Hu et al., 2017</a:t>
          </a:r>
          <a:r>
            <a:rPr lang="en-US" sz="2000" b="0" kern="1200" dirty="0"/>
            <a:t>) which defined path candidates’ center line construction based on a parametric cubic spline.</a:t>
          </a:r>
        </a:p>
      </dsp:txBody>
      <dsp:txXfrm>
        <a:off x="45780" y="3740808"/>
        <a:ext cx="9512815" cy="8462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B205BC-C7A9-4F30-94F1-9C5018FA8511}" type="datetimeFigureOut">
              <a:rPr lang="en-US" smtClean="0"/>
              <a:t>3/23/2022</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C12A434-8A78-4BCA-9007-40E69DCF5DB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217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205BC-C7A9-4F30-94F1-9C5018FA8511}"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2A434-8A78-4BCA-9007-40E69DCF5DB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1417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205BC-C7A9-4F30-94F1-9C5018FA8511}"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2A434-8A78-4BCA-9007-40E69DCF5DB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7790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B205BC-C7A9-4F30-94F1-9C5018FA8511}"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2A434-8A78-4BCA-9007-40E69DCF5DB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937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B205BC-C7A9-4F30-94F1-9C5018FA8511}" type="datetimeFigureOut">
              <a:rPr lang="en-US" smtClean="0"/>
              <a:t>3/23/2022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12A434-8A78-4BCA-9007-40E69DCF5DB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000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B205BC-C7A9-4F30-94F1-9C5018FA8511}"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2A434-8A78-4BCA-9007-40E69DCF5DB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9891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B205BC-C7A9-4F30-94F1-9C5018FA8511}" type="datetimeFigureOut">
              <a:rPr lang="en-US" smtClean="0"/>
              <a:t>3/23/2022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12A434-8A78-4BCA-9007-40E69DCF5DB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622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B205BC-C7A9-4F30-94F1-9C5018FA8511}" type="datetimeFigureOut">
              <a:rPr lang="en-US" smtClean="0"/>
              <a:t>3/23/2022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12A434-8A78-4BCA-9007-40E69DCF5DB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7414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205BC-C7A9-4F30-94F1-9C5018FA8511}" type="datetimeFigureOut">
              <a:rPr lang="en-US" smtClean="0"/>
              <a:t>3/23/2022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12A434-8A78-4BCA-9007-40E69DCF5DB9}" type="slidenum">
              <a:rPr lang="en-US" smtClean="0"/>
              <a:t>‹#›</a:t>
            </a:fld>
            <a:endParaRPr lang="en-US"/>
          </a:p>
        </p:txBody>
      </p:sp>
    </p:spTree>
    <p:extLst>
      <p:ext uri="{BB962C8B-B14F-4D97-AF65-F5344CB8AC3E}">
        <p14:creationId xmlns:p14="http://schemas.microsoft.com/office/powerpoint/2010/main" val="2006145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B205BC-C7A9-4F30-94F1-9C5018FA8511}" type="datetimeFigureOut">
              <a:rPr lang="en-US" smtClean="0"/>
              <a:t>3/23/2022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12A434-8A78-4BCA-9007-40E69DCF5DB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2737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7B205BC-C7A9-4F30-94F1-9C5018FA8511}" type="datetimeFigureOut">
              <a:rPr lang="en-US" smtClean="0"/>
              <a:t>3/23/2022</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C12A434-8A78-4BCA-9007-40E69DCF5DB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494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7B205BC-C7A9-4F30-94F1-9C5018FA8511}" type="datetimeFigureOut">
              <a:rPr lang="en-US" smtClean="0"/>
              <a:t>3/23/2022</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C12A434-8A78-4BCA-9007-40E69DCF5DB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112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04BFB-2946-415F-850C-E15B0655544D}"/>
              </a:ext>
            </a:extLst>
          </p:cNvPr>
          <p:cNvSpPr>
            <a:spLocks noGrp="1"/>
          </p:cNvSpPr>
          <p:nvPr>
            <p:ph type="title"/>
          </p:nvPr>
        </p:nvSpPr>
        <p:spPr>
          <a:xfrm>
            <a:off x="1002118" y="382293"/>
            <a:ext cx="9603275" cy="587136"/>
          </a:xfrm>
        </p:spPr>
        <p:txBody>
          <a:bodyPr/>
          <a:lstStyle/>
          <a:p>
            <a:r>
              <a:rPr lang="en-US" b="1" dirty="0"/>
              <a:t>BACKGROUND OF THE STUDY</a:t>
            </a:r>
            <a:endParaRPr lang="en-US" dirty="0"/>
          </a:p>
        </p:txBody>
      </p:sp>
      <p:graphicFrame>
        <p:nvGraphicFramePr>
          <p:cNvPr id="4" name="Content Placeholder 4">
            <a:extLst>
              <a:ext uri="{FF2B5EF4-FFF2-40B4-BE49-F238E27FC236}">
                <a16:creationId xmlns:a16="http://schemas.microsoft.com/office/drawing/2014/main" id="{F8262C41-7643-4D59-B75C-989204E8B435}"/>
              </a:ext>
            </a:extLst>
          </p:cNvPr>
          <p:cNvGraphicFramePr>
            <a:graphicFrameLocks/>
          </p:cNvGraphicFramePr>
          <p:nvPr>
            <p:extLst>
              <p:ext uri="{D42A27DB-BD31-4B8C-83A1-F6EECF244321}">
                <p14:modId xmlns:p14="http://schemas.microsoft.com/office/powerpoint/2010/main" val="1729675268"/>
              </p:ext>
            </p:extLst>
          </p:nvPr>
        </p:nvGraphicFramePr>
        <p:xfrm>
          <a:off x="1137146" y="1421296"/>
          <a:ext cx="9604375" cy="4760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579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D1CB-BE71-43AE-AE8D-EB38D007E706}"/>
              </a:ext>
            </a:extLst>
          </p:cNvPr>
          <p:cNvSpPr>
            <a:spLocks noGrp="1"/>
          </p:cNvSpPr>
          <p:nvPr>
            <p:ph type="title"/>
          </p:nvPr>
        </p:nvSpPr>
        <p:spPr>
          <a:xfrm>
            <a:off x="778412" y="343152"/>
            <a:ext cx="10635175" cy="866670"/>
          </a:xfrm>
        </p:spPr>
        <p:txBody>
          <a:bodyPr>
            <a:normAutofit/>
          </a:bodyPr>
          <a:lstStyle/>
          <a:p>
            <a:pPr algn="ctr"/>
            <a:r>
              <a:rPr lang="en-US" b="1" dirty="0"/>
              <a:t>REFERENCES</a:t>
            </a:r>
          </a:p>
        </p:txBody>
      </p:sp>
      <p:sp>
        <p:nvSpPr>
          <p:cNvPr id="9" name="Content Placeholder 8">
            <a:extLst>
              <a:ext uri="{FF2B5EF4-FFF2-40B4-BE49-F238E27FC236}">
                <a16:creationId xmlns:a16="http://schemas.microsoft.com/office/drawing/2014/main" id="{5581397B-E1C4-41CF-A6B3-42F72659A7EE}"/>
              </a:ext>
            </a:extLst>
          </p:cNvPr>
          <p:cNvSpPr>
            <a:spLocks noGrp="1"/>
          </p:cNvSpPr>
          <p:nvPr>
            <p:ph idx="1"/>
          </p:nvPr>
        </p:nvSpPr>
        <p:spPr>
          <a:xfrm>
            <a:off x="815926" y="1083212"/>
            <a:ext cx="10930597" cy="5431636"/>
          </a:xfrm>
        </p:spPr>
        <p:txBody>
          <a:bodyPr>
            <a:normAutofit fontScale="55000" lnSpcReduction="20000"/>
          </a:bodyPr>
          <a:lstStyle/>
          <a:p>
            <a:pPr marL="0" indent="0">
              <a:buNone/>
            </a:pPr>
            <a:endParaRPr lang="en-US" dirty="0"/>
          </a:p>
          <a:p>
            <a:pPr marL="0" indent="0">
              <a:buNone/>
            </a:pPr>
            <a:r>
              <a:rPr lang="en-US" sz="2900" dirty="0"/>
              <a:t>Chen, J., Zhao, P., Mei, T., &amp; and Liang, H. (2013). Lane change path planning based on piecewise </a:t>
            </a:r>
            <a:r>
              <a:rPr lang="en-US" sz="2900" dirty="0" err="1"/>
              <a:t>bezier</a:t>
            </a:r>
            <a:r>
              <a:rPr lang="en-US" sz="2900" dirty="0"/>
              <a:t> curve for autonomous vehicle. Proceeding of IEEE International Conference of Vehicles Electronic Safety (ICVES), 17-22.</a:t>
            </a:r>
          </a:p>
          <a:p>
            <a:pPr marL="0" indent="0">
              <a:buNone/>
            </a:pPr>
            <a:r>
              <a:rPr lang="en-US" sz="2900" dirty="0"/>
              <a:t>Choi, J.-W., &amp; Elkaim, G. H. (2008). Bezier Curve for Trajectory Guidance. World Congress on Engineering and Computer Science.</a:t>
            </a:r>
          </a:p>
          <a:p>
            <a:pPr marL="0" indent="0">
              <a:buNone/>
            </a:pPr>
            <a:r>
              <a:rPr lang="en-US" sz="2900" dirty="0"/>
              <a:t>Claussmann, L., </a:t>
            </a:r>
            <a:r>
              <a:rPr lang="en-US" sz="2900" dirty="0" err="1"/>
              <a:t>Revilloud</a:t>
            </a:r>
            <a:r>
              <a:rPr lang="en-US" sz="2900" dirty="0"/>
              <a:t>, M., </a:t>
            </a:r>
            <a:r>
              <a:rPr lang="en-US" sz="2900" dirty="0" err="1"/>
              <a:t>Gruyer</a:t>
            </a:r>
            <a:r>
              <a:rPr lang="en-US" sz="2900" dirty="0"/>
              <a:t>, D., &amp; Glaser, S. (2020, May). A Review of Motion Planning for Highway Autonomous Driving. IEEE TRANSACTIONS ON INTELLIGENT TRANSPORTATION SYSTEMS, 21.</a:t>
            </a:r>
          </a:p>
          <a:p>
            <a:pPr marL="0" indent="0">
              <a:buNone/>
            </a:pPr>
            <a:r>
              <a:rPr lang="en-US" sz="2900" dirty="0"/>
              <a:t>Eberly, D. (2010). A Relationship Between Minimum Bending Energy and Degree Elevation for Bezier Curves. Redmond, WA, United States. Retrieved from https://www.geometrictools.com/</a:t>
            </a:r>
          </a:p>
          <a:p>
            <a:pPr marL="0" indent="0">
              <a:buNone/>
            </a:pPr>
            <a:r>
              <a:rPr lang="en-US" sz="2900" dirty="0"/>
              <a:t>Hu, X., Chen, L., Tang, B., Cao, D., &amp; He, H. (2017). Dynamic path planning for autonomous driving on various roads with avoidance of static and moving obstacles. Mechanical Systems and Signal Processing, 482-500.</a:t>
            </a:r>
          </a:p>
          <a:p>
            <a:pPr marL="0" indent="0">
              <a:buNone/>
            </a:pPr>
            <a:r>
              <a:rPr lang="en-US" sz="2900" dirty="0"/>
              <a:t>Zhang, S., Deng, W., Zhao, Q., Sun, H., &amp; </a:t>
            </a:r>
            <a:r>
              <a:rPr lang="en-US" sz="2900" dirty="0" err="1"/>
              <a:t>Litkouhi</a:t>
            </a:r>
            <a:r>
              <a:rPr lang="en-US" sz="2900" dirty="0"/>
              <a:t>, B. (2013). Dynamic Trajectory Planning for Vehicle Autonomous Driving . IEEE International Conference on Systems, Man and Cybernetics, 4161-4166.</a:t>
            </a:r>
          </a:p>
          <a:p>
            <a:pPr marL="0" indent="0">
              <a:buNone/>
            </a:pPr>
            <a:r>
              <a:rPr lang="en-US" sz="2900" dirty="0"/>
              <a:t>Zhu, M., Chen, H., &amp; </a:t>
            </a:r>
            <a:r>
              <a:rPr lang="en-US" sz="2900" dirty="0" err="1"/>
              <a:t>Xiong</a:t>
            </a:r>
            <a:r>
              <a:rPr lang="en-US" sz="2900" dirty="0"/>
              <a:t>, G. (2017). A Model Predictive Speed Tracking Control Approach for Autonomous Ground Vehicles. Mechanical Systems Signal Process, 138-152.</a:t>
            </a:r>
          </a:p>
          <a:p>
            <a:pPr marL="0" indent="0">
              <a:buNone/>
            </a:pPr>
            <a:r>
              <a:rPr lang="en-US" sz="2900" dirty="0"/>
              <a:t>Ziegler, J., Bender, P., Schreiber, M., </a:t>
            </a:r>
            <a:r>
              <a:rPr lang="en-US" sz="2900" dirty="0" err="1"/>
              <a:t>Lategahn</a:t>
            </a:r>
            <a:r>
              <a:rPr lang="en-US" sz="2900" dirty="0"/>
              <a:t>, H., Strauss, T., Stiller, C., . . . Keller, C. G. (2014). Making bertha drive-an autonomous journey on a historic route. IEEE Intelligence Transport System Management, 6, 8-20.</a:t>
            </a:r>
          </a:p>
          <a:p>
            <a:pPr marL="0" indent="0">
              <a:buNone/>
            </a:pPr>
            <a:endParaRPr lang="en-US" dirty="0"/>
          </a:p>
          <a:p>
            <a:endParaRPr lang="en-US" dirty="0"/>
          </a:p>
        </p:txBody>
      </p:sp>
    </p:spTree>
    <p:extLst>
      <p:ext uri="{BB962C8B-B14F-4D97-AF65-F5344CB8AC3E}">
        <p14:creationId xmlns:p14="http://schemas.microsoft.com/office/powerpoint/2010/main" val="94814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D1CB-BE71-43AE-AE8D-EB38D007E706}"/>
              </a:ext>
            </a:extLst>
          </p:cNvPr>
          <p:cNvSpPr>
            <a:spLocks noGrp="1"/>
          </p:cNvSpPr>
          <p:nvPr>
            <p:ph type="title"/>
          </p:nvPr>
        </p:nvSpPr>
        <p:spPr>
          <a:xfrm>
            <a:off x="1137147" y="510952"/>
            <a:ext cx="9603275" cy="587136"/>
          </a:xfrm>
        </p:spPr>
        <p:txBody>
          <a:bodyPr/>
          <a:lstStyle/>
          <a:p>
            <a:pPr algn="ctr"/>
            <a:r>
              <a:rPr lang="en-US" b="1" dirty="0"/>
              <a:t>MOTIVATION AND DIRECTION</a:t>
            </a:r>
          </a:p>
        </p:txBody>
      </p:sp>
      <p:sp>
        <p:nvSpPr>
          <p:cNvPr id="9" name="Content Placeholder 8">
            <a:extLst>
              <a:ext uri="{FF2B5EF4-FFF2-40B4-BE49-F238E27FC236}">
                <a16:creationId xmlns:a16="http://schemas.microsoft.com/office/drawing/2014/main" id="{5581397B-E1C4-41CF-A6B3-42F72659A7EE}"/>
              </a:ext>
            </a:extLst>
          </p:cNvPr>
          <p:cNvSpPr>
            <a:spLocks noGrp="1"/>
          </p:cNvSpPr>
          <p:nvPr>
            <p:ph idx="1"/>
          </p:nvPr>
        </p:nvSpPr>
        <p:spPr>
          <a:xfrm>
            <a:off x="815926" y="1244872"/>
            <a:ext cx="10930597" cy="5102176"/>
          </a:xfrm>
        </p:spPr>
        <p:txBody>
          <a:bodyPr/>
          <a:lstStyle/>
          <a:p>
            <a:r>
              <a:rPr lang="en-US" dirty="0"/>
              <a:t>Claussmann et.al. (2020) classified path planning algorithms according to space configuration, </a:t>
            </a:r>
            <a:r>
              <a:rPr lang="en-US" u="sng" dirty="0"/>
              <a:t>pathfinding,</a:t>
            </a:r>
            <a:r>
              <a:rPr lang="en-US" dirty="0"/>
              <a:t> attractive &amp; repulsive forces, </a:t>
            </a:r>
            <a:r>
              <a:rPr lang="en-US" u="sng" dirty="0"/>
              <a:t>parametric &amp; semi-parametric curves</a:t>
            </a:r>
            <a:r>
              <a:rPr lang="en-US" dirty="0"/>
              <a:t>, numerical optimization and artificial intelligence.</a:t>
            </a:r>
          </a:p>
          <a:p>
            <a:r>
              <a:rPr lang="en-US" dirty="0"/>
              <a:t>In this work, a two-step approach will be utilized in identifying an optimal trajectory by firstly using the pathfinding algorithms.</a:t>
            </a:r>
          </a:p>
          <a:p>
            <a:endParaRPr lang="en-US" dirty="0"/>
          </a:p>
        </p:txBody>
      </p:sp>
      <p:sp>
        <p:nvSpPr>
          <p:cNvPr id="6" name="TextBox 5">
            <a:extLst>
              <a:ext uri="{FF2B5EF4-FFF2-40B4-BE49-F238E27FC236}">
                <a16:creationId xmlns:a16="http://schemas.microsoft.com/office/drawing/2014/main" id="{610BF816-D5D4-43F3-A6F0-4BF769632EC8}"/>
              </a:ext>
            </a:extLst>
          </p:cNvPr>
          <p:cNvSpPr txBox="1"/>
          <p:nvPr/>
        </p:nvSpPr>
        <p:spPr>
          <a:xfrm>
            <a:off x="6358596" y="6054660"/>
            <a:ext cx="5636302" cy="584775"/>
          </a:xfrm>
          <a:prstGeom prst="rect">
            <a:avLst/>
          </a:prstGeom>
          <a:noFill/>
        </p:spPr>
        <p:txBody>
          <a:bodyPr wrap="square" rtlCol="0">
            <a:spAutoFit/>
          </a:bodyPr>
          <a:lstStyle/>
          <a:p>
            <a:r>
              <a:rPr lang="en-US" sz="1400" dirty="0"/>
              <a:t>Fig 1: Straight (Green) and smooth (Red) paths in Ravankar, et al., 2018</a:t>
            </a:r>
          </a:p>
          <a:p>
            <a:endParaRPr lang="en-US" dirty="0"/>
          </a:p>
        </p:txBody>
      </p:sp>
      <p:pic>
        <p:nvPicPr>
          <p:cNvPr id="15" name="Picture 14">
            <a:extLst>
              <a:ext uri="{FF2B5EF4-FFF2-40B4-BE49-F238E27FC236}">
                <a16:creationId xmlns:a16="http://schemas.microsoft.com/office/drawing/2014/main" id="{4AD7E0C8-1C56-41CD-BD34-F498FE03583B}"/>
              </a:ext>
            </a:extLst>
          </p:cNvPr>
          <p:cNvPicPr>
            <a:picLocks noChangeAspect="1"/>
          </p:cNvPicPr>
          <p:nvPr/>
        </p:nvPicPr>
        <p:blipFill>
          <a:blip r:embed="rId2"/>
          <a:stretch>
            <a:fillRect/>
          </a:stretch>
        </p:blipFill>
        <p:spPr>
          <a:xfrm>
            <a:off x="8285871" y="3645103"/>
            <a:ext cx="3432515" cy="2262773"/>
          </a:xfrm>
          <a:prstGeom prst="rect">
            <a:avLst/>
          </a:prstGeom>
        </p:spPr>
      </p:pic>
      <p:sp>
        <p:nvSpPr>
          <p:cNvPr id="17" name="TextBox 16">
            <a:extLst>
              <a:ext uri="{FF2B5EF4-FFF2-40B4-BE49-F238E27FC236}">
                <a16:creationId xmlns:a16="http://schemas.microsoft.com/office/drawing/2014/main" id="{E3068A77-A0AC-45CF-A960-63F7C3457E6F}"/>
              </a:ext>
            </a:extLst>
          </p:cNvPr>
          <p:cNvSpPr txBox="1"/>
          <p:nvPr/>
        </p:nvSpPr>
        <p:spPr>
          <a:xfrm>
            <a:off x="815926" y="3352716"/>
            <a:ext cx="7469945" cy="129266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sz="2000" dirty="0"/>
              <a:t>In addressing the challenges of sharp turns undesirable for CAV </a:t>
            </a:r>
          </a:p>
          <a:p>
            <a:pPr marL="225425">
              <a:buNone/>
            </a:pPr>
            <a:r>
              <a:rPr lang="en-US" sz="2000" dirty="0"/>
              <a:t> motion, a form of the parametric curves algorithms is utilized as the</a:t>
            </a:r>
          </a:p>
          <a:p>
            <a:pPr marL="225425">
              <a:buNone/>
            </a:pPr>
            <a:r>
              <a:rPr lang="en-US" sz="2000" dirty="0"/>
              <a:t> second step to generating a smooth and desirable motion path.</a:t>
            </a:r>
          </a:p>
          <a:p>
            <a:endParaRPr lang="en-US" dirty="0"/>
          </a:p>
        </p:txBody>
      </p:sp>
      <p:sp>
        <p:nvSpPr>
          <p:cNvPr id="18" name="TextBox 17">
            <a:extLst>
              <a:ext uri="{FF2B5EF4-FFF2-40B4-BE49-F238E27FC236}">
                <a16:creationId xmlns:a16="http://schemas.microsoft.com/office/drawing/2014/main" id="{265926CD-135B-4CDE-867B-FEF2A6589CE5}"/>
              </a:ext>
            </a:extLst>
          </p:cNvPr>
          <p:cNvSpPr txBox="1"/>
          <p:nvPr/>
        </p:nvSpPr>
        <p:spPr>
          <a:xfrm>
            <a:off x="815927" y="4556274"/>
            <a:ext cx="7441808" cy="1015663"/>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en-US" sz="2000" dirty="0"/>
              <a:t>Bezier curves are selected as the parametric curves for path smoothening due to their ease of implementation, low computation cost and applications for ride comfort (Chen et.al. (2017)).</a:t>
            </a:r>
            <a:endParaRPr lang="en-US" dirty="0"/>
          </a:p>
        </p:txBody>
      </p:sp>
    </p:spTree>
    <p:extLst>
      <p:ext uri="{BB962C8B-B14F-4D97-AF65-F5344CB8AC3E}">
        <p14:creationId xmlns:p14="http://schemas.microsoft.com/office/powerpoint/2010/main" val="1910008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D1CB-BE71-43AE-AE8D-EB38D007E706}"/>
              </a:ext>
            </a:extLst>
          </p:cNvPr>
          <p:cNvSpPr>
            <a:spLocks noGrp="1"/>
          </p:cNvSpPr>
          <p:nvPr>
            <p:ph type="title"/>
          </p:nvPr>
        </p:nvSpPr>
        <p:spPr>
          <a:xfrm>
            <a:off x="580722" y="242950"/>
            <a:ext cx="9603275" cy="600115"/>
          </a:xfrm>
        </p:spPr>
        <p:txBody>
          <a:bodyPr/>
          <a:lstStyle/>
          <a:p>
            <a:pPr algn="ctr"/>
            <a:r>
              <a:rPr lang="en-US" b="1" dirty="0"/>
              <a:t>Optimal trajectory</a:t>
            </a:r>
          </a:p>
        </p:txBody>
      </p:sp>
      <p:sp>
        <p:nvSpPr>
          <p:cNvPr id="3" name="Content Placeholder 2">
            <a:extLst>
              <a:ext uri="{FF2B5EF4-FFF2-40B4-BE49-F238E27FC236}">
                <a16:creationId xmlns:a16="http://schemas.microsoft.com/office/drawing/2014/main" id="{EDD8B4B5-C18F-4C15-9890-5EE376F82C10}"/>
              </a:ext>
            </a:extLst>
          </p:cNvPr>
          <p:cNvSpPr>
            <a:spLocks noGrp="1"/>
          </p:cNvSpPr>
          <p:nvPr>
            <p:ph idx="1"/>
          </p:nvPr>
        </p:nvSpPr>
        <p:spPr>
          <a:xfrm>
            <a:off x="407964" y="843066"/>
            <a:ext cx="11319580" cy="5853156"/>
          </a:xfrm>
        </p:spPr>
        <p:txBody>
          <a:bodyPr/>
          <a:lstStyle/>
          <a:p>
            <a:pPr marL="0" indent="0">
              <a:buNone/>
            </a:pPr>
            <a:r>
              <a:rPr lang="en-US" u="sng" dirty="0"/>
              <a:t>Problem Formulation</a:t>
            </a:r>
          </a:p>
          <a:p>
            <a:pPr>
              <a:lnSpc>
                <a:spcPct val="100000"/>
              </a:lnSpc>
            </a:pPr>
            <a:r>
              <a:rPr lang="en-US" sz="1800" dirty="0"/>
              <a:t>Consider a geodesic problem detailed on the map on the right. The </a:t>
            </a:r>
          </a:p>
          <a:p>
            <a:pPr marL="112713" indent="0">
              <a:lnSpc>
                <a:spcPct val="100000"/>
              </a:lnSpc>
              <a:buNone/>
            </a:pPr>
            <a:r>
              <a:rPr lang="en-US" sz="1800" dirty="0"/>
              <a:t>goal is to find the shortest and smoothest path from Altera (node 0) </a:t>
            </a:r>
          </a:p>
          <a:p>
            <a:pPr marL="112713" indent="0">
              <a:lnSpc>
                <a:spcPct val="100000"/>
              </a:lnSpc>
              <a:buNone/>
            </a:pPr>
            <a:r>
              <a:rPr lang="en-US" sz="1800" dirty="0"/>
              <a:t>to Rotij (node 8) for an autonomous vehicle.</a:t>
            </a:r>
          </a:p>
          <a:p>
            <a:pPr>
              <a:lnSpc>
                <a:spcPct val="100000"/>
              </a:lnSpc>
            </a:pPr>
            <a:r>
              <a:rPr lang="en-US" sz="1800" dirty="0"/>
              <a:t>The dynamic programming method for obtaining the shortest path </a:t>
            </a:r>
          </a:p>
          <a:p>
            <a:pPr marL="112713" indent="0">
              <a:lnSpc>
                <a:spcPct val="100000"/>
              </a:lnSpc>
              <a:buNone/>
            </a:pPr>
            <a:r>
              <a:rPr lang="en-US" sz="1800" dirty="0"/>
              <a:t>for this problem is below:</a:t>
            </a:r>
          </a:p>
          <a:p>
            <a:pPr marL="0" indent="0">
              <a:buNone/>
            </a:pPr>
            <a:endParaRPr lang="en-US" sz="1800" dirty="0"/>
          </a:p>
        </p:txBody>
      </p:sp>
      <p:pic>
        <p:nvPicPr>
          <p:cNvPr id="7" name="Picture 6">
            <a:extLst>
              <a:ext uri="{FF2B5EF4-FFF2-40B4-BE49-F238E27FC236}">
                <a16:creationId xmlns:a16="http://schemas.microsoft.com/office/drawing/2014/main" id="{9B4596C9-8A33-4791-BDA6-50AA7F3574ED}"/>
              </a:ext>
            </a:extLst>
          </p:cNvPr>
          <p:cNvPicPr>
            <a:picLocks noChangeAspect="1"/>
          </p:cNvPicPr>
          <p:nvPr/>
        </p:nvPicPr>
        <p:blipFill>
          <a:blip r:embed="rId2"/>
          <a:stretch>
            <a:fillRect/>
          </a:stretch>
        </p:blipFill>
        <p:spPr>
          <a:xfrm>
            <a:off x="7360901" y="1506653"/>
            <a:ext cx="4723154" cy="4525982"/>
          </a:xfrm>
          <a:prstGeom prst="rect">
            <a:avLst/>
          </a:prstGeom>
        </p:spPr>
      </p:pic>
      <p:cxnSp>
        <p:nvCxnSpPr>
          <p:cNvPr id="9" name="Straight Arrow Connector 8">
            <a:extLst>
              <a:ext uri="{FF2B5EF4-FFF2-40B4-BE49-F238E27FC236}">
                <a16:creationId xmlns:a16="http://schemas.microsoft.com/office/drawing/2014/main" id="{3C683F25-860A-4F4A-A748-1DF4CF281889}"/>
              </a:ext>
            </a:extLst>
          </p:cNvPr>
          <p:cNvCxnSpPr/>
          <p:nvPr/>
        </p:nvCxnSpPr>
        <p:spPr>
          <a:xfrm>
            <a:off x="8736037" y="2475914"/>
            <a:ext cx="365760" cy="351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C53286D-27A5-495D-A1F1-E57B603D0DB1}"/>
              </a:ext>
            </a:extLst>
          </p:cNvPr>
          <p:cNvCxnSpPr>
            <a:cxnSpLocks/>
          </p:cNvCxnSpPr>
          <p:nvPr/>
        </p:nvCxnSpPr>
        <p:spPr>
          <a:xfrm flipH="1">
            <a:off x="9201073" y="4261803"/>
            <a:ext cx="176328" cy="50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633BEC2-7AD2-4F74-B074-9E65616FB2B8}"/>
              </a:ext>
            </a:extLst>
          </p:cNvPr>
          <p:cNvCxnSpPr>
            <a:cxnSpLocks/>
          </p:cNvCxnSpPr>
          <p:nvPr/>
        </p:nvCxnSpPr>
        <p:spPr>
          <a:xfrm>
            <a:off x="8736037" y="2475914"/>
            <a:ext cx="430348" cy="1885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93E5845-AB34-4DD4-B3AF-23488871E569}"/>
              </a:ext>
            </a:extLst>
          </p:cNvPr>
          <p:cNvCxnSpPr>
            <a:cxnSpLocks/>
          </p:cNvCxnSpPr>
          <p:nvPr/>
        </p:nvCxnSpPr>
        <p:spPr>
          <a:xfrm>
            <a:off x="9101797" y="5176910"/>
            <a:ext cx="247468" cy="405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B191067-0F03-49AE-8C30-3B8283B627EF}"/>
              </a:ext>
            </a:extLst>
          </p:cNvPr>
          <p:cNvCxnSpPr>
            <a:cxnSpLocks/>
          </p:cNvCxnSpPr>
          <p:nvPr/>
        </p:nvCxnSpPr>
        <p:spPr>
          <a:xfrm flipH="1">
            <a:off x="9069503" y="4446841"/>
            <a:ext cx="64588" cy="590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608D038-1585-4F33-B7E7-DCF76DA2D790}"/>
              </a:ext>
            </a:extLst>
          </p:cNvPr>
          <p:cNvCxnSpPr>
            <a:cxnSpLocks/>
          </p:cNvCxnSpPr>
          <p:nvPr/>
        </p:nvCxnSpPr>
        <p:spPr>
          <a:xfrm>
            <a:off x="9467557" y="4360985"/>
            <a:ext cx="1266093" cy="767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2B2CA9A-E669-4AFF-AAD1-24B21CFF26B5}"/>
              </a:ext>
            </a:extLst>
          </p:cNvPr>
          <p:cNvCxnSpPr>
            <a:cxnSpLocks/>
          </p:cNvCxnSpPr>
          <p:nvPr/>
        </p:nvCxnSpPr>
        <p:spPr>
          <a:xfrm flipH="1">
            <a:off x="9349265" y="5176910"/>
            <a:ext cx="1384385" cy="4056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D35CF7-04AB-4E6B-B834-0DB45E2F2AB2}"/>
              </a:ext>
            </a:extLst>
          </p:cNvPr>
          <p:cNvCxnSpPr>
            <a:cxnSpLocks/>
          </p:cNvCxnSpPr>
          <p:nvPr/>
        </p:nvCxnSpPr>
        <p:spPr>
          <a:xfrm>
            <a:off x="9281714" y="3601331"/>
            <a:ext cx="67551" cy="710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1232BA1-A73D-4380-A2A3-C73F45E50F34}"/>
              </a:ext>
            </a:extLst>
          </p:cNvPr>
          <p:cNvCxnSpPr>
            <a:cxnSpLocks/>
          </p:cNvCxnSpPr>
          <p:nvPr/>
        </p:nvCxnSpPr>
        <p:spPr>
          <a:xfrm>
            <a:off x="9301732" y="3289851"/>
            <a:ext cx="0" cy="285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62F6398-106F-47BA-B5FC-7DC587FBFF4C}"/>
              </a:ext>
            </a:extLst>
          </p:cNvPr>
          <p:cNvCxnSpPr>
            <a:cxnSpLocks/>
          </p:cNvCxnSpPr>
          <p:nvPr/>
        </p:nvCxnSpPr>
        <p:spPr>
          <a:xfrm>
            <a:off x="9134091" y="2827606"/>
            <a:ext cx="184694" cy="405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93C17545-AF8D-4B42-9C34-AAE0F96DE0D2}"/>
              </a:ext>
            </a:extLst>
          </p:cNvPr>
          <p:cNvSpPr/>
          <p:nvPr/>
        </p:nvSpPr>
        <p:spPr>
          <a:xfrm flipV="1">
            <a:off x="8600691" y="2321166"/>
            <a:ext cx="116478" cy="154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F1465BB-1A0C-48A7-B218-F994F3778027}"/>
              </a:ext>
            </a:extLst>
          </p:cNvPr>
          <p:cNvSpPr/>
          <p:nvPr/>
        </p:nvSpPr>
        <p:spPr>
          <a:xfrm flipH="1">
            <a:off x="9201073" y="5577728"/>
            <a:ext cx="125665" cy="1336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29568116-FFCA-4452-8A7E-C4048BDFA872}"/>
              </a:ext>
            </a:extLst>
          </p:cNvPr>
          <p:cNvPicPr>
            <a:picLocks noChangeAspect="1"/>
          </p:cNvPicPr>
          <p:nvPr/>
        </p:nvPicPr>
        <p:blipFill>
          <a:blip r:embed="rId3"/>
          <a:stretch>
            <a:fillRect/>
          </a:stretch>
        </p:blipFill>
        <p:spPr>
          <a:xfrm>
            <a:off x="465721" y="3601331"/>
            <a:ext cx="7251691" cy="2598729"/>
          </a:xfrm>
          <a:prstGeom prst="rect">
            <a:avLst/>
          </a:prstGeom>
        </p:spPr>
      </p:pic>
    </p:spTree>
    <p:extLst>
      <p:ext uri="{BB962C8B-B14F-4D97-AF65-F5344CB8AC3E}">
        <p14:creationId xmlns:p14="http://schemas.microsoft.com/office/powerpoint/2010/main" val="2935428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D1CB-BE71-43AE-AE8D-EB38D007E706}"/>
              </a:ext>
            </a:extLst>
          </p:cNvPr>
          <p:cNvSpPr>
            <a:spLocks noGrp="1"/>
          </p:cNvSpPr>
          <p:nvPr>
            <p:ph type="title"/>
          </p:nvPr>
        </p:nvSpPr>
        <p:spPr>
          <a:xfrm>
            <a:off x="580722" y="242950"/>
            <a:ext cx="9603275" cy="600115"/>
          </a:xfrm>
        </p:spPr>
        <p:txBody>
          <a:bodyPr/>
          <a:lstStyle/>
          <a:p>
            <a:pPr algn="ctr"/>
            <a:r>
              <a:rPr lang="en-US" dirty="0"/>
              <a:t>Shortest path</a:t>
            </a:r>
          </a:p>
        </p:txBody>
      </p:sp>
      <p:sp>
        <p:nvSpPr>
          <p:cNvPr id="3" name="Content Placeholder 2">
            <a:extLst>
              <a:ext uri="{FF2B5EF4-FFF2-40B4-BE49-F238E27FC236}">
                <a16:creationId xmlns:a16="http://schemas.microsoft.com/office/drawing/2014/main" id="{EDD8B4B5-C18F-4C15-9890-5EE376F82C10}"/>
              </a:ext>
            </a:extLst>
          </p:cNvPr>
          <p:cNvSpPr>
            <a:spLocks noGrp="1"/>
          </p:cNvSpPr>
          <p:nvPr>
            <p:ph idx="1"/>
          </p:nvPr>
        </p:nvSpPr>
        <p:spPr>
          <a:xfrm>
            <a:off x="407964" y="843066"/>
            <a:ext cx="11319580" cy="5853156"/>
          </a:xfrm>
        </p:spPr>
        <p:txBody>
          <a:bodyPr/>
          <a:lstStyle/>
          <a:p>
            <a:pPr marL="0" indent="0">
              <a:buNone/>
            </a:pPr>
            <a:r>
              <a:rPr lang="en-US" u="sng" dirty="0"/>
              <a:t>Result</a:t>
            </a:r>
          </a:p>
          <a:p>
            <a:pPr>
              <a:lnSpc>
                <a:spcPct val="100000"/>
              </a:lnSpc>
            </a:pPr>
            <a:r>
              <a:rPr lang="en-US" sz="1800" dirty="0"/>
              <a:t>Shortest path:</a:t>
            </a:r>
          </a:p>
          <a:p>
            <a:pPr marL="0" indent="0">
              <a:lnSpc>
                <a:spcPct val="100000"/>
              </a:lnSpc>
              <a:buNone/>
            </a:pPr>
            <a:r>
              <a:rPr lang="en-US" sz="1800" dirty="0"/>
              <a:t>Node 0 (Altera)           5           6          Node 8 (Rotij)</a:t>
            </a:r>
          </a:p>
          <a:p>
            <a:pPr marL="0" indent="0">
              <a:lnSpc>
                <a:spcPct val="100000"/>
              </a:lnSpc>
              <a:buNone/>
            </a:pPr>
            <a:r>
              <a:rPr lang="en-US" sz="1800" dirty="0"/>
              <a:t>Path length: 4.789</a:t>
            </a:r>
          </a:p>
          <a:p>
            <a:pPr>
              <a:lnSpc>
                <a:spcPct val="100000"/>
              </a:lnSpc>
            </a:pPr>
            <a:r>
              <a:rPr lang="en-US" sz="1800" dirty="0"/>
              <a:t>The second step will be to smoothen this path to achieve desired CAV </a:t>
            </a:r>
          </a:p>
          <a:p>
            <a:pPr marL="0" indent="0">
              <a:lnSpc>
                <a:spcPct val="100000"/>
              </a:lnSpc>
              <a:buNone/>
            </a:pPr>
            <a:r>
              <a:rPr lang="en-US" sz="1800" dirty="0"/>
              <a:t>motion and avoid sharp turns.</a:t>
            </a:r>
          </a:p>
          <a:p>
            <a:pPr marL="0" indent="0">
              <a:buNone/>
            </a:pPr>
            <a:endParaRPr lang="en-US" sz="1800" dirty="0"/>
          </a:p>
        </p:txBody>
      </p:sp>
      <p:pic>
        <p:nvPicPr>
          <p:cNvPr id="5" name="Picture 4">
            <a:extLst>
              <a:ext uri="{FF2B5EF4-FFF2-40B4-BE49-F238E27FC236}">
                <a16:creationId xmlns:a16="http://schemas.microsoft.com/office/drawing/2014/main" id="{C988B761-43FE-4AC2-865B-1B8D82F605E2}"/>
              </a:ext>
            </a:extLst>
          </p:cNvPr>
          <p:cNvPicPr>
            <a:picLocks noChangeAspect="1"/>
          </p:cNvPicPr>
          <p:nvPr/>
        </p:nvPicPr>
        <p:blipFill>
          <a:blip r:embed="rId2"/>
          <a:stretch>
            <a:fillRect/>
          </a:stretch>
        </p:blipFill>
        <p:spPr>
          <a:xfrm>
            <a:off x="7473970" y="1497711"/>
            <a:ext cx="4084984" cy="4543866"/>
          </a:xfrm>
          <a:prstGeom prst="rect">
            <a:avLst/>
          </a:prstGeom>
        </p:spPr>
      </p:pic>
      <p:sp>
        <p:nvSpPr>
          <p:cNvPr id="20" name="Oval 19">
            <a:extLst>
              <a:ext uri="{FF2B5EF4-FFF2-40B4-BE49-F238E27FC236}">
                <a16:creationId xmlns:a16="http://schemas.microsoft.com/office/drawing/2014/main" id="{553CCAED-92FA-4450-BF0C-408EA7C889F0}"/>
              </a:ext>
            </a:extLst>
          </p:cNvPr>
          <p:cNvSpPr/>
          <p:nvPr/>
        </p:nvSpPr>
        <p:spPr>
          <a:xfrm flipH="1" flipV="1">
            <a:off x="9059593" y="1502862"/>
            <a:ext cx="96659" cy="213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21" name="Straight Arrow Connector 20">
            <a:extLst>
              <a:ext uri="{FF2B5EF4-FFF2-40B4-BE49-F238E27FC236}">
                <a16:creationId xmlns:a16="http://schemas.microsoft.com/office/drawing/2014/main" id="{7E14A3D3-943F-4410-9CBB-F7CB2DD04226}"/>
              </a:ext>
            </a:extLst>
          </p:cNvPr>
          <p:cNvCxnSpPr>
            <a:cxnSpLocks/>
          </p:cNvCxnSpPr>
          <p:nvPr/>
        </p:nvCxnSpPr>
        <p:spPr>
          <a:xfrm>
            <a:off x="9151474" y="1716258"/>
            <a:ext cx="667775" cy="2447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7B6CE384-B20E-49E3-8577-662366DE4318}"/>
              </a:ext>
            </a:extLst>
          </p:cNvPr>
          <p:cNvSpPr/>
          <p:nvPr/>
        </p:nvSpPr>
        <p:spPr>
          <a:xfrm flipV="1">
            <a:off x="9959816" y="5817986"/>
            <a:ext cx="196947" cy="1969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25" name="Straight Arrow Connector 24">
            <a:extLst>
              <a:ext uri="{FF2B5EF4-FFF2-40B4-BE49-F238E27FC236}">
                <a16:creationId xmlns:a16="http://schemas.microsoft.com/office/drawing/2014/main" id="{DAE055EB-AABB-414D-97A6-8490560563B4}"/>
              </a:ext>
            </a:extLst>
          </p:cNvPr>
          <p:cNvCxnSpPr>
            <a:cxnSpLocks/>
          </p:cNvCxnSpPr>
          <p:nvPr/>
        </p:nvCxnSpPr>
        <p:spPr>
          <a:xfrm>
            <a:off x="9706709" y="5288686"/>
            <a:ext cx="365759" cy="542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43FEAC7-D20A-43C3-893C-AC248E2A7DF2}"/>
              </a:ext>
            </a:extLst>
          </p:cNvPr>
          <p:cNvCxnSpPr>
            <a:cxnSpLocks/>
          </p:cNvCxnSpPr>
          <p:nvPr/>
        </p:nvCxnSpPr>
        <p:spPr>
          <a:xfrm flipH="1">
            <a:off x="9706709" y="4276578"/>
            <a:ext cx="112540" cy="900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A008386-51F5-408A-8034-0B3CE4419CC0}"/>
              </a:ext>
            </a:extLst>
          </p:cNvPr>
          <p:cNvCxnSpPr/>
          <p:nvPr/>
        </p:nvCxnSpPr>
        <p:spPr>
          <a:xfrm>
            <a:off x="2124222" y="1899138"/>
            <a:ext cx="506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DAF4C5-9AD0-4994-93F6-CD0AEF8B3109}"/>
              </a:ext>
            </a:extLst>
          </p:cNvPr>
          <p:cNvCxnSpPr/>
          <p:nvPr/>
        </p:nvCxnSpPr>
        <p:spPr>
          <a:xfrm>
            <a:off x="2923736" y="1910861"/>
            <a:ext cx="506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4B41088-0554-44C4-AB13-BC22DE4271C6}"/>
              </a:ext>
            </a:extLst>
          </p:cNvPr>
          <p:cNvCxnSpPr/>
          <p:nvPr/>
        </p:nvCxnSpPr>
        <p:spPr>
          <a:xfrm>
            <a:off x="3669324" y="1910861"/>
            <a:ext cx="5064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42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D1CB-BE71-43AE-AE8D-EB38D007E706}"/>
              </a:ext>
            </a:extLst>
          </p:cNvPr>
          <p:cNvSpPr>
            <a:spLocks noGrp="1"/>
          </p:cNvSpPr>
          <p:nvPr>
            <p:ph type="title"/>
          </p:nvPr>
        </p:nvSpPr>
        <p:spPr>
          <a:xfrm>
            <a:off x="1137147" y="510952"/>
            <a:ext cx="9603275" cy="587136"/>
          </a:xfrm>
        </p:spPr>
        <p:txBody>
          <a:bodyPr/>
          <a:lstStyle/>
          <a:p>
            <a:pPr algn="ctr"/>
            <a:r>
              <a:rPr lang="en-US" b="1"/>
              <a:t>PATH SMOOTHENING</a:t>
            </a:r>
            <a:endParaRPr lang="en-US" b="1" dirty="0"/>
          </a:p>
        </p:txBody>
      </p:sp>
      <p:sp>
        <p:nvSpPr>
          <p:cNvPr id="9" name="Content Placeholder 8">
            <a:extLst>
              <a:ext uri="{FF2B5EF4-FFF2-40B4-BE49-F238E27FC236}">
                <a16:creationId xmlns:a16="http://schemas.microsoft.com/office/drawing/2014/main" id="{5581397B-E1C4-41CF-A6B3-42F72659A7EE}"/>
              </a:ext>
            </a:extLst>
          </p:cNvPr>
          <p:cNvSpPr>
            <a:spLocks noGrp="1"/>
          </p:cNvSpPr>
          <p:nvPr>
            <p:ph idx="1"/>
          </p:nvPr>
        </p:nvSpPr>
        <p:spPr>
          <a:xfrm>
            <a:off x="815926" y="1244872"/>
            <a:ext cx="10930597" cy="5102176"/>
          </a:xfrm>
        </p:spPr>
        <p:txBody>
          <a:bodyPr/>
          <a:lstStyle/>
          <a:p>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A </a:t>
            </a:r>
            <a:r>
              <a:rPr lang="en-US" dirty="0">
                <a:solidFill>
                  <a:prstClr val="black"/>
                </a:solidFill>
                <a:latin typeface="Gill Sans MT" panose="020B0502020104020203"/>
              </a:rPr>
              <a:t>B</a:t>
            </a:r>
            <a:r>
              <a:rPr kumimoji="0" lang="en-US" sz="2000" b="0" i="0" u="none" strike="noStrike" kern="1200" cap="none" spc="0" normalizeH="0" baseline="0" noProof="0" dirty="0" err="1">
                <a:ln>
                  <a:noFill/>
                </a:ln>
                <a:solidFill>
                  <a:prstClr val="black"/>
                </a:solidFill>
                <a:effectLst/>
                <a:uLnTx/>
                <a:uFillTx/>
                <a:latin typeface="Gill Sans MT" panose="020B0502020104020203"/>
                <a:ea typeface="+mn-ea"/>
                <a:cs typeface="+mn-cs"/>
              </a:rPr>
              <a:t>ezier</a:t>
            </a: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curve is used for the path smoothening step while avoiding the numerical instability of larger control points (higher degree Bezier curves) and satisfying the path planning requirement by at least utilizing the recommended least degree of Bezier curve suggested by Elkaim &amp; Choi (2008).</a:t>
            </a:r>
          </a:p>
          <a:p>
            <a:r>
              <a:rPr lang="en-US" dirty="0">
                <a:solidFill>
                  <a:prstClr val="black"/>
                </a:solidFill>
                <a:latin typeface="Gill Sans MT" panose="020B0502020104020203"/>
              </a:rPr>
              <a:t>Hence a 3-degree (cubic) Bezier curve with 4 control points is used with details below:</a:t>
            </a:r>
          </a:p>
          <a:p>
            <a:r>
              <a:rPr kumimoji="0" lang="en-US" b="0" i="0" u="none" strike="noStrike" kern="1200" cap="none" spc="0" normalizeH="0" baseline="0" noProof="0" dirty="0">
                <a:ln>
                  <a:noFill/>
                </a:ln>
                <a:solidFill>
                  <a:prstClr val="black"/>
                </a:solidFill>
                <a:effectLst/>
                <a:uLnTx/>
                <a:uFillTx/>
                <a:latin typeface="Gill Sans MT" panose="020B0502020104020203"/>
                <a:ea typeface="+mn-ea"/>
                <a:cs typeface="+mn-cs"/>
              </a:rPr>
              <a:t>Generally</a:t>
            </a:r>
            <a:r>
              <a:rPr lang="en-US" dirty="0">
                <a:solidFill>
                  <a:prstClr val="black"/>
                </a:solidFill>
                <a:latin typeface="Gill Sans MT" panose="020B0502020104020203"/>
              </a:rPr>
              <a:t>, a Bezier curve of degree d is of the form:</a:t>
            </a:r>
          </a:p>
          <a:p>
            <a:pPr marL="0" indent="0">
              <a:buNone/>
            </a:pPr>
            <a:endParaRPr kumimoji="0" lang="en-US" b="0" i="0" u="none" strike="noStrike" kern="1200" cap="none" spc="0" normalizeH="0" baseline="0" noProof="0" dirty="0">
              <a:ln>
                <a:noFill/>
              </a:ln>
              <a:solidFill>
                <a:prstClr val="black"/>
              </a:solidFill>
              <a:effectLst/>
              <a:uLnTx/>
              <a:uFillTx/>
              <a:latin typeface="Gill Sans MT" panose="020B0502020104020203"/>
              <a:ea typeface="+mn-ea"/>
              <a:cs typeface="+mn-cs"/>
            </a:endParaRPr>
          </a:p>
          <a:p>
            <a:endParaRPr lang="en-US" dirty="0"/>
          </a:p>
          <a:p>
            <a:endParaRPr lang="en-US" dirty="0"/>
          </a:p>
          <a:p>
            <a:r>
              <a:rPr lang="en-US" dirty="0"/>
              <a:t>For degree 3 (cubic Bezier);</a:t>
            </a:r>
          </a:p>
          <a:p>
            <a:pPr marL="0" indent="0">
              <a:buNone/>
            </a:pPr>
            <a:endParaRPr lang="en-US" dirty="0"/>
          </a:p>
        </p:txBody>
      </p:sp>
      <p:sp>
        <p:nvSpPr>
          <p:cNvPr id="18" name="TextBox 17">
            <a:extLst>
              <a:ext uri="{FF2B5EF4-FFF2-40B4-BE49-F238E27FC236}">
                <a16:creationId xmlns:a16="http://schemas.microsoft.com/office/drawing/2014/main" id="{265926CD-135B-4CDE-867B-FEF2A6589CE5}"/>
              </a:ext>
            </a:extLst>
          </p:cNvPr>
          <p:cNvSpPr txBox="1"/>
          <p:nvPr/>
        </p:nvSpPr>
        <p:spPr>
          <a:xfrm>
            <a:off x="815927" y="4556274"/>
            <a:ext cx="7441808" cy="369332"/>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
                <a:srgbClr val="C00000"/>
              </a:buClr>
              <a:buSzTx/>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4" name="Picture 3">
            <a:extLst>
              <a:ext uri="{FF2B5EF4-FFF2-40B4-BE49-F238E27FC236}">
                <a16:creationId xmlns:a16="http://schemas.microsoft.com/office/drawing/2014/main" id="{8776E8D2-222E-4624-AA5D-C73BE5BED197}"/>
              </a:ext>
            </a:extLst>
          </p:cNvPr>
          <p:cNvPicPr>
            <a:picLocks noChangeAspect="1"/>
          </p:cNvPicPr>
          <p:nvPr/>
        </p:nvPicPr>
        <p:blipFill>
          <a:blip r:embed="rId2"/>
          <a:stretch>
            <a:fillRect/>
          </a:stretch>
        </p:blipFill>
        <p:spPr>
          <a:xfrm>
            <a:off x="1809238" y="3429000"/>
            <a:ext cx="7441808" cy="1496606"/>
          </a:xfrm>
          <a:prstGeom prst="rect">
            <a:avLst/>
          </a:prstGeom>
        </p:spPr>
      </p:pic>
      <p:pic>
        <p:nvPicPr>
          <p:cNvPr id="7" name="Picture 6">
            <a:extLst>
              <a:ext uri="{FF2B5EF4-FFF2-40B4-BE49-F238E27FC236}">
                <a16:creationId xmlns:a16="http://schemas.microsoft.com/office/drawing/2014/main" id="{E2B49D39-8129-4541-BA2D-8DAD268F93DF}"/>
              </a:ext>
            </a:extLst>
          </p:cNvPr>
          <p:cNvPicPr>
            <a:picLocks noChangeAspect="1"/>
          </p:cNvPicPr>
          <p:nvPr/>
        </p:nvPicPr>
        <p:blipFill>
          <a:blip r:embed="rId3"/>
          <a:stretch>
            <a:fillRect/>
          </a:stretch>
        </p:blipFill>
        <p:spPr>
          <a:xfrm>
            <a:off x="2455129" y="5511314"/>
            <a:ext cx="7652189" cy="835734"/>
          </a:xfrm>
          <a:prstGeom prst="rect">
            <a:avLst/>
          </a:prstGeom>
        </p:spPr>
      </p:pic>
    </p:spTree>
    <p:extLst>
      <p:ext uri="{BB962C8B-B14F-4D97-AF65-F5344CB8AC3E}">
        <p14:creationId xmlns:p14="http://schemas.microsoft.com/office/powerpoint/2010/main" val="2503284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D1CB-BE71-43AE-AE8D-EB38D007E706}"/>
              </a:ext>
            </a:extLst>
          </p:cNvPr>
          <p:cNvSpPr>
            <a:spLocks noGrp="1"/>
          </p:cNvSpPr>
          <p:nvPr>
            <p:ph type="title"/>
          </p:nvPr>
        </p:nvSpPr>
        <p:spPr>
          <a:xfrm>
            <a:off x="1530636" y="493432"/>
            <a:ext cx="9603275" cy="1049235"/>
          </a:xfrm>
        </p:spPr>
        <p:txBody>
          <a:bodyPr>
            <a:normAutofit/>
          </a:bodyPr>
          <a:lstStyle/>
          <a:p>
            <a:pPr algn="ctr"/>
            <a:r>
              <a:rPr lang="en-US" b="1" dirty="0"/>
              <a:t>PATH SMOOTHENING</a:t>
            </a:r>
          </a:p>
        </p:txBody>
      </p:sp>
      <p:pic>
        <p:nvPicPr>
          <p:cNvPr id="5" name="Picture 4">
            <a:extLst>
              <a:ext uri="{FF2B5EF4-FFF2-40B4-BE49-F238E27FC236}">
                <a16:creationId xmlns:a16="http://schemas.microsoft.com/office/drawing/2014/main" id="{D90ED5C5-7636-446E-AF2B-ACE3AE2CE15E}"/>
              </a:ext>
            </a:extLst>
          </p:cNvPr>
          <p:cNvPicPr>
            <a:picLocks noChangeAspect="1"/>
          </p:cNvPicPr>
          <p:nvPr/>
        </p:nvPicPr>
        <p:blipFill>
          <a:blip r:embed="rId2"/>
          <a:stretch>
            <a:fillRect/>
          </a:stretch>
        </p:blipFill>
        <p:spPr>
          <a:xfrm>
            <a:off x="815927" y="1413426"/>
            <a:ext cx="6559452" cy="4333497"/>
          </a:xfrm>
          <a:prstGeom prst="rect">
            <a:avLst/>
          </a:prstGeom>
        </p:spPr>
      </p:pic>
      <p:sp>
        <p:nvSpPr>
          <p:cNvPr id="9" name="Content Placeholder 8">
            <a:extLst>
              <a:ext uri="{FF2B5EF4-FFF2-40B4-BE49-F238E27FC236}">
                <a16:creationId xmlns:a16="http://schemas.microsoft.com/office/drawing/2014/main" id="{5581397B-E1C4-41CF-A6B3-42F72659A7EE}"/>
              </a:ext>
            </a:extLst>
          </p:cNvPr>
          <p:cNvSpPr>
            <a:spLocks noGrp="1"/>
          </p:cNvSpPr>
          <p:nvPr>
            <p:ph idx="1"/>
          </p:nvPr>
        </p:nvSpPr>
        <p:spPr>
          <a:xfrm>
            <a:off x="7483142" y="2296309"/>
            <a:ext cx="4162555" cy="3450613"/>
          </a:xfrm>
        </p:spPr>
        <p:txBody>
          <a:bodyPr>
            <a:normAutofit lnSpcReduction="10000"/>
          </a:bodyPr>
          <a:lstStyle/>
          <a:p>
            <a:pPr marL="0" indent="0">
              <a:buNone/>
            </a:pPr>
            <a:r>
              <a:rPr lang="en-US" u="sng" dirty="0">
                <a:latin typeface="Gill Sans MT" panose="020B0502020104020203"/>
              </a:rPr>
              <a:t>Results</a:t>
            </a:r>
            <a:endParaRPr kumimoji="0" lang="en-US" b="0" i="0" u="sng" strike="noStrike" kern="1200" cap="none" spc="0" normalizeH="0" baseline="0" noProof="0" dirty="0">
              <a:ln>
                <a:noFill/>
              </a:ln>
              <a:effectLst/>
              <a:uLnTx/>
              <a:uFillTx/>
              <a:latin typeface="Gill Sans MT" panose="020B0502020104020203"/>
              <a:ea typeface="+mn-ea"/>
              <a:cs typeface="+mn-cs"/>
            </a:endParaRPr>
          </a:p>
          <a:p>
            <a:r>
              <a:rPr lang="en-US" dirty="0">
                <a:latin typeface="Gill Sans MT" panose="020B0502020104020203"/>
              </a:rPr>
              <a:t>For the cubic Bezier curve applied to the shortest path obtained while selecting nodes 5 &amp; 6 as control points, the smoothened path is on the left:</a:t>
            </a:r>
          </a:p>
          <a:p>
            <a:r>
              <a:rPr lang="en-US" dirty="0">
                <a:latin typeface="Gill Sans MT" panose="020B0502020104020203"/>
              </a:rPr>
              <a:t>Python 3.6 used to code and generate shortest path and Bezier curves</a:t>
            </a:r>
          </a:p>
          <a:p>
            <a:pPr marL="0" indent="0">
              <a:buNone/>
            </a:pPr>
            <a:endParaRPr lang="en-US" dirty="0">
              <a:latin typeface="Gill Sans MT" panose="020B0502020104020203"/>
            </a:endParaRPr>
          </a:p>
          <a:p>
            <a:pPr marL="0" indent="0">
              <a:buNone/>
            </a:pPr>
            <a:endParaRPr lang="en-US" dirty="0">
              <a:latin typeface="Gill Sans MT" panose="020B0502020104020203"/>
            </a:endParaRPr>
          </a:p>
        </p:txBody>
      </p:sp>
      <p:sp>
        <p:nvSpPr>
          <p:cNvPr id="18" name="TextBox 17">
            <a:extLst>
              <a:ext uri="{FF2B5EF4-FFF2-40B4-BE49-F238E27FC236}">
                <a16:creationId xmlns:a16="http://schemas.microsoft.com/office/drawing/2014/main" id="{265926CD-135B-4CDE-867B-FEF2A6589CE5}"/>
              </a:ext>
            </a:extLst>
          </p:cNvPr>
          <p:cNvSpPr txBox="1"/>
          <p:nvPr/>
        </p:nvSpPr>
        <p:spPr>
          <a:xfrm>
            <a:off x="815927" y="4556274"/>
            <a:ext cx="744180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
                <a:srgbClr val="C00000"/>
              </a:buClr>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0" name="Oval 9">
            <a:extLst>
              <a:ext uri="{FF2B5EF4-FFF2-40B4-BE49-F238E27FC236}">
                <a16:creationId xmlns:a16="http://schemas.microsoft.com/office/drawing/2014/main" id="{DEC27632-9E1F-4BCB-88BA-A6E47660039C}"/>
              </a:ext>
            </a:extLst>
          </p:cNvPr>
          <p:cNvSpPr/>
          <p:nvPr/>
        </p:nvSpPr>
        <p:spPr>
          <a:xfrm flipH="1" flipV="1">
            <a:off x="1800660" y="1628680"/>
            <a:ext cx="96659" cy="213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Oval 10">
            <a:extLst>
              <a:ext uri="{FF2B5EF4-FFF2-40B4-BE49-F238E27FC236}">
                <a16:creationId xmlns:a16="http://schemas.microsoft.com/office/drawing/2014/main" id="{AFEB8CEC-FCC2-4B90-B09E-B401751302AD}"/>
              </a:ext>
            </a:extLst>
          </p:cNvPr>
          <p:cNvSpPr/>
          <p:nvPr/>
        </p:nvSpPr>
        <p:spPr>
          <a:xfrm flipH="1" flipV="1">
            <a:off x="6235615" y="4996602"/>
            <a:ext cx="96659" cy="213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8" name="Straight Connector 7">
            <a:extLst>
              <a:ext uri="{FF2B5EF4-FFF2-40B4-BE49-F238E27FC236}">
                <a16:creationId xmlns:a16="http://schemas.microsoft.com/office/drawing/2014/main" id="{CD03DAEC-AFF9-40E3-B966-A02C48384D88}"/>
              </a:ext>
            </a:extLst>
          </p:cNvPr>
          <p:cNvCxnSpPr>
            <a:cxnSpLocks/>
            <a:stCxn id="10" idx="1"/>
          </p:cNvCxnSpPr>
          <p:nvPr/>
        </p:nvCxnSpPr>
        <p:spPr>
          <a:xfrm>
            <a:off x="1883164" y="1810825"/>
            <a:ext cx="494273" cy="1272389"/>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A40D86CC-DEF1-49E7-BA19-4B97081FDF4A}"/>
              </a:ext>
            </a:extLst>
          </p:cNvPr>
          <p:cNvSpPr/>
          <p:nvPr/>
        </p:nvSpPr>
        <p:spPr>
          <a:xfrm flipH="1" flipV="1">
            <a:off x="2371313" y="3018257"/>
            <a:ext cx="96659" cy="213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4" name="Oval 13">
            <a:extLst>
              <a:ext uri="{FF2B5EF4-FFF2-40B4-BE49-F238E27FC236}">
                <a16:creationId xmlns:a16="http://schemas.microsoft.com/office/drawing/2014/main" id="{C93BA5EB-116E-4074-ADC0-E8DBD77C654B}"/>
              </a:ext>
            </a:extLst>
          </p:cNvPr>
          <p:cNvSpPr/>
          <p:nvPr/>
        </p:nvSpPr>
        <p:spPr>
          <a:xfrm flipH="1" flipV="1">
            <a:off x="3538108" y="2351999"/>
            <a:ext cx="96659" cy="213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16" name="Straight Connector 15">
            <a:extLst>
              <a:ext uri="{FF2B5EF4-FFF2-40B4-BE49-F238E27FC236}">
                <a16:creationId xmlns:a16="http://schemas.microsoft.com/office/drawing/2014/main" id="{1EA6C74F-06F2-4922-8904-F90E7AF751C6}"/>
              </a:ext>
            </a:extLst>
          </p:cNvPr>
          <p:cNvCxnSpPr>
            <a:cxnSpLocks/>
            <a:stCxn id="14" idx="7"/>
            <a:endCxn id="13" idx="2"/>
          </p:cNvCxnSpPr>
          <p:nvPr/>
        </p:nvCxnSpPr>
        <p:spPr>
          <a:xfrm flipH="1">
            <a:off x="2467972" y="2534144"/>
            <a:ext cx="1084291" cy="59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9AC7DC0-4A73-4534-923C-AE3762F79C54}"/>
              </a:ext>
            </a:extLst>
          </p:cNvPr>
          <p:cNvCxnSpPr>
            <a:cxnSpLocks/>
            <a:endCxn id="11" idx="5"/>
          </p:cNvCxnSpPr>
          <p:nvPr/>
        </p:nvCxnSpPr>
        <p:spPr>
          <a:xfrm>
            <a:off x="3596868" y="2538107"/>
            <a:ext cx="2652902" cy="24897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53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D1CB-BE71-43AE-AE8D-EB38D007E706}"/>
              </a:ext>
            </a:extLst>
          </p:cNvPr>
          <p:cNvSpPr>
            <a:spLocks noGrp="1"/>
          </p:cNvSpPr>
          <p:nvPr>
            <p:ph type="title"/>
          </p:nvPr>
        </p:nvSpPr>
        <p:spPr>
          <a:xfrm>
            <a:off x="1433977" y="278173"/>
            <a:ext cx="9603275" cy="566353"/>
          </a:xfrm>
        </p:spPr>
        <p:txBody>
          <a:bodyPr>
            <a:normAutofit/>
          </a:bodyPr>
          <a:lstStyle/>
          <a:p>
            <a:r>
              <a:rPr lang="en-US" b="1" dirty="0"/>
              <a:t>SENSITIVITY ANALYSIS &amp; PERFORMANCE</a:t>
            </a:r>
          </a:p>
        </p:txBody>
      </p:sp>
      <p:sp>
        <p:nvSpPr>
          <p:cNvPr id="9" name="Content Placeholder 8">
            <a:extLst>
              <a:ext uri="{FF2B5EF4-FFF2-40B4-BE49-F238E27FC236}">
                <a16:creationId xmlns:a16="http://schemas.microsoft.com/office/drawing/2014/main" id="{5581397B-E1C4-41CF-A6B3-42F72659A7EE}"/>
              </a:ext>
            </a:extLst>
          </p:cNvPr>
          <p:cNvSpPr>
            <a:spLocks noGrp="1"/>
          </p:cNvSpPr>
          <p:nvPr>
            <p:ph idx="1"/>
          </p:nvPr>
        </p:nvSpPr>
        <p:spPr>
          <a:xfrm>
            <a:off x="351693" y="844527"/>
            <a:ext cx="11226018" cy="5865762"/>
          </a:xfrm>
        </p:spPr>
        <p:txBody>
          <a:bodyPr>
            <a:normAutofit/>
          </a:bodyPr>
          <a:lstStyle/>
          <a:p>
            <a:pPr marL="0" indent="0">
              <a:buNone/>
            </a:pPr>
            <a:r>
              <a:rPr lang="en-US" u="sng" dirty="0">
                <a:latin typeface="Gill Sans MT" panose="020B0502020104020203"/>
              </a:rPr>
              <a:t>Sensitivity Analysis of Control Points selection</a:t>
            </a:r>
            <a:endParaRPr kumimoji="0" lang="en-US" b="0" i="0" u="sng" strike="noStrike" kern="1200" cap="none" spc="0" normalizeH="0" baseline="0" noProof="0" dirty="0">
              <a:ln>
                <a:noFill/>
              </a:ln>
              <a:effectLst/>
              <a:uLnTx/>
              <a:uFillTx/>
              <a:latin typeface="Gill Sans MT" panose="020B0502020104020203"/>
              <a:ea typeface="+mn-ea"/>
              <a:cs typeface="+mn-cs"/>
            </a:endParaRPr>
          </a:p>
          <a:p>
            <a:r>
              <a:rPr lang="en-US" dirty="0">
                <a:latin typeface="Gill Sans MT" panose="020B0502020104020203"/>
              </a:rPr>
              <a:t>Control points were selected based on proximity to the start node (0), map midpoint and the destination node (8). The respective graphs are below:</a:t>
            </a:r>
          </a:p>
          <a:p>
            <a:pPr marL="0" indent="0">
              <a:buNone/>
            </a:pPr>
            <a:endParaRPr lang="en-US" dirty="0">
              <a:latin typeface="Gill Sans MT" panose="020B0502020104020203"/>
            </a:endParaRPr>
          </a:p>
          <a:p>
            <a:pPr marL="0" indent="0">
              <a:buNone/>
            </a:pPr>
            <a:endParaRPr lang="en-US" dirty="0">
              <a:latin typeface="Gill Sans MT" panose="020B0502020104020203"/>
            </a:endParaRPr>
          </a:p>
        </p:txBody>
      </p:sp>
      <p:sp>
        <p:nvSpPr>
          <p:cNvPr id="18" name="TextBox 17">
            <a:extLst>
              <a:ext uri="{FF2B5EF4-FFF2-40B4-BE49-F238E27FC236}">
                <a16:creationId xmlns:a16="http://schemas.microsoft.com/office/drawing/2014/main" id="{265926CD-135B-4CDE-867B-FEF2A6589CE5}"/>
              </a:ext>
            </a:extLst>
          </p:cNvPr>
          <p:cNvSpPr txBox="1"/>
          <p:nvPr/>
        </p:nvSpPr>
        <p:spPr>
          <a:xfrm>
            <a:off x="815927" y="4556274"/>
            <a:ext cx="744180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
                <a:srgbClr val="C00000"/>
              </a:buClr>
              <a:buSzTx/>
              <a:buFontTx/>
              <a:buNone/>
              <a:tabLst/>
              <a:defRPr/>
            </a:pPr>
            <a:endParaRPr kumimoji="0" lang="en-US" sz="18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pic>
        <p:nvPicPr>
          <p:cNvPr id="7" name="Picture 6">
            <a:extLst>
              <a:ext uri="{FF2B5EF4-FFF2-40B4-BE49-F238E27FC236}">
                <a16:creationId xmlns:a16="http://schemas.microsoft.com/office/drawing/2014/main" id="{DCAEFCAF-56B8-4399-9D6B-59512352D1AE}"/>
              </a:ext>
            </a:extLst>
          </p:cNvPr>
          <p:cNvPicPr>
            <a:picLocks noChangeAspect="1"/>
          </p:cNvPicPr>
          <p:nvPr/>
        </p:nvPicPr>
        <p:blipFill>
          <a:blip r:embed="rId2"/>
          <a:stretch>
            <a:fillRect/>
          </a:stretch>
        </p:blipFill>
        <p:spPr>
          <a:xfrm>
            <a:off x="579171" y="2405576"/>
            <a:ext cx="3739835" cy="2465052"/>
          </a:xfrm>
          <a:prstGeom prst="rect">
            <a:avLst/>
          </a:prstGeom>
        </p:spPr>
      </p:pic>
      <p:pic>
        <p:nvPicPr>
          <p:cNvPr id="15" name="Picture 14">
            <a:extLst>
              <a:ext uri="{FF2B5EF4-FFF2-40B4-BE49-F238E27FC236}">
                <a16:creationId xmlns:a16="http://schemas.microsoft.com/office/drawing/2014/main" id="{2CC0EEDA-9CAA-41AC-B05E-BC76E4322D37}"/>
              </a:ext>
            </a:extLst>
          </p:cNvPr>
          <p:cNvPicPr>
            <a:picLocks noChangeAspect="1"/>
          </p:cNvPicPr>
          <p:nvPr/>
        </p:nvPicPr>
        <p:blipFill>
          <a:blip r:embed="rId3"/>
          <a:stretch>
            <a:fillRect/>
          </a:stretch>
        </p:blipFill>
        <p:spPr>
          <a:xfrm>
            <a:off x="4511327" y="2437827"/>
            <a:ext cx="3771900" cy="2455778"/>
          </a:xfrm>
          <a:prstGeom prst="rect">
            <a:avLst/>
          </a:prstGeom>
        </p:spPr>
      </p:pic>
      <p:pic>
        <p:nvPicPr>
          <p:cNvPr id="20" name="Picture 19">
            <a:extLst>
              <a:ext uri="{FF2B5EF4-FFF2-40B4-BE49-F238E27FC236}">
                <a16:creationId xmlns:a16="http://schemas.microsoft.com/office/drawing/2014/main" id="{F005BF51-583F-433F-B0F5-ED5D87D50571}"/>
              </a:ext>
            </a:extLst>
          </p:cNvPr>
          <p:cNvPicPr>
            <a:picLocks noChangeAspect="1"/>
          </p:cNvPicPr>
          <p:nvPr/>
        </p:nvPicPr>
        <p:blipFill>
          <a:blip r:embed="rId4"/>
          <a:stretch>
            <a:fillRect/>
          </a:stretch>
        </p:blipFill>
        <p:spPr>
          <a:xfrm>
            <a:off x="8494491" y="2437827"/>
            <a:ext cx="3489416" cy="2455777"/>
          </a:xfrm>
          <a:prstGeom prst="rect">
            <a:avLst/>
          </a:prstGeom>
        </p:spPr>
      </p:pic>
      <p:sp>
        <p:nvSpPr>
          <p:cNvPr id="23" name="Oval 22">
            <a:extLst>
              <a:ext uri="{FF2B5EF4-FFF2-40B4-BE49-F238E27FC236}">
                <a16:creationId xmlns:a16="http://schemas.microsoft.com/office/drawing/2014/main" id="{1D12168B-04E5-49CE-97BC-1997E2A80C65}"/>
              </a:ext>
            </a:extLst>
          </p:cNvPr>
          <p:cNvSpPr/>
          <p:nvPr/>
        </p:nvSpPr>
        <p:spPr>
          <a:xfrm flipH="1" flipV="1">
            <a:off x="1216843" y="2624186"/>
            <a:ext cx="110239" cy="202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24" name="Straight Connector 23">
            <a:extLst>
              <a:ext uri="{FF2B5EF4-FFF2-40B4-BE49-F238E27FC236}">
                <a16:creationId xmlns:a16="http://schemas.microsoft.com/office/drawing/2014/main" id="{D7583C54-B970-4763-9736-58E9C5BACF9A}"/>
              </a:ext>
            </a:extLst>
          </p:cNvPr>
          <p:cNvCxnSpPr>
            <a:cxnSpLocks/>
            <a:stCxn id="23" idx="2"/>
            <a:endCxn id="26" idx="6"/>
          </p:cNvCxnSpPr>
          <p:nvPr/>
        </p:nvCxnSpPr>
        <p:spPr>
          <a:xfrm>
            <a:off x="1327082" y="2725424"/>
            <a:ext cx="1985457" cy="45154"/>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059B9EA0-2534-4453-B9EC-4DDFEA35CA8B}"/>
              </a:ext>
            </a:extLst>
          </p:cNvPr>
          <p:cNvSpPr/>
          <p:nvPr/>
        </p:nvSpPr>
        <p:spPr>
          <a:xfrm flipH="1" flipV="1">
            <a:off x="3312539" y="2663880"/>
            <a:ext cx="96659" cy="213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7" name="Oval 26">
            <a:extLst>
              <a:ext uri="{FF2B5EF4-FFF2-40B4-BE49-F238E27FC236}">
                <a16:creationId xmlns:a16="http://schemas.microsoft.com/office/drawing/2014/main" id="{112791AF-47EC-405D-9957-2ADD3773162A}"/>
              </a:ext>
            </a:extLst>
          </p:cNvPr>
          <p:cNvSpPr/>
          <p:nvPr/>
        </p:nvSpPr>
        <p:spPr>
          <a:xfrm flipH="1" flipV="1">
            <a:off x="3634675" y="3250715"/>
            <a:ext cx="96659" cy="213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28" name="Straight Connector 27">
            <a:extLst>
              <a:ext uri="{FF2B5EF4-FFF2-40B4-BE49-F238E27FC236}">
                <a16:creationId xmlns:a16="http://schemas.microsoft.com/office/drawing/2014/main" id="{56CCBC5F-E084-4501-97F9-7BB7953E2141}"/>
              </a:ext>
            </a:extLst>
          </p:cNvPr>
          <p:cNvCxnSpPr>
            <a:cxnSpLocks/>
            <a:stCxn id="27" idx="1"/>
            <a:endCxn id="29" idx="6"/>
          </p:cNvCxnSpPr>
          <p:nvPr/>
        </p:nvCxnSpPr>
        <p:spPr>
          <a:xfrm>
            <a:off x="3717179" y="3432860"/>
            <a:ext cx="382153" cy="1132646"/>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9816053-94EE-4D40-87B1-49DDCCF7E1A1}"/>
              </a:ext>
            </a:extLst>
          </p:cNvPr>
          <p:cNvSpPr/>
          <p:nvPr/>
        </p:nvSpPr>
        <p:spPr>
          <a:xfrm flipH="1" flipV="1">
            <a:off x="4099332" y="4458808"/>
            <a:ext cx="96659" cy="2133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30" name="Straight Connector 29">
            <a:extLst>
              <a:ext uri="{FF2B5EF4-FFF2-40B4-BE49-F238E27FC236}">
                <a16:creationId xmlns:a16="http://schemas.microsoft.com/office/drawing/2014/main" id="{CB689FFC-0767-48D8-86B0-8F9284E7F205}"/>
              </a:ext>
            </a:extLst>
          </p:cNvPr>
          <p:cNvCxnSpPr>
            <a:cxnSpLocks/>
            <a:stCxn id="26" idx="1"/>
            <a:endCxn id="27" idx="5"/>
          </p:cNvCxnSpPr>
          <p:nvPr/>
        </p:nvCxnSpPr>
        <p:spPr>
          <a:xfrm>
            <a:off x="3395043" y="2846025"/>
            <a:ext cx="253787" cy="435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4B5AD27-5337-412E-854B-33D3FF695CAF}"/>
              </a:ext>
            </a:extLst>
          </p:cNvPr>
          <p:cNvCxnSpPr>
            <a:cxnSpLocks/>
            <a:stCxn id="91" idx="2"/>
            <a:endCxn id="93" idx="7"/>
          </p:cNvCxnSpPr>
          <p:nvPr/>
        </p:nvCxnSpPr>
        <p:spPr>
          <a:xfrm flipV="1">
            <a:off x="9162761" y="2677439"/>
            <a:ext cx="180684" cy="9192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52386FE-2712-4338-B15A-A03330E8CF66}"/>
              </a:ext>
            </a:extLst>
          </p:cNvPr>
          <p:cNvCxnSpPr>
            <a:cxnSpLocks/>
            <a:stCxn id="39" idx="1"/>
            <a:endCxn id="40" idx="5"/>
          </p:cNvCxnSpPr>
          <p:nvPr/>
        </p:nvCxnSpPr>
        <p:spPr>
          <a:xfrm>
            <a:off x="6328556" y="3279692"/>
            <a:ext cx="1621012" cy="1266769"/>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52ADCDF8-749E-4AA4-8797-C91380AF495D}"/>
              </a:ext>
            </a:extLst>
          </p:cNvPr>
          <p:cNvSpPr/>
          <p:nvPr/>
        </p:nvSpPr>
        <p:spPr>
          <a:xfrm flipH="1" flipV="1">
            <a:off x="5004398" y="2562642"/>
            <a:ext cx="110239" cy="202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8" name="Oval 37">
            <a:extLst>
              <a:ext uri="{FF2B5EF4-FFF2-40B4-BE49-F238E27FC236}">
                <a16:creationId xmlns:a16="http://schemas.microsoft.com/office/drawing/2014/main" id="{BDE09E6F-A662-4330-8B72-56E673E61566}"/>
              </a:ext>
            </a:extLst>
          </p:cNvPr>
          <p:cNvSpPr/>
          <p:nvPr/>
        </p:nvSpPr>
        <p:spPr>
          <a:xfrm flipH="1" flipV="1">
            <a:off x="6216766" y="2590026"/>
            <a:ext cx="110239" cy="202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9" name="Oval 38">
            <a:extLst>
              <a:ext uri="{FF2B5EF4-FFF2-40B4-BE49-F238E27FC236}">
                <a16:creationId xmlns:a16="http://schemas.microsoft.com/office/drawing/2014/main" id="{63E721A8-2365-4DDF-AF7C-31E60D76FCB8}"/>
              </a:ext>
            </a:extLst>
          </p:cNvPr>
          <p:cNvSpPr/>
          <p:nvPr/>
        </p:nvSpPr>
        <p:spPr>
          <a:xfrm flipH="1" flipV="1">
            <a:off x="6234460" y="3106866"/>
            <a:ext cx="110240" cy="202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0" name="Oval 39">
            <a:extLst>
              <a:ext uri="{FF2B5EF4-FFF2-40B4-BE49-F238E27FC236}">
                <a16:creationId xmlns:a16="http://schemas.microsoft.com/office/drawing/2014/main" id="{D79B0F6B-C66F-4435-89CE-B566BCD8DBFA}"/>
              </a:ext>
            </a:extLst>
          </p:cNvPr>
          <p:cNvSpPr/>
          <p:nvPr/>
        </p:nvSpPr>
        <p:spPr>
          <a:xfrm flipH="1" flipV="1">
            <a:off x="7933424" y="4516809"/>
            <a:ext cx="110239" cy="2024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41" name="Straight Connector 40">
            <a:extLst>
              <a:ext uri="{FF2B5EF4-FFF2-40B4-BE49-F238E27FC236}">
                <a16:creationId xmlns:a16="http://schemas.microsoft.com/office/drawing/2014/main" id="{F3B2CBD4-17E2-46AB-A59F-A38FEAB67E3A}"/>
              </a:ext>
            </a:extLst>
          </p:cNvPr>
          <p:cNvCxnSpPr>
            <a:cxnSpLocks/>
            <a:stCxn id="39" idx="4"/>
            <a:endCxn id="38" idx="0"/>
          </p:cNvCxnSpPr>
          <p:nvPr/>
        </p:nvCxnSpPr>
        <p:spPr>
          <a:xfrm flipH="1" flipV="1">
            <a:off x="6271885" y="2792503"/>
            <a:ext cx="17695" cy="314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F7B47C5-9631-4A3F-9AD0-7B5CA7E0D34D}"/>
              </a:ext>
            </a:extLst>
          </p:cNvPr>
          <p:cNvCxnSpPr>
            <a:cxnSpLocks/>
            <a:stCxn id="37" idx="2"/>
            <a:endCxn id="38" idx="6"/>
          </p:cNvCxnSpPr>
          <p:nvPr/>
        </p:nvCxnSpPr>
        <p:spPr>
          <a:xfrm>
            <a:off x="5114637" y="2663880"/>
            <a:ext cx="1102129" cy="27384"/>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a:extLst>
              <a:ext uri="{FF2B5EF4-FFF2-40B4-BE49-F238E27FC236}">
                <a16:creationId xmlns:a16="http://schemas.microsoft.com/office/drawing/2014/main" id="{E3350C62-CBE2-4A8D-AE91-5A8AB9264A4B}"/>
              </a:ext>
            </a:extLst>
          </p:cNvPr>
          <p:cNvSpPr/>
          <p:nvPr/>
        </p:nvSpPr>
        <p:spPr>
          <a:xfrm flipH="1" flipV="1">
            <a:off x="9052521" y="3495422"/>
            <a:ext cx="110240" cy="202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92" name="Oval 91">
            <a:extLst>
              <a:ext uri="{FF2B5EF4-FFF2-40B4-BE49-F238E27FC236}">
                <a16:creationId xmlns:a16="http://schemas.microsoft.com/office/drawing/2014/main" id="{E726C5CB-7F69-4CFE-A533-347ED2724387}"/>
              </a:ext>
            </a:extLst>
          </p:cNvPr>
          <p:cNvSpPr/>
          <p:nvPr/>
        </p:nvSpPr>
        <p:spPr>
          <a:xfrm flipH="1" flipV="1">
            <a:off x="9407793" y="3327761"/>
            <a:ext cx="110240" cy="202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93" name="Oval 92">
            <a:extLst>
              <a:ext uri="{FF2B5EF4-FFF2-40B4-BE49-F238E27FC236}">
                <a16:creationId xmlns:a16="http://schemas.microsoft.com/office/drawing/2014/main" id="{DEFE8869-5BD1-4F6F-96C8-67560358371E}"/>
              </a:ext>
            </a:extLst>
          </p:cNvPr>
          <p:cNvSpPr/>
          <p:nvPr/>
        </p:nvSpPr>
        <p:spPr>
          <a:xfrm flipH="1" flipV="1">
            <a:off x="9322948" y="2548307"/>
            <a:ext cx="139965" cy="151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94" name="Oval 93">
            <a:extLst>
              <a:ext uri="{FF2B5EF4-FFF2-40B4-BE49-F238E27FC236}">
                <a16:creationId xmlns:a16="http://schemas.microsoft.com/office/drawing/2014/main" id="{2D66F354-6E1A-4D2B-B116-EF982A697352}"/>
              </a:ext>
            </a:extLst>
          </p:cNvPr>
          <p:cNvSpPr/>
          <p:nvPr/>
        </p:nvSpPr>
        <p:spPr>
          <a:xfrm flipH="1" flipV="1">
            <a:off x="11725689" y="4516808"/>
            <a:ext cx="110240" cy="20247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95" name="Straight Connector 94">
            <a:extLst>
              <a:ext uri="{FF2B5EF4-FFF2-40B4-BE49-F238E27FC236}">
                <a16:creationId xmlns:a16="http://schemas.microsoft.com/office/drawing/2014/main" id="{1EA6D2C5-2F54-4E4B-9D14-C28391D7D262}"/>
              </a:ext>
            </a:extLst>
          </p:cNvPr>
          <p:cNvCxnSpPr>
            <a:cxnSpLocks/>
            <a:stCxn id="93" idx="0"/>
            <a:endCxn id="92" idx="5"/>
          </p:cNvCxnSpPr>
          <p:nvPr/>
        </p:nvCxnSpPr>
        <p:spPr>
          <a:xfrm>
            <a:off x="9392930" y="2699594"/>
            <a:ext cx="31007" cy="657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1620C73-0D19-4520-BD6D-FDDA87FA49B9}"/>
              </a:ext>
            </a:extLst>
          </p:cNvPr>
          <p:cNvCxnSpPr>
            <a:cxnSpLocks/>
            <a:stCxn id="92" idx="2"/>
            <a:endCxn id="94" idx="5"/>
          </p:cNvCxnSpPr>
          <p:nvPr/>
        </p:nvCxnSpPr>
        <p:spPr>
          <a:xfrm>
            <a:off x="9518033" y="3429000"/>
            <a:ext cx="2223800" cy="1117460"/>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2B68F23C-70CF-4167-B6FA-321D6F5FA3FC}"/>
              </a:ext>
            </a:extLst>
          </p:cNvPr>
          <p:cNvSpPr txBox="1"/>
          <p:nvPr/>
        </p:nvSpPr>
        <p:spPr>
          <a:xfrm>
            <a:off x="351693" y="5023072"/>
            <a:ext cx="11732455" cy="369332"/>
          </a:xfrm>
          <a:prstGeom prst="rect">
            <a:avLst/>
          </a:prstGeom>
          <a:noFill/>
        </p:spPr>
        <p:txBody>
          <a:bodyPr wrap="square" rtlCol="0">
            <a:spAutoFit/>
          </a:bodyPr>
          <a:lstStyle/>
          <a:p>
            <a:r>
              <a:rPr lang="en-US" dirty="0"/>
              <a:t>Control points selected (Left to right): (a) closer to start node 0 (b) closer to map midpoint (c) closer to destination node 8</a:t>
            </a:r>
          </a:p>
        </p:txBody>
      </p:sp>
    </p:spTree>
    <p:extLst>
      <p:ext uri="{BB962C8B-B14F-4D97-AF65-F5344CB8AC3E}">
        <p14:creationId xmlns:p14="http://schemas.microsoft.com/office/powerpoint/2010/main" val="206643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D1CB-BE71-43AE-AE8D-EB38D007E706}"/>
              </a:ext>
            </a:extLst>
          </p:cNvPr>
          <p:cNvSpPr>
            <a:spLocks noGrp="1"/>
          </p:cNvSpPr>
          <p:nvPr>
            <p:ph type="title"/>
          </p:nvPr>
        </p:nvSpPr>
        <p:spPr>
          <a:xfrm>
            <a:off x="1137147" y="510952"/>
            <a:ext cx="9603275" cy="587136"/>
          </a:xfrm>
        </p:spPr>
        <p:txBody>
          <a:bodyPr/>
          <a:lstStyle/>
          <a:p>
            <a:pPr algn="ctr"/>
            <a:r>
              <a:rPr lang="en-US" b="1" dirty="0"/>
              <a:t>SENSITIVITY ANALYSIS &amp; PERFORMANCE</a:t>
            </a:r>
          </a:p>
        </p:txBody>
      </p:sp>
      <p:sp>
        <p:nvSpPr>
          <p:cNvPr id="9" name="Content Placeholder 8">
            <a:extLst>
              <a:ext uri="{FF2B5EF4-FFF2-40B4-BE49-F238E27FC236}">
                <a16:creationId xmlns:a16="http://schemas.microsoft.com/office/drawing/2014/main" id="{5581397B-E1C4-41CF-A6B3-42F72659A7EE}"/>
              </a:ext>
            </a:extLst>
          </p:cNvPr>
          <p:cNvSpPr>
            <a:spLocks noGrp="1"/>
          </p:cNvSpPr>
          <p:nvPr>
            <p:ph idx="1"/>
          </p:nvPr>
        </p:nvSpPr>
        <p:spPr>
          <a:xfrm>
            <a:off x="815926" y="1244872"/>
            <a:ext cx="10930597" cy="5102176"/>
          </a:xfrm>
        </p:spPr>
        <p:txBody>
          <a:bodyPr/>
          <a:lstStyle/>
          <a:p>
            <a:pPr marL="0" indent="0">
              <a:buNone/>
            </a:pPr>
            <a:r>
              <a:rPr lang="en-US" u="sng" dirty="0">
                <a:solidFill>
                  <a:prstClr val="black"/>
                </a:solidFill>
                <a:latin typeface="Gill Sans MT" panose="020B0502020104020203"/>
              </a:rPr>
              <a:t>Performance Measures</a:t>
            </a:r>
            <a:endParaRPr kumimoji="0" lang="en-US" sz="2000" b="0" i="0" u="sng" strike="noStrike" kern="1200" cap="none" spc="0" normalizeH="0" baseline="0" noProof="0" dirty="0">
              <a:ln>
                <a:noFill/>
              </a:ln>
              <a:solidFill>
                <a:prstClr val="black"/>
              </a:solidFill>
              <a:effectLst/>
              <a:uLnTx/>
              <a:uFillTx/>
              <a:latin typeface="Gill Sans MT" panose="020B0502020104020203"/>
              <a:ea typeface="+mn-ea"/>
              <a:cs typeface="+mn-cs"/>
            </a:endParaRPr>
          </a:p>
          <a:p>
            <a:r>
              <a:rPr lang="en-US" dirty="0">
                <a:solidFill>
                  <a:prstClr val="black"/>
                </a:solidFill>
                <a:latin typeface="Gill Sans MT" panose="020B0502020104020203"/>
              </a:rPr>
              <a:t>The quality of selection of control points was measured by the minimization of curve arc length and the bending energy (measure of spread of curvature uniformly over the curve).</a:t>
            </a:r>
          </a:p>
          <a:p>
            <a:r>
              <a:rPr lang="en-US" dirty="0">
                <a:solidFill>
                  <a:prstClr val="black"/>
                </a:solidFill>
                <a:latin typeface="Gill Sans MT" panose="020B0502020104020203"/>
              </a:rPr>
              <a:t>Arc length is denoted as: </a:t>
            </a:r>
          </a:p>
          <a:p>
            <a:pPr marL="0" indent="0">
              <a:buNone/>
            </a:pPr>
            <a:endParaRPr lang="en-US" dirty="0">
              <a:solidFill>
                <a:prstClr val="black"/>
              </a:solidFill>
              <a:latin typeface="Gill Sans MT" panose="020B0502020104020203"/>
            </a:endParaRPr>
          </a:p>
          <a:p>
            <a:endParaRPr lang="en-US" dirty="0">
              <a:solidFill>
                <a:prstClr val="black"/>
              </a:solidFill>
              <a:latin typeface="Gill Sans MT" panose="020B0502020104020203"/>
            </a:endParaRPr>
          </a:p>
          <a:p>
            <a:r>
              <a:rPr lang="en-US" dirty="0">
                <a:solidFill>
                  <a:prstClr val="black"/>
                </a:solidFill>
                <a:latin typeface="Gill Sans MT" panose="020B0502020104020203"/>
              </a:rPr>
              <a:t>Bending Energy, E as stated in Eberly (2010) is: </a:t>
            </a:r>
          </a:p>
          <a:p>
            <a:pPr marL="0" indent="0">
              <a:buNone/>
            </a:pPr>
            <a:endParaRPr kumimoji="0" lang="en-US"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0" indent="0">
              <a:buNone/>
            </a:pPr>
            <a:endParaRPr lang="en-US" dirty="0"/>
          </a:p>
          <a:p>
            <a:pPr marL="0" indent="0">
              <a:buNone/>
            </a:pPr>
            <a:endParaRPr lang="en-US" dirty="0"/>
          </a:p>
        </p:txBody>
      </p:sp>
      <p:pic>
        <p:nvPicPr>
          <p:cNvPr id="11" name="Picture 10">
            <a:extLst>
              <a:ext uri="{FF2B5EF4-FFF2-40B4-BE49-F238E27FC236}">
                <a16:creationId xmlns:a16="http://schemas.microsoft.com/office/drawing/2014/main" id="{482C1E5C-1D38-4391-8D13-AEE06CE6F101}"/>
              </a:ext>
            </a:extLst>
          </p:cNvPr>
          <p:cNvPicPr>
            <a:picLocks noChangeAspect="1"/>
          </p:cNvPicPr>
          <p:nvPr/>
        </p:nvPicPr>
        <p:blipFill>
          <a:blip r:embed="rId2"/>
          <a:stretch>
            <a:fillRect/>
          </a:stretch>
        </p:blipFill>
        <p:spPr>
          <a:xfrm>
            <a:off x="1625861" y="3021354"/>
            <a:ext cx="2054738" cy="1150653"/>
          </a:xfrm>
          <a:prstGeom prst="rect">
            <a:avLst/>
          </a:prstGeom>
        </p:spPr>
      </p:pic>
      <p:pic>
        <p:nvPicPr>
          <p:cNvPr id="13" name="Picture 12">
            <a:extLst>
              <a:ext uri="{FF2B5EF4-FFF2-40B4-BE49-F238E27FC236}">
                <a16:creationId xmlns:a16="http://schemas.microsoft.com/office/drawing/2014/main" id="{46147983-2791-483D-9140-A9C138A19450}"/>
              </a:ext>
            </a:extLst>
          </p:cNvPr>
          <p:cNvPicPr>
            <a:picLocks noChangeAspect="1"/>
          </p:cNvPicPr>
          <p:nvPr/>
        </p:nvPicPr>
        <p:blipFill>
          <a:blip r:embed="rId3"/>
          <a:stretch>
            <a:fillRect/>
          </a:stretch>
        </p:blipFill>
        <p:spPr>
          <a:xfrm>
            <a:off x="1625861" y="4794907"/>
            <a:ext cx="2661720" cy="1249710"/>
          </a:xfrm>
          <a:prstGeom prst="rect">
            <a:avLst/>
          </a:prstGeom>
        </p:spPr>
      </p:pic>
      <p:pic>
        <p:nvPicPr>
          <p:cNvPr id="15" name="Picture 14">
            <a:extLst>
              <a:ext uri="{FF2B5EF4-FFF2-40B4-BE49-F238E27FC236}">
                <a16:creationId xmlns:a16="http://schemas.microsoft.com/office/drawing/2014/main" id="{77F5810A-497E-4B99-98E0-FAA9830734E7}"/>
              </a:ext>
            </a:extLst>
          </p:cNvPr>
          <p:cNvPicPr>
            <a:picLocks noChangeAspect="1"/>
          </p:cNvPicPr>
          <p:nvPr/>
        </p:nvPicPr>
        <p:blipFill>
          <a:blip r:embed="rId4"/>
          <a:stretch>
            <a:fillRect/>
          </a:stretch>
        </p:blipFill>
        <p:spPr>
          <a:xfrm>
            <a:off x="6425026" y="3021354"/>
            <a:ext cx="6292168" cy="2352504"/>
          </a:xfrm>
          <a:prstGeom prst="rect">
            <a:avLst/>
          </a:prstGeom>
        </p:spPr>
      </p:pic>
      <p:sp>
        <p:nvSpPr>
          <p:cNvPr id="16" name="TextBox 15">
            <a:extLst>
              <a:ext uri="{FF2B5EF4-FFF2-40B4-BE49-F238E27FC236}">
                <a16:creationId xmlns:a16="http://schemas.microsoft.com/office/drawing/2014/main" id="{2006EF48-EF6A-4FE2-AEA5-86F43E9B78D1}"/>
              </a:ext>
            </a:extLst>
          </p:cNvPr>
          <p:cNvSpPr txBox="1"/>
          <p:nvPr/>
        </p:nvSpPr>
        <p:spPr>
          <a:xfrm>
            <a:off x="8876714" y="3429000"/>
            <a:ext cx="829994" cy="369332"/>
          </a:xfrm>
          <a:prstGeom prst="rect">
            <a:avLst/>
          </a:prstGeom>
          <a:noFill/>
          <a:ln w="12700">
            <a:solidFill>
              <a:srgbClr val="FF0000"/>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8FE99474-ECBD-4F53-8E31-2F6819169787}"/>
              </a:ext>
            </a:extLst>
          </p:cNvPr>
          <p:cNvSpPr txBox="1"/>
          <p:nvPr/>
        </p:nvSpPr>
        <p:spPr>
          <a:xfrm>
            <a:off x="10566139" y="4172007"/>
            <a:ext cx="809934" cy="210264"/>
          </a:xfrm>
          <a:prstGeom prst="rect">
            <a:avLst/>
          </a:prstGeom>
          <a:noFill/>
          <a:ln w="127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30911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D1CB-BE71-43AE-AE8D-EB38D007E706}"/>
              </a:ext>
            </a:extLst>
          </p:cNvPr>
          <p:cNvSpPr>
            <a:spLocks noGrp="1"/>
          </p:cNvSpPr>
          <p:nvPr>
            <p:ph type="title"/>
          </p:nvPr>
        </p:nvSpPr>
        <p:spPr>
          <a:xfrm>
            <a:off x="703385" y="469761"/>
            <a:ext cx="10635175" cy="764467"/>
          </a:xfrm>
        </p:spPr>
        <p:txBody>
          <a:bodyPr>
            <a:normAutofit/>
          </a:bodyPr>
          <a:lstStyle/>
          <a:p>
            <a:pPr algn="ctr"/>
            <a:r>
              <a:rPr lang="en-US" b="1" dirty="0"/>
              <a:t>CONCLUSION &amp; FUTURE DIRECTION</a:t>
            </a:r>
          </a:p>
        </p:txBody>
      </p:sp>
      <p:sp>
        <p:nvSpPr>
          <p:cNvPr id="9" name="Content Placeholder 8">
            <a:extLst>
              <a:ext uri="{FF2B5EF4-FFF2-40B4-BE49-F238E27FC236}">
                <a16:creationId xmlns:a16="http://schemas.microsoft.com/office/drawing/2014/main" id="{5581397B-E1C4-41CF-A6B3-42F72659A7EE}"/>
              </a:ext>
            </a:extLst>
          </p:cNvPr>
          <p:cNvSpPr>
            <a:spLocks noGrp="1"/>
          </p:cNvSpPr>
          <p:nvPr>
            <p:ph idx="1"/>
          </p:nvPr>
        </p:nvSpPr>
        <p:spPr>
          <a:xfrm>
            <a:off x="815926" y="1244872"/>
            <a:ext cx="10930597" cy="5102176"/>
          </a:xfrm>
        </p:spPr>
        <p:txBody>
          <a:bodyPr/>
          <a:lstStyle/>
          <a:p>
            <a:pPr marL="0" indent="0">
              <a:buNone/>
            </a:pPr>
            <a:r>
              <a:rPr lang="en-US" u="sng" dirty="0"/>
              <a:t>Conclusion</a:t>
            </a:r>
          </a:p>
          <a:p>
            <a:r>
              <a:rPr lang="en-US" dirty="0"/>
              <a:t>The shortest path method generated the path that most minimized arc length (3.1868) while selecting control points closer to the midpoint generated the path with the least bending energy and most convenient for CAV motion traversal.</a:t>
            </a:r>
          </a:p>
          <a:p>
            <a:pPr marL="0" indent="0">
              <a:buNone/>
            </a:pPr>
            <a:endParaRPr lang="en-US" dirty="0"/>
          </a:p>
          <a:p>
            <a:pPr marL="0" indent="0">
              <a:buNone/>
            </a:pPr>
            <a:r>
              <a:rPr lang="en-US" u="sng" dirty="0"/>
              <a:t>Future Direction</a:t>
            </a:r>
          </a:p>
          <a:p>
            <a:r>
              <a:rPr lang="en-US" dirty="0"/>
              <a:t>This project focused on path smoothening on a 2D plane. It can be extended further to surfaces.</a:t>
            </a:r>
          </a:p>
          <a:p>
            <a:r>
              <a:rPr lang="en-US" dirty="0"/>
              <a:t>While the degree of Bezier curve used for path smoothening is important, the problem of selecting control points that can minimize arc length and bending energy, requires an optimal approach.</a:t>
            </a:r>
          </a:p>
          <a:p>
            <a:pPr marL="0" indent="0">
              <a:buNone/>
            </a:pPr>
            <a:endParaRPr lang="en-US" dirty="0"/>
          </a:p>
          <a:p>
            <a:endParaRPr lang="en-US" dirty="0"/>
          </a:p>
        </p:txBody>
      </p:sp>
    </p:spTree>
    <p:extLst>
      <p:ext uri="{BB962C8B-B14F-4D97-AF65-F5344CB8AC3E}">
        <p14:creationId xmlns:p14="http://schemas.microsoft.com/office/powerpoint/2010/main" val="405426638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9994</TotalTime>
  <Words>1081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BACKGROUND OF THE STUDY</vt:lpstr>
      <vt:lpstr>MOTIVATION AND DIRECTION</vt:lpstr>
      <vt:lpstr>Optimal trajectory</vt:lpstr>
      <vt:lpstr>Shortest path</vt:lpstr>
      <vt:lpstr>PATH SMOOTHENING</vt:lpstr>
      <vt:lpstr>PATH SMOOTHENING</vt:lpstr>
      <vt:lpstr>SENSITIVITY ANALYSIS &amp; PERFORMANCE</vt:lpstr>
      <vt:lpstr>SENSITIVITY ANALYSIS &amp; PERFORMANCE</vt:lpstr>
      <vt:lpstr>CONCLUSION &amp; FUTURE DIRECTION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Preliminary Investigation of Undergraduate Research Experience and Associated Outcomes</dc:title>
  <dc:creator>Ibukun Phillips</dc:creator>
  <cp:lastModifiedBy>Ibukun Oluwaseun Phillips</cp:lastModifiedBy>
  <cp:revision>114</cp:revision>
  <dcterms:created xsi:type="dcterms:W3CDTF">2021-03-03T02:01:44Z</dcterms:created>
  <dcterms:modified xsi:type="dcterms:W3CDTF">2022-03-23T07:01:45Z</dcterms:modified>
</cp:coreProperties>
</file>