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3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smtClean="0"/>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1/25/2018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smtClean="0"/>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smtClean="0"/>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smtClean="0"/>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smtClean="0"/>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smtClean="0"/>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1/25/2018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smtClean="0"/>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1/25/2018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smtClean="0"/>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smtClean="0"/>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1/25/2018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pt.wikipedia.org/wiki/Fun%C3%A7%C3%A3o_(matem%C3%A1tica)" TargetMode="External"/><Relationship Id="rId2" Type="http://schemas.openxmlformats.org/officeDocument/2006/relationships/hyperlink" Target="https://pt.wikipedia.org/wiki/Matem%C3%A1tica"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pt.wikipedia.org/wiki/Tangente" TargetMode="External"/><Relationship Id="rId7" Type="http://schemas.openxmlformats.org/officeDocument/2006/relationships/hyperlink" Target="https://pt.wikipedia.org/wiki/Inclina%C3%A7%C3%A3o" TargetMode="External"/><Relationship Id="rId2" Type="http://schemas.openxmlformats.org/officeDocument/2006/relationships/hyperlink" Target="https://pt.wikipedia.org/wiki/Curva" TargetMode="External"/><Relationship Id="rId1" Type="http://schemas.openxmlformats.org/officeDocument/2006/relationships/slideLayout" Target="../slideLayouts/slideLayout2.xml"/><Relationship Id="rId6" Type="http://schemas.openxmlformats.org/officeDocument/2006/relationships/hyperlink" Target="https://pt.wikipedia.org/wiki/Vetor_(matem%C3%A1tica)" TargetMode="External"/><Relationship Id="rId5" Type="http://schemas.openxmlformats.org/officeDocument/2006/relationships/hyperlink" Target="https://pt.wikipedia.org/wiki/Curva_de_B%C3%A9zier" TargetMode="External"/><Relationship Id="rId4" Type="http://schemas.openxmlformats.org/officeDocument/2006/relationships/hyperlink" Target="https://pt.wikipedia.org/wiki/Nodo"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1524000" y="1122363"/>
            <a:ext cx="9144000" cy="808037"/>
          </a:xfrm>
          <a:prstGeom prst="rect">
            <a:avLst/>
          </a:prstGeom>
        </p:spPr>
        <p:txBody>
          <a:bodyPr vert="horz" lIns="91440" tIns="45720" rIns="91440" bIns="45720" rtlCol="0" anchor="b">
            <a:normAutofit fontScale="90000" lnSpcReduction="200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gn="ctr"/>
            <a:r>
              <a:rPr lang="pt-BR" sz="6700" dirty="0" smtClean="0"/>
              <a:t>ALGEBRA LINEAR</a:t>
            </a:r>
            <a:endParaRPr lang="pt-BR" dirty="0"/>
          </a:p>
        </p:txBody>
      </p:sp>
      <p:sp>
        <p:nvSpPr>
          <p:cNvPr id="5" name="Sous-titre 2"/>
          <p:cNvSpPr txBox="1">
            <a:spLocks/>
          </p:cNvSpPr>
          <p:nvPr/>
        </p:nvSpPr>
        <p:spPr>
          <a:xfrm>
            <a:off x="1524000" y="3525838"/>
            <a:ext cx="9144000" cy="937878"/>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pPr algn="ctr"/>
            <a:r>
              <a:rPr lang="pt-BR" sz="4400" dirty="0" smtClean="0"/>
              <a:t>Interpolação spline cúbica</a:t>
            </a:r>
          </a:p>
        </p:txBody>
      </p:sp>
    </p:spTree>
    <p:extLst>
      <p:ext uri="{BB962C8B-B14F-4D97-AF65-F5344CB8AC3E}">
        <p14:creationId xmlns:p14="http://schemas.microsoft.com/office/powerpoint/2010/main" val="4326994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pt-BR" dirty="0" smtClean="0"/>
              <a:t>Sumario </a:t>
            </a:r>
            <a:endParaRPr lang="pt-BR" dirty="0"/>
          </a:p>
        </p:txBody>
      </p:sp>
      <p:sp>
        <p:nvSpPr>
          <p:cNvPr id="3" name="Espace réservé du contenu 2"/>
          <p:cNvSpPr>
            <a:spLocks noGrp="1"/>
          </p:cNvSpPr>
          <p:nvPr>
            <p:ph idx="1"/>
          </p:nvPr>
        </p:nvSpPr>
        <p:spPr/>
        <p:txBody>
          <a:bodyPr/>
          <a:lstStyle/>
          <a:p>
            <a:r>
              <a:rPr lang="pt-BR" dirty="0" smtClean="0"/>
              <a:t>- O que é uma interpolação ?</a:t>
            </a:r>
          </a:p>
          <a:p>
            <a:r>
              <a:rPr lang="pt-BR" dirty="0" smtClean="0"/>
              <a:t>- O que é um spline ?</a:t>
            </a:r>
          </a:p>
          <a:p>
            <a:r>
              <a:rPr lang="pt-BR" dirty="0" smtClean="0"/>
              <a:t>- Em Particular um spline cubico ?</a:t>
            </a:r>
          </a:p>
          <a:p>
            <a:r>
              <a:rPr lang="pt-BR" dirty="0" smtClean="0"/>
              <a:t>- A forma pelo qual ela é implementada ?</a:t>
            </a:r>
          </a:p>
          <a:p>
            <a:r>
              <a:rPr lang="pt-BR" dirty="0" smtClean="0"/>
              <a:t>- Em Que dominios é usadoa Interposição spline cubico </a:t>
            </a:r>
          </a:p>
          <a:p>
            <a:r>
              <a:rPr lang="pt-BR" dirty="0" smtClean="0"/>
              <a:t>- Exemplo e simulaçâo com o aplicativo VCN</a:t>
            </a:r>
            <a:endParaRPr lang="pt-BR" dirty="0"/>
          </a:p>
        </p:txBody>
      </p:sp>
    </p:spTree>
    <p:extLst>
      <p:ext uri="{BB962C8B-B14F-4D97-AF65-F5344CB8AC3E}">
        <p14:creationId xmlns:p14="http://schemas.microsoft.com/office/powerpoint/2010/main" val="14673042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1413" y="618518"/>
            <a:ext cx="9905998" cy="753082"/>
          </a:xfrm>
        </p:spPr>
        <p:txBody>
          <a:bodyPr/>
          <a:lstStyle/>
          <a:p>
            <a:pPr algn="ctr"/>
            <a:r>
              <a:rPr lang="pt-BR" dirty="0"/>
              <a:t>O que é uma interpolação </a:t>
            </a:r>
            <a:r>
              <a:rPr lang="pt-BR" dirty="0" smtClean="0"/>
              <a:t>?</a:t>
            </a:r>
            <a:endParaRPr lang="pt-BR" dirty="0"/>
          </a:p>
        </p:txBody>
      </p:sp>
      <p:sp>
        <p:nvSpPr>
          <p:cNvPr id="3" name="Espace réservé du contenu 2"/>
          <p:cNvSpPr>
            <a:spLocks noGrp="1"/>
          </p:cNvSpPr>
          <p:nvPr>
            <p:ph idx="1"/>
          </p:nvPr>
        </p:nvSpPr>
        <p:spPr>
          <a:xfrm>
            <a:off x="1141412" y="1636294"/>
            <a:ext cx="9905999" cy="4932947"/>
          </a:xfrm>
        </p:spPr>
        <p:txBody>
          <a:bodyPr/>
          <a:lstStyle/>
          <a:p>
            <a:r>
              <a:rPr lang="pt-BR" dirty="0"/>
              <a:t>Em </a:t>
            </a:r>
            <a:r>
              <a:rPr lang="pt-BR" dirty="0">
                <a:hlinkClick r:id="rId2" tooltip="Matemática"/>
              </a:rPr>
              <a:t>matemática</a:t>
            </a:r>
            <a:r>
              <a:rPr lang="pt-BR" dirty="0"/>
              <a:t>, denomina-se </a:t>
            </a:r>
            <a:r>
              <a:rPr lang="pt-BR" b="1" dirty="0"/>
              <a:t>interpolação</a:t>
            </a:r>
            <a:r>
              <a:rPr lang="pt-BR" dirty="0"/>
              <a:t> o método que permite construir um novo conjunto de dados a partir de um conjunto discreto de dados pontuais previamente conhecidos</a:t>
            </a:r>
            <a:r>
              <a:rPr lang="pt-BR" dirty="0" smtClean="0"/>
              <a:t>.</a:t>
            </a:r>
          </a:p>
          <a:p>
            <a:r>
              <a:rPr lang="pt-BR" dirty="0"/>
              <a:t>Através da interpolação, pode-se construir uma </a:t>
            </a:r>
            <a:r>
              <a:rPr lang="pt-BR" dirty="0">
                <a:hlinkClick r:id="rId3" tooltip="Função (matemática)"/>
              </a:rPr>
              <a:t>função</a:t>
            </a:r>
            <a:r>
              <a:rPr lang="pt-BR" dirty="0"/>
              <a:t> que aproximadamente se "encaixe" nestes dados pontuais, conferindo-lhes, então, a continuidade desejada.</a:t>
            </a:r>
            <a:endParaRPr lang="pt-BR" dirty="0"/>
          </a:p>
        </p:txBody>
      </p:sp>
      <p:pic>
        <p:nvPicPr>
          <p:cNvPr id="5" name="Imag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7053" y="4379495"/>
            <a:ext cx="3227284" cy="2187740"/>
          </a:xfrm>
          <a:prstGeom prst="rect">
            <a:avLst/>
          </a:prstGeom>
        </p:spPr>
      </p:pic>
      <p:pic>
        <p:nvPicPr>
          <p:cNvPr id="6" name="Imag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65684" y="4379495"/>
            <a:ext cx="2782261" cy="2189746"/>
          </a:xfrm>
          <a:prstGeom prst="rect">
            <a:avLst/>
          </a:prstGeom>
        </p:spPr>
      </p:pic>
    </p:spTree>
    <p:extLst>
      <p:ext uri="{BB962C8B-B14F-4D97-AF65-F5344CB8AC3E}">
        <p14:creationId xmlns:p14="http://schemas.microsoft.com/office/powerpoint/2010/main" val="2355414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1412" y="673768"/>
            <a:ext cx="9905998" cy="661737"/>
          </a:xfrm>
        </p:spPr>
        <p:txBody>
          <a:bodyPr/>
          <a:lstStyle/>
          <a:p>
            <a:pPr algn="ctr"/>
            <a:r>
              <a:rPr lang="pt-BR" dirty="0"/>
              <a:t>O que é um spline </a:t>
            </a:r>
            <a:r>
              <a:rPr lang="pt-BR" dirty="0" smtClean="0"/>
              <a:t>?</a:t>
            </a:r>
            <a:endParaRPr lang="pt-BR" dirty="0"/>
          </a:p>
        </p:txBody>
      </p:sp>
      <p:sp>
        <p:nvSpPr>
          <p:cNvPr id="3" name="Espace réservé du contenu 2"/>
          <p:cNvSpPr>
            <a:spLocks noGrp="1"/>
          </p:cNvSpPr>
          <p:nvPr>
            <p:ph idx="1"/>
          </p:nvPr>
        </p:nvSpPr>
        <p:spPr>
          <a:xfrm>
            <a:off x="1141412" y="1490281"/>
            <a:ext cx="9905999" cy="4130843"/>
          </a:xfrm>
        </p:spPr>
        <p:txBody>
          <a:bodyPr>
            <a:normAutofit/>
          </a:bodyPr>
          <a:lstStyle/>
          <a:p>
            <a:r>
              <a:rPr lang="pt-BR" dirty="0" smtClean="0"/>
              <a:t>Um</a:t>
            </a:r>
            <a:r>
              <a:rPr lang="pt-BR" dirty="0"/>
              <a:t> </a:t>
            </a:r>
            <a:r>
              <a:rPr lang="pt-BR" b="1" dirty="0"/>
              <a:t>spline</a:t>
            </a:r>
            <a:r>
              <a:rPr lang="pt-BR" dirty="0"/>
              <a:t> é uma </a:t>
            </a:r>
            <a:r>
              <a:rPr lang="pt-BR" dirty="0">
                <a:hlinkClick r:id="rId2" tooltip="Curva"/>
              </a:rPr>
              <a:t>curva</a:t>
            </a:r>
            <a:r>
              <a:rPr lang="pt-BR" dirty="0"/>
              <a:t> definida matematicamente por dois ou mais </a:t>
            </a:r>
            <a:r>
              <a:rPr lang="pt-BR" i="1" dirty="0"/>
              <a:t>pontos de controle</a:t>
            </a:r>
            <a:r>
              <a:rPr lang="pt-BR" dirty="0"/>
              <a:t>. Os pontos de controle que ficam na curva são chamados de </a:t>
            </a:r>
            <a:r>
              <a:rPr lang="pt-BR" i="1" dirty="0"/>
              <a:t>nós</a:t>
            </a:r>
            <a:r>
              <a:rPr lang="pt-BR" dirty="0"/>
              <a:t>. Os demais pontos definem a </a:t>
            </a:r>
            <a:r>
              <a:rPr lang="pt-BR" dirty="0">
                <a:hlinkClick r:id="rId3" tooltip="Tangente"/>
              </a:rPr>
              <a:t>tangente</a:t>
            </a:r>
            <a:r>
              <a:rPr lang="pt-BR" dirty="0"/>
              <a:t> à curva em seus respectivos </a:t>
            </a:r>
            <a:r>
              <a:rPr lang="pt-BR" i="1" dirty="0">
                <a:hlinkClick r:id="rId4" tooltip="Nodo"/>
              </a:rPr>
              <a:t>nós</a:t>
            </a:r>
            <a:r>
              <a:rPr lang="pt-BR" dirty="0"/>
              <a:t>. Por exemplo, a </a:t>
            </a:r>
            <a:r>
              <a:rPr lang="pt-BR" dirty="0">
                <a:hlinkClick r:id="rId5" tooltip="Curva de Bézier"/>
              </a:rPr>
              <a:t>curva de Bézier</a:t>
            </a:r>
            <a:r>
              <a:rPr lang="pt-BR" dirty="0"/>
              <a:t> definida pelos pontos (A, B, C e D) é delimitada pelos nós A e D e nesses nós, a curva é tangente ao </a:t>
            </a:r>
            <a:r>
              <a:rPr lang="pt-BR" dirty="0">
                <a:hlinkClick r:id="rId6" tooltip="Vetor (matemática)"/>
              </a:rPr>
              <a:t>vetores</a:t>
            </a:r>
            <a:r>
              <a:rPr lang="pt-BR" dirty="0"/>
              <a:t> AB e DC respectivamente. Variando as posições dos pontos B e C, a curva apenas varia sua </a:t>
            </a:r>
            <a:r>
              <a:rPr lang="pt-BR" dirty="0">
                <a:hlinkClick r:id="rId7" tooltip="Inclinação"/>
              </a:rPr>
              <a:t>inclinação</a:t>
            </a:r>
            <a:r>
              <a:rPr lang="pt-BR" dirty="0"/>
              <a:t>, mas continua passando pelos pontos A e D.</a:t>
            </a:r>
            <a:endParaRPr lang="pt-BR" dirty="0"/>
          </a:p>
        </p:txBody>
      </p:sp>
      <p:pic>
        <p:nvPicPr>
          <p:cNvPr id="4" name="Imag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54643" y="4348152"/>
            <a:ext cx="3512310" cy="2209060"/>
          </a:xfrm>
          <a:prstGeom prst="rect">
            <a:avLst/>
          </a:prstGeom>
        </p:spPr>
      </p:pic>
    </p:spTree>
    <p:extLst>
      <p:ext uri="{BB962C8B-B14F-4D97-AF65-F5344CB8AC3E}">
        <p14:creationId xmlns:p14="http://schemas.microsoft.com/office/powerpoint/2010/main" val="39981820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1413" y="618518"/>
            <a:ext cx="9905998" cy="813240"/>
          </a:xfrm>
        </p:spPr>
        <p:txBody>
          <a:bodyPr>
            <a:normAutofit/>
          </a:bodyPr>
          <a:lstStyle/>
          <a:p>
            <a:pPr algn="ctr"/>
            <a:r>
              <a:rPr lang="pt-BR" dirty="0"/>
              <a:t>Em Particular um spline cubico </a:t>
            </a:r>
            <a:r>
              <a:rPr lang="pt-BR" dirty="0" smtClean="0"/>
              <a:t>?</a:t>
            </a:r>
            <a:endParaRPr lang="pt-BR" dirty="0"/>
          </a:p>
        </p:txBody>
      </p:sp>
      <p:sp>
        <p:nvSpPr>
          <p:cNvPr id="3" name="Espace réservé du contenu 2"/>
          <p:cNvSpPr>
            <a:spLocks noGrp="1"/>
          </p:cNvSpPr>
          <p:nvPr>
            <p:ph idx="1"/>
          </p:nvPr>
        </p:nvSpPr>
        <p:spPr>
          <a:xfrm>
            <a:off x="1141413" y="1612232"/>
            <a:ext cx="6763334" cy="2382253"/>
          </a:xfrm>
        </p:spPr>
        <p:txBody>
          <a:bodyPr>
            <a:normAutofit fontScale="85000" lnSpcReduction="10000"/>
          </a:bodyPr>
          <a:lstStyle/>
          <a:p>
            <a:pPr algn="just"/>
            <a:r>
              <a:rPr lang="pt-BR" dirty="0"/>
              <a:t>O conceito de spline originou-se de uma tecnica de desenho na qual era usada uma faixa </a:t>
            </a:r>
            <a:r>
              <a:rPr lang="pt-BR" dirty="0" smtClean="0"/>
              <a:t>fina </a:t>
            </a:r>
            <a:r>
              <a:rPr lang="pt-BR" dirty="0"/>
              <a:t>e flexivel (chamada spline) para desenhar uma curva lisa passando por um conjunto </a:t>
            </a:r>
            <a:r>
              <a:rPr lang="pt-BR" dirty="0" smtClean="0"/>
              <a:t>de pontos</a:t>
            </a:r>
            <a:r>
              <a:rPr lang="pt-BR" dirty="0"/>
              <a:t>. Nesta tecnica, o desenhista coloca papel sobre uma tabua de madeira prega tachinhas, ou pinos </a:t>
            </a:r>
            <a:r>
              <a:rPr lang="pt-BR" dirty="0" smtClean="0"/>
              <a:t>no papel </a:t>
            </a:r>
            <a:r>
              <a:rPr lang="pt-BR" dirty="0"/>
              <a:t>(e na tabua) nas posições dos pontos dados. </a:t>
            </a:r>
            <a:endParaRPr lang="pt-BR" dirty="0" smtClean="0"/>
          </a:p>
          <a:p>
            <a:endParaRPr lang="pt-BR" dirty="0"/>
          </a:p>
        </p:txBody>
      </p:sp>
      <p:pic>
        <p:nvPicPr>
          <p:cNvPr id="4" name="Image 3"/>
          <p:cNvPicPr>
            <a:picLocks noChangeAspect="1"/>
          </p:cNvPicPr>
          <p:nvPr/>
        </p:nvPicPr>
        <p:blipFill rotWithShape="1">
          <a:blip r:embed="rId2">
            <a:duotone>
              <a:prstClr val="black"/>
              <a:schemeClr val="accent5">
                <a:tint val="45000"/>
                <a:satMod val="400000"/>
              </a:schemeClr>
            </a:duotone>
            <a:extLst>
              <a:ext uri="{28A0092B-C50C-407E-A947-70E740481C1C}">
                <a14:useLocalDpi xmlns:a14="http://schemas.microsoft.com/office/drawing/2010/main" val="0"/>
              </a:ext>
            </a:extLst>
          </a:blip>
          <a:srcRect l="4434" t="8626" r="5929" b="5153"/>
          <a:stretch/>
        </p:blipFill>
        <p:spPr>
          <a:xfrm>
            <a:off x="7904747" y="1612233"/>
            <a:ext cx="3275012" cy="2382252"/>
          </a:xfrm>
          <a:prstGeom prst="rect">
            <a:avLst/>
          </a:prstGeom>
        </p:spPr>
      </p:pic>
      <p:sp>
        <p:nvSpPr>
          <p:cNvPr id="6" name="ZoneTexte 5"/>
          <p:cNvSpPr txBox="1"/>
          <p:nvPr/>
        </p:nvSpPr>
        <p:spPr>
          <a:xfrm>
            <a:off x="1250490" y="4174959"/>
            <a:ext cx="9929269" cy="1384995"/>
          </a:xfrm>
          <a:prstGeom prst="rect">
            <a:avLst/>
          </a:prstGeom>
          <a:noFill/>
        </p:spPr>
        <p:txBody>
          <a:bodyPr wrap="square" rtlCol="0">
            <a:spAutoFit/>
          </a:bodyPr>
          <a:lstStyle/>
          <a:p>
            <a:pPr marL="228600" indent="-228600" algn="just" defTabSz="914400">
              <a:lnSpc>
                <a:spcPct val="110000"/>
              </a:lnSpc>
              <a:spcBef>
                <a:spcPts val="1000"/>
              </a:spcBef>
              <a:buSzPct val="125000"/>
              <a:buFont typeface="Arial" panose="020B0604020202020204" pitchFamily="34" charset="0"/>
              <a:buChar char="•"/>
            </a:pPr>
            <a:r>
              <a:rPr lang="pt-BR" dirty="0"/>
              <a:t> </a:t>
            </a:r>
            <a:r>
              <a:rPr lang="pt-BR" sz="2000" dirty="0"/>
              <a:t>As curvas de terceiro grau usadas para conectar cada par de pontos dados são chamadas de splines cubicos. Essas funções podem ser construıdas de modo que as conexões entre equações cubicas adjacentes sejam visualmente lisas.</a:t>
            </a:r>
          </a:p>
          <a:p>
            <a:endParaRPr lang="pt-BR" dirty="0"/>
          </a:p>
        </p:txBody>
      </p:sp>
    </p:spTree>
    <p:extLst>
      <p:ext uri="{BB962C8B-B14F-4D97-AF65-F5344CB8AC3E}">
        <p14:creationId xmlns:p14="http://schemas.microsoft.com/office/powerpoint/2010/main" val="34223096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1413" y="618518"/>
            <a:ext cx="9905998" cy="741050"/>
          </a:xfrm>
        </p:spPr>
        <p:txBody>
          <a:bodyPr/>
          <a:lstStyle/>
          <a:p>
            <a:pPr algn="ctr"/>
            <a:r>
              <a:rPr lang="pt-BR" dirty="0"/>
              <a:t>A forma pelo qual ela é implementada </a:t>
            </a:r>
            <a:r>
              <a:rPr lang="pt-BR" dirty="0" smtClean="0"/>
              <a:t>?</a:t>
            </a:r>
            <a:endParaRPr lang="pt-BR" dirty="0"/>
          </a:p>
        </p:txBody>
      </p:sp>
      <p:sp>
        <p:nvSpPr>
          <p:cNvPr id="3" name="Espace réservé du contenu 2"/>
          <p:cNvSpPr>
            <a:spLocks noGrp="1"/>
          </p:cNvSpPr>
          <p:nvPr>
            <p:ph idx="1"/>
          </p:nvPr>
        </p:nvSpPr>
        <p:spPr>
          <a:xfrm>
            <a:off x="1141412" y="1552074"/>
            <a:ext cx="9905999" cy="4239127"/>
          </a:xfrm>
        </p:spPr>
        <p:txBody>
          <a:bodyPr/>
          <a:lstStyle/>
          <a:p>
            <a:endParaRPr lang="pt-BR"/>
          </a:p>
        </p:txBody>
      </p:sp>
    </p:spTree>
    <p:extLst>
      <p:ext uri="{BB962C8B-B14F-4D97-AF65-F5344CB8AC3E}">
        <p14:creationId xmlns:p14="http://schemas.microsoft.com/office/powerpoint/2010/main" val="22645990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46747" y="618518"/>
            <a:ext cx="10000664" cy="1005745"/>
          </a:xfrm>
        </p:spPr>
        <p:txBody>
          <a:bodyPr>
            <a:normAutofit fontScale="90000"/>
          </a:bodyPr>
          <a:lstStyle/>
          <a:p>
            <a:pPr algn="ctr"/>
            <a:r>
              <a:rPr lang="pt-BR" dirty="0"/>
              <a:t>Em Que dominios é </a:t>
            </a:r>
            <a:r>
              <a:rPr lang="pt-BR" dirty="0" smtClean="0"/>
              <a:t>usado a </a:t>
            </a:r>
            <a:r>
              <a:rPr lang="pt-BR" dirty="0"/>
              <a:t>Interposição spline cubico </a:t>
            </a:r>
            <a:r>
              <a:rPr lang="pt-BR" dirty="0" smtClean="0"/>
              <a:t>?</a:t>
            </a:r>
            <a:endParaRPr lang="pt-BR" dirty="0"/>
          </a:p>
        </p:txBody>
      </p:sp>
      <p:sp>
        <p:nvSpPr>
          <p:cNvPr id="3" name="Espace réservé du contenu 2"/>
          <p:cNvSpPr>
            <a:spLocks noGrp="1"/>
          </p:cNvSpPr>
          <p:nvPr>
            <p:ph idx="1"/>
          </p:nvPr>
        </p:nvSpPr>
        <p:spPr>
          <a:xfrm>
            <a:off x="1141412" y="1756611"/>
            <a:ext cx="9905999" cy="4034590"/>
          </a:xfrm>
        </p:spPr>
        <p:txBody>
          <a:bodyPr/>
          <a:lstStyle/>
          <a:p>
            <a:endParaRPr lang="pt-BR"/>
          </a:p>
        </p:txBody>
      </p:sp>
    </p:spTree>
    <p:extLst>
      <p:ext uri="{BB962C8B-B14F-4D97-AF65-F5344CB8AC3E}">
        <p14:creationId xmlns:p14="http://schemas.microsoft.com/office/powerpoint/2010/main" val="27010983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1413" y="618518"/>
            <a:ext cx="9905998" cy="644798"/>
          </a:xfrm>
        </p:spPr>
        <p:txBody>
          <a:bodyPr/>
          <a:lstStyle/>
          <a:p>
            <a:r>
              <a:rPr lang="pt-BR" dirty="0"/>
              <a:t>Exemplo e simulaçâo com o aplicativo </a:t>
            </a:r>
            <a:r>
              <a:rPr lang="pt-BR" dirty="0" smtClean="0"/>
              <a:t>VCN</a:t>
            </a:r>
            <a:endParaRPr lang="pt-BR" dirty="0"/>
          </a:p>
        </p:txBody>
      </p:sp>
      <p:sp>
        <p:nvSpPr>
          <p:cNvPr id="3" name="Espace réservé du contenu 2"/>
          <p:cNvSpPr>
            <a:spLocks noGrp="1"/>
          </p:cNvSpPr>
          <p:nvPr>
            <p:ph idx="1"/>
          </p:nvPr>
        </p:nvSpPr>
        <p:spPr>
          <a:xfrm>
            <a:off x="1141412" y="1503946"/>
            <a:ext cx="9905999" cy="4439653"/>
          </a:xfrm>
        </p:spPr>
        <p:txBody>
          <a:bodyPr/>
          <a:lstStyle/>
          <a:p>
            <a:endParaRPr lang="pt-BR" dirty="0"/>
          </a:p>
        </p:txBody>
      </p:sp>
    </p:spTree>
    <p:extLst>
      <p:ext uri="{BB962C8B-B14F-4D97-AF65-F5344CB8AC3E}">
        <p14:creationId xmlns:p14="http://schemas.microsoft.com/office/powerpoint/2010/main" val="329391368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142</TotalTime>
  <Words>201</Words>
  <Application>Microsoft Office PowerPoint</Application>
  <PresentationFormat>Grand écran</PresentationFormat>
  <Paragraphs>20</Paragraphs>
  <Slides>8</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8</vt:i4>
      </vt:variant>
    </vt:vector>
  </HeadingPairs>
  <TitlesOfParts>
    <vt:vector size="12" baseType="lpstr">
      <vt:lpstr>Arial</vt:lpstr>
      <vt:lpstr>Trebuchet MS</vt:lpstr>
      <vt:lpstr>Tw Cen MT</vt:lpstr>
      <vt:lpstr>Circuit</vt:lpstr>
      <vt:lpstr>Présentation PowerPoint</vt:lpstr>
      <vt:lpstr>Sumario </vt:lpstr>
      <vt:lpstr>O que é uma interpolação ?</vt:lpstr>
      <vt:lpstr>O que é um spline ?</vt:lpstr>
      <vt:lpstr>Em Particular um spline cubico ?</vt:lpstr>
      <vt:lpstr>A forma pelo qual ela é implementada ?</vt:lpstr>
      <vt:lpstr>Em Que dominios é usado a Interposição spline cubico ?</vt:lpstr>
      <vt:lpstr>Exemplo e simulaçâo com o aplicativo VCN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WizIBK inck</dc:creator>
  <cp:lastModifiedBy>didier ADJITCHE</cp:lastModifiedBy>
  <cp:revision>9</cp:revision>
  <dcterms:created xsi:type="dcterms:W3CDTF">2018-01-22T20:01:01Z</dcterms:created>
  <dcterms:modified xsi:type="dcterms:W3CDTF">2018-01-25T21:37:23Z</dcterms:modified>
</cp:coreProperties>
</file>