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t.wikipedia.org/wiki/Fun%C3%A7%C3%A3o_(matem%C3%A1tica)" TargetMode="External"/><Relationship Id="rId2" Type="http://schemas.openxmlformats.org/officeDocument/2006/relationships/hyperlink" Target="https://pt.wikipedia.org/wiki/Matem%C3%A1tica"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pt.wikipedia.org/wiki/Tangente" TargetMode="External"/><Relationship Id="rId7" Type="http://schemas.openxmlformats.org/officeDocument/2006/relationships/hyperlink" Target="https://pt.wikipedia.org/wiki/Inclina%C3%A7%C3%A3o" TargetMode="External"/><Relationship Id="rId2" Type="http://schemas.openxmlformats.org/officeDocument/2006/relationships/hyperlink" Target="https://pt.wikipedia.org/wiki/Curva" TargetMode="External"/><Relationship Id="rId1" Type="http://schemas.openxmlformats.org/officeDocument/2006/relationships/slideLayout" Target="../slideLayouts/slideLayout2.xml"/><Relationship Id="rId6" Type="http://schemas.openxmlformats.org/officeDocument/2006/relationships/hyperlink" Target="https://pt.wikipedia.org/wiki/Vetor_(matem%C3%A1tica)" TargetMode="External"/><Relationship Id="rId5" Type="http://schemas.openxmlformats.org/officeDocument/2006/relationships/hyperlink" Target="https://pt.wikipedia.org/wiki/Curva_de_B%C3%A9zier" TargetMode="External"/><Relationship Id="rId4" Type="http://schemas.openxmlformats.org/officeDocument/2006/relationships/hyperlink" Target="https://pt.wikipedia.org/wiki/Nod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524000" y="1122363"/>
            <a:ext cx="9144000" cy="80803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pt-BR" sz="6700" dirty="0" smtClean="0"/>
              <a:t>ALGEBRA LINEAR</a:t>
            </a:r>
            <a:endParaRPr lang="pt-BR" dirty="0"/>
          </a:p>
        </p:txBody>
      </p:sp>
      <p:sp>
        <p:nvSpPr>
          <p:cNvPr id="5" name="Sous-titre 2"/>
          <p:cNvSpPr txBox="1">
            <a:spLocks/>
          </p:cNvSpPr>
          <p:nvPr/>
        </p:nvSpPr>
        <p:spPr>
          <a:xfrm>
            <a:off x="1524000" y="3525838"/>
            <a:ext cx="9144000" cy="937878"/>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pt-BR" sz="4400" dirty="0" smtClean="0"/>
              <a:t>Interpolação spline cúbica</a:t>
            </a:r>
          </a:p>
        </p:txBody>
      </p:sp>
    </p:spTree>
    <p:extLst>
      <p:ext uri="{BB962C8B-B14F-4D97-AF65-F5344CB8AC3E}">
        <p14:creationId xmlns:p14="http://schemas.microsoft.com/office/powerpoint/2010/main" val="432699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6747" y="618518"/>
            <a:ext cx="10000664" cy="1005745"/>
          </a:xfrm>
        </p:spPr>
        <p:txBody>
          <a:bodyPr>
            <a:normAutofit fontScale="90000"/>
          </a:bodyPr>
          <a:lstStyle/>
          <a:p>
            <a:pPr algn="ctr"/>
            <a:r>
              <a:rPr lang="pt-BR" dirty="0"/>
              <a:t>Em Que dominios é </a:t>
            </a:r>
            <a:r>
              <a:rPr lang="pt-BR" dirty="0" smtClean="0"/>
              <a:t>usado a </a:t>
            </a:r>
            <a:r>
              <a:rPr lang="pt-BR" dirty="0"/>
              <a:t>Interposição spline cubico </a:t>
            </a:r>
            <a:r>
              <a:rPr lang="pt-BR" dirty="0" smtClean="0"/>
              <a:t>?</a:t>
            </a:r>
            <a:endParaRPr lang="pt-BR" dirty="0"/>
          </a:p>
        </p:txBody>
      </p:sp>
      <p:sp>
        <p:nvSpPr>
          <p:cNvPr id="3" name="Espace réservé du contenu 2"/>
          <p:cNvSpPr>
            <a:spLocks noGrp="1"/>
          </p:cNvSpPr>
          <p:nvPr>
            <p:ph idx="1"/>
          </p:nvPr>
        </p:nvSpPr>
        <p:spPr>
          <a:xfrm>
            <a:off x="1141412" y="1756611"/>
            <a:ext cx="9905999" cy="4034590"/>
          </a:xfrm>
        </p:spPr>
        <p:txBody>
          <a:bodyPr/>
          <a:lstStyle/>
          <a:p>
            <a:endParaRPr lang="pt-BR"/>
          </a:p>
        </p:txBody>
      </p:sp>
    </p:spTree>
    <p:extLst>
      <p:ext uri="{BB962C8B-B14F-4D97-AF65-F5344CB8AC3E}">
        <p14:creationId xmlns:p14="http://schemas.microsoft.com/office/powerpoint/2010/main" val="2701098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644798"/>
          </a:xfrm>
        </p:spPr>
        <p:txBody>
          <a:bodyPr/>
          <a:lstStyle/>
          <a:p>
            <a:r>
              <a:rPr lang="pt-BR" dirty="0"/>
              <a:t>Exemplo e simulaçâo com o aplicativo </a:t>
            </a:r>
            <a:r>
              <a:rPr lang="pt-BR" dirty="0" smtClean="0"/>
              <a:t>VCN</a:t>
            </a:r>
            <a:endParaRPr lang="pt-BR" dirty="0"/>
          </a:p>
        </p:txBody>
      </p:sp>
      <p:sp>
        <p:nvSpPr>
          <p:cNvPr id="3" name="Espace réservé du contenu 2"/>
          <p:cNvSpPr>
            <a:spLocks noGrp="1"/>
          </p:cNvSpPr>
          <p:nvPr>
            <p:ph idx="1"/>
          </p:nvPr>
        </p:nvSpPr>
        <p:spPr>
          <a:xfrm>
            <a:off x="1141412" y="1503946"/>
            <a:ext cx="9905999" cy="4439653"/>
          </a:xfrm>
        </p:spPr>
        <p:txBody>
          <a:bodyPr/>
          <a:lstStyle/>
          <a:p>
            <a:endParaRPr lang="pt-BR" dirty="0"/>
          </a:p>
        </p:txBody>
      </p:sp>
    </p:spTree>
    <p:extLst>
      <p:ext uri="{BB962C8B-B14F-4D97-AF65-F5344CB8AC3E}">
        <p14:creationId xmlns:p14="http://schemas.microsoft.com/office/powerpoint/2010/main" val="3293913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pt-BR" dirty="0" smtClean="0"/>
              <a:t>Sumario </a:t>
            </a:r>
            <a:endParaRPr lang="pt-BR" dirty="0"/>
          </a:p>
        </p:txBody>
      </p:sp>
      <p:sp>
        <p:nvSpPr>
          <p:cNvPr id="3" name="Espace réservé du contenu 2"/>
          <p:cNvSpPr>
            <a:spLocks noGrp="1"/>
          </p:cNvSpPr>
          <p:nvPr>
            <p:ph idx="1"/>
          </p:nvPr>
        </p:nvSpPr>
        <p:spPr/>
        <p:txBody>
          <a:bodyPr/>
          <a:lstStyle/>
          <a:p>
            <a:r>
              <a:rPr lang="pt-BR" dirty="0" smtClean="0"/>
              <a:t>- O que é uma interpolação ?</a:t>
            </a:r>
          </a:p>
          <a:p>
            <a:r>
              <a:rPr lang="pt-BR" dirty="0" smtClean="0"/>
              <a:t>- O que é um spline ?</a:t>
            </a:r>
          </a:p>
          <a:p>
            <a:r>
              <a:rPr lang="pt-BR" dirty="0" smtClean="0"/>
              <a:t>- Em Particular um spline cubico ?</a:t>
            </a:r>
          </a:p>
          <a:p>
            <a:r>
              <a:rPr lang="pt-BR" dirty="0" smtClean="0"/>
              <a:t>- A forma pelo qual ela é implementada ?</a:t>
            </a:r>
          </a:p>
          <a:p>
            <a:r>
              <a:rPr lang="pt-BR" dirty="0" smtClean="0"/>
              <a:t>- Em Que dominios é usadoa Interposição spline cubico </a:t>
            </a:r>
          </a:p>
          <a:p>
            <a:r>
              <a:rPr lang="pt-BR" dirty="0" smtClean="0"/>
              <a:t>- Exemplo e simulaçâo com o aplicativo VCN</a:t>
            </a:r>
            <a:endParaRPr lang="pt-BR" dirty="0"/>
          </a:p>
        </p:txBody>
      </p:sp>
    </p:spTree>
    <p:extLst>
      <p:ext uri="{BB962C8B-B14F-4D97-AF65-F5344CB8AC3E}">
        <p14:creationId xmlns:p14="http://schemas.microsoft.com/office/powerpoint/2010/main" val="1467304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53082"/>
          </a:xfrm>
        </p:spPr>
        <p:txBody>
          <a:bodyPr/>
          <a:lstStyle/>
          <a:p>
            <a:pPr algn="ctr"/>
            <a:r>
              <a:rPr lang="pt-BR" dirty="0"/>
              <a:t>O que é uma interpolação </a:t>
            </a:r>
            <a:r>
              <a:rPr lang="pt-BR" dirty="0" smtClean="0"/>
              <a:t>?</a:t>
            </a:r>
            <a:endParaRPr lang="pt-BR" dirty="0"/>
          </a:p>
        </p:txBody>
      </p:sp>
      <p:sp>
        <p:nvSpPr>
          <p:cNvPr id="3" name="Espace réservé du contenu 2"/>
          <p:cNvSpPr>
            <a:spLocks noGrp="1"/>
          </p:cNvSpPr>
          <p:nvPr>
            <p:ph idx="1"/>
          </p:nvPr>
        </p:nvSpPr>
        <p:spPr>
          <a:xfrm>
            <a:off x="1141412" y="1636294"/>
            <a:ext cx="9905999" cy="4932947"/>
          </a:xfrm>
        </p:spPr>
        <p:txBody>
          <a:bodyPr/>
          <a:lstStyle/>
          <a:p>
            <a:r>
              <a:rPr lang="pt-BR" dirty="0"/>
              <a:t>Em </a:t>
            </a:r>
            <a:r>
              <a:rPr lang="pt-BR" dirty="0">
                <a:hlinkClick r:id="rId2" tooltip="Matemática"/>
              </a:rPr>
              <a:t>matemática</a:t>
            </a:r>
            <a:r>
              <a:rPr lang="pt-BR" dirty="0"/>
              <a:t>, denomina-se </a:t>
            </a:r>
            <a:r>
              <a:rPr lang="pt-BR" b="1" dirty="0"/>
              <a:t>interpolação</a:t>
            </a:r>
            <a:r>
              <a:rPr lang="pt-BR" dirty="0"/>
              <a:t> o método que permite construir um novo conjunto de dados a partir de um conjunto discreto de dados pontuais previamente conhecidos</a:t>
            </a:r>
            <a:r>
              <a:rPr lang="pt-BR" dirty="0" smtClean="0"/>
              <a:t>.</a:t>
            </a:r>
          </a:p>
          <a:p>
            <a:r>
              <a:rPr lang="pt-BR" dirty="0"/>
              <a:t>Através da interpolação, pode-se construir uma </a:t>
            </a:r>
            <a:r>
              <a:rPr lang="pt-BR" dirty="0">
                <a:hlinkClick r:id="rId3" tooltip="Função (matemática)"/>
              </a:rPr>
              <a:t>função</a:t>
            </a:r>
            <a:r>
              <a:rPr lang="pt-BR" dirty="0"/>
              <a:t> que aproximadamente se "encaixe" nestes dados pontuais, conferindo-lhes, então, a continuidade desejada.</a:t>
            </a: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053" y="4379495"/>
            <a:ext cx="3227284" cy="2187740"/>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684" y="4379495"/>
            <a:ext cx="2782261" cy="2189746"/>
          </a:xfrm>
          <a:prstGeom prst="rect">
            <a:avLst/>
          </a:prstGeom>
        </p:spPr>
      </p:pic>
    </p:spTree>
    <p:extLst>
      <p:ext uri="{BB962C8B-B14F-4D97-AF65-F5344CB8AC3E}">
        <p14:creationId xmlns:p14="http://schemas.microsoft.com/office/powerpoint/2010/main" val="235541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2" y="673768"/>
            <a:ext cx="9905998" cy="661737"/>
          </a:xfrm>
        </p:spPr>
        <p:txBody>
          <a:bodyPr/>
          <a:lstStyle/>
          <a:p>
            <a:pPr algn="ctr"/>
            <a:r>
              <a:rPr lang="pt-BR" dirty="0"/>
              <a:t>O que é um spline </a:t>
            </a:r>
            <a:r>
              <a:rPr lang="pt-BR" dirty="0" smtClean="0"/>
              <a:t>?</a:t>
            </a:r>
            <a:endParaRPr lang="pt-BR" dirty="0"/>
          </a:p>
        </p:txBody>
      </p:sp>
      <p:sp>
        <p:nvSpPr>
          <p:cNvPr id="3" name="Espace réservé du contenu 2"/>
          <p:cNvSpPr>
            <a:spLocks noGrp="1"/>
          </p:cNvSpPr>
          <p:nvPr>
            <p:ph idx="1"/>
          </p:nvPr>
        </p:nvSpPr>
        <p:spPr>
          <a:xfrm>
            <a:off x="1141412" y="1490281"/>
            <a:ext cx="9905999" cy="4130843"/>
          </a:xfrm>
        </p:spPr>
        <p:txBody>
          <a:bodyPr>
            <a:normAutofit/>
          </a:bodyPr>
          <a:lstStyle/>
          <a:p>
            <a:r>
              <a:rPr lang="pt-BR" dirty="0" smtClean="0"/>
              <a:t>Um</a:t>
            </a:r>
            <a:r>
              <a:rPr lang="pt-BR" dirty="0"/>
              <a:t> </a:t>
            </a:r>
            <a:r>
              <a:rPr lang="pt-BR" b="1" dirty="0"/>
              <a:t>spline</a:t>
            </a:r>
            <a:r>
              <a:rPr lang="pt-BR" dirty="0"/>
              <a:t> é uma </a:t>
            </a:r>
            <a:r>
              <a:rPr lang="pt-BR" dirty="0">
                <a:hlinkClick r:id="rId2" tooltip="Curva"/>
              </a:rPr>
              <a:t>curva</a:t>
            </a:r>
            <a:r>
              <a:rPr lang="pt-BR" dirty="0"/>
              <a:t> definida matematicamente por dois ou mais </a:t>
            </a:r>
            <a:r>
              <a:rPr lang="pt-BR" i="1" dirty="0"/>
              <a:t>pontos de controle</a:t>
            </a:r>
            <a:r>
              <a:rPr lang="pt-BR" dirty="0"/>
              <a:t>. Os pontos de controle que ficam na curva são chamados de </a:t>
            </a:r>
            <a:r>
              <a:rPr lang="pt-BR" i="1" dirty="0"/>
              <a:t>nós</a:t>
            </a:r>
            <a:r>
              <a:rPr lang="pt-BR" dirty="0"/>
              <a:t>. Os demais pontos definem a </a:t>
            </a:r>
            <a:r>
              <a:rPr lang="pt-BR" dirty="0">
                <a:hlinkClick r:id="rId3" tooltip="Tangente"/>
              </a:rPr>
              <a:t>tangente</a:t>
            </a:r>
            <a:r>
              <a:rPr lang="pt-BR" dirty="0"/>
              <a:t> à curva em seus respectivos </a:t>
            </a:r>
            <a:r>
              <a:rPr lang="pt-BR" i="1" dirty="0">
                <a:hlinkClick r:id="rId4" tooltip="Nodo"/>
              </a:rPr>
              <a:t>nós</a:t>
            </a:r>
            <a:r>
              <a:rPr lang="pt-BR" dirty="0"/>
              <a:t>. Por exemplo, a </a:t>
            </a:r>
            <a:r>
              <a:rPr lang="pt-BR" dirty="0">
                <a:hlinkClick r:id="rId5" tooltip="Curva de Bézier"/>
              </a:rPr>
              <a:t>curva de Bézier</a:t>
            </a:r>
            <a:r>
              <a:rPr lang="pt-BR" dirty="0"/>
              <a:t> definida pelos pontos (A, B, C e D) é delimitada pelos nós A e D e nesses nós, a curva é tangente ao </a:t>
            </a:r>
            <a:r>
              <a:rPr lang="pt-BR" dirty="0">
                <a:hlinkClick r:id="rId6" tooltip="Vetor (matemática)"/>
              </a:rPr>
              <a:t>vetores</a:t>
            </a:r>
            <a:r>
              <a:rPr lang="pt-BR" dirty="0"/>
              <a:t> AB e DC respectivamente. Variando as posições dos pontos B e C, a curva apenas varia sua </a:t>
            </a:r>
            <a:r>
              <a:rPr lang="pt-BR" dirty="0">
                <a:hlinkClick r:id="rId7" tooltip="Inclinação"/>
              </a:rPr>
              <a:t>inclinação</a:t>
            </a:r>
            <a:r>
              <a:rPr lang="pt-BR" dirty="0"/>
              <a:t>, mas continua passando pelos pontos A e D.</a:t>
            </a:r>
          </a:p>
        </p:txBody>
      </p:sp>
      <p:pic>
        <p:nvPicPr>
          <p:cNvPr id="4" name="Imag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54643" y="4348152"/>
            <a:ext cx="3512310" cy="2209060"/>
          </a:xfrm>
          <a:prstGeom prst="rect">
            <a:avLst/>
          </a:prstGeom>
        </p:spPr>
      </p:pic>
    </p:spTree>
    <p:extLst>
      <p:ext uri="{BB962C8B-B14F-4D97-AF65-F5344CB8AC3E}">
        <p14:creationId xmlns:p14="http://schemas.microsoft.com/office/powerpoint/2010/main" val="3998182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813240"/>
          </a:xfrm>
        </p:spPr>
        <p:txBody>
          <a:bodyPr>
            <a:normAutofit/>
          </a:bodyPr>
          <a:lstStyle/>
          <a:p>
            <a:pPr algn="ctr"/>
            <a:r>
              <a:rPr lang="pt-BR" dirty="0"/>
              <a:t>Em Particular um spline cubico </a:t>
            </a:r>
            <a:r>
              <a:rPr lang="pt-BR" dirty="0" smtClean="0"/>
              <a:t>?</a:t>
            </a:r>
            <a:endParaRPr lang="pt-BR" dirty="0"/>
          </a:p>
        </p:txBody>
      </p:sp>
      <p:sp>
        <p:nvSpPr>
          <p:cNvPr id="3" name="Espace réservé du contenu 2"/>
          <p:cNvSpPr>
            <a:spLocks noGrp="1"/>
          </p:cNvSpPr>
          <p:nvPr>
            <p:ph idx="1"/>
          </p:nvPr>
        </p:nvSpPr>
        <p:spPr>
          <a:xfrm>
            <a:off x="1141413" y="1612232"/>
            <a:ext cx="6763334" cy="2382253"/>
          </a:xfrm>
        </p:spPr>
        <p:txBody>
          <a:bodyPr>
            <a:normAutofit fontScale="85000" lnSpcReduction="10000"/>
          </a:bodyPr>
          <a:lstStyle/>
          <a:p>
            <a:pPr algn="just"/>
            <a:r>
              <a:rPr lang="pt-BR" dirty="0"/>
              <a:t>O conceito de spline originou-se de uma tecnica de desenho na qual era usada uma faixa </a:t>
            </a:r>
            <a:r>
              <a:rPr lang="pt-BR" dirty="0" smtClean="0"/>
              <a:t>fina </a:t>
            </a:r>
            <a:r>
              <a:rPr lang="pt-BR" dirty="0"/>
              <a:t>e flexivel (chamada spline) para desenhar uma curva lisa passando por um conjunto </a:t>
            </a:r>
            <a:r>
              <a:rPr lang="pt-BR" dirty="0" smtClean="0"/>
              <a:t>de pontos</a:t>
            </a:r>
            <a:r>
              <a:rPr lang="pt-BR" dirty="0"/>
              <a:t>. Nesta tecnica, o desenhista coloca papel sobre uma tabua de madeira prega tachinhas, ou pinos </a:t>
            </a:r>
            <a:r>
              <a:rPr lang="pt-BR" dirty="0" smtClean="0"/>
              <a:t>no papel </a:t>
            </a:r>
            <a:r>
              <a:rPr lang="pt-BR" dirty="0"/>
              <a:t>(e na tabua) nas posições dos pontos dados. </a:t>
            </a:r>
            <a:endParaRPr lang="pt-BR" dirty="0" smtClean="0"/>
          </a:p>
          <a:p>
            <a:endParaRPr lang="pt-BR" dirty="0"/>
          </a:p>
        </p:txBody>
      </p:sp>
      <p:pic>
        <p:nvPicPr>
          <p:cNvPr id="4" name="Image 3"/>
          <p:cNvPicPr>
            <a:picLocks noChangeAspect="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4434" t="8626" r="5929" b="5153"/>
          <a:stretch/>
        </p:blipFill>
        <p:spPr>
          <a:xfrm>
            <a:off x="7904747" y="1612233"/>
            <a:ext cx="3275012" cy="2382252"/>
          </a:xfrm>
          <a:prstGeom prst="rect">
            <a:avLst/>
          </a:prstGeom>
        </p:spPr>
      </p:pic>
      <p:sp>
        <p:nvSpPr>
          <p:cNvPr id="6" name="ZoneTexte 5"/>
          <p:cNvSpPr txBox="1"/>
          <p:nvPr/>
        </p:nvSpPr>
        <p:spPr>
          <a:xfrm>
            <a:off x="1250490" y="4174959"/>
            <a:ext cx="9929269" cy="1384995"/>
          </a:xfrm>
          <a:prstGeom prst="rect">
            <a:avLst/>
          </a:prstGeom>
          <a:noFill/>
        </p:spPr>
        <p:txBody>
          <a:bodyPr wrap="square" rtlCol="0">
            <a:spAutoFit/>
          </a:bodyPr>
          <a:lstStyle/>
          <a:p>
            <a:pPr marL="228600" indent="-228600" algn="just" defTabSz="914400">
              <a:lnSpc>
                <a:spcPct val="110000"/>
              </a:lnSpc>
              <a:spcBef>
                <a:spcPts val="1000"/>
              </a:spcBef>
              <a:buSzPct val="125000"/>
              <a:buFont typeface="Arial" panose="020B0604020202020204" pitchFamily="34" charset="0"/>
              <a:buChar char="•"/>
            </a:pPr>
            <a:r>
              <a:rPr lang="pt-BR" dirty="0"/>
              <a:t> </a:t>
            </a:r>
            <a:r>
              <a:rPr lang="pt-BR" sz="2000" dirty="0"/>
              <a:t>As curvas de terceiro grau usadas para conectar cada par de pontos dados são chamadas de splines cubicos. Essas funções podem ser construıdas de modo que as conexões entre equações cubicas adjacentes sejam visualmente lisas.</a:t>
            </a:r>
          </a:p>
          <a:p>
            <a:endParaRPr lang="pt-BR" dirty="0"/>
          </a:p>
        </p:txBody>
      </p:sp>
    </p:spTree>
    <p:extLst>
      <p:ext uri="{BB962C8B-B14F-4D97-AF65-F5344CB8AC3E}">
        <p14:creationId xmlns:p14="http://schemas.microsoft.com/office/powerpoint/2010/main" val="3422309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41050"/>
          </a:xfrm>
        </p:spPr>
        <p:txBody>
          <a:bodyPr/>
          <a:lstStyle/>
          <a:p>
            <a:pPr algn="ctr"/>
            <a:r>
              <a:rPr lang="pt-BR" dirty="0"/>
              <a:t>Em Particular um spline cubico ?</a:t>
            </a:r>
            <a:endParaRPr lang="pt-BR" dirty="0"/>
          </a:p>
        </p:txBody>
      </p:sp>
      <p:pic>
        <p:nvPicPr>
          <p:cNvPr id="4" name="Espace réservé du contenu 3"/>
          <p:cNvPicPr>
            <a:picLocks noGrp="1"/>
          </p:cNvPicPr>
          <p:nvPr>
            <p:ph idx="1"/>
          </p:nvPr>
        </p:nvPicPr>
        <p:blipFill rotWithShape="1">
          <a:blip r:embed="rId2"/>
          <a:srcRect l="38653" t="54741" r="36213" b="39119"/>
          <a:stretch/>
        </p:blipFill>
        <p:spPr bwMode="auto">
          <a:xfrm>
            <a:off x="4459301" y="2176593"/>
            <a:ext cx="3270222" cy="449153"/>
          </a:xfrm>
          <a:prstGeom prst="rect">
            <a:avLst/>
          </a:prstGeom>
          <a:ln>
            <a:noFill/>
          </a:ln>
          <a:extLst>
            <a:ext uri="{53640926-AAD7-44D8-BBD7-CCE9431645EC}">
              <a14:shadowObscured xmlns:a14="http://schemas.microsoft.com/office/drawing/2010/main"/>
            </a:ext>
          </a:extLst>
        </p:spPr>
      </p:pic>
      <p:sp>
        <p:nvSpPr>
          <p:cNvPr id="5" name="ZoneTexte 4"/>
          <p:cNvSpPr txBox="1"/>
          <p:nvPr/>
        </p:nvSpPr>
        <p:spPr>
          <a:xfrm>
            <a:off x="1141413" y="1335504"/>
            <a:ext cx="10070432" cy="5262979"/>
          </a:xfrm>
          <a:prstGeom prst="rect">
            <a:avLst/>
          </a:prstGeom>
          <a:noFill/>
        </p:spPr>
        <p:txBody>
          <a:bodyPr wrap="square" rtlCol="0">
            <a:spAutoFit/>
          </a:bodyPr>
          <a:lstStyle/>
          <a:p>
            <a:r>
              <a:rPr lang="pt-BR" sz="2400" dirty="0"/>
              <a:t>O objetivo nos splines cubicos e determinar um polinomio de terceiro grau para cada intervalo entre os nos, como em </a:t>
            </a:r>
          </a:p>
          <a:p>
            <a:endParaRPr lang="pt-BR" sz="2400" dirty="0"/>
          </a:p>
          <a:p>
            <a:r>
              <a:rPr lang="pt-BR" sz="2400" dirty="0"/>
              <a:t>onde </a:t>
            </a:r>
            <a:r>
              <a:rPr lang="pt-BR" sz="2400" dirty="0"/>
              <a:t>i = 1,2,···,</a:t>
            </a:r>
            <a:r>
              <a:rPr lang="pt-BR" sz="2400" dirty="0"/>
              <a:t>n. Logo</a:t>
            </a:r>
            <a:r>
              <a:rPr lang="pt-BR" sz="2400" dirty="0"/>
              <a:t>, para n + 1 pontos dados existem n intervalos e, consequentemente</a:t>
            </a:r>
          </a:p>
          <a:p>
            <a:r>
              <a:rPr lang="pt-BR" sz="2400" dirty="0"/>
              <a:t>4n constantes indeterminadas para calcular. </a:t>
            </a:r>
            <a:r>
              <a:rPr lang="pt-BR" sz="2400" dirty="0"/>
              <a:t>Exatamente 4n condições são </a:t>
            </a:r>
            <a:r>
              <a:rPr lang="pt-BR" sz="2400" dirty="0"/>
              <a:t>necessarias para calcular as incognitas. São elas</a:t>
            </a:r>
            <a:r>
              <a:rPr lang="pt-BR" sz="2400" dirty="0"/>
              <a:t>:</a:t>
            </a:r>
          </a:p>
          <a:p>
            <a:r>
              <a:rPr lang="pt-BR" sz="2400" dirty="0"/>
              <a:t>1</a:t>
            </a:r>
            <a:r>
              <a:rPr lang="pt-BR" sz="2400" dirty="0"/>
              <a:t>. Os valores da função e dos polinomios adjacentes devem ser iguais nos nos interiores (2n−2 condições). </a:t>
            </a:r>
          </a:p>
          <a:p>
            <a:r>
              <a:rPr lang="pt-BR" sz="2400" dirty="0"/>
              <a:t>2</a:t>
            </a:r>
            <a:r>
              <a:rPr lang="pt-BR" sz="2400" dirty="0"/>
              <a:t>. A primeira e a ultima função devem passar pelos pontos extremos (2 condições). </a:t>
            </a:r>
          </a:p>
          <a:p>
            <a:r>
              <a:rPr lang="pt-BR" sz="2400" dirty="0"/>
              <a:t>3. As primeiras derivadas nos nos interiores devem ser iguais (n−1 condições</a:t>
            </a:r>
            <a:r>
              <a:rPr lang="pt-BR" sz="2400" dirty="0"/>
              <a:t>).</a:t>
            </a:r>
          </a:p>
          <a:p>
            <a:r>
              <a:rPr lang="pt-BR" sz="2400" dirty="0"/>
              <a:t>4. As segundas derivadas nos nos interiores devem ser iguais </a:t>
            </a:r>
            <a:r>
              <a:rPr lang="pt-BR" sz="2400" dirty="0"/>
              <a:t>(n</a:t>
            </a:r>
            <a:r>
              <a:rPr lang="pt-BR" sz="2400" dirty="0"/>
              <a:t>−1 </a:t>
            </a:r>
            <a:r>
              <a:rPr lang="pt-BR" sz="2400" dirty="0"/>
              <a:t>condições</a:t>
            </a:r>
            <a:r>
              <a:rPr lang="pt-BR" sz="2400" dirty="0"/>
              <a:t>). </a:t>
            </a:r>
          </a:p>
          <a:p>
            <a:r>
              <a:rPr lang="pt-BR" sz="2400" dirty="0"/>
              <a:t>5. </a:t>
            </a:r>
            <a:r>
              <a:rPr lang="pt-BR" sz="2400" dirty="0"/>
              <a:t>As segundas derivadas nos nos extremos </a:t>
            </a:r>
            <a:r>
              <a:rPr lang="pt-BR" sz="2400" dirty="0"/>
              <a:t>são </a:t>
            </a:r>
            <a:r>
              <a:rPr lang="pt-BR" sz="2400" dirty="0"/>
              <a:t>nulas (2 </a:t>
            </a:r>
            <a:r>
              <a:rPr lang="pt-BR" sz="2400" dirty="0"/>
              <a:t>condições</a:t>
            </a:r>
            <a:r>
              <a:rPr lang="pt-BR" sz="2400" dirty="0"/>
              <a:t>). </a:t>
            </a:r>
          </a:p>
        </p:txBody>
      </p:sp>
    </p:spTree>
    <p:extLst>
      <p:ext uri="{BB962C8B-B14F-4D97-AF65-F5344CB8AC3E}">
        <p14:creationId xmlns:p14="http://schemas.microsoft.com/office/powerpoint/2010/main" val="2264599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41050"/>
          </a:xfrm>
        </p:spPr>
        <p:txBody>
          <a:bodyPr/>
          <a:lstStyle/>
          <a:p>
            <a:pPr algn="ctr"/>
            <a:r>
              <a:rPr lang="pt-BR" dirty="0" smtClean="0"/>
              <a:t>Teorema </a:t>
            </a:r>
            <a:endParaRPr lang="pt-BR" dirty="0"/>
          </a:p>
        </p:txBody>
      </p:sp>
      <p:pic>
        <p:nvPicPr>
          <p:cNvPr id="6" name="Image 5"/>
          <p:cNvPicPr>
            <a:picLocks noChangeAspect="1"/>
          </p:cNvPicPr>
          <p:nvPr/>
        </p:nvPicPr>
        <p:blipFill>
          <a:blip r:embed="rId2"/>
          <a:stretch>
            <a:fillRect/>
          </a:stretch>
        </p:blipFill>
        <p:spPr>
          <a:xfrm>
            <a:off x="980488" y="1590215"/>
            <a:ext cx="10066923" cy="4690269"/>
          </a:xfrm>
          <a:prstGeom prst="rect">
            <a:avLst/>
          </a:prstGeom>
        </p:spPr>
      </p:pic>
    </p:spTree>
    <p:extLst>
      <p:ext uri="{BB962C8B-B14F-4D97-AF65-F5344CB8AC3E}">
        <p14:creationId xmlns:p14="http://schemas.microsoft.com/office/powerpoint/2010/main" val="2979571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41050"/>
          </a:xfrm>
        </p:spPr>
        <p:txBody>
          <a:bodyPr/>
          <a:lstStyle/>
          <a:p>
            <a:pPr algn="ctr"/>
            <a:r>
              <a:rPr lang="pt-BR" dirty="0"/>
              <a:t>As Formas de spline cubica</a:t>
            </a:r>
            <a:endParaRPr lang="pt-BR" dirty="0"/>
          </a:p>
        </p:txBody>
      </p:sp>
      <p:sp>
        <p:nvSpPr>
          <p:cNvPr id="3" name="Espace réservé du contenu 2"/>
          <p:cNvSpPr>
            <a:spLocks noGrp="1"/>
          </p:cNvSpPr>
          <p:nvPr>
            <p:ph idx="1"/>
          </p:nvPr>
        </p:nvSpPr>
        <p:spPr/>
        <p:txBody>
          <a:bodyPr/>
          <a:lstStyle/>
          <a:p>
            <a:endParaRPr lang="pt-BR" dirty="0" smtClean="0"/>
          </a:p>
          <a:p>
            <a:endParaRPr lang="pt-BR" dirty="0"/>
          </a:p>
        </p:txBody>
      </p:sp>
      <p:pic>
        <p:nvPicPr>
          <p:cNvPr id="4" name="Image 3"/>
          <p:cNvPicPr>
            <a:picLocks noChangeAspect="1"/>
          </p:cNvPicPr>
          <p:nvPr/>
        </p:nvPicPr>
        <p:blipFill>
          <a:blip r:embed="rId2"/>
          <a:stretch>
            <a:fillRect/>
          </a:stretch>
        </p:blipFill>
        <p:spPr>
          <a:xfrm>
            <a:off x="799108" y="1359568"/>
            <a:ext cx="10582680" cy="5029200"/>
          </a:xfrm>
          <a:prstGeom prst="rect">
            <a:avLst/>
          </a:prstGeom>
        </p:spPr>
      </p:pic>
    </p:spTree>
    <p:extLst>
      <p:ext uri="{BB962C8B-B14F-4D97-AF65-F5344CB8AC3E}">
        <p14:creationId xmlns:p14="http://schemas.microsoft.com/office/powerpoint/2010/main" val="3670578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18518"/>
            <a:ext cx="9905998" cy="716987"/>
          </a:xfrm>
        </p:spPr>
        <p:txBody>
          <a:bodyPr/>
          <a:lstStyle/>
          <a:p>
            <a:pPr algn="ctr"/>
            <a:r>
              <a:rPr lang="pt-BR" dirty="0" smtClean="0"/>
              <a:t>A forma pelo qual é implementada ?</a:t>
            </a:r>
            <a:endParaRPr lang="pt-BR" dirty="0"/>
          </a:p>
        </p:txBody>
      </p:sp>
      <p:sp>
        <p:nvSpPr>
          <p:cNvPr id="3" name="Espace réservé du contenu 2"/>
          <p:cNvSpPr>
            <a:spLocks noGrp="1"/>
          </p:cNvSpPr>
          <p:nvPr>
            <p:ph idx="1"/>
          </p:nvPr>
        </p:nvSpPr>
        <p:spPr>
          <a:xfrm>
            <a:off x="1141412" y="2237874"/>
            <a:ext cx="9905999" cy="3553327"/>
          </a:xfrm>
        </p:spPr>
        <p:txBody>
          <a:bodyPr/>
          <a:lstStyle/>
          <a:p>
            <a:endParaRPr lang="pt-BR" dirty="0"/>
          </a:p>
        </p:txBody>
      </p:sp>
    </p:spTree>
    <p:extLst>
      <p:ext uri="{BB962C8B-B14F-4D97-AF65-F5344CB8AC3E}">
        <p14:creationId xmlns:p14="http://schemas.microsoft.com/office/powerpoint/2010/main" val="723588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185</TotalTime>
  <Words>360</Words>
  <Application>Microsoft Office PowerPoint</Application>
  <PresentationFormat>Grand écran</PresentationFormat>
  <Paragraphs>32</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Trebuchet MS</vt:lpstr>
      <vt:lpstr>Tw Cen MT</vt:lpstr>
      <vt:lpstr>Circuit</vt:lpstr>
      <vt:lpstr>Présentation PowerPoint</vt:lpstr>
      <vt:lpstr>Sumario </vt:lpstr>
      <vt:lpstr>O que é uma interpolação ?</vt:lpstr>
      <vt:lpstr>O que é um spline ?</vt:lpstr>
      <vt:lpstr>Em Particular um spline cubico ?</vt:lpstr>
      <vt:lpstr>Em Particular um spline cubico ?</vt:lpstr>
      <vt:lpstr>Teorema </vt:lpstr>
      <vt:lpstr>As Formas de spline cubica</vt:lpstr>
      <vt:lpstr>A forma pelo qual é implementada ?</vt:lpstr>
      <vt:lpstr>Em Que dominios é usado a Interposição spline cubico ?</vt:lpstr>
      <vt:lpstr>Exemplo e simulaçâo com o aplicativo VCN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WizIBK inck</dc:creator>
  <cp:lastModifiedBy>didier ADJITCHE</cp:lastModifiedBy>
  <cp:revision>12</cp:revision>
  <dcterms:created xsi:type="dcterms:W3CDTF">2018-01-22T20:01:01Z</dcterms:created>
  <dcterms:modified xsi:type="dcterms:W3CDTF">2018-01-25T22:22:42Z</dcterms:modified>
</cp:coreProperties>
</file>