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b9b4b81a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b9b4b81a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b9b4b81a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b9b4b81a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b9b4b81a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b9b4b81a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b9b4b81a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b9b4b81a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b9b4b81a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b9b4b81a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b9b4b81a4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b9b4b81a4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b9b4b81a4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b9b4b81a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The running time of {\displaystyle O(|V||E|^{2})} {\displaystyle O(|V||E|^{2})}is found by showing that each augmenting path can be found in {\displaystyle O(|E|)} O(|E|) time, that every time at least one of the {\displaystyle E} E edges becomes saturated (an edge which has the maximum possible flow), that the distance from the saturated edge to the source along the augmenting path must be longer than last time it was saturated, and that the length is at most {\displaystyle |V|} |V|.</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c7f69150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c7f69150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Rede de Fluxo - Alocação de tarefas usando Grafos Bipartidos</a:t>
            </a:r>
            <a:endParaRPr/>
          </a:p>
        </p:txBody>
      </p:sp>
      <p:sp>
        <p:nvSpPr>
          <p:cNvPr id="87" name="Google Shape;87;p13"/>
          <p:cNvSpPr txBox="1"/>
          <p:nvPr>
            <p:ph idx="1" type="subTitle"/>
          </p:nvPr>
        </p:nvSpPr>
        <p:spPr>
          <a:xfrm>
            <a:off x="729452" y="3523825"/>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Por Ibukun, Larissa e Victor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Rede de fluxo</a:t>
            </a:r>
            <a:endParaRPr/>
          </a:p>
        </p:txBody>
      </p:sp>
      <p:sp>
        <p:nvSpPr>
          <p:cNvPr id="93" name="Google Shape;93;p14"/>
          <p:cNvSpPr txBox="1"/>
          <p:nvPr>
            <p:ph idx="1" type="body"/>
          </p:nvPr>
        </p:nvSpPr>
        <p:spPr>
          <a:xfrm>
            <a:off x="729450" y="2078875"/>
            <a:ext cx="38424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a:t>Grafo direcionado com um nodo Source e um nodo Sink, onde cada aresta tem um peso que indica a quantidade máxima que aguenta receber.</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rPr lang="pt-BR"/>
              <a:t>Po</a:t>
            </a:r>
            <a:r>
              <a:rPr lang="pt-BR"/>
              <a:t>de ser usado para representar sistemas hídricos, ferroviário, trânsito, tráfego em redes de computador.</a:t>
            </a:r>
            <a:endParaRPr/>
          </a:p>
        </p:txBody>
      </p:sp>
      <p:pic>
        <p:nvPicPr>
          <p:cNvPr id="94" name="Google Shape;94;p14"/>
          <p:cNvPicPr preferRelativeResize="0"/>
          <p:nvPr/>
        </p:nvPicPr>
        <p:blipFill>
          <a:blip r:embed="rId3">
            <a:alphaModFix/>
          </a:blip>
          <a:stretch>
            <a:fillRect/>
          </a:stretch>
        </p:blipFill>
        <p:spPr>
          <a:xfrm>
            <a:off x="5371700" y="1355125"/>
            <a:ext cx="3046442" cy="2984850"/>
          </a:xfrm>
          <a:prstGeom prst="rect">
            <a:avLst/>
          </a:prstGeom>
          <a:noFill/>
          <a:ln>
            <a:noFill/>
          </a:ln>
        </p:spPr>
      </p:pic>
      <p:sp>
        <p:nvSpPr>
          <p:cNvPr id="95" name="Google Shape;95;p14"/>
          <p:cNvSpPr txBox="1"/>
          <p:nvPr/>
        </p:nvSpPr>
        <p:spPr>
          <a:xfrm>
            <a:off x="5371700" y="4435500"/>
            <a:ext cx="3665700" cy="5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000"/>
              <a:t>Ferrovias Ucranianas</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1" name="Google Shape;101;p15"/>
          <p:cNvPicPr preferRelativeResize="0"/>
          <p:nvPr/>
        </p:nvPicPr>
        <p:blipFill>
          <a:blip r:embed="rId3">
            <a:alphaModFix/>
          </a:blip>
          <a:stretch>
            <a:fillRect/>
          </a:stretch>
        </p:blipFill>
        <p:spPr>
          <a:xfrm>
            <a:off x="1564387" y="316037"/>
            <a:ext cx="6015226" cy="4511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idx="1" type="body"/>
          </p:nvPr>
        </p:nvSpPr>
        <p:spPr>
          <a:xfrm>
            <a:off x="721225" y="1843050"/>
            <a:ext cx="3300900" cy="2536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a:t>São grafos que podem ser divididos em dois grupos sem caminho entre membros do mesmo grupo.</a:t>
            </a:r>
            <a:endParaRPr/>
          </a:p>
          <a:p>
            <a:pPr indent="0" lvl="0" marL="0" rtl="0" algn="just">
              <a:spcBef>
                <a:spcPts val="1600"/>
              </a:spcBef>
              <a:spcAft>
                <a:spcPts val="0"/>
              </a:spcAft>
              <a:buNone/>
            </a:pPr>
            <a:r>
              <a:rPr lang="pt-BR"/>
              <a:t>Denotados por G = (U, V, E).</a:t>
            </a:r>
            <a:endParaRPr/>
          </a:p>
          <a:p>
            <a:pPr indent="0" lvl="0" marL="0" rtl="0" algn="just">
              <a:spcBef>
                <a:spcPts val="1600"/>
              </a:spcBef>
              <a:spcAft>
                <a:spcPts val="0"/>
              </a:spcAft>
              <a:buNone/>
            </a:pPr>
            <a:r>
              <a:t/>
            </a:r>
            <a:endParaRPr/>
          </a:p>
          <a:p>
            <a:pPr indent="0" lvl="0" marL="0" rtl="0" algn="just">
              <a:spcBef>
                <a:spcPts val="1600"/>
              </a:spcBef>
              <a:spcAft>
                <a:spcPts val="1600"/>
              </a:spcAft>
              <a:buNone/>
            </a:pPr>
            <a:r>
              <a:rPr lang="pt-BR"/>
              <a:t>São grafos de só precisam de duas cores para serem coloridos.</a:t>
            </a:r>
            <a:endParaRPr/>
          </a:p>
        </p:txBody>
      </p:sp>
      <p:sp>
        <p:nvSpPr>
          <p:cNvPr id="107" name="Google Shape;107;p16"/>
          <p:cNvSpPr txBox="1"/>
          <p:nvPr>
            <p:ph type="title"/>
          </p:nvPr>
        </p:nvSpPr>
        <p:spPr>
          <a:xfrm>
            <a:off x="730000" y="1318650"/>
            <a:ext cx="3300900" cy="52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Grafos Bipartidos</a:t>
            </a:r>
            <a:endParaRPr/>
          </a:p>
        </p:txBody>
      </p:sp>
      <p:pic>
        <p:nvPicPr>
          <p:cNvPr id="108" name="Google Shape;108;p16"/>
          <p:cNvPicPr preferRelativeResize="0"/>
          <p:nvPr/>
        </p:nvPicPr>
        <p:blipFill>
          <a:blip r:embed="rId3">
            <a:alphaModFix/>
          </a:blip>
          <a:stretch>
            <a:fillRect/>
          </a:stretch>
        </p:blipFill>
        <p:spPr>
          <a:xfrm>
            <a:off x="5245350" y="1806225"/>
            <a:ext cx="2943225" cy="2609850"/>
          </a:xfrm>
          <a:prstGeom prst="rect">
            <a:avLst/>
          </a:prstGeom>
          <a:noFill/>
          <a:ln>
            <a:noFill/>
          </a:ln>
        </p:spPr>
      </p:pic>
      <p:sp>
        <p:nvSpPr>
          <p:cNvPr id="109" name="Google Shape;109;p16"/>
          <p:cNvSpPr txBox="1"/>
          <p:nvPr/>
        </p:nvSpPr>
        <p:spPr>
          <a:xfrm>
            <a:off x="4884113" y="4379250"/>
            <a:ext cx="3665700" cy="5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000"/>
              <a:t>fonte - Algoritmos, </a:t>
            </a:r>
            <a:r>
              <a:rPr lang="pt-BR" sz="1000"/>
              <a:t>Cormen</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1225" y="630050"/>
            <a:ext cx="39231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Modelando o problema</a:t>
            </a:r>
            <a:endParaRPr/>
          </a:p>
        </p:txBody>
      </p:sp>
      <p:pic>
        <p:nvPicPr>
          <p:cNvPr id="115" name="Google Shape;115;p17"/>
          <p:cNvPicPr preferRelativeResize="0"/>
          <p:nvPr/>
        </p:nvPicPr>
        <p:blipFill>
          <a:blip r:embed="rId3">
            <a:alphaModFix/>
          </a:blip>
          <a:stretch>
            <a:fillRect/>
          </a:stretch>
        </p:blipFill>
        <p:spPr>
          <a:xfrm>
            <a:off x="2092075" y="1135951"/>
            <a:ext cx="4959825" cy="40075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1225" y="630050"/>
            <a:ext cx="3923100" cy="13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Modelando o problema</a:t>
            </a:r>
            <a:endParaRPr/>
          </a:p>
        </p:txBody>
      </p:sp>
      <p:pic>
        <p:nvPicPr>
          <p:cNvPr id="121" name="Google Shape;121;p18"/>
          <p:cNvPicPr preferRelativeResize="0"/>
          <p:nvPr/>
        </p:nvPicPr>
        <p:blipFill>
          <a:blip r:embed="rId3">
            <a:alphaModFix amt="36000"/>
          </a:blip>
          <a:stretch>
            <a:fillRect/>
          </a:stretch>
        </p:blipFill>
        <p:spPr>
          <a:xfrm>
            <a:off x="2092075" y="1135951"/>
            <a:ext cx="4959825" cy="4007551"/>
          </a:xfrm>
          <a:prstGeom prst="rect">
            <a:avLst/>
          </a:prstGeom>
          <a:noFill/>
          <a:ln>
            <a:noFill/>
          </a:ln>
        </p:spPr>
      </p:pic>
      <p:sp>
        <p:nvSpPr>
          <p:cNvPr id="122" name="Google Shape;122;p18"/>
          <p:cNvSpPr/>
          <p:nvPr/>
        </p:nvSpPr>
        <p:spPr>
          <a:xfrm>
            <a:off x="3050700" y="1624250"/>
            <a:ext cx="322800" cy="343500"/>
          </a:xfrm>
          <a:prstGeom prst="ellipse">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1</a:t>
            </a:r>
            <a:endParaRPr/>
          </a:p>
        </p:txBody>
      </p:sp>
      <p:sp>
        <p:nvSpPr>
          <p:cNvPr id="123" name="Google Shape;123;p18"/>
          <p:cNvSpPr/>
          <p:nvPr/>
        </p:nvSpPr>
        <p:spPr>
          <a:xfrm>
            <a:off x="3050700" y="2400000"/>
            <a:ext cx="322800" cy="343500"/>
          </a:xfrm>
          <a:prstGeom prst="ellipse">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2</a:t>
            </a:r>
            <a:endParaRPr/>
          </a:p>
        </p:txBody>
      </p:sp>
      <p:sp>
        <p:nvSpPr>
          <p:cNvPr id="124" name="Google Shape;124;p18"/>
          <p:cNvSpPr/>
          <p:nvPr/>
        </p:nvSpPr>
        <p:spPr>
          <a:xfrm>
            <a:off x="3050700" y="3131950"/>
            <a:ext cx="322800" cy="343500"/>
          </a:xfrm>
          <a:prstGeom prst="ellipse">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3</a:t>
            </a:r>
            <a:endParaRPr/>
          </a:p>
        </p:txBody>
      </p:sp>
      <p:sp>
        <p:nvSpPr>
          <p:cNvPr id="125" name="Google Shape;125;p18"/>
          <p:cNvSpPr/>
          <p:nvPr/>
        </p:nvSpPr>
        <p:spPr>
          <a:xfrm>
            <a:off x="4473350" y="1224825"/>
            <a:ext cx="322800" cy="3435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4</a:t>
            </a:r>
            <a:endParaRPr/>
          </a:p>
        </p:txBody>
      </p:sp>
      <p:sp>
        <p:nvSpPr>
          <p:cNvPr id="126" name="Google Shape;126;p18"/>
          <p:cNvSpPr/>
          <p:nvPr/>
        </p:nvSpPr>
        <p:spPr>
          <a:xfrm>
            <a:off x="4473350" y="2000575"/>
            <a:ext cx="322800" cy="3435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5</a:t>
            </a:r>
            <a:endParaRPr/>
          </a:p>
        </p:txBody>
      </p:sp>
      <p:sp>
        <p:nvSpPr>
          <p:cNvPr id="127" name="Google Shape;127;p18"/>
          <p:cNvSpPr/>
          <p:nvPr/>
        </p:nvSpPr>
        <p:spPr>
          <a:xfrm>
            <a:off x="4473350" y="2732525"/>
            <a:ext cx="322800" cy="3435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6</a:t>
            </a:r>
            <a:endParaRPr/>
          </a:p>
        </p:txBody>
      </p:sp>
      <p:sp>
        <p:nvSpPr>
          <p:cNvPr id="128" name="Google Shape;128;p18"/>
          <p:cNvSpPr/>
          <p:nvPr/>
        </p:nvSpPr>
        <p:spPr>
          <a:xfrm>
            <a:off x="4410588" y="3464475"/>
            <a:ext cx="322800" cy="3435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7</a:t>
            </a:r>
            <a:endParaRPr/>
          </a:p>
        </p:txBody>
      </p:sp>
      <p:sp>
        <p:nvSpPr>
          <p:cNvPr id="129" name="Google Shape;129;p18"/>
          <p:cNvSpPr/>
          <p:nvPr/>
        </p:nvSpPr>
        <p:spPr>
          <a:xfrm>
            <a:off x="5916825" y="2272650"/>
            <a:ext cx="322800" cy="343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t</a:t>
            </a:r>
            <a:endParaRPr/>
          </a:p>
        </p:txBody>
      </p:sp>
      <p:sp>
        <p:nvSpPr>
          <p:cNvPr id="130" name="Google Shape;130;p18"/>
          <p:cNvSpPr/>
          <p:nvPr/>
        </p:nvSpPr>
        <p:spPr>
          <a:xfrm>
            <a:off x="1693375" y="2452050"/>
            <a:ext cx="322800" cy="343500"/>
          </a:xfrm>
          <a:prstGeom prst="ellipse">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BR"/>
              <a:t>s</a:t>
            </a:r>
            <a:endParaRPr/>
          </a:p>
        </p:txBody>
      </p:sp>
      <p:cxnSp>
        <p:nvCxnSpPr>
          <p:cNvPr id="131" name="Google Shape;131;p18"/>
          <p:cNvCxnSpPr>
            <a:stCxn id="130" idx="7"/>
            <a:endCxn id="122" idx="3"/>
          </p:cNvCxnSpPr>
          <p:nvPr/>
        </p:nvCxnSpPr>
        <p:spPr>
          <a:xfrm flipH="1" rot="10800000">
            <a:off x="1968902" y="1917354"/>
            <a:ext cx="1129200" cy="585000"/>
          </a:xfrm>
          <a:prstGeom prst="straightConnector1">
            <a:avLst/>
          </a:prstGeom>
          <a:noFill/>
          <a:ln cap="flat" cmpd="sng" w="9525">
            <a:solidFill>
              <a:schemeClr val="dk2"/>
            </a:solidFill>
            <a:prstDash val="solid"/>
            <a:round/>
            <a:headEnd len="med" w="med" type="none"/>
            <a:tailEnd len="med" w="med" type="none"/>
          </a:ln>
        </p:spPr>
      </p:cxnSp>
      <p:cxnSp>
        <p:nvCxnSpPr>
          <p:cNvPr id="132" name="Google Shape;132;p18"/>
          <p:cNvCxnSpPr>
            <a:stCxn id="130" idx="6"/>
            <a:endCxn id="123" idx="2"/>
          </p:cNvCxnSpPr>
          <p:nvPr/>
        </p:nvCxnSpPr>
        <p:spPr>
          <a:xfrm flipH="1" rot="10800000">
            <a:off x="2016175" y="2571900"/>
            <a:ext cx="1034400" cy="51900"/>
          </a:xfrm>
          <a:prstGeom prst="straightConnector1">
            <a:avLst/>
          </a:prstGeom>
          <a:noFill/>
          <a:ln cap="flat" cmpd="sng" w="9525">
            <a:solidFill>
              <a:schemeClr val="dk2"/>
            </a:solidFill>
            <a:prstDash val="solid"/>
            <a:round/>
            <a:headEnd len="med" w="med" type="none"/>
            <a:tailEnd len="med" w="med" type="none"/>
          </a:ln>
        </p:spPr>
      </p:cxnSp>
      <p:cxnSp>
        <p:nvCxnSpPr>
          <p:cNvPr id="133" name="Google Shape;133;p18"/>
          <p:cNvCxnSpPr>
            <a:stCxn id="130" idx="5"/>
            <a:endCxn id="124" idx="2"/>
          </p:cNvCxnSpPr>
          <p:nvPr/>
        </p:nvCxnSpPr>
        <p:spPr>
          <a:xfrm>
            <a:off x="1968902" y="2745246"/>
            <a:ext cx="1081800" cy="558600"/>
          </a:xfrm>
          <a:prstGeom prst="straightConnector1">
            <a:avLst/>
          </a:prstGeom>
          <a:noFill/>
          <a:ln cap="flat" cmpd="sng" w="9525">
            <a:solidFill>
              <a:schemeClr val="dk2"/>
            </a:solidFill>
            <a:prstDash val="solid"/>
            <a:round/>
            <a:headEnd len="med" w="med" type="none"/>
            <a:tailEnd len="med" w="med" type="none"/>
          </a:ln>
        </p:spPr>
      </p:cxnSp>
      <p:cxnSp>
        <p:nvCxnSpPr>
          <p:cNvPr id="134" name="Google Shape;134;p18"/>
          <p:cNvCxnSpPr>
            <a:stCxn id="122" idx="6"/>
            <a:endCxn id="125" idx="2"/>
          </p:cNvCxnSpPr>
          <p:nvPr/>
        </p:nvCxnSpPr>
        <p:spPr>
          <a:xfrm flipH="1" rot="10800000">
            <a:off x="3373500" y="1396700"/>
            <a:ext cx="1099800" cy="399300"/>
          </a:xfrm>
          <a:prstGeom prst="straightConnector1">
            <a:avLst/>
          </a:prstGeom>
          <a:noFill/>
          <a:ln cap="flat" cmpd="sng" w="9525">
            <a:solidFill>
              <a:schemeClr val="dk2"/>
            </a:solidFill>
            <a:prstDash val="solid"/>
            <a:round/>
            <a:headEnd len="med" w="med" type="none"/>
            <a:tailEnd len="med" w="med" type="none"/>
          </a:ln>
        </p:spPr>
      </p:cxnSp>
      <p:cxnSp>
        <p:nvCxnSpPr>
          <p:cNvPr id="135" name="Google Shape;135;p18"/>
          <p:cNvCxnSpPr>
            <a:stCxn id="123" idx="6"/>
            <a:endCxn id="126" idx="2"/>
          </p:cNvCxnSpPr>
          <p:nvPr/>
        </p:nvCxnSpPr>
        <p:spPr>
          <a:xfrm flipH="1" rot="10800000">
            <a:off x="3373500" y="2172450"/>
            <a:ext cx="1099800" cy="399300"/>
          </a:xfrm>
          <a:prstGeom prst="straightConnector1">
            <a:avLst/>
          </a:prstGeom>
          <a:noFill/>
          <a:ln cap="flat" cmpd="sng" w="9525">
            <a:solidFill>
              <a:schemeClr val="dk2"/>
            </a:solidFill>
            <a:prstDash val="solid"/>
            <a:round/>
            <a:headEnd len="med" w="med" type="none"/>
            <a:tailEnd len="med" w="med" type="none"/>
          </a:ln>
        </p:spPr>
      </p:cxnSp>
      <p:cxnSp>
        <p:nvCxnSpPr>
          <p:cNvPr id="136" name="Google Shape;136;p18"/>
          <p:cNvCxnSpPr>
            <a:stCxn id="122" idx="6"/>
            <a:endCxn id="126" idx="2"/>
          </p:cNvCxnSpPr>
          <p:nvPr/>
        </p:nvCxnSpPr>
        <p:spPr>
          <a:xfrm>
            <a:off x="3373500" y="1796000"/>
            <a:ext cx="1099800" cy="376200"/>
          </a:xfrm>
          <a:prstGeom prst="straightConnector1">
            <a:avLst/>
          </a:prstGeom>
          <a:noFill/>
          <a:ln cap="flat" cmpd="sng" w="9525">
            <a:solidFill>
              <a:schemeClr val="dk2"/>
            </a:solidFill>
            <a:prstDash val="solid"/>
            <a:round/>
            <a:headEnd len="med" w="med" type="none"/>
            <a:tailEnd len="med" w="med" type="none"/>
          </a:ln>
        </p:spPr>
      </p:cxnSp>
      <p:cxnSp>
        <p:nvCxnSpPr>
          <p:cNvPr id="137" name="Google Shape;137;p18"/>
          <p:cNvCxnSpPr>
            <a:stCxn id="123" idx="6"/>
            <a:endCxn id="128" idx="1"/>
          </p:cNvCxnSpPr>
          <p:nvPr/>
        </p:nvCxnSpPr>
        <p:spPr>
          <a:xfrm>
            <a:off x="3373500" y="2571750"/>
            <a:ext cx="1084500" cy="942900"/>
          </a:xfrm>
          <a:prstGeom prst="straightConnector1">
            <a:avLst/>
          </a:prstGeom>
          <a:noFill/>
          <a:ln cap="flat" cmpd="sng" w="9525">
            <a:solidFill>
              <a:schemeClr val="dk2"/>
            </a:solidFill>
            <a:prstDash val="solid"/>
            <a:round/>
            <a:headEnd len="med" w="med" type="none"/>
            <a:tailEnd len="med" w="med" type="none"/>
          </a:ln>
        </p:spPr>
      </p:cxnSp>
      <p:cxnSp>
        <p:nvCxnSpPr>
          <p:cNvPr id="138" name="Google Shape;138;p18"/>
          <p:cNvCxnSpPr>
            <a:stCxn id="124" idx="6"/>
            <a:endCxn id="127" idx="2"/>
          </p:cNvCxnSpPr>
          <p:nvPr/>
        </p:nvCxnSpPr>
        <p:spPr>
          <a:xfrm flipH="1" rot="10800000">
            <a:off x="3373500" y="2904400"/>
            <a:ext cx="1099800" cy="399300"/>
          </a:xfrm>
          <a:prstGeom prst="straightConnector1">
            <a:avLst/>
          </a:prstGeom>
          <a:noFill/>
          <a:ln cap="flat" cmpd="sng" w="9525">
            <a:solidFill>
              <a:schemeClr val="dk2"/>
            </a:solidFill>
            <a:prstDash val="solid"/>
            <a:round/>
            <a:headEnd len="med" w="med" type="none"/>
            <a:tailEnd len="med" w="med" type="none"/>
          </a:ln>
        </p:spPr>
      </p:cxnSp>
      <p:cxnSp>
        <p:nvCxnSpPr>
          <p:cNvPr id="139" name="Google Shape;139;p18"/>
          <p:cNvCxnSpPr>
            <a:stCxn id="125" idx="6"/>
            <a:endCxn id="129" idx="2"/>
          </p:cNvCxnSpPr>
          <p:nvPr/>
        </p:nvCxnSpPr>
        <p:spPr>
          <a:xfrm>
            <a:off x="4796150" y="1396575"/>
            <a:ext cx="1120800" cy="1047900"/>
          </a:xfrm>
          <a:prstGeom prst="straightConnector1">
            <a:avLst/>
          </a:prstGeom>
          <a:noFill/>
          <a:ln cap="flat" cmpd="sng" w="9525">
            <a:solidFill>
              <a:schemeClr val="dk2"/>
            </a:solidFill>
            <a:prstDash val="solid"/>
            <a:round/>
            <a:headEnd len="med" w="med" type="none"/>
            <a:tailEnd len="med" w="med" type="none"/>
          </a:ln>
        </p:spPr>
      </p:cxnSp>
      <p:cxnSp>
        <p:nvCxnSpPr>
          <p:cNvPr id="140" name="Google Shape;140;p18"/>
          <p:cNvCxnSpPr>
            <a:stCxn id="126" idx="6"/>
            <a:endCxn id="129" idx="2"/>
          </p:cNvCxnSpPr>
          <p:nvPr/>
        </p:nvCxnSpPr>
        <p:spPr>
          <a:xfrm>
            <a:off x="4796150" y="2172325"/>
            <a:ext cx="1120800" cy="272100"/>
          </a:xfrm>
          <a:prstGeom prst="straightConnector1">
            <a:avLst/>
          </a:prstGeom>
          <a:noFill/>
          <a:ln cap="flat" cmpd="sng" w="9525">
            <a:solidFill>
              <a:schemeClr val="dk2"/>
            </a:solidFill>
            <a:prstDash val="solid"/>
            <a:round/>
            <a:headEnd len="med" w="med" type="none"/>
            <a:tailEnd len="med" w="med" type="none"/>
          </a:ln>
        </p:spPr>
      </p:cxnSp>
      <p:cxnSp>
        <p:nvCxnSpPr>
          <p:cNvPr id="141" name="Google Shape;141;p18"/>
          <p:cNvCxnSpPr>
            <a:stCxn id="127" idx="6"/>
            <a:endCxn id="129" idx="2"/>
          </p:cNvCxnSpPr>
          <p:nvPr/>
        </p:nvCxnSpPr>
        <p:spPr>
          <a:xfrm flipH="1" rot="10800000">
            <a:off x="4796150" y="2444375"/>
            <a:ext cx="1120800" cy="459900"/>
          </a:xfrm>
          <a:prstGeom prst="straightConnector1">
            <a:avLst/>
          </a:prstGeom>
          <a:noFill/>
          <a:ln cap="flat" cmpd="sng" w="9525">
            <a:solidFill>
              <a:schemeClr val="dk2"/>
            </a:solidFill>
            <a:prstDash val="solid"/>
            <a:round/>
            <a:headEnd len="med" w="med" type="none"/>
            <a:tailEnd len="med" w="med" type="none"/>
          </a:ln>
        </p:spPr>
      </p:cxnSp>
      <p:cxnSp>
        <p:nvCxnSpPr>
          <p:cNvPr id="142" name="Google Shape;142;p18"/>
          <p:cNvCxnSpPr>
            <a:stCxn id="128" idx="6"/>
            <a:endCxn id="129" idx="2"/>
          </p:cNvCxnSpPr>
          <p:nvPr/>
        </p:nvCxnSpPr>
        <p:spPr>
          <a:xfrm flipH="1" rot="10800000">
            <a:off x="4733388" y="2444325"/>
            <a:ext cx="1183500" cy="1191900"/>
          </a:xfrm>
          <a:prstGeom prst="straightConnector1">
            <a:avLst/>
          </a:prstGeom>
          <a:noFill/>
          <a:ln cap="flat" cmpd="sng" w="9525">
            <a:solidFill>
              <a:schemeClr val="dk2"/>
            </a:solidFill>
            <a:prstDash val="solid"/>
            <a:round/>
            <a:headEnd len="med" w="med" type="none"/>
            <a:tailEnd len="med" w="med" type="none"/>
          </a:ln>
        </p:spPr>
      </p:cxnSp>
      <p:sp>
        <p:nvSpPr>
          <p:cNvPr id="143" name="Google Shape;143;p18"/>
          <p:cNvSpPr txBox="1"/>
          <p:nvPr/>
        </p:nvSpPr>
        <p:spPr>
          <a:xfrm>
            <a:off x="2417275" y="1796000"/>
            <a:ext cx="5310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Lato"/>
                <a:ea typeface="Lato"/>
                <a:cs typeface="Lato"/>
                <a:sym typeface="Lato"/>
              </a:rPr>
              <a:t>40</a:t>
            </a:r>
            <a:endParaRPr>
              <a:latin typeface="Lato"/>
              <a:ea typeface="Lato"/>
              <a:cs typeface="Lato"/>
              <a:sym typeface="Lato"/>
            </a:endParaRPr>
          </a:p>
        </p:txBody>
      </p:sp>
      <p:sp>
        <p:nvSpPr>
          <p:cNvPr id="144" name="Google Shape;144;p18"/>
          <p:cNvSpPr txBox="1"/>
          <p:nvPr/>
        </p:nvSpPr>
        <p:spPr>
          <a:xfrm>
            <a:off x="2417263" y="2256300"/>
            <a:ext cx="5310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Lato"/>
                <a:ea typeface="Lato"/>
                <a:cs typeface="Lato"/>
                <a:sym typeface="Lato"/>
              </a:rPr>
              <a:t>30</a:t>
            </a:r>
            <a:endParaRPr>
              <a:latin typeface="Lato"/>
              <a:ea typeface="Lato"/>
              <a:cs typeface="Lato"/>
              <a:sym typeface="Lato"/>
            </a:endParaRPr>
          </a:p>
        </p:txBody>
      </p:sp>
      <p:sp>
        <p:nvSpPr>
          <p:cNvPr id="145" name="Google Shape;145;p18"/>
          <p:cNvSpPr txBox="1"/>
          <p:nvPr/>
        </p:nvSpPr>
        <p:spPr>
          <a:xfrm>
            <a:off x="2429325" y="2745250"/>
            <a:ext cx="5310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Lato"/>
                <a:ea typeface="Lato"/>
                <a:cs typeface="Lato"/>
                <a:sym typeface="Lato"/>
              </a:rPr>
              <a:t>35</a:t>
            </a:r>
            <a:endParaRPr>
              <a:latin typeface="Lato"/>
              <a:ea typeface="Lato"/>
              <a:cs typeface="Lato"/>
              <a:sym typeface="Lato"/>
            </a:endParaRPr>
          </a:p>
        </p:txBody>
      </p:sp>
      <p:sp>
        <p:nvSpPr>
          <p:cNvPr id="146" name="Google Shape;146;p18"/>
          <p:cNvSpPr txBox="1"/>
          <p:nvPr/>
        </p:nvSpPr>
        <p:spPr>
          <a:xfrm>
            <a:off x="3657925" y="1224825"/>
            <a:ext cx="5310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Lato"/>
                <a:ea typeface="Lato"/>
                <a:cs typeface="Lato"/>
                <a:sym typeface="Lato"/>
              </a:rPr>
              <a:t>12</a:t>
            </a:r>
            <a:endParaRPr>
              <a:latin typeface="Lato"/>
              <a:ea typeface="Lato"/>
              <a:cs typeface="Lato"/>
              <a:sym typeface="Lato"/>
            </a:endParaRPr>
          </a:p>
        </p:txBody>
      </p:sp>
      <p:sp>
        <p:nvSpPr>
          <p:cNvPr id="147" name="Google Shape;147;p18"/>
          <p:cNvSpPr txBox="1"/>
          <p:nvPr/>
        </p:nvSpPr>
        <p:spPr>
          <a:xfrm>
            <a:off x="3819325" y="1698625"/>
            <a:ext cx="5310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Lato"/>
                <a:ea typeface="Lato"/>
                <a:cs typeface="Lato"/>
                <a:sym typeface="Lato"/>
              </a:rPr>
              <a:t>7</a:t>
            </a:r>
            <a:endParaRPr>
              <a:latin typeface="Lato"/>
              <a:ea typeface="Lato"/>
              <a:cs typeface="Lato"/>
              <a:sym typeface="Lato"/>
            </a:endParaRPr>
          </a:p>
        </p:txBody>
      </p:sp>
      <p:sp>
        <p:nvSpPr>
          <p:cNvPr id="148" name="Google Shape;148;p18"/>
          <p:cNvSpPr txBox="1"/>
          <p:nvPr/>
        </p:nvSpPr>
        <p:spPr>
          <a:xfrm>
            <a:off x="3575338" y="2103550"/>
            <a:ext cx="5310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Lato"/>
                <a:ea typeface="Lato"/>
                <a:cs typeface="Lato"/>
                <a:sym typeface="Lato"/>
              </a:rPr>
              <a:t>9</a:t>
            </a:r>
            <a:endParaRPr>
              <a:latin typeface="Lato"/>
              <a:ea typeface="Lato"/>
              <a:cs typeface="Lato"/>
              <a:sym typeface="Lato"/>
            </a:endParaRPr>
          </a:p>
        </p:txBody>
      </p:sp>
      <p:sp>
        <p:nvSpPr>
          <p:cNvPr id="149" name="Google Shape;149;p18"/>
          <p:cNvSpPr txBox="1"/>
          <p:nvPr/>
        </p:nvSpPr>
        <p:spPr>
          <a:xfrm>
            <a:off x="3626475" y="2571750"/>
            <a:ext cx="5310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Lato"/>
                <a:ea typeface="Lato"/>
                <a:cs typeface="Lato"/>
                <a:sym typeface="Lato"/>
              </a:rPr>
              <a:t>20</a:t>
            </a:r>
            <a:endParaRPr>
              <a:latin typeface="Lato"/>
              <a:ea typeface="Lato"/>
              <a:cs typeface="Lato"/>
              <a:sym typeface="Lato"/>
            </a:endParaRPr>
          </a:p>
        </p:txBody>
      </p:sp>
      <p:sp>
        <p:nvSpPr>
          <p:cNvPr id="150" name="Google Shape;150;p18"/>
          <p:cNvSpPr txBox="1"/>
          <p:nvPr/>
        </p:nvSpPr>
        <p:spPr>
          <a:xfrm>
            <a:off x="3373500" y="2915950"/>
            <a:ext cx="5310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Lato"/>
                <a:ea typeface="Lato"/>
                <a:cs typeface="Lato"/>
                <a:sym typeface="Lato"/>
              </a:rPr>
              <a:t>14</a:t>
            </a:r>
            <a:endParaRPr>
              <a:latin typeface="Lato"/>
              <a:ea typeface="Lato"/>
              <a:cs typeface="Lato"/>
              <a:sym typeface="Lato"/>
            </a:endParaRPr>
          </a:p>
        </p:txBody>
      </p:sp>
      <p:cxnSp>
        <p:nvCxnSpPr>
          <p:cNvPr id="151" name="Google Shape;151;p18"/>
          <p:cNvCxnSpPr>
            <a:endCxn id="128" idx="1"/>
          </p:cNvCxnSpPr>
          <p:nvPr/>
        </p:nvCxnSpPr>
        <p:spPr>
          <a:xfrm>
            <a:off x="3373360" y="3303579"/>
            <a:ext cx="1084500" cy="211200"/>
          </a:xfrm>
          <a:prstGeom prst="straightConnector1">
            <a:avLst/>
          </a:prstGeom>
          <a:noFill/>
          <a:ln cap="flat" cmpd="sng" w="9525">
            <a:solidFill>
              <a:schemeClr val="dk2"/>
            </a:solidFill>
            <a:prstDash val="solid"/>
            <a:round/>
            <a:headEnd len="med" w="med" type="none"/>
            <a:tailEnd len="med" w="med" type="none"/>
          </a:ln>
        </p:spPr>
      </p:cxnSp>
      <p:sp>
        <p:nvSpPr>
          <p:cNvPr id="152" name="Google Shape;152;p18"/>
          <p:cNvSpPr txBox="1"/>
          <p:nvPr/>
        </p:nvSpPr>
        <p:spPr>
          <a:xfrm>
            <a:off x="3575350" y="3347500"/>
            <a:ext cx="5310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Lato"/>
                <a:ea typeface="Lato"/>
                <a:cs typeface="Lato"/>
                <a:sym typeface="Lato"/>
              </a:rPr>
              <a:t>17</a:t>
            </a:r>
            <a:endParaRPr>
              <a:latin typeface="Lato"/>
              <a:ea typeface="Lato"/>
              <a:cs typeface="Lato"/>
              <a:sym typeface="Lato"/>
            </a:endParaRPr>
          </a:p>
        </p:txBody>
      </p:sp>
      <p:sp>
        <p:nvSpPr>
          <p:cNvPr id="153" name="Google Shape;153;p18"/>
          <p:cNvSpPr txBox="1"/>
          <p:nvPr/>
        </p:nvSpPr>
        <p:spPr>
          <a:xfrm>
            <a:off x="5148275" y="1408250"/>
            <a:ext cx="5310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3000">
                <a:latin typeface="Lato"/>
                <a:ea typeface="Lato"/>
                <a:cs typeface="Lato"/>
                <a:sym typeface="Lato"/>
              </a:rPr>
              <a:t>*</a:t>
            </a:r>
            <a:endParaRPr sz="3000">
              <a:latin typeface="Lato"/>
              <a:ea typeface="Lato"/>
              <a:cs typeface="Lato"/>
              <a:sym typeface="Lato"/>
            </a:endParaRPr>
          </a:p>
        </p:txBody>
      </p:sp>
      <p:sp>
        <p:nvSpPr>
          <p:cNvPr id="154" name="Google Shape;154;p18"/>
          <p:cNvSpPr txBox="1"/>
          <p:nvPr/>
        </p:nvSpPr>
        <p:spPr>
          <a:xfrm>
            <a:off x="5071538" y="1895938"/>
            <a:ext cx="5310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3000">
                <a:latin typeface="Lato"/>
                <a:ea typeface="Lato"/>
                <a:cs typeface="Lato"/>
                <a:sym typeface="Lato"/>
              </a:rPr>
              <a:t>*</a:t>
            </a:r>
            <a:endParaRPr sz="3000">
              <a:latin typeface="Lato"/>
              <a:ea typeface="Lato"/>
              <a:cs typeface="Lato"/>
              <a:sym typeface="Lato"/>
            </a:endParaRPr>
          </a:p>
        </p:txBody>
      </p:sp>
      <p:sp>
        <p:nvSpPr>
          <p:cNvPr id="155" name="Google Shape;155;p18"/>
          <p:cNvSpPr txBox="1"/>
          <p:nvPr/>
        </p:nvSpPr>
        <p:spPr>
          <a:xfrm>
            <a:off x="5091050" y="2383650"/>
            <a:ext cx="5310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3000">
                <a:latin typeface="Lato"/>
                <a:ea typeface="Lato"/>
                <a:cs typeface="Lato"/>
                <a:sym typeface="Lato"/>
              </a:rPr>
              <a:t>*</a:t>
            </a:r>
            <a:endParaRPr sz="3000">
              <a:latin typeface="Lato"/>
              <a:ea typeface="Lato"/>
              <a:cs typeface="Lato"/>
              <a:sym typeface="Lato"/>
            </a:endParaRPr>
          </a:p>
        </p:txBody>
      </p:sp>
      <p:sp>
        <p:nvSpPr>
          <p:cNvPr id="156" name="Google Shape;156;p18"/>
          <p:cNvSpPr txBox="1"/>
          <p:nvPr/>
        </p:nvSpPr>
        <p:spPr>
          <a:xfrm>
            <a:off x="5112025" y="2745250"/>
            <a:ext cx="5310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3000">
                <a:latin typeface="Lato"/>
                <a:ea typeface="Lato"/>
                <a:cs typeface="Lato"/>
                <a:sym typeface="Lato"/>
              </a:rPr>
              <a:t>*</a:t>
            </a:r>
            <a:endParaRPr sz="3000">
              <a:latin typeface="Lato"/>
              <a:ea typeface="Lato"/>
              <a:cs typeface="Lato"/>
              <a:sym typeface="Lato"/>
            </a:endParaRPr>
          </a:p>
        </p:txBody>
      </p:sp>
      <p:sp>
        <p:nvSpPr>
          <p:cNvPr id="157" name="Google Shape;157;p18"/>
          <p:cNvSpPr txBox="1"/>
          <p:nvPr/>
        </p:nvSpPr>
        <p:spPr>
          <a:xfrm>
            <a:off x="6604200" y="4712825"/>
            <a:ext cx="5310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3000">
                <a:latin typeface="Lato"/>
                <a:ea typeface="Lato"/>
                <a:cs typeface="Lato"/>
                <a:sym typeface="Lato"/>
              </a:rPr>
              <a:t>*</a:t>
            </a:r>
            <a:endParaRPr sz="3000">
              <a:latin typeface="Lato"/>
              <a:ea typeface="Lato"/>
              <a:cs typeface="Lato"/>
              <a:sym typeface="Lato"/>
            </a:endParaRPr>
          </a:p>
        </p:txBody>
      </p:sp>
      <p:sp>
        <p:nvSpPr>
          <p:cNvPr id="158" name="Google Shape;158;p18"/>
          <p:cNvSpPr txBox="1"/>
          <p:nvPr/>
        </p:nvSpPr>
        <p:spPr>
          <a:xfrm>
            <a:off x="6842425" y="4767300"/>
            <a:ext cx="22287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Lato"/>
                <a:ea typeface="Lato"/>
                <a:cs typeface="Lato"/>
                <a:sym typeface="Lato"/>
              </a:rPr>
              <a:t>Valor não-limitante</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Método Ford-Fulkerson</a:t>
            </a:r>
            <a:endParaRPr/>
          </a:p>
        </p:txBody>
      </p:sp>
      <p:sp>
        <p:nvSpPr>
          <p:cNvPr id="164" name="Google Shape;164;p1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pt-BR"/>
              <a:t>Redes residuais - é um grafo de auxílio que mostra o quanto de fluxo ainda passa por uma ligação. </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AutoNum type="arabicPeriod"/>
            </a:pPr>
            <a:r>
              <a:rPr lang="pt-BR"/>
              <a:t>Caminhos aumentantes - caminhos que possuem disponibilidade de fluxo.</a:t>
            </a:r>
            <a:endParaRPr/>
          </a:p>
          <a:p>
            <a:pPr indent="0" lvl="0" marL="457200" rtl="0" algn="l">
              <a:spcBef>
                <a:spcPts val="1600"/>
              </a:spcBef>
              <a:spcAft>
                <a:spcPts val="0"/>
              </a:spcAft>
              <a:buNone/>
            </a:pPr>
            <a:r>
              <a:t/>
            </a:r>
            <a:endParaRPr/>
          </a:p>
          <a:p>
            <a:pPr indent="-311150" lvl="0" marL="457200" rtl="0" algn="just">
              <a:spcBef>
                <a:spcPts val="1600"/>
              </a:spcBef>
              <a:spcAft>
                <a:spcPts val="0"/>
              </a:spcAft>
              <a:buSzPts val="1300"/>
              <a:buAutoNum type="arabicPeriod"/>
            </a:pPr>
            <a:r>
              <a:rPr lang="pt-BR"/>
              <a:t>Cortes mínimos - O máximo de fluxo que passa entre o source e o sink é restringido pela aresta de menor peso.</a:t>
            </a:r>
            <a:endParaRPr/>
          </a:p>
        </p:txBody>
      </p:sp>
      <p:sp>
        <p:nvSpPr>
          <p:cNvPr id="165" name="Google Shape;165;p19"/>
          <p:cNvSpPr txBox="1"/>
          <p:nvPr>
            <p:ph idx="1" type="subTitle"/>
          </p:nvPr>
        </p:nvSpPr>
        <p:spPr>
          <a:xfrm>
            <a:off x="724950" y="3161525"/>
            <a:ext cx="3300900" cy="1747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a:t>Segundo o Cormen, é chamado de método, e não algoritmo, porque engloba diversas implementações com complexidades diferentes. Possui 3 ideias muito importante na modelagem de fluxos.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Algoritmo Edmond-Karp</a:t>
            </a:r>
            <a:endParaRPr/>
          </a:p>
        </p:txBody>
      </p:sp>
      <p:sp>
        <p:nvSpPr>
          <p:cNvPr id="171" name="Google Shape;171;p20"/>
          <p:cNvSpPr txBox="1"/>
          <p:nvPr>
            <p:ph idx="1" type="subTitle"/>
          </p:nvPr>
        </p:nvSpPr>
        <p:spPr>
          <a:xfrm>
            <a:off x="724950" y="3161525"/>
            <a:ext cx="3300900" cy="185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 implementação mais usual do Ford-Fulkerson.</a:t>
            </a:r>
            <a:endParaRPr/>
          </a:p>
          <a:p>
            <a:pPr indent="0" lvl="0" marL="0" rtl="0" algn="l">
              <a:spcBef>
                <a:spcPts val="0"/>
              </a:spcBef>
              <a:spcAft>
                <a:spcPts val="0"/>
              </a:spcAft>
              <a:buNone/>
            </a:pPr>
            <a:r>
              <a:rPr lang="pt-BR"/>
              <a:t>O(|V| |E**2|)</a:t>
            </a:r>
            <a:endParaRPr/>
          </a:p>
          <a:p>
            <a:pPr indent="0" lvl="0" marL="0" rtl="0" algn="l">
              <a:spcBef>
                <a:spcPts val="0"/>
              </a:spcBef>
              <a:spcAft>
                <a:spcPts val="0"/>
              </a:spcAft>
              <a:buNone/>
            </a:pPr>
            <a:r>
              <a:rPr lang="pt-BR"/>
              <a:t>Usa Busca em largura para atualizar a fila de procura de caminhos aumentados.</a:t>
            </a:r>
            <a:endParaRPr/>
          </a:p>
        </p:txBody>
      </p:sp>
      <p:sp>
        <p:nvSpPr>
          <p:cNvPr id="172" name="Google Shape;172;p20"/>
          <p:cNvSpPr txBox="1"/>
          <p:nvPr>
            <p:ph idx="2" type="body"/>
          </p:nvPr>
        </p:nvSpPr>
        <p:spPr>
          <a:xfrm>
            <a:off x="5174225" y="420900"/>
            <a:ext cx="3374400" cy="4529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pt-BR"/>
              <a:t>“</a:t>
            </a:r>
            <a:r>
              <a:rPr lang="pt-BR"/>
              <a:t>A  complexidade  de  tempo ́e  O  (fluxo-maximo*numero de arestas), j ́a que executamos um loopenquanto  nos  for  dado  um  caminho  existente.  No  piorcaso,  podemos  adicionar  1  unidade  de  fluxo  em  cadaiterac ̧ ̃ao  -  a  complexidade  do  tempo  torna-se  O  (fluxo-maximo*numero  de  arestas).  Neste  caso,  como  usamostamb ́em  o  Busca  em  Largura  com  o  Ford  Fulkerson,temos que ser ́a O(vertices * numero de arestas 2 * fluxo-maximo)”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O código</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