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26"/>
  </p:notesMasterIdLst>
  <p:sldIdLst>
    <p:sldId id="256" r:id="rId2"/>
    <p:sldId id="324" r:id="rId3"/>
    <p:sldId id="359" r:id="rId4"/>
    <p:sldId id="358" r:id="rId5"/>
    <p:sldId id="360" r:id="rId6"/>
    <p:sldId id="369" r:id="rId7"/>
    <p:sldId id="367" r:id="rId8"/>
    <p:sldId id="299" r:id="rId9"/>
    <p:sldId id="371" r:id="rId10"/>
    <p:sldId id="375" r:id="rId11"/>
    <p:sldId id="376" r:id="rId12"/>
    <p:sldId id="377" r:id="rId13"/>
    <p:sldId id="378" r:id="rId14"/>
    <p:sldId id="337" r:id="rId15"/>
    <p:sldId id="364" r:id="rId16"/>
    <p:sldId id="384" r:id="rId17"/>
    <p:sldId id="390" r:id="rId18"/>
    <p:sldId id="391" r:id="rId19"/>
    <p:sldId id="396" r:id="rId20"/>
    <p:sldId id="393" r:id="rId21"/>
    <p:sldId id="382" r:id="rId22"/>
    <p:sldId id="379" r:id="rId23"/>
    <p:sldId id="298" r:id="rId24"/>
    <p:sldId id="296" r:id="rId25"/>
  </p:sldIdLst>
  <p:sldSz cx="109728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2"/>
    <p:restoredTop sz="74359"/>
  </p:normalViewPr>
  <p:slideViewPr>
    <p:cSldViewPr>
      <p:cViewPr varScale="1">
        <p:scale>
          <a:sx n="78" d="100"/>
          <a:sy n="78" d="100"/>
        </p:scale>
        <p:origin x="760" y="176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29EDE-727D-3448-8C00-59D540E1E22D}" type="datetimeFigureOut">
              <a:rPr lang="pt-BR" smtClean="0"/>
              <a:t>20/07/17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D056F-AB37-8E4F-8FA8-5D19A8F9CB3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4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20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2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96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05001"/>
            <a:ext cx="905256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572000"/>
            <a:ext cx="7754112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333A-03FF-D54F-95C5-B962948F1062}" type="datetime1">
              <a:rPr lang="pt-BR" smtClean="0"/>
              <a:t>20/07/17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AAF-26CA-EC47-881F-D487DA964667}" type="datetime1">
              <a:rPr lang="pt-BR" smtClean="0"/>
              <a:t>20/07/17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10312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F7F1-B87D-684D-A2DA-DF77469BE077}" type="datetime1">
              <a:rPr lang="pt-BR" smtClean="0"/>
              <a:t>20/07/17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3E83-F9A9-A349-B04F-75D692BEED68}" type="datetime1">
              <a:rPr lang="pt-BR" smtClean="0"/>
              <a:t>20/07/17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5486400"/>
            <a:ext cx="9191624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852863"/>
            <a:ext cx="7362824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4253-E888-E74E-8827-3B71F3A069C4}" type="datetime1">
              <a:rPr lang="pt-BR" smtClean="0"/>
              <a:t>20/07/17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536192"/>
            <a:ext cx="438912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3520" y="1536192"/>
            <a:ext cx="438912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1B22-7CA8-1147-9B22-34A800F6F430}" type="datetime1">
              <a:rPr lang="pt-BR" smtClean="0"/>
              <a:t>20/07/17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38912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389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520" y="1535113"/>
            <a:ext cx="438912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520" y="2174875"/>
            <a:ext cx="4389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339D-C48C-524C-A70F-D5AB52DAAEA8}" type="datetime1">
              <a:rPr lang="pt-BR" smtClean="0"/>
              <a:t>20/07/17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BBFD-5AF2-284A-9F2C-3E97771CC867}" type="datetime1">
              <a:rPr lang="pt-BR" smtClean="0"/>
              <a:t>20/07/17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8272-AB8E-7D41-A93A-F42BEA912981}" type="datetime1">
              <a:rPr lang="pt-BR" smtClean="0"/>
              <a:t>20/07/17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5495544"/>
            <a:ext cx="932688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6096000"/>
            <a:ext cx="932688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4915-1E30-9041-8F4E-4CE864BFA57D}" type="datetime1">
              <a:rPr lang="pt-BR" smtClean="0"/>
              <a:t>20/07/17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381000"/>
            <a:ext cx="932688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02" y="5495278"/>
            <a:ext cx="932688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014984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02" y="6096000"/>
            <a:ext cx="932688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F5B5-A3D7-3F49-9FA4-636B9B6C992A}" type="datetime1">
              <a:rPr lang="pt-BR" smtClean="0"/>
              <a:t>20/07/17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0"/>
            <a:ext cx="9144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49840" y="0"/>
            <a:ext cx="82296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49840" y="5486400"/>
            <a:ext cx="8229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38146" y="5648960"/>
            <a:ext cx="658368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341021" y="4012184"/>
            <a:ext cx="2367281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305462" y="1609344"/>
            <a:ext cx="2438399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D3E9CC-09BD-A446-9CCB-007A3CD742F3}" type="datetime1">
              <a:rPr lang="pt-BR" smtClean="0"/>
              <a:t>20/07/17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990601"/>
            <a:ext cx="9052560" cy="2593975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Estudo sobre a Linguagem de Programação </a:t>
            </a:r>
            <a:r>
              <a:rPr lang="pt-BR" sz="4800" dirty="0" err="1" smtClean="0"/>
              <a:t>Ruby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5000" y="4309712"/>
            <a:ext cx="4343400" cy="1933037"/>
          </a:xfrm>
        </p:spPr>
        <p:txBody>
          <a:bodyPr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Componentes: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Giovanna Monteiro de Azevedo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Ibukun</a:t>
            </a:r>
            <a:r>
              <a:rPr lang="pt-BR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Chife</a:t>
            </a:r>
            <a:r>
              <a:rPr lang="pt-BR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 Didier </a:t>
            </a:r>
            <a:r>
              <a:rPr lang="pt-BR" dirty="0" err="1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Adjtche</a:t>
            </a:r>
            <a:endParaRPr lang="pt-BR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</a:t>
            </a:fld>
            <a:endParaRPr lang="pt-BR"/>
          </a:p>
        </p:txBody>
      </p:sp>
      <p:pic>
        <p:nvPicPr>
          <p:cNvPr id="4" name="Picture 2" descr="C:\Users\Heverton\Documents\TRÁFEGO\x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5245"/>
            <a:ext cx="1828800" cy="1998345"/>
          </a:xfrm>
          <a:prstGeom prst="rect">
            <a:avLst/>
          </a:prstGeom>
          <a:noFill/>
        </p:spPr>
      </p:pic>
      <p:sp>
        <p:nvSpPr>
          <p:cNvPr id="5" name="Título 5"/>
          <p:cNvSpPr txBox="1">
            <a:spLocks/>
          </p:cNvSpPr>
          <p:nvPr/>
        </p:nvSpPr>
        <p:spPr>
          <a:xfrm>
            <a:off x="182880" y="227314"/>
            <a:ext cx="9692640" cy="1774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UNIVERSIDADE FEDERAL DE RORAIMA</a:t>
            </a:r>
            <a:br>
              <a:rPr lang="pt-BR" sz="1600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CENTRO DE CIÊNCIAS DE TECNOLOGIA</a:t>
            </a:r>
            <a:br>
              <a:rPr lang="pt-BR" sz="1600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DEPARTAMENTO DE CIÊNCIA DA COMPUTAÇÃO</a:t>
            </a:r>
            <a:br>
              <a:rPr lang="pt-BR" sz="1600" dirty="0" smtClean="0">
                <a:latin typeface="Cambria" charset="0"/>
                <a:ea typeface="Cambria" charset="0"/>
                <a:cs typeface="Cambria" charset="0"/>
              </a:rPr>
            </a:br>
            <a:endParaRPr lang="pt-BR" sz="16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09601" y="5302234"/>
            <a:ext cx="4343400" cy="590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defRPr/>
            </a:pP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Orientador: </a:t>
            </a:r>
            <a:r>
              <a:rPr lang="pt-BR" sz="1600" dirty="0">
                <a:effectLst/>
                <a:latin typeface="Cambria" charset="0"/>
                <a:ea typeface="Cambria" charset="0"/>
                <a:cs typeface="Cambria" charset="0"/>
              </a:rPr>
              <a:t>Herbert Oliveira Rocha</a:t>
            </a:r>
            <a:endParaRPr lang="pt-BR" sz="160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749575" y="6242749"/>
            <a:ext cx="2559250" cy="468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defRPr/>
            </a:pPr>
            <a:r>
              <a:rPr lang="pt-BR" dirty="0" smtClean="0">
                <a:latin typeface="Cambria" charset="0"/>
                <a:ea typeface="Cambria" charset="0"/>
                <a:cs typeface="Cambria" charset="0"/>
              </a:rPr>
              <a:t>Boa Vista – RR, 2017</a:t>
            </a:r>
            <a:endParaRPr lang="pt-BR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As estruturas condicionais são estruturas que mudam pouco entre as linguagens de programação;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Para utilizar estruturas de controle em </a:t>
            </a:r>
            <a:r>
              <a:rPr lang="pt-BR" dirty="0" err="1"/>
              <a:t>Ruby</a:t>
            </a:r>
            <a:r>
              <a:rPr lang="pt-BR" dirty="0"/>
              <a:t>, precisamos antes conhecer os operadores booleanos, </a:t>
            </a:r>
            <a:r>
              <a:rPr lang="pt-BR" dirty="0" err="1"/>
              <a:t>true</a:t>
            </a:r>
            <a:r>
              <a:rPr lang="pt-BR" dirty="0"/>
              <a:t> e false. Os operadores booleanos são: ==, &gt;, &lt;, &gt;= e &lt;=;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Expressões booleanas podem ainda ser combinadas com os operadores &amp;&amp; (</a:t>
            </a:r>
            <a:r>
              <a:rPr lang="pt-BR" dirty="0" err="1"/>
              <a:t>and</a:t>
            </a:r>
            <a:r>
              <a:rPr lang="pt-BR" dirty="0"/>
              <a:t>) e || (</a:t>
            </a:r>
            <a:r>
              <a:rPr lang="pt-BR" dirty="0" err="1"/>
              <a:t>or</a:t>
            </a:r>
            <a:r>
              <a:rPr lang="pt-BR" dirty="0"/>
              <a:t>); 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b="1" dirty="0"/>
              <a:t>1) </a:t>
            </a:r>
            <a:r>
              <a:rPr lang="pt-BR" b="1" u="sng" dirty="0" err="1"/>
              <a:t>If</a:t>
            </a:r>
            <a:r>
              <a:rPr lang="pt-BR" b="1" u="sng" dirty="0" smtClean="0"/>
              <a:t>:</a:t>
            </a:r>
          </a:p>
          <a:p>
            <a:pPr lvl="0"/>
            <a:endParaRPr lang="pt-BR" dirty="0"/>
          </a:p>
          <a:p>
            <a:r>
              <a:rPr lang="pt-BR" dirty="0"/>
              <a:t>num = 8</a:t>
            </a:r>
          </a:p>
          <a:p>
            <a:r>
              <a:rPr lang="pt-BR" dirty="0" err="1"/>
              <a:t>if</a:t>
            </a:r>
            <a:r>
              <a:rPr lang="pt-BR" dirty="0"/>
              <a:t> num == 3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“Número é igual a 3”</a:t>
            </a:r>
          </a:p>
          <a:p>
            <a:r>
              <a:rPr lang="pt-BR" dirty="0" err="1"/>
              <a:t>elseif</a:t>
            </a:r>
            <a:r>
              <a:rPr lang="pt-BR" dirty="0"/>
              <a:t> num ==10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“Número é igual a 10”</a:t>
            </a:r>
          </a:p>
          <a:p>
            <a:r>
              <a:rPr lang="pt-BR" dirty="0" err="1"/>
              <a:t>elsif</a:t>
            </a:r>
            <a:r>
              <a:rPr lang="pt-BR" dirty="0"/>
              <a:t> num == 7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“Número é igual a7”</a:t>
            </a:r>
          </a:p>
          <a:p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“Não encontrado”</a:t>
            </a:r>
          </a:p>
          <a:p>
            <a:r>
              <a:rPr lang="pt-BR" dirty="0" err="1"/>
              <a:t>e</a:t>
            </a:r>
            <a:r>
              <a:rPr lang="pt-BR" dirty="0" err="1" smtClean="0"/>
              <a:t>nd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pt-BR" b="1" u="sng" dirty="0" smtClean="0"/>
              <a:t>2) </a:t>
            </a:r>
            <a:r>
              <a:rPr lang="pt-BR" b="1" u="sng" dirty="0" err="1" smtClean="0"/>
              <a:t>Unless</a:t>
            </a:r>
            <a:r>
              <a:rPr lang="pt-BR" b="1" u="sng" dirty="0"/>
              <a:t>:</a:t>
            </a:r>
            <a:r>
              <a:rPr lang="pt-BR" dirty="0"/>
              <a:t> a expressão </a:t>
            </a:r>
            <a:r>
              <a:rPr lang="pt-BR" dirty="0" err="1"/>
              <a:t>unless</a:t>
            </a:r>
            <a:r>
              <a:rPr lang="pt-BR" dirty="0"/>
              <a:t> é o oposto da expressão </a:t>
            </a:r>
            <a:r>
              <a:rPr lang="pt-BR" dirty="0" err="1"/>
              <a:t>if</a:t>
            </a:r>
            <a:r>
              <a:rPr lang="pt-BR" dirty="0"/>
              <a:t>. E executa o código quando a condição é falsa</a:t>
            </a:r>
            <a:r>
              <a:rPr lang="pt-BR" dirty="0" smtClean="0"/>
              <a:t>.</a:t>
            </a:r>
          </a:p>
          <a:p>
            <a:pPr lvl="0" algn="just"/>
            <a:endParaRPr lang="pt-BR" dirty="0"/>
          </a:p>
          <a:p>
            <a:pPr algn="just"/>
            <a:r>
              <a:rPr lang="pt-BR" dirty="0"/>
              <a:t> </a:t>
            </a:r>
            <a:r>
              <a:rPr lang="pt-BR" dirty="0" err="1"/>
              <a:t>unless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&gt;= 10</a:t>
            </a:r>
          </a:p>
          <a:p>
            <a:pPr algn="just"/>
            <a:r>
              <a:rPr lang="pt-BR" dirty="0"/>
              <a:t> 	</a:t>
            </a:r>
            <a:r>
              <a:rPr lang="pt-BR" dirty="0" err="1"/>
              <a:t>puts</a:t>
            </a:r>
            <a:r>
              <a:rPr lang="pt-BR" dirty="0"/>
              <a:t> "menor que 10"</a:t>
            </a:r>
          </a:p>
          <a:p>
            <a:pPr algn="just"/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 	</a:t>
            </a:r>
            <a:r>
              <a:rPr lang="pt-BR" dirty="0" err="1"/>
              <a:t>puts</a:t>
            </a:r>
            <a:r>
              <a:rPr lang="pt-BR" dirty="0"/>
              <a:t> "maior igual que 10"</a:t>
            </a:r>
          </a:p>
          <a:p>
            <a:pPr algn="just"/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pt-BR" b="1" u="sng" dirty="0" smtClean="0"/>
              <a:t>3) Case</a:t>
            </a:r>
            <a:r>
              <a:rPr lang="pt-BR" b="1" u="sng" dirty="0"/>
              <a:t>:</a:t>
            </a:r>
            <a:r>
              <a:rPr lang="pt-BR" dirty="0"/>
              <a:t> é a opção mais simplificada e flexível, </a:t>
            </a:r>
            <a:r>
              <a:rPr lang="pt-BR" dirty="0" err="1"/>
              <a:t>pq</a:t>
            </a:r>
            <a:r>
              <a:rPr lang="pt-BR" dirty="0"/>
              <a:t> testa o valor nas afirmações de </a:t>
            </a:r>
            <a:r>
              <a:rPr lang="pt-BR" dirty="0" err="1"/>
              <a:t>when</a:t>
            </a:r>
            <a:r>
              <a:rPr lang="pt-BR" dirty="0"/>
              <a:t>.</a:t>
            </a:r>
          </a:p>
          <a:p>
            <a:r>
              <a:rPr lang="pt-BR" dirty="0"/>
              <a:t>case </a:t>
            </a:r>
            <a:r>
              <a:rPr lang="pt-BR" dirty="0" err="1"/>
              <a:t>i</a:t>
            </a:r>
            <a:r>
              <a:rPr lang="pt-BR" dirty="0"/>
              <a:t> </a:t>
            </a:r>
          </a:p>
          <a:p>
            <a:r>
              <a:rPr lang="pt-BR" dirty="0" err="1"/>
              <a:t>when</a:t>
            </a:r>
            <a:r>
              <a:rPr lang="pt-BR" dirty="0"/>
              <a:t> 0..5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 Esta entre 0 e 5”</a:t>
            </a:r>
          </a:p>
          <a:p>
            <a:r>
              <a:rPr lang="pt-BR" dirty="0" err="1"/>
              <a:t>when</a:t>
            </a:r>
            <a:r>
              <a:rPr lang="pt-BR" dirty="0"/>
              <a:t> 6..10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 Esta entre 6 e 10”</a:t>
            </a:r>
          </a:p>
          <a:p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</a:t>
            </a:r>
            <a:r>
              <a:rPr lang="pt-BR" dirty="0" err="1"/>
              <a:t>i.to_s</a:t>
            </a:r>
            <a:r>
              <a:rPr lang="pt-BR" dirty="0"/>
              <a:t> </a:t>
            </a:r>
          </a:p>
          <a:p>
            <a:r>
              <a:rPr lang="pt-BR" dirty="0" err="1"/>
              <a:t>end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pt-BR" b="1" u="sng" dirty="0" smtClean="0"/>
              <a:t>4) </a:t>
            </a:r>
            <a:r>
              <a:rPr lang="pt-BR" b="1" u="sng" dirty="0" err="1" smtClean="0"/>
              <a:t>While</a:t>
            </a:r>
            <a:r>
              <a:rPr lang="pt-BR" dirty="0"/>
              <a:t>: os loops são usados para executar no mesmo bloco de código um específico número de vezes. O loop </a:t>
            </a:r>
            <a:r>
              <a:rPr lang="pt-BR" dirty="0" err="1"/>
              <a:t>While</a:t>
            </a:r>
            <a:r>
              <a:rPr lang="pt-BR" dirty="0"/>
              <a:t> executa um bloco de código quando a condição for verdadeira</a:t>
            </a:r>
            <a:r>
              <a:rPr lang="pt-BR" dirty="0" smtClean="0"/>
              <a:t>.</a:t>
            </a:r>
          </a:p>
          <a:p>
            <a:pPr lvl="0" algn="just"/>
            <a:endParaRPr lang="pt-BR" dirty="0"/>
          </a:p>
          <a:p>
            <a:pPr algn="just"/>
            <a:r>
              <a:rPr lang="pt-BR" dirty="0"/>
              <a:t>a = 0</a:t>
            </a:r>
          </a:p>
          <a:p>
            <a:pPr algn="just"/>
            <a:r>
              <a:rPr lang="pt-BR" dirty="0" err="1"/>
              <a:t>while</a:t>
            </a:r>
            <a:r>
              <a:rPr lang="pt-BR" dirty="0"/>
              <a:t> a &lt; 10</a:t>
            </a:r>
          </a:p>
          <a:p>
            <a:pPr algn="just"/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a</a:t>
            </a:r>
          </a:p>
          <a:p>
            <a:pPr algn="just"/>
            <a:r>
              <a:rPr lang="pt-BR" dirty="0"/>
              <a:t>	a+=1</a:t>
            </a:r>
          </a:p>
          <a:p>
            <a:pPr algn="just"/>
            <a:r>
              <a:rPr lang="pt-BR" dirty="0" err="1"/>
              <a:t>end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pt-BR" b="1" u="sng" dirty="0" smtClean="0"/>
              <a:t>5) </a:t>
            </a:r>
            <a:r>
              <a:rPr lang="pt-BR" b="1" u="sng" dirty="0" err="1" smtClean="0"/>
              <a:t>Until</a:t>
            </a:r>
            <a:r>
              <a:rPr lang="pt-BR" dirty="0"/>
              <a:t>: O loop </a:t>
            </a:r>
            <a:r>
              <a:rPr lang="pt-BR" dirty="0" err="1"/>
              <a:t>until</a:t>
            </a:r>
            <a:r>
              <a:rPr lang="pt-BR" dirty="0"/>
              <a:t> é o oposto de um loop </a:t>
            </a:r>
            <a:r>
              <a:rPr lang="pt-BR" dirty="0" err="1"/>
              <a:t>while</a:t>
            </a:r>
            <a:r>
              <a:rPr lang="pt-BR" dirty="0"/>
              <a:t>, ou seja, ele roda quando a condição é falsa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r>
              <a:rPr lang="pt-BR" dirty="0"/>
              <a:t>a = 0</a:t>
            </a:r>
          </a:p>
          <a:p>
            <a:r>
              <a:rPr lang="pt-BR" dirty="0" err="1"/>
              <a:t>until</a:t>
            </a:r>
            <a:r>
              <a:rPr lang="pt-BR" dirty="0"/>
              <a:t> a &gt; 10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“a = #{a}”</a:t>
            </a:r>
          </a:p>
          <a:p>
            <a:r>
              <a:rPr lang="pt-BR" dirty="0"/>
              <a:t>	a+=2</a:t>
            </a:r>
          </a:p>
          <a:p>
            <a:r>
              <a:rPr lang="pt-BR" dirty="0" err="1"/>
              <a:t>end</a:t>
            </a:r>
            <a:r>
              <a:rPr lang="pt-BR" dirty="0"/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pt-BR" sz="2600" b="1" u="sng" dirty="0" smtClean="0"/>
              <a:t>6) </a:t>
            </a:r>
            <a:r>
              <a:rPr lang="pt-BR" sz="2600" b="1" u="sng" dirty="0"/>
              <a:t>For</a:t>
            </a:r>
            <a:r>
              <a:rPr lang="pt-BR" sz="2600" dirty="0"/>
              <a:t>: O loop de for consiste em uma variável vazia e um range. Para cada interação do loop, a variável vazia recebe um valor correspondente ao elemento do range</a:t>
            </a:r>
            <a:r>
              <a:rPr lang="pt-BR" sz="2600" dirty="0" smtClean="0"/>
              <a:t>.</a:t>
            </a:r>
          </a:p>
          <a:p>
            <a:pPr lvl="0"/>
            <a:endParaRPr lang="pt-BR" sz="2600" dirty="0"/>
          </a:p>
          <a:p>
            <a:r>
              <a:rPr lang="pt-BR" sz="2600" dirty="0"/>
              <a:t>for a in (1..6)	</a:t>
            </a:r>
          </a:p>
          <a:p>
            <a:r>
              <a:rPr lang="pt-BR" sz="2600" dirty="0"/>
              <a:t>	</a:t>
            </a:r>
            <a:r>
              <a:rPr lang="pt-BR" sz="2600" dirty="0" err="1"/>
              <a:t>puts</a:t>
            </a:r>
            <a:r>
              <a:rPr lang="pt-BR" sz="2600" dirty="0"/>
              <a:t> a</a:t>
            </a:r>
          </a:p>
          <a:p>
            <a:r>
              <a:rPr lang="pt-BR" sz="2600" dirty="0" err="1" smtClean="0"/>
              <a:t>end</a:t>
            </a:r>
            <a:endParaRPr lang="pt-BR" sz="2600" dirty="0"/>
          </a:p>
          <a:p>
            <a:pPr algn="just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400" b="1" u="sng" dirty="0"/>
              <a:t>7</a:t>
            </a:r>
            <a:r>
              <a:rPr lang="pt-BR" sz="2400" b="1" u="sng" dirty="0" smtClean="0"/>
              <a:t>) </a:t>
            </a:r>
            <a:r>
              <a:rPr lang="pt-BR" sz="2400" b="1" u="sng" dirty="0"/>
              <a:t>Loop Do</a:t>
            </a:r>
            <a:r>
              <a:rPr lang="pt-BR" sz="2400" dirty="0"/>
              <a:t>: permite que o código execute até que a condição do break seja atendida</a:t>
            </a:r>
            <a:r>
              <a:rPr lang="pt-BR" sz="2400" dirty="0" smtClean="0"/>
              <a:t>.</a:t>
            </a:r>
          </a:p>
          <a:p>
            <a:pPr lvl="0"/>
            <a:endParaRPr lang="pt-BR" sz="2400" dirty="0"/>
          </a:p>
          <a:p>
            <a:r>
              <a:rPr lang="pt-BR" sz="2400" dirty="0" err="1"/>
              <a:t>X</a:t>
            </a:r>
            <a:r>
              <a:rPr lang="pt-BR" sz="2400" dirty="0"/>
              <a:t>=0	</a:t>
            </a:r>
          </a:p>
          <a:p>
            <a:r>
              <a:rPr lang="pt-BR" sz="2400" dirty="0" err="1"/>
              <a:t>looop</a:t>
            </a:r>
            <a:r>
              <a:rPr lang="pt-BR" sz="2400" dirty="0"/>
              <a:t> do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puts</a:t>
            </a:r>
            <a:r>
              <a:rPr lang="pt-BR" sz="2400" dirty="0"/>
              <a:t> </a:t>
            </a:r>
            <a:r>
              <a:rPr lang="pt-BR" sz="2400" dirty="0" err="1"/>
              <a:t>x</a:t>
            </a:r>
            <a:endParaRPr lang="pt-BR" sz="2400" dirty="0"/>
          </a:p>
          <a:p>
            <a:r>
              <a:rPr lang="pt-BR" sz="2400" dirty="0"/>
              <a:t>	</a:t>
            </a:r>
            <a:r>
              <a:rPr lang="pt-BR" sz="2400" dirty="0" err="1"/>
              <a:t>x</a:t>
            </a:r>
            <a:r>
              <a:rPr lang="pt-BR" sz="2400" dirty="0"/>
              <a:t>+=1</a:t>
            </a:r>
          </a:p>
          <a:p>
            <a:r>
              <a:rPr lang="pt-BR" sz="2400" dirty="0"/>
              <a:t>	break </a:t>
            </a:r>
            <a:r>
              <a:rPr lang="pt-BR" sz="2400" dirty="0" err="1"/>
              <a:t>if</a:t>
            </a:r>
            <a:r>
              <a:rPr lang="pt-BR" sz="2400" dirty="0"/>
              <a:t> </a:t>
            </a:r>
            <a:r>
              <a:rPr lang="pt-BR" sz="2400" dirty="0" err="1"/>
              <a:t>x</a:t>
            </a:r>
            <a:r>
              <a:rPr lang="pt-BR" sz="2400" dirty="0"/>
              <a:t>&gt;10</a:t>
            </a:r>
          </a:p>
          <a:p>
            <a:r>
              <a:rPr lang="pt-BR" sz="2400" dirty="0" err="1"/>
              <a:t>end</a:t>
            </a:r>
            <a:r>
              <a:rPr lang="pt-BR" sz="2400" dirty="0"/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Escopo (Regras de Visibilidade)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Ruby</a:t>
            </a:r>
            <a:r>
              <a:rPr lang="pt-BR" dirty="0" smtClean="0"/>
              <a:t> tem uma estrutura de bloco aninhada, ou seja:</a:t>
            </a:r>
          </a:p>
          <a:p>
            <a:pPr lvl="1"/>
            <a:r>
              <a:rPr lang="pt-BR" dirty="0" smtClean="0"/>
              <a:t>Declarações no nível mais externo têm escopo global (nível 1).</a:t>
            </a:r>
          </a:p>
          <a:p>
            <a:pPr lvl="1"/>
            <a:r>
              <a:rPr lang="pt-BR" dirty="0" smtClean="0"/>
              <a:t>Declarações dentro de um bloco interno são locais ao bloco; cada bloco está dentro de outro bloco, com um nível a mais. 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escopo (âmbito) de uma variável local em </a:t>
            </a:r>
            <a:r>
              <a:rPr lang="pt-BR" dirty="0" err="1" smtClean="0"/>
              <a:t>Ruby</a:t>
            </a:r>
            <a:r>
              <a:rPr lang="pt-BR" dirty="0" smtClean="0"/>
              <a:t> é um dos seguintes:</a:t>
            </a:r>
          </a:p>
          <a:p>
            <a:pPr lvl="0"/>
            <a:r>
              <a:rPr lang="pt-BR" dirty="0" err="1" smtClean="0"/>
              <a:t>proc</a:t>
            </a:r>
            <a:r>
              <a:rPr lang="pt-BR" dirty="0" smtClean="0"/>
              <a:t>{…} </a:t>
            </a:r>
          </a:p>
          <a:p>
            <a:pPr lvl="0"/>
            <a:r>
              <a:rPr lang="pt-BR" dirty="0" smtClean="0"/>
              <a:t>loop{…} </a:t>
            </a:r>
          </a:p>
          <a:p>
            <a:pPr lvl="0"/>
            <a:r>
              <a:rPr lang="pt-BR" dirty="0" err="1" smtClean="0"/>
              <a:t>def</a:t>
            </a:r>
            <a:r>
              <a:rPr lang="pt-BR" dirty="0" smtClean="0"/>
              <a:t>…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</a:p>
          <a:p>
            <a:pPr lvl="0"/>
            <a:r>
              <a:rPr lang="pt-BR" dirty="0" err="1" smtClean="0"/>
              <a:t>class</a:t>
            </a:r>
            <a:r>
              <a:rPr lang="pt-BR" dirty="0" smtClean="0"/>
              <a:t>…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</a:p>
          <a:p>
            <a:pPr lvl="0"/>
            <a:r>
              <a:rPr lang="pt-BR" dirty="0" smtClean="0"/>
              <a:t>module…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Ruby</a:t>
            </a:r>
            <a:r>
              <a:rPr lang="pt-BR" dirty="0"/>
              <a:t> implementa o escopo </a:t>
            </a:r>
            <a:r>
              <a:rPr lang="pt-BR" b="1" dirty="0"/>
              <a:t>estático</a:t>
            </a:r>
            <a:r>
              <a:rPr lang="pt-BR" dirty="0"/>
              <a:t> (as variáveis tem seu escopo determinado antes da execução do </a:t>
            </a:r>
            <a:r>
              <a:rPr lang="pt-BR" dirty="0" smtClean="0"/>
              <a:t>programa);</a:t>
            </a:r>
          </a:p>
          <a:p>
            <a:endParaRPr lang="pt-BR" dirty="0" smtClean="0"/>
          </a:p>
          <a:p>
            <a:r>
              <a:rPr lang="pt-BR" dirty="0" smtClean="0"/>
              <a:t>Mas </a:t>
            </a:r>
            <a:r>
              <a:rPr lang="pt-BR" dirty="0"/>
              <a:t>em </a:t>
            </a:r>
            <a:r>
              <a:rPr lang="pt-BR" dirty="0" err="1"/>
              <a:t>Ruby</a:t>
            </a:r>
            <a:r>
              <a:rPr lang="pt-BR" dirty="0"/>
              <a:t> todas as variáveis podem </a:t>
            </a:r>
            <a:r>
              <a:rPr lang="pt-BR" dirty="0" smtClean="0"/>
              <a:t>ser:</a:t>
            </a:r>
          </a:p>
          <a:p>
            <a:pPr lvl="1"/>
            <a:r>
              <a:rPr lang="pt-BR" sz="2200" dirty="0"/>
              <a:t>L</a:t>
            </a:r>
            <a:r>
              <a:rPr lang="pt-BR" sz="2200" dirty="0" smtClean="0"/>
              <a:t>ocal;</a:t>
            </a:r>
          </a:p>
          <a:p>
            <a:pPr lvl="1"/>
            <a:r>
              <a:rPr lang="pt-BR" sz="2200" dirty="0"/>
              <a:t>G</a:t>
            </a:r>
            <a:r>
              <a:rPr lang="pt-BR" sz="2200" dirty="0" smtClean="0"/>
              <a:t>lobal </a:t>
            </a:r>
            <a:r>
              <a:rPr lang="pt-BR" sz="2200" dirty="0"/>
              <a:t>– </a:t>
            </a:r>
            <a:r>
              <a:rPr lang="pt-BR" sz="2200" dirty="0" smtClean="0"/>
              <a:t>$;</a:t>
            </a:r>
          </a:p>
          <a:p>
            <a:pPr lvl="1"/>
            <a:r>
              <a:rPr lang="pt-BR" sz="2200" dirty="0"/>
              <a:t>A</a:t>
            </a:r>
            <a:r>
              <a:rPr lang="pt-BR" sz="2200" dirty="0" smtClean="0"/>
              <a:t>tributos </a:t>
            </a:r>
            <a:r>
              <a:rPr lang="pt-BR" sz="2200" dirty="0"/>
              <a:t>de objeto (de instância) – @ (a variável é acessível somente à </a:t>
            </a:r>
            <a:r>
              <a:rPr lang="pt-BR" sz="2200" dirty="0" smtClean="0"/>
              <a:t>classe);</a:t>
            </a:r>
          </a:p>
          <a:p>
            <a:pPr lvl="1"/>
            <a:r>
              <a:rPr lang="pt-BR" sz="2200" dirty="0"/>
              <a:t>A</a:t>
            </a:r>
            <a:r>
              <a:rPr lang="pt-BR" sz="2200" dirty="0" smtClean="0"/>
              <a:t>tributos </a:t>
            </a:r>
            <a:r>
              <a:rPr lang="pt-BR" sz="2200" dirty="0"/>
              <a:t>de classe – @@ (a variável é acessível à classe e a todas que herdarem dela</a:t>
            </a:r>
            <a:r>
              <a:rPr lang="pt-BR" sz="2200" dirty="0" smtClean="0"/>
              <a:t>). 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50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Código 1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i="1" dirty="0"/>
              <a:t>$</a:t>
            </a:r>
            <a:r>
              <a:rPr lang="pt-BR" i="1" dirty="0" err="1"/>
              <a:t>s</a:t>
            </a:r>
            <a:r>
              <a:rPr lang="pt-BR" i="1" dirty="0"/>
              <a:t> = 2; </a:t>
            </a:r>
            <a:endParaRPr lang="pt-BR" dirty="0"/>
          </a:p>
          <a:p>
            <a:r>
              <a:rPr lang="pt-BR" i="1" dirty="0" err="1"/>
              <a:t>def</a:t>
            </a:r>
            <a:r>
              <a:rPr lang="pt-BR" i="1" dirty="0"/>
              <a:t> </a:t>
            </a:r>
            <a:r>
              <a:rPr lang="pt-BR" i="1" dirty="0" err="1"/>
              <a:t>scaled</a:t>
            </a:r>
            <a:r>
              <a:rPr lang="pt-BR" i="1" dirty="0"/>
              <a:t>(</a:t>
            </a:r>
            <a:r>
              <a:rPr lang="pt-BR" i="1" dirty="0" err="1"/>
              <a:t>d</a:t>
            </a:r>
            <a:r>
              <a:rPr lang="pt-BR" i="1" dirty="0"/>
              <a:t>)</a:t>
            </a:r>
            <a:endParaRPr lang="pt-BR" dirty="0"/>
          </a:p>
          <a:p>
            <a:r>
              <a:rPr lang="pt-BR" i="1" dirty="0"/>
              <a:t>    </a:t>
            </a:r>
            <a:r>
              <a:rPr lang="pt-BR" i="1" dirty="0" err="1"/>
              <a:t>d</a:t>
            </a:r>
            <a:r>
              <a:rPr lang="pt-BR" i="1" dirty="0"/>
              <a:t>*$</a:t>
            </a:r>
            <a:r>
              <a:rPr lang="pt-BR" i="1" dirty="0" err="1"/>
              <a:t>s</a:t>
            </a:r>
            <a:r>
              <a:rPr lang="pt-BR" i="1" dirty="0"/>
              <a:t>;</a:t>
            </a:r>
            <a:endParaRPr lang="pt-BR" dirty="0"/>
          </a:p>
          <a:p>
            <a:r>
              <a:rPr lang="pt-BR" i="1" dirty="0" err="1"/>
              <a:t>end</a:t>
            </a:r>
            <a:endParaRPr lang="pt-BR" dirty="0"/>
          </a:p>
          <a:p>
            <a:r>
              <a:rPr lang="pt-BR" i="1" dirty="0" err="1"/>
              <a:t>def</a:t>
            </a:r>
            <a:r>
              <a:rPr lang="pt-BR" i="1" dirty="0"/>
              <a:t> teste()</a:t>
            </a:r>
            <a:endParaRPr lang="pt-BR" dirty="0"/>
          </a:p>
          <a:p>
            <a:r>
              <a:rPr lang="pt-BR" i="1" dirty="0"/>
              <a:t>   </a:t>
            </a:r>
            <a:r>
              <a:rPr lang="pt-BR" i="1" dirty="0" err="1"/>
              <a:t>s</a:t>
            </a:r>
            <a:r>
              <a:rPr lang="pt-BR" i="1" dirty="0"/>
              <a:t> = 3;</a:t>
            </a:r>
            <a:endParaRPr lang="pt-BR" dirty="0"/>
          </a:p>
          <a:p>
            <a:r>
              <a:rPr lang="pt-BR" i="1" dirty="0"/>
              <a:t>   </a:t>
            </a:r>
            <a:r>
              <a:rPr lang="pt-BR" i="1" dirty="0" err="1"/>
              <a:t>scaled</a:t>
            </a:r>
            <a:r>
              <a:rPr lang="pt-BR" i="1" dirty="0"/>
              <a:t>(3);</a:t>
            </a:r>
            <a:endParaRPr lang="pt-BR" dirty="0"/>
          </a:p>
          <a:p>
            <a:r>
              <a:rPr lang="pt-BR" i="1" dirty="0" err="1"/>
              <a:t>end</a:t>
            </a:r>
            <a:endParaRPr lang="pt-BR" dirty="0"/>
          </a:p>
          <a:p>
            <a:r>
              <a:rPr lang="pt-BR" i="1" dirty="0" err="1"/>
              <a:t>puts</a:t>
            </a:r>
            <a:r>
              <a:rPr lang="pt-BR" i="1" dirty="0"/>
              <a:t> teste();</a:t>
            </a:r>
            <a:r>
              <a:rPr lang="pt-BR" dirty="0"/>
              <a:t> </a:t>
            </a:r>
            <a:endParaRPr lang="pt-BR" dirty="0" smtClean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2400" dirty="0"/>
              <a:t>Código 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$</a:t>
            </a:r>
            <a:r>
              <a:rPr lang="pt-BR" dirty="0" err="1"/>
              <a:t>s</a:t>
            </a:r>
            <a:r>
              <a:rPr lang="pt-BR" dirty="0"/>
              <a:t> = 2;</a:t>
            </a:r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scaled</a:t>
            </a:r>
            <a:r>
              <a:rPr lang="pt-BR" dirty="0"/>
              <a:t>(</a:t>
            </a:r>
            <a:r>
              <a:rPr lang="pt-BR" dirty="0" err="1"/>
              <a:t>d</a:t>
            </a:r>
            <a:r>
              <a:rPr lang="pt-BR" dirty="0"/>
              <a:t>)</a:t>
            </a:r>
          </a:p>
          <a:p>
            <a:r>
              <a:rPr lang="pt-BR" dirty="0" err="1"/>
              <a:t>d</a:t>
            </a:r>
            <a:r>
              <a:rPr lang="pt-BR" dirty="0"/>
              <a:t>*$</a:t>
            </a:r>
            <a:r>
              <a:rPr lang="pt-BR" dirty="0" err="1"/>
              <a:t>s</a:t>
            </a:r>
            <a:r>
              <a:rPr lang="pt-BR" dirty="0"/>
              <a:t>;</a:t>
            </a:r>
          </a:p>
          <a:p>
            <a:r>
              <a:rPr lang="pt-BR" dirty="0" err="1"/>
              <a:t>end</a:t>
            </a:r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teste()</a:t>
            </a:r>
          </a:p>
          <a:p>
            <a:r>
              <a:rPr lang="pt-BR" dirty="0"/>
              <a:t>$</a:t>
            </a:r>
            <a:r>
              <a:rPr lang="pt-BR" dirty="0" err="1"/>
              <a:t>s</a:t>
            </a:r>
            <a:r>
              <a:rPr lang="pt-BR" dirty="0"/>
              <a:t> = 3;</a:t>
            </a:r>
          </a:p>
          <a:p>
            <a:r>
              <a:rPr lang="pt-BR" dirty="0" err="1"/>
              <a:t>scaled</a:t>
            </a:r>
            <a:r>
              <a:rPr lang="pt-BR" dirty="0"/>
              <a:t>(3);</a:t>
            </a:r>
          </a:p>
          <a:p>
            <a:r>
              <a:rPr lang="pt-BR" dirty="0" err="1"/>
              <a:t>end</a:t>
            </a:r>
            <a:endParaRPr lang="pt-BR" dirty="0"/>
          </a:p>
          <a:p>
            <a:r>
              <a:rPr lang="pt-BR" dirty="0" err="1"/>
              <a:t>puts</a:t>
            </a:r>
            <a:r>
              <a:rPr lang="pt-BR" dirty="0"/>
              <a:t> teste();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/>
              <a:t>Declaração: </a:t>
            </a:r>
            <a:r>
              <a:rPr lang="pt-BR" dirty="0"/>
              <a:t>é uma frase de um programa que ao ser elaborada produz ocorrências e vínculos. </a:t>
            </a:r>
            <a:r>
              <a:rPr lang="pt-BR" dirty="0" err="1"/>
              <a:t>Ruby</a:t>
            </a:r>
            <a:r>
              <a:rPr lang="pt-BR" dirty="0"/>
              <a:t> suporta os principais tipos de declarações, com exceção de declarações colaterais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Definição</a:t>
            </a:r>
            <a:r>
              <a:rPr lang="pt-BR" dirty="0"/>
              <a:t> – é uma declaração cujo único efeito é produzir associações. Como exemplo, tem-se a declaração de constantes. </a:t>
            </a:r>
            <a:endParaRPr lang="pt-BR" dirty="0" smtClean="0"/>
          </a:p>
          <a:p>
            <a:pPr lvl="1" algn="just"/>
            <a:r>
              <a:rPr lang="pt-BR" dirty="0" err="1" smtClean="0"/>
              <a:t>Ex</a:t>
            </a:r>
            <a:r>
              <a:rPr lang="pt-BR" dirty="0" smtClean="0"/>
              <a:t>: Constante </a:t>
            </a:r>
            <a:r>
              <a:rPr lang="pt-BR" dirty="0"/>
              <a:t>= 10</a:t>
            </a:r>
          </a:p>
          <a:p>
            <a:endParaRPr lang="pt-BR" dirty="0" smtClean="0"/>
          </a:p>
          <a:p>
            <a:pPr algn="just"/>
            <a:r>
              <a:rPr lang="pt-BR" b="1" dirty="0"/>
              <a:t>Declaração de tipos</a:t>
            </a:r>
            <a:r>
              <a:rPr lang="pt-BR" dirty="0"/>
              <a:t> - uma declaração de um novo tipo cria um tipo e produz um vínculo. Como em </a:t>
            </a:r>
            <a:r>
              <a:rPr lang="pt-BR" dirty="0" err="1"/>
              <a:t>Ruby</a:t>
            </a:r>
            <a:r>
              <a:rPr lang="pt-BR" dirty="0"/>
              <a:t> TUDO é objeto, pode-se definir um novo tipo através de classes (</a:t>
            </a:r>
            <a:r>
              <a:rPr lang="pt-BR" dirty="0" smtClean="0"/>
              <a:t>TAD).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  </a:t>
            </a:r>
            <a:r>
              <a:rPr lang="pt-BR" dirty="0" err="1" smtClean="0"/>
              <a:t>classFoo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      </a:t>
            </a:r>
            <a:r>
              <a:rPr lang="pt-BR" dirty="0"/>
              <a:t>@</a:t>
            </a:r>
            <a:r>
              <a:rPr lang="pt-BR" dirty="0" err="1"/>
              <a:t>foo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 </a:t>
            </a:r>
            <a:r>
              <a:rPr lang="pt-BR" dirty="0" err="1" smtClean="0"/>
              <a:t>end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Declaração de variáveis</a:t>
            </a:r>
            <a:r>
              <a:rPr lang="pt-BR" dirty="0"/>
              <a:t> – uma declaração de variável nova cria uma variável e produz um vínculo. Como </a:t>
            </a:r>
            <a:r>
              <a:rPr lang="pt-BR" dirty="0" err="1"/>
              <a:t>Ruby</a:t>
            </a:r>
            <a:r>
              <a:rPr lang="pt-BR" dirty="0"/>
              <a:t> é dinamicamente </a:t>
            </a:r>
            <a:r>
              <a:rPr lang="pt-BR" dirty="0" err="1"/>
              <a:t>tipada</a:t>
            </a:r>
            <a:r>
              <a:rPr lang="pt-BR" dirty="0"/>
              <a:t>, a declaração de uma variável é feita quando se associa um valor à </a:t>
            </a:r>
            <a:r>
              <a:rPr lang="pt-BR" dirty="0" smtClean="0"/>
              <a:t>mesma: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/>
              <a:t>: </a:t>
            </a:r>
            <a:r>
              <a:rPr lang="pt-BR" dirty="0" err="1"/>
              <a:t>foo</a:t>
            </a:r>
            <a:r>
              <a:rPr lang="pt-BR" dirty="0"/>
              <a:t> = </a:t>
            </a:r>
            <a:r>
              <a:rPr lang="pt-BR" dirty="0" err="1"/>
              <a:t>Foo.new</a:t>
            </a:r>
            <a:endParaRPr lang="pt-BR" dirty="0"/>
          </a:p>
          <a:p>
            <a:pPr algn="just"/>
            <a:endParaRPr lang="pt-BR" dirty="0"/>
          </a:p>
          <a:p>
            <a:r>
              <a:rPr lang="pt-BR" b="1" dirty="0"/>
              <a:t>Declaração sequencial</a:t>
            </a:r>
            <a:r>
              <a:rPr lang="pt-BR" dirty="0"/>
              <a:t> </a:t>
            </a:r>
            <a:r>
              <a:rPr lang="pt-BR" i="1" dirty="0"/>
              <a:t>– </a:t>
            </a:r>
            <a:r>
              <a:rPr lang="pt-BR" dirty="0"/>
              <a:t>sintaxe semelhante aos comandos </a:t>
            </a:r>
            <a:r>
              <a:rPr lang="pt-BR" dirty="0" smtClean="0"/>
              <a:t>sequenciais:</a:t>
            </a:r>
            <a:endParaRPr lang="pt-BR" dirty="0"/>
          </a:p>
          <a:p>
            <a:pPr lvl="1"/>
            <a:r>
              <a:rPr lang="pt-BR" dirty="0" err="1"/>
              <a:t>Ex</a:t>
            </a:r>
            <a:r>
              <a:rPr lang="pt-BR" dirty="0"/>
              <a:t>:</a:t>
            </a:r>
            <a:r>
              <a:rPr lang="pt-BR" i="1" dirty="0"/>
              <a:t> </a:t>
            </a:r>
            <a:r>
              <a:rPr lang="pt-BR" dirty="0"/>
              <a:t>@</a:t>
            </a:r>
            <a:r>
              <a:rPr lang="pt-BR" dirty="0" err="1"/>
              <a:t>foo</a:t>
            </a:r>
            <a:r>
              <a:rPr lang="pt-BR" dirty="0"/>
              <a:t>; @foo2 </a:t>
            </a:r>
            <a:endParaRPr lang="pt-BR" dirty="0" smtClean="0"/>
          </a:p>
          <a:p>
            <a:pPr marL="411480" lvl="1" indent="0">
              <a:buNone/>
            </a:pPr>
            <a:r>
              <a:rPr lang="pt-BR" dirty="0"/>
              <a:t> </a:t>
            </a:r>
            <a:r>
              <a:rPr lang="pt-BR" dirty="0" smtClean="0"/>
              <a:t>           # </a:t>
            </a:r>
            <a:r>
              <a:rPr lang="pt-BR" dirty="0" err="1"/>
              <a:t>declaracao</a:t>
            </a:r>
            <a:r>
              <a:rPr lang="pt-BR" dirty="0"/>
              <a:t> da </a:t>
            </a:r>
            <a:r>
              <a:rPr lang="pt-BR" dirty="0" err="1"/>
              <a:t>variavel</a:t>
            </a:r>
            <a:r>
              <a:rPr lang="pt-BR" dirty="0"/>
              <a:t> @</a:t>
            </a:r>
            <a:r>
              <a:rPr lang="pt-BR" dirty="0" err="1"/>
              <a:t>foo</a:t>
            </a:r>
            <a:r>
              <a:rPr lang="pt-BR" dirty="0"/>
              <a:t> e da </a:t>
            </a:r>
            <a:r>
              <a:rPr lang="pt-BR" dirty="0" err="1"/>
              <a:t>variavel</a:t>
            </a:r>
            <a:r>
              <a:rPr lang="pt-BR" dirty="0"/>
              <a:t> @foo2</a:t>
            </a:r>
          </a:p>
          <a:p>
            <a:pPr marL="114300" indent="0">
              <a:buNone/>
            </a:pPr>
            <a:r>
              <a:rPr lang="pt-BR" dirty="0" smtClean="0"/>
              <a:t>                 </a:t>
            </a:r>
          </a:p>
          <a:p>
            <a:pPr algn="just"/>
            <a:r>
              <a:rPr lang="pt-BR" b="1" dirty="0"/>
              <a:t>Declaração recursiva</a:t>
            </a:r>
            <a:r>
              <a:rPr lang="pt-BR" dirty="0"/>
              <a:t> </a:t>
            </a:r>
            <a:r>
              <a:rPr lang="pt-BR" i="1" dirty="0"/>
              <a:t>– </a:t>
            </a:r>
            <a:r>
              <a:rPr lang="pt-BR" dirty="0"/>
              <a:t>Uma declaração recursiva usa as próprias declarações que ela produz, pode ser, por exemplo, uma declaração de tipos recursivos ou definições de funções e procedimentos recursivos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/>
              <a:t>fib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</a:t>
            </a:r>
          </a:p>
          <a:p>
            <a:pPr marL="11430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</a:t>
            </a:r>
            <a:r>
              <a:rPr lang="pt-BR" dirty="0"/>
              <a:t> &lt;= </a:t>
            </a:r>
            <a:r>
              <a:rPr lang="pt-BR" dirty="0" smtClean="0"/>
              <a:t>1</a:t>
            </a:r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fib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 – 1) + </a:t>
            </a:r>
            <a:r>
              <a:rPr lang="pt-BR" dirty="0" err="1"/>
              <a:t>fib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 – 2)</a:t>
            </a:r>
          </a:p>
          <a:p>
            <a:pPr marL="114300" indent="0">
              <a:buNone/>
            </a:pPr>
            <a:r>
              <a:rPr lang="pt-BR" dirty="0" smtClean="0"/>
              <a:t>	   </a:t>
            </a:r>
            <a:r>
              <a:rPr lang="pt-BR" dirty="0" err="1" smtClean="0"/>
              <a:t>end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UBrTracker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Realiza </a:t>
            </a:r>
            <a:r>
              <a:rPr lang="pt-BR" dirty="0">
                <a:solidFill>
                  <a:schemeClr val="tx1"/>
                </a:solidFill>
              </a:rPr>
              <a:t>o quantitativo de veículos do aplicativo </a:t>
            </a:r>
            <a:r>
              <a:rPr lang="pt-BR" dirty="0" err="1">
                <a:solidFill>
                  <a:schemeClr val="tx1"/>
                </a:solidFill>
              </a:rPr>
              <a:t>Uber</a:t>
            </a:r>
            <a:r>
              <a:rPr lang="pt-BR" dirty="0">
                <a:solidFill>
                  <a:schemeClr val="tx1"/>
                </a:solidFill>
              </a:rPr>
              <a:t> no Brasil e </a:t>
            </a:r>
            <a:r>
              <a:rPr lang="pt-BR" dirty="0" smtClean="0">
                <a:solidFill>
                  <a:schemeClr val="tx1"/>
                </a:solidFill>
              </a:rPr>
              <a:t>também executa </a:t>
            </a:r>
            <a:r>
              <a:rPr lang="pt-BR" dirty="0">
                <a:solidFill>
                  <a:schemeClr val="tx1"/>
                </a:solidFill>
              </a:rPr>
              <a:t>o levantamento de percursos do centro de todas as capitais do país até os seus respectivos Aeroportos, contendo as variáveis de distância, tempo e valor da corrida.</a:t>
            </a:r>
            <a:endParaRPr lang="pt-BR" b="1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5752"/>
            <a:ext cx="5870412" cy="30924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12" y="365665"/>
            <a:ext cx="3421753" cy="30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3276600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O que é </a:t>
            </a:r>
            <a:r>
              <a:rPr lang="pt-BR" sz="2400" dirty="0" err="1" smtClean="0"/>
              <a:t>Ruby</a:t>
            </a:r>
            <a:r>
              <a:rPr lang="pt-BR" sz="2400" dirty="0" smtClean="0"/>
              <a:t>?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Criada em 1993, no Japão, por</a:t>
            </a:r>
            <a:r>
              <a:rPr lang="pt-BR" sz="2400" dirty="0"/>
              <a:t> Yukihiro "Matz" </a:t>
            </a:r>
            <a:r>
              <a:rPr lang="pt-BR" sz="2400" dirty="0" smtClean="0"/>
              <a:t>Matsumoto;</a:t>
            </a:r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Com o intuito de ser </a:t>
            </a:r>
            <a:r>
              <a:rPr lang="pt-BR" sz="2400" dirty="0"/>
              <a:t>usada como linguagem de </a:t>
            </a:r>
            <a:r>
              <a:rPr lang="pt-BR" sz="2400" dirty="0" smtClean="0"/>
              <a:t>script;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Motivos </a:t>
            </a:r>
            <a:r>
              <a:rPr lang="pt-BR" sz="2400" dirty="0"/>
              <a:t>para a </a:t>
            </a:r>
            <a:r>
              <a:rPr lang="pt-BR" sz="2400" dirty="0" smtClean="0"/>
              <a:t>criação;</a:t>
            </a:r>
          </a:p>
          <a:p>
            <a:pPr marL="114300" indent="0" algn="just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46" y="3214202"/>
            <a:ext cx="2438400" cy="364236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57200" y="4694238"/>
            <a:ext cx="653570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2400" dirty="0"/>
              <a:t>Uma linguagem mais poderosa do que Perl, e mais orientada a objetos do que Python</a:t>
            </a:r>
            <a:r>
              <a:rPr lang="pt-BR" sz="2400" dirty="0" smtClean="0"/>
              <a:t>;</a:t>
            </a:r>
          </a:p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sz="2400" dirty="0" smtClean="0"/>
          </a:p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2400" dirty="0" err="1" smtClean="0"/>
              <a:t>Ruby</a:t>
            </a:r>
            <a:r>
              <a:rPr lang="pt-BR" sz="2400" dirty="0" smtClean="0"/>
              <a:t> </a:t>
            </a:r>
            <a:r>
              <a:rPr lang="pt-BR" sz="2400" dirty="0"/>
              <a:t>suporta programação funcional, orientada a objetos, imperativa e reflexiva;</a:t>
            </a:r>
          </a:p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err="1" smtClean="0"/>
              <a:t>UBrTracker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640" y="1600200"/>
            <a:ext cx="9144000" cy="838200"/>
          </a:xfrm>
        </p:spPr>
        <p:txBody>
          <a:bodyPr/>
          <a:lstStyle/>
          <a:p>
            <a:r>
              <a:rPr lang="pt-BR" dirty="0"/>
              <a:t>Com o intuito de facilitar o desenvolvimento do projeto, utilizou-se os editores de texto </a:t>
            </a:r>
            <a:r>
              <a:rPr lang="pt-BR" dirty="0" err="1"/>
              <a:t>Geany</a:t>
            </a:r>
            <a:r>
              <a:rPr lang="pt-BR" dirty="0"/>
              <a:t> e </a:t>
            </a:r>
            <a:r>
              <a:rPr lang="pt-BR" dirty="0" err="1"/>
              <a:t>SublimeText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02457"/>
            <a:ext cx="2690454" cy="26904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02111"/>
            <a:ext cx="2590800" cy="25908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01040" y="5410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Os testes e a execução foram executados na linha de comando através da seguinte entrada: </a:t>
            </a:r>
          </a:p>
          <a:p>
            <a:r>
              <a:rPr lang="pt-BR" sz="2000" dirty="0" err="1"/>
              <a:t>env</a:t>
            </a:r>
            <a:r>
              <a:rPr lang="pt-BR" sz="2000" dirty="0"/>
              <a:t> $(</a:t>
            </a:r>
            <a:r>
              <a:rPr lang="pt-BR" sz="2000" dirty="0" err="1"/>
              <a:t>cat</a:t>
            </a:r>
            <a:r>
              <a:rPr lang="pt-BR" sz="2000" dirty="0"/>
              <a:t> .env3 | </a:t>
            </a:r>
            <a:r>
              <a:rPr lang="pt-BR" sz="2000" dirty="0" err="1"/>
              <a:t>xargs</a:t>
            </a:r>
            <a:r>
              <a:rPr lang="pt-BR" sz="2000" dirty="0"/>
              <a:t>) </a:t>
            </a:r>
            <a:r>
              <a:rPr lang="pt-BR" sz="2000" dirty="0" err="1"/>
              <a:t>ruby</a:t>
            </a:r>
            <a:r>
              <a:rPr lang="pt-BR" sz="2000" dirty="0"/>
              <a:t> </a:t>
            </a:r>
            <a:r>
              <a:rPr lang="pt-BR" sz="2000" dirty="0" err="1"/>
              <a:t>nome_do_arquivo.rb</a:t>
            </a:r>
            <a:r>
              <a:rPr lang="pt-BR" sz="2000" dirty="0" smtClean="0"/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25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linguagem </a:t>
            </a:r>
            <a:r>
              <a:rPr lang="pt-BR" dirty="0" err="1" smtClean="0"/>
              <a:t>Ruby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Aprendizado;</a:t>
            </a:r>
          </a:p>
          <a:p>
            <a:pPr lvl="1"/>
            <a:r>
              <a:rPr lang="pt-BR" dirty="0" smtClean="0"/>
              <a:t>Funcionalidades;</a:t>
            </a:r>
          </a:p>
          <a:p>
            <a:pPr lvl="1"/>
            <a:r>
              <a:rPr lang="pt-BR" dirty="0"/>
              <a:t>C</a:t>
            </a:r>
            <a:r>
              <a:rPr lang="pt-PT" dirty="0" err="1" smtClean="0"/>
              <a:t>apacidade</a:t>
            </a:r>
            <a:r>
              <a:rPr lang="pt-PT" dirty="0" smtClean="0"/>
              <a:t> </a:t>
            </a:r>
            <a:r>
              <a:rPr lang="pt-PT" dirty="0"/>
              <a:t>de migração e de </a:t>
            </a:r>
            <a:r>
              <a:rPr lang="pt-PT" dirty="0" smtClean="0"/>
              <a:t>comunicação </a:t>
            </a:r>
            <a:r>
              <a:rPr lang="pt-PT" dirty="0"/>
              <a:t>com outras linguagens como C, HTML</a:t>
            </a:r>
            <a:r>
              <a:rPr lang="pt-PT"/>
              <a:t>, </a:t>
            </a:r>
            <a:r>
              <a:rPr lang="pt-PT" smtClean="0"/>
              <a:t>PHP</a:t>
            </a:r>
            <a:r>
              <a:rPr lang="pt-PT" dirty="0"/>
              <a:t>, SQL, </a:t>
            </a:r>
            <a:r>
              <a:rPr lang="pt-PT" dirty="0" smtClean="0"/>
              <a:t>CSS;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API </a:t>
            </a:r>
            <a:r>
              <a:rPr lang="pt-BR" dirty="0" err="1" smtClean="0"/>
              <a:t>Uber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pt-BR" dirty="0" smtClean="0"/>
              <a:t>Dificuldades;</a:t>
            </a:r>
          </a:p>
          <a:p>
            <a:pPr lvl="1"/>
            <a:r>
              <a:rPr lang="pt-BR" dirty="0" smtClean="0"/>
              <a:t>Limitações.</a:t>
            </a:r>
          </a:p>
          <a:p>
            <a:pPr lvl="1"/>
            <a:endParaRPr lang="pt-BR" dirty="0"/>
          </a:p>
          <a:p>
            <a:r>
              <a:rPr lang="pt-BR" dirty="0" smtClean="0"/>
              <a:t>Futuras </a:t>
            </a:r>
            <a:r>
              <a:rPr lang="pt-BR" dirty="0" err="1" smtClean="0"/>
              <a:t>Aprimorações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Site, Web, Mobile.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pt-BR" dirty="0" err="1"/>
              <a:t>Caelum</a:t>
            </a:r>
            <a:r>
              <a:rPr lang="pt-BR" dirty="0"/>
              <a:t>. Desenvolvimento Ágil para Web com </a:t>
            </a:r>
            <a:r>
              <a:rPr lang="pt-BR" dirty="0" err="1"/>
              <a:t>Ruby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 4. Disponível em: &lt;</a:t>
            </a:r>
            <a:r>
              <a:rPr lang="pt-BR" dirty="0" err="1"/>
              <a:t>www.caelum.com.br</a:t>
            </a:r>
            <a:r>
              <a:rPr lang="pt-BR" dirty="0"/>
              <a:t>/apostilas/&gt; Acesso em: 15 de julho 2017.</a:t>
            </a:r>
          </a:p>
          <a:p>
            <a:pPr marL="114300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Damasceno, H. </a:t>
            </a:r>
            <a:r>
              <a:rPr lang="pt-BR" b="1" u="sng" dirty="0"/>
              <a:t>Paradigma Linguagem </a:t>
            </a:r>
            <a:r>
              <a:rPr lang="pt-BR" b="1" u="sng" dirty="0" err="1"/>
              <a:t>Ruby</a:t>
            </a:r>
            <a:r>
              <a:rPr lang="pt-BR" dirty="0"/>
              <a:t>. Curso ciência da computação, Faculdade Anglo Americano.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fr.slideshare.net</a:t>
            </a:r>
            <a:r>
              <a:rPr lang="pt-BR" dirty="0"/>
              <a:t>/</a:t>
            </a:r>
            <a:r>
              <a:rPr lang="pt-BR" dirty="0" err="1"/>
              <a:t>heverson</a:t>
            </a:r>
            <a:r>
              <a:rPr lang="pt-BR" dirty="0"/>
              <a:t>/</a:t>
            </a:r>
            <a:r>
              <a:rPr lang="pt-BR" dirty="0" err="1"/>
              <a:t>ruby-apresentacao</a:t>
            </a:r>
            <a:r>
              <a:rPr lang="pt-BR" dirty="0"/>
              <a:t>/&gt; Acesso em: 17 de julho 2017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fontAlgn="base"/>
            <a:r>
              <a:rPr lang="pt-BR" b="1" u="sng" dirty="0"/>
              <a:t>Ligação e Escopo</a:t>
            </a:r>
            <a:r>
              <a:rPr lang="pt-BR" dirty="0"/>
              <a:t>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linguagemruby.wordpress.com</a:t>
            </a:r>
            <a:r>
              <a:rPr lang="pt-BR" dirty="0"/>
              <a:t>/</a:t>
            </a:r>
            <a:r>
              <a:rPr lang="pt-BR" dirty="0" err="1"/>
              <a:t>ligacao</a:t>
            </a:r>
            <a:r>
              <a:rPr lang="pt-BR" dirty="0"/>
              <a:t>-</a:t>
            </a:r>
            <a:r>
              <a:rPr lang="pt-BR" dirty="0" err="1"/>
              <a:t>e-escopo</a:t>
            </a:r>
            <a:r>
              <a:rPr lang="pt-BR" dirty="0"/>
              <a:t>/&gt; Acesso em 19 de julho 2017.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Menegotto</a:t>
            </a:r>
            <a:r>
              <a:rPr lang="pt-BR" dirty="0"/>
              <a:t>, A. B. e </a:t>
            </a:r>
            <a:r>
              <a:rPr lang="pt-BR" dirty="0" err="1"/>
              <a:t>Mierlo</a:t>
            </a:r>
            <a:r>
              <a:rPr lang="pt-BR" dirty="0"/>
              <a:t> F. </a:t>
            </a:r>
            <a:r>
              <a:rPr lang="pt-BR" b="1" u="sng" dirty="0"/>
              <a:t>A Linguagem </a:t>
            </a:r>
            <a:r>
              <a:rPr lang="pt-BR" b="1" u="sng" dirty="0" err="1"/>
              <a:t>Ruby</a:t>
            </a:r>
            <a:r>
              <a:rPr lang="pt-BR" dirty="0"/>
              <a:t>. UNISINOS - Universidade do Vale do Rio dos Sinos Centro de Ciências Exatas e </a:t>
            </a:r>
            <a:r>
              <a:rPr lang="pt-BR" dirty="0" err="1"/>
              <a:t>Técnológicas</a:t>
            </a:r>
            <a:r>
              <a:rPr lang="pt-BR" dirty="0"/>
              <a:t> São Leopoldo - RS – Brasil</a:t>
            </a:r>
            <a:r>
              <a:rPr lang="pt-BR" dirty="0" smtClean="0"/>
              <a:t>.</a:t>
            </a:r>
            <a:r>
              <a:rPr lang="pt-BR" i="1" dirty="0"/>
              <a:t> 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u="sng" dirty="0" err="1" smtClean="0"/>
              <a:t>Ruby</a:t>
            </a:r>
            <a:r>
              <a:rPr lang="pt-BR" b="1" u="sng" dirty="0"/>
              <a:t> (linguagem de programação)</a:t>
            </a:r>
            <a:r>
              <a:rPr lang="pt-BR" dirty="0"/>
              <a:t>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pt.wikipedia.org</a:t>
            </a:r>
            <a:r>
              <a:rPr lang="pt-BR" dirty="0"/>
              <a:t>/ </a:t>
            </a:r>
            <a:r>
              <a:rPr lang="pt-BR" dirty="0" err="1"/>
              <a:t>wiki</a:t>
            </a:r>
            <a:r>
              <a:rPr lang="pt-BR" dirty="0"/>
              <a:t>/</a:t>
            </a:r>
            <a:r>
              <a:rPr lang="pt-BR" dirty="0" err="1"/>
              <a:t>Ruby</a:t>
            </a:r>
            <a:r>
              <a:rPr lang="pt-BR" dirty="0"/>
              <a:t>_(linguagem_de_programa%C3%A7%C3%A3o) &gt; Acesso em: 17 de julho 2017.</a:t>
            </a:r>
          </a:p>
          <a:p>
            <a:pPr marL="11430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fontAlgn="base"/>
            <a:r>
              <a:rPr lang="pt-BR" b="1" u="sng" dirty="0" err="1"/>
              <a:t>Ruby</a:t>
            </a:r>
            <a:r>
              <a:rPr lang="pt-BR" b="1" u="sng" dirty="0"/>
              <a:t> doc</a:t>
            </a:r>
            <a:r>
              <a:rPr lang="pt-BR" dirty="0"/>
              <a:t>. Disponível em: 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ruby-doc.org</a:t>
            </a:r>
            <a:r>
              <a:rPr lang="pt-BR" dirty="0"/>
              <a:t>/&gt; Acesso em: 15 de julho 2017.</a:t>
            </a:r>
          </a:p>
          <a:p>
            <a:pPr marL="114300" indent="0" fontAlgn="base">
              <a:buNone/>
            </a:pPr>
            <a:r>
              <a:rPr lang="pt-BR" dirty="0"/>
              <a:t> </a:t>
            </a:r>
          </a:p>
          <a:p>
            <a:r>
              <a:rPr lang="pt-BR" b="1" u="sng" dirty="0"/>
              <a:t>Site Oficial do </a:t>
            </a:r>
            <a:r>
              <a:rPr lang="pt-BR" b="1" u="sng" dirty="0" err="1"/>
              <a:t>Ruby</a:t>
            </a:r>
            <a:r>
              <a:rPr lang="pt-BR" dirty="0"/>
              <a:t>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www.ruby-lang.org</a:t>
            </a:r>
            <a:r>
              <a:rPr lang="pt-BR" dirty="0"/>
              <a:t>/</a:t>
            </a:r>
            <a:r>
              <a:rPr lang="pt-BR" dirty="0" err="1"/>
              <a:t>pt</a:t>
            </a:r>
            <a:r>
              <a:rPr lang="pt-BR" dirty="0"/>
              <a:t>/&gt; Acesso em: 15 de julho 2017.</a:t>
            </a:r>
          </a:p>
          <a:p>
            <a:pPr marL="114300" indent="0">
              <a:buNone/>
            </a:pPr>
            <a:r>
              <a:rPr lang="pt-BR" dirty="0"/>
              <a:t> </a:t>
            </a:r>
          </a:p>
          <a:p>
            <a:pPr fontAlgn="base"/>
            <a:r>
              <a:rPr lang="pt-BR" b="1" u="sng" dirty="0"/>
              <a:t>Tipos de dados em </a:t>
            </a:r>
            <a:r>
              <a:rPr lang="pt-BR" b="1" u="sng" dirty="0" err="1"/>
              <a:t>Ruby</a:t>
            </a:r>
            <a:r>
              <a:rPr lang="pt-BR" dirty="0"/>
              <a:t>. Disponível em:&lt;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www.devmedia.com.br</a:t>
            </a:r>
            <a:r>
              <a:rPr lang="pt-BR" dirty="0"/>
              <a:t>/tipos-de-dados-em-</a:t>
            </a:r>
            <a:r>
              <a:rPr lang="pt-BR" dirty="0" err="1"/>
              <a:t>ruby</a:t>
            </a:r>
            <a:r>
              <a:rPr lang="pt-BR" dirty="0"/>
              <a:t>/33600&gt;Acesso em: 15 de julho 2017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3440" y="1417638"/>
            <a:ext cx="8534400" cy="4800600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Foi </a:t>
            </a:r>
            <a:r>
              <a:rPr lang="pt-BR" sz="2400" dirty="0"/>
              <a:t>inspirada principalmente por Python, Perl, </a:t>
            </a:r>
            <a:r>
              <a:rPr lang="pt-BR" sz="2400" dirty="0" err="1"/>
              <a:t>Smalltalk</a:t>
            </a:r>
            <a:r>
              <a:rPr lang="pt-BR" sz="2400" dirty="0"/>
              <a:t>, Eiffel, Ada e </a:t>
            </a:r>
            <a:r>
              <a:rPr lang="pt-BR" sz="2400" dirty="0" err="1"/>
              <a:t>Lisp</a:t>
            </a:r>
            <a:r>
              <a:rPr lang="pt-BR" sz="2400" dirty="0"/>
              <a:t>, sendo muito similar em vários aspectos a Python;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Foi conhecida em 2004 pelo seu famoso framework, </a:t>
            </a:r>
            <a:r>
              <a:rPr lang="pt-BR" sz="2400" dirty="0" err="1" smtClean="0"/>
              <a:t>Ruby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Rails</a:t>
            </a:r>
            <a:r>
              <a:rPr lang="pt-BR" sz="2400" dirty="0" smtClean="0"/>
              <a:t>, com características de meta-programação no desenvolvimento Web;</a:t>
            </a:r>
          </a:p>
          <a:p>
            <a:pPr algn="just"/>
            <a:endParaRPr lang="pt-BR" sz="2400" dirty="0" smtClean="0"/>
          </a:p>
          <a:p>
            <a:r>
              <a:rPr lang="pt-BR" sz="2400" dirty="0" smtClean="0"/>
              <a:t>Existem </a:t>
            </a:r>
            <a:r>
              <a:rPr lang="pt-BR" sz="2400" dirty="0"/>
              <a:t>várias implementações alternativas da </a:t>
            </a:r>
            <a:r>
              <a:rPr lang="pt-BR" sz="2400" dirty="0" smtClean="0"/>
              <a:t>linguagem, como: </a:t>
            </a:r>
            <a:r>
              <a:rPr lang="pt-BR" sz="2400" i="1" dirty="0" smtClean="0"/>
              <a:t>YARV</a:t>
            </a:r>
            <a:r>
              <a:rPr lang="pt-BR" sz="2400" dirty="0"/>
              <a:t>, </a:t>
            </a:r>
            <a:r>
              <a:rPr lang="pt-BR" sz="2400" i="1" dirty="0"/>
              <a:t>JRuby</a:t>
            </a:r>
            <a:r>
              <a:rPr lang="pt-BR" sz="2400" dirty="0"/>
              <a:t>, </a:t>
            </a:r>
            <a:r>
              <a:rPr lang="pt-BR" sz="2400" i="1" dirty="0" err="1"/>
              <a:t>Rubinius</a:t>
            </a:r>
            <a:r>
              <a:rPr lang="pt-BR" sz="2400" dirty="0"/>
              <a:t>, </a:t>
            </a:r>
            <a:r>
              <a:rPr lang="pt-BR" sz="2400" i="1" dirty="0" err="1"/>
              <a:t>IronRuby</a:t>
            </a:r>
            <a:r>
              <a:rPr lang="pt-BR" sz="2400" dirty="0"/>
              <a:t>, </a:t>
            </a:r>
            <a:r>
              <a:rPr lang="pt-BR" sz="2400" i="1" dirty="0" err="1"/>
              <a:t>MacRuby</a:t>
            </a:r>
            <a:r>
              <a:rPr lang="pt-BR" sz="2400" dirty="0"/>
              <a:t> e </a:t>
            </a:r>
            <a:r>
              <a:rPr lang="pt-BR" sz="2400" i="1" dirty="0" err="1"/>
              <a:t>HotRuby</a:t>
            </a:r>
            <a:r>
              <a:rPr lang="pt-BR" sz="2400" dirty="0"/>
              <a:t>, </a:t>
            </a:r>
            <a:r>
              <a:rPr lang="pt-BR" sz="2400" dirty="0" smtClean="0"/>
              <a:t>com </a:t>
            </a:r>
            <a:r>
              <a:rPr lang="pt-BR" sz="2400" dirty="0"/>
              <a:t>uma abordagem </a:t>
            </a:r>
            <a:r>
              <a:rPr lang="pt-BR" sz="2400" dirty="0" smtClean="0"/>
              <a:t>diferente</a:t>
            </a:r>
            <a:r>
              <a:rPr lang="pt-BR" sz="2400" dirty="0"/>
              <a:t>.</a:t>
            </a: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</a:t>
            </a:r>
            <a:r>
              <a:rPr lang="pt-BR" dirty="0" smtClean="0"/>
              <a:t>omínios de Aplicação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Aplicações</a:t>
            </a:r>
            <a:r>
              <a:rPr lang="en-US" dirty="0"/>
              <a:t> Web: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	- </a:t>
            </a:r>
            <a:r>
              <a:rPr lang="en-US" dirty="0" err="1"/>
              <a:t>BaseCamp</a:t>
            </a:r>
            <a:r>
              <a:rPr lang="en-US" dirty="0"/>
              <a:t>: </a:t>
            </a:r>
            <a:r>
              <a:rPr lang="en-US" dirty="0" err="1"/>
              <a:t>é</a:t>
            </a:r>
            <a:r>
              <a:rPr lang="en-US" dirty="0"/>
              <a:t> um software com </a:t>
            </a:r>
            <a:r>
              <a:rPr lang="en-US" dirty="0" err="1"/>
              <a:t>plataforma</a:t>
            </a:r>
            <a:r>
              <a:rPr lang="en-US" dirty="0"/>
              <a:t> Web,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gerencia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 smtClean="0"/>
              <a:t>.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pt-BR" dirty="0"/>
          </a:p>
          <a:p>
            <a:r>
              <a:rPr lang="en-US" dirty="0" err="1"/>
              <a:t>Simulação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NASA Langley Research Center</a:t>
            </a:r>
            <a:endParaRPr lang="pt-BR" dirty="0"/>
          </a:p>
          <a:p>
            <a:r>
              <a:rPr lang="en-US" dirty="0" err="1" smtClean="0"/>
              <a:t>Negocio</a:t>
            </a:r>
            <a:endParaRPr lang="pt-BR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 Toronto Rehab : </a:t>
            </a:r>
            <a:r>
              <a:rPr lang="en-US" dirty="0" err="1" smtClean="0"/>
              <a:t>universidade</a:t>
            </a:r>
            <a:endParaRPr lang="pt-BR" dirty="0" smtClean="0"/>
          </a:p>
          <a:p>
            <a:r>
              <a:rPr lang="en-US" dirty="0" err="1" smtClean="0"/>
              <a:t>Robótica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en-US" dirty="0" smtClean="0"/>
              <a:t>- </a:t>
            </a:r>
            <a:r>
              <a:rPr lang="en-US" dirty="0"/>
              <a:t>MORPH : </a:t>
            </a:r>
            <a:r>
              <a:rPr lang="en-US" dirty="0" err="1"/>
              <a:t>grupo</a:t>
            </a:r>
            <a:r>
              <a:rPr lang="en-US" dirty="0"/>
              <a:t> de  Inteligência em Automação </a:t>
            </a:r>
            <a:endParaRPr lang="pt-BR" dirty="0"/>
          </a:p>
          <a:p>
            <a:r>
              <a:rPr lang="en-US" dirty="0" err="1" smtClean="0"/>
              <a:t>Redes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	- Open Domain Server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</a:t>
            </a:r>
            <a:r>
              <a:rPr lang="pt-BR" dirty="0" smtClean="0"/>
              <a:t>omínios de Aplicação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Telefonica</a:t>
            </a:r>
            <a:endParaRPr lang="pt-BR" dirty="0" smtClean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Lucent :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ligada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Alcatel</a:t>
            </a:r>
            <a:endParaRPr lang="pt-BR" dirty="0"/>
          </a:p>
          <a:p>
            <a:r>
              <a:rPr lang="en-US" dirty="0" err="1"/>
              <a:t>Administração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Sistemas</a:t>
            </a:r>
            <a:endParaRPr lang="pt-BR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 Level </a:t>
            </a:r>
            <a:r>
              <a:rPr lang="en-US" dirty="0"/>
              <a:t>3 Communications: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especialisada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pt-BR" dirty="0"/>
          </a:p>
          <a:p>
            <a:r>
              <a:rPr lang="en-US" dirty="0" err="1"/>
              <a:t>Plataformas</a:t>
            </a:r>
            <a:r>
              <a:rPr lang="en-US" dirty="0"/>
              <a:t>: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Mac OS x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Linux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MS-DOS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Microsoft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 err="1"/>
              <a:t>Celulares</a:t>
            </a:r>
            <a:r>
              <a:rPr lang="en-US" dirty="0"/>
              <a:t> Symbian Series 60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maquina</a:t>
            </a:r>
            <a:r>
              <a:rPr lang="en-US" dirty="0"/>
              <a:t> virtual Java (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Jruby</a:t>
            </a:r>
            <a:r>
              <a:rPr lang="en-US" dirty="0"/>
              <a:t>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5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48640" y="1536192"/>
            <a:ext cx="5013960" cy="5093208"/>
          </a:xfrm>
        </p:spPr>
        <p:txBody>
          <a:bodyPr>
            <a:normAutofit fontScale="70000" lnSpcReduction="20000"/>
          </a:bodyPr>
          <a:lstStyle/>
          <a:p>
            <a:r>
              <a:rPr lang="pt-BR" sz="3100" dirty="0" err="1"/>
              <a:t>Ruby</a:t>
            </a:r>
            <a:r>
              <a:rPr lang="pt-BR" sz="3100" dirty="0"/>
              <a:t> é uma linguagem </a:t>
            </a:r>
            <a:r>
              <a:rPr lang="pt-BR" sz="3100" dirty="0" err="1" smtClean="0"/>
              <a:t>Multi</a:t>
            </a:r>
            <a:r>
              <a:rPr lang="pt-BR" sz="3100" dirty="0" smtClean="0"/>
              <a:t>-paradigma</a:t>
            </a:r>
            <a:r>
              <a:rPr lang="pt-BR" sz="3100" dirty="0"/>
              <a:t>;</a:t>
            </a:r>
            <a:endParaRPr lang="pt-BR" sz="3100" dirty="0" smtClean="0"/>
          </a:p>
          <a:p>
            <a:pPr lvl="1"/>
            <a:r>
              <a:rPr lang="pt-BR" sz="3100" dirty="0" smtClean="0"/>
              <a:t>Ao lado temos um exemplo do paradigma </a:t>
            </a:r>
            <a:r>
              <a:rPr lang="pt-BR" sz="3100" b="1" u="sng" dirty="0"/>
              <a:t>Orientada </a:t>
            </a:r>
            <a:r>
              <a:rPr lang="pt-BR" sz="3100" b="1" u="sng" dirty="0" smtClean="0"/>
              <a:t>Objetos:</a:t>
            </a:r>
            <a:endParaRPr lang="pt-BR" sz="3100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303520" y="1536192"/>
            <a:ext cx="4389120" cy="5093208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 err="1"/>
              <a:t>class</a:t>
            </a:r>
            <a:r>
              <a:rPr lang="pt-BR" dirty="0"/>
              <a:t> Banco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  </a:t>
            </a:r>
            <a:r>
              <a:rPr lang="pt-BR" b="1" dirty="0" err="1"/>
              <a:t>def</a:t>
            </a:r>
            <a:r>
              <a:rPr lang="pt-BR" dirty="0"/>
              <a:t> </a:t>
            </a:r>
            <a:r>
              <a:rPr lang="pt-BR" dirty="0" err="1"/>
              <a:t>initialize</a:t>
            </a:r>
            <a:r>
              <a:rPr lang="pt-BR" dirty="0"/>
              <a:t>(contas)</a:t>
            </a:r>
          </a:p>
          <a:p>
            <a:r>
              <a:rPr lang="pt-BR" dirty="0"/>
              <a:t>        @contas = contas</a:t>
            </a:r>
          </a:p>
          <a:p>
            <a:r>
              <a:rPr lang="pt-BR" dirty="0"/>
              <a:t>    </a:t>
            </a:r>
            <a:r>
              <a:rPr lang="pt-BR" b="1" dirty="0" err="1"/>
              <a:t>end</a:t>
            </a:r>
            <a:endParaRPr lang="pt-BR" dirty="0"/>
          </a:p>
          <a:p>
            <a:r>
              <a:rPr lang="pt-BR" dirty="0"/>
              <a:t>  </a:t>
            </a:r>
          </a:p>
          <a:p>
            <a:r>
              <a:rPr lang="pt-BR" dirty="0"/>
              <a:t>    </a:t>
            </a:r>
            <a:r>
              <a:rPr lang="pt-BR" b="1" dirty="0" err="1"/>
              <a:t>def</a:t>
            </a:r>
            <a:r>
              <a:rPr lang="pt-BR" dirty="0"/>
              <a:t> status</a:t>
            </a:r>
          </a:p>
          <a:p>
            <a:r>
              <a:rPr lang="pt-BR" dirty="0"/>
              <a:t>        saldo = 0</a:t>
            </a:r>
          </a:p>
          <a:p>
            <a:r>
              <a:rPr lang="pt-BR" dirty="0"/>
              <a:t>        </a:t>
            </a:r>
            <a:r>
              <a:rPr lang="pt-BR" b="1" dirty="0"/>
              <a:t>for</a:t>
            </a:r>
            <a:r>
              <a:rPr lang="pt-BR" dirty="0"/>
              <a:t> conta </a:t>
            </a:r>
            <a:r>
              <a:rPr lang="pt-BR" b="1" dirty="0"/>
              <a:t>in</a:t>
            </a:r>
            <a:r>
              <a:rPr lang="pt-BR" dirty="0"/>
              <a:t> @contas</a:t>
            </a:r>
          </a:p>
          <a:p>
            <a:r>
              <a:rPr lang="pt-BR" dirty="0"/>
              <a:t>             saldo += conta</a:t>
            </a:r>
          </a:p>
          <a:p>
            <a:r>
              <a:rPr lang="pt-BR" dirty="0"/>
              <a:t>        </a:t>
            </a:r>
            <a:r>
              <a:rPr lang="pt-BR" b="1" dirty="0" err="1"/>
              <a:t>end</a:t>
            </a:r>
            <a:endParaRPr lang="pt-BR" b="1" dirty="0"/>
          </a:p>
          <a:p>
            <a:r>
              <a:rPr lang="pt-BR" dirty="0"/>
              <a:t>        saldo</a:t>
            </a:r>
          </a:p>
          <a:p>
            <a:r>
              <a:rPr lang="pt-BR" dirty="0"/>
              <a:t>    </a:t>
            </a:r>
            <a:r>
              <a:rPr lang="pt-BR" b="1" dirty="0" err="1"/>
              <a:t>end</a:t>
            </a:r>
            <a:endParaRPr lang="pt-BR" b="1" dirty="0"/>
          </a:p>
          <a:p>
            <a:r>
              <a:rPr lang="pt-BR" b="1" dirty="0" err="1"/>
              <a:t>end</a:t>
            </a:r>
            <a:endParaRPr lang="pt-BR" b="1" dirty="0"/>
          </a:p>
          <a:p>
            <a:r>
              <a:rPr lang="pt-BR" dirty="0"/>
              <a:t>banco = </a:t>
            </a:r>
            <a:r>
              <a:rPr lang="pt-BR" dirty="0" err="1"/>
              <a:t>Banco.new</a:t>
            </a:r>
            <a:r>
              <a:rPr lang="pt-BR" dirty="0"/>
              <a:t>([200, 300, 400])</a:t>
            </a:r>
          </a:p>
          <a:p>
            <a:r>
              <a:rPr lang="pt-BR" dirty="0" err="1"/>
              <a:t>banco.status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8" t="1" r="-235" b="31"/>
          <a:stretch/>
        </p:blipFill>
        <p:spPr>
          <a:xfrm>
            <a:off x="967526" y="2808340"/>
            <a:ext cx="4063241" cy="38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Paradigmas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2400" u="sng" dirty="0" smtClean="0"/>
              <a:t>Funcional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556760" cy="39512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pt-BR" dirty="0"/>
              <a:t>	</a:t>
            </a:r>
            <a:r>
              <a:rPr lang="pt-BR" dirty="0" smtClean="0"/>
              <a:t>&gt;&gt; </a:t>
            </a:r>
            <a:r>
              <a:rPr lang="pt-BR" dirty="0" err="1"/>
              <a:t>ens.to_s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          =&gt; "{ 1, 5, 3, 2 }"</a:t>
            </a:r>
          </a:p>
          <a:p>
            <a:pPr marL="114300" indent="0">
              <a:buNone/>
            </a:pPr>
            <a:r>
              <a:rPr lang="pt-BR" dirty="0"/>
              <a:t>          ?&gt; </a:t>
            </a:r>
            <a:r>
              <a:rPr lang="pt-BR" dirty="0" err="1"/>
              <a:t>ens.map</a:t>
            </a:r>
            <a:r>
              <a:rPr lang="pt-BR" dirty="0"/>
              <a:t> { |</a:t>
            </a:r>
            <a:r>
              <a:rPr lang="pt-BR" dirty="0" err="1"/>
              <a:t>x</a:t>
            </a:r>
            <a:r>
              <a:rPr lang="pt-BR" dirty="0"/>
              <a:t>| </a:t>
            </a:r>
            <a:r>
              <a:rPr lang="pt-BR" dirty="0" err="1"/>
              <a:t>x</a:t>
            </a:r>
            <a:r>
              <a:rPr lang="pt-BR" dirty="0"/>
              <a:t> * 10 }</a:t>
            </a:r>
          </a:p>
          <a:p>
            <a:pPr marL="114300" indent="0">
              <a:buNone/>
            </a:pPr>
            <a:r>
              <a:rPr lang="pt-BR" dirty="0"/>
              <a:t>          =&gt; [10, 50, 30, 20]</a:t>
            </a:r>
          </a:p>
          <a:p>
            <a:pPr marL="114300" indent="0">
              <a:buNone/>
            </a:pPr>
            <a:r>
              <a:rPr lang="pt-BR" dirty="0"/>
              <a:t>          &gt;&gt; </a:t>
            </a:r>
            <a:r>
              <a:rPr lang="pt-BR" dirty="0" err="1"/>
              <a:t>ens.reject</a:t>
            </a:r>
            <a:r>
              <a:rPr lang="pt-BR" dirty="0"/>
              <a:t> { |</a:t>
            </a:r>
            <a:r>
              <a:rPr lang="pt-BR" dirty="0" err="1"/>
              <a:t>x</a:t>
            </a:r>
            <a:r>
              <a:rPr lang="pt-BR" dirty="0"/>
              <a:t>| </a:t>
            </a:r>
            <a:r>
              <a:rPr lang="pt-BR" dirty="0" err="1"/>
              <a:t>x.even</a:t>
            </a:r>
            <a:r>
              <a:rPr lang="pt-BR" dirty="0"/>
              <a:t>? }</a:t>
            </a:r>
          </a:p>
          <a:p>
            <a:pPr marL="114300" indent="0">
              <a:buNone/>
            </a:pPr>
            <a:r>
              <a:rPr lang="pt-BR" dirty="0"/>
              <a:t>          =&gt; [1, 5, 3]</a:t>
            </a:r>
          </a:p>
          <a:p>
            <a:pPr marL="114300" indent="0">
              <a:buNone/>
            </a:pPr>
            <a:r>
              <a:rPr lang="pt-BR" dirty="0"/>
              <a:t>       &gt;&gt; </a:t>
            </a:r>
            <a:r>
              <a:rPr lang="pt-BR" dirty="0" err="1"/>
              <a:t>ens.find</a:t>
            </a:r>
            <a:r>
              <a:rPr lang="pt-BR" dirty="0"/>
              <a:t> { |</a:t>
            </a:r>
            <a:r>
              <a:rPr lang="pt-BR" dirty="0" err="1"/>
              <a:t>x</a:t>
            </a:r>
            <a:r>
              <a:rPr lang="pt-BR" dirty="0"/>
              <a:t>| </a:t>
            </a:r>
            <a:r>
              <a:rPr lang="pt-BR" dirty="0" err="1"/>
              <a:t>x</a:t>
            </a:r>
            <a:r>
              <a:rPr lang="pt-BR" dirty="0"/>
              <a:t> &gt;= 2 }</a:t>
            </a:r>
          </a:p>
          <a:p>
            <a:pPr marL="114300" indent="0">
              <a:buNone/>
            </a:pPr>
            <a:r>
              <a:rPr lang="pt-BR" dirty="0"/>
              <a:t>       =&gt; 5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pt-BR" sz="2400" u="sng" dirty="0"/>
              <a:t>Programação </a:t>
            </a:r>
            <a:r>
              <a:rPr lang="pt-BR" sz="2400" u="sng" dirty="0" smtClean="0"/>
              <a:t>Imperativa</a:t>
            </a:r>
            <a:endParaRPr lang="pt-BR" sz="2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35217" y="2174875"/>
            <a:ext cx="4389120" cy="3951288"/>
          </a:xfrm>
        </p:spPr>
        <p:txBody>
          <a:bodyPr/>
          <a:lstStyle/>
          <a:p>
            <a:pPr marL="11430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soma = 0;</a:t>
            </a:r>
          </a:p>
          <a:p>
            <a:pPr marL="114300" indent="0">
              <a:buNone/>
            </a:pPr>
            <a:r>
              <a:rPr lang="pt-BR" dirty="0"/>
              <a:t>for(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=0 ; </a:t>
            </a:r>
            <a:r>
              <a:rPr lang="pt-BR" dirty="0" err="1"/>
              <a:t>i</a:t>
            </a:r>
            <a:r>
              <a:rPr lang="pt-BR" dirty="0"/>
              <a:t>&lt; </a:t>
            </a:r>
            <a:r>
              <a:rPr lang="pt-BR" dirty="0" err="1"/>
              <a:t>array.length</a:t>
            </a:r>
            <a:r>
              <a:rPr lang="pt-BR" dirty="0"/>
              <a:t> ; </a:t>
            </a:r>
            <a:r>
              <a:rPr lang="pt-BR" dirty="0" err="1"/>
              <a:t>i</a:t>
            </a:r>
            <a:r>
              <a:rPr lang="pt-BR" dirty="0"/>
              <a:t>++){</a:t>
            </a:r>
          </a:p>
          <a:p>
            <a:pPr marL="114300" indent="0">
              <a:buNone/>
            </a:pPr>
            <a:r>
              <a:rPr lang="pt-BR" dirty="0"/>
              <a:t>      soma += </a:t>
            </a:r>
            <a:r>
              <a:rPr lang="pt-BR" dirty="0" err="1"/>
              <a:t>array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  <a:p>
            <a:pPr marL="114300" indent="0">
              <a:buNone/>
            </a:pPr>
            <a:r>
              <a:rPr lang="pt-BR" dirty="0" err="1"/>
              <a:t>return</a:t>
            </a:r>
            <a:r>
              <a:rPr lang="pt-BR" dirty="0"/>
              <a:t> soma;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e Tipos de Dados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35104"/>
              </p:ext>
            </p:extLst>
          </p:nvPr>
        </p:nvGraphicFramePr>
        <p:xfrm>
          <a:off x="548640" y="4030692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BEGIN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def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undef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defined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rescue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unless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alias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retry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until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else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return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when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begin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elsif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next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self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while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nil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super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 err="1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yield</a:t>
                      </a:r>
                      <a:endParaRPr lang="pt-BR" sz="2000" dirty="0">
                        <a:effectLst/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48640" y="1600200"/>
            <a:ext cx="9144000" cy="243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Exemplo de atribuição: </a:t>
            </a:r>
            <a:r>
              <a:rPr lang="pt-BR" dirty="0" err="1"/>
              <a:t>x</a:t>
            </a:r>
            <a:r>
              <a:rPr lang="pt-BR" dirty="0"/>
              <a:t> = </a:t>
            </a:r>
            <a:r>
              <a:rPr lang="pt-BR" dirty="0" smtClean="0"/>
              <a:t>8;</a:t>
            </a:r>
            <a:endParaRPr lang="pt-BR" dirty="0"/>
          </a:p>
          <a:p>
            <a:r>
              <a:rPr lang="pt-BR" dirty="0"/>
              <a:t>Variáveis que começam com uma letra maiúscula são chamadas </a:t>
            </a:r>
            <a:r>
              <a:rPr lang="pt-BR" dirty="0" smtClean="0"/>
              <a:t>Constantes;</a:t>
            </a:r>
            <a:endParaRPr lang="pt-BR" dirty="0"/>
          </a:p>
          <a:p>
            <a:r>
              <a:rPr lang="pt-BR" dirty="0" err="1"/>
              <a:t>Ruby</a:t>
            </a:r>
            <a:r>
              <a:rPr lang="pt-BR" dirty="0"/>
              <a:t> não possui tipos primitivos, mas sim todos tipos são classes, assim como todas variáveis são </a:t>
            </a:r>
            <a:r>
              <a:rPr lang="pt-BR" dirty="0" smtClean="0"/>
              <a:t>objetos</a:t>
            </a:r>
            <a:r>
              <a:rPr lang="pt-BR" dirty="0"/>
              <a:t>;</a:t>
            </a:r>
          </a:p>
          <a:p>
            <a:r>
              <a:rPr lang="pt-BR" dirty="0" err="1"/>
              <a:t>Ruby</a:t>
            </a:r>
            <a:r>
              <a:rPr lang="pt-BR" dirty="0"/>
              <a:t> determina </a:t>
            </a:r>
            <a:r>
              <a:rPr lang="pt-BR" dirty="0" smtClean="0"/>
              <a:t>automaticamente o tipo de dados pelo valor atribuído à variável.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 e 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48640" y="1536192"/>
            <a:ext cx="2499360" cy="486460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Integer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2) </a:t>
            </a:r>
            <a:r>
              <a:rPr lang="pt-BR" dirty="0" err="1" smtClean="0"/>
              <a:t>Float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3)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4) </a:t>
            </a:r>
            <a:r>
              <a:rPr lang="pt-BR" dirty="0" err="1" smtClean="0"/>
              <a:t>Arrays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5) </a:t>
            </a:r>
            <a:r>
              <a:rPr lang="pt-BR" dirty="0" err="1" smtClean="0"/>
              <a:t>Hash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6) </a:t>
            </a:r>
            <a:r>
              <a:rPr lang="pt-BR" dirty="0" err="1" smtClean="0"/>
              <a:t>Symbol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7) Range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048000" y="1536192"/>
            <a:ext cx="6644640" cy="459028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Exemplos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err="1"/>
              <a:t>x</a:t>
            </a:r>
            <a:r>
              <a:rPr lang="pt-BR" dirty="0"/>
              <a:t>=42 #</a:t>
            </a:r>
            <a:r>
              <a:rPr lang="pt-BR" dirty="0" err="1"/>
              <a:t>integer</a:t>
            </a:r>
            <a:endParaRPr lang="pt-BR" dirty="0"/>
          </a:p>
          <a:p>
            <a:r>
              <a:rPr lang="pt-BR" dirty="0" err="1"/>
              <a:t>y</a:t>
            </a:r>
            <a:r>
              <a:rPr lang="pt-BR" dirty="0"/>
              <a:t> = 1.58 #floating point </a:t>
            </a:r>
            <a:r>
              <a:rPr lang="pt-BR" dirty="0" err="1"/>
              <a:t>value</a:t>
            </a:r>
            <a:endParaRPr lang="pt-BR" dirty="0"/>
          </a:p>
          <a:p>
            <a:r>
              <a:rPr lang="pt-BR" dirty="0" err="1"/>
              <a:t>z</a:t>
            </a:r>
            <a:r>
              <a:rPr lang="pt-BR" dirty="0"/>
              <a:t> = "</a:t>
            </a:r>
            <a:r>
              <a:rPr lang="pt-BR" dirty="0" err="1"/>
              <a:t>Hello</a:t>
            </a:r>
            <a:r>
              <a:rPr lang="pt-BR" dirty="0"/>
              <a:t>" #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 err="1"/>
              <a:t>w</a:t>
            </a:r>
            <a:r>
              <a:rPr lang="pt-BR" dirty="0"/>
              <a:t> = ['elemento1', 'elemento2', 'elemento3'] #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 err="1"/>
              <a:t>t</a:t>
            </a:r>
            <a:r>
              <a:rPr lang="pt-BR" dirty="0"/>
              <a:t> = {'objeto_chave1' =&gt; 23, 'objeto_chave2' =&gt; 30} #</a:t>
            </a:r>
            <a:r>
              <a:rPr lang="pt-BR" dirty="0" err="1"/>
              <a:t>hash</a:t>
            </a:r>
            <a:endParaRPr lang="pt-BR" dirty="0"/>
          </a:p>
          <a:p>
            <a:r>
              <a:rPr lang="pt-BR" dirty="0" err="1"/>
              <a:t>puts</a:t>
            </a:r>
            <a:r>
              <a:rPr lang="pt-BR" dirty="0"/>
              <a:t> :</a:t>
            </a:r>
            <a:r>
              <a:rPr lang="pt-BR" dirty="0" err="1"/>
              <a:t>simbolo</a:t>
            </a:r>
            <a:r>
              <a:rPr lang="pt-BR" dirty="0"/>
              <a:t> #</a:t>
            </a:r>
            <a:r>
              <a:rPr lang="pt-BR" dirty="0" err="1"/>
              <a:t>symbol</a:t>
            </a:r>
            <a:endParaRPr lang="pt-BR" dirty="0"/>
          </a:p>
          <a:p>
            <a:r>
              <a:rPr lang="pt-BR" dirty="0"/>
              <a:t>a = (1..7).</a:t>
            </a:r>
            <a:r>
              <a:rPr lang="pt-BR" dirty="0" err="1"/>
              <a:t>to_a</a:t>
            </a:r>
            <a:endParaRPr lang="pt-BR" dirty="0"/>
          </a:p>
          <a:p>
            <a:r>
              <a:rPr lang="pt-BR" dirty="0" err="1"/>
              <a:t>puts</a:t>
            </a:r>
            <a:r>
              <a:rPr lang="pt-BR" dirty="0"/>
              <a:t> a #[1,2,3,4,5,6,7] #</a:t>
            </a:r>
            <a:r>
              <a:rPr lang="pt-BR" dirty="0" smtClean="0"/>
              <a:t>range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852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r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Words>1259</Words>
  <Application>Microsoft Macintosh PowerPoint</Application>
  <PresentationFormat>Personalizar</PresentationFormat>
  <Paragraphs>333</Paragraphs>
  <Slides>24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Calibri</vt:lpstr>
      <vt:lpstr>Cambria</vt:lpstr>
      <vt:lpstr>Wingdings 2</vt:lpstr>
      <vt:lpstr>Arial</vt:lpstr>
      <vt:lpstr>Adjacência</vt:lpstr>
      <vt:lpstr>Estudo sobre a Linguagem de Programação Ruby</vt:lpstr>
      <vt:lpstr>Histórico</vt:lpstr>
      <vt:lpstr>Histórico</vt:lpstr>
      <vt:lpstr>Domínios de Aplicação</vt:lpstr>
      <vt:lpstr>Domínios de Aplicação</vt:lpstr>
      <vt:lpstr>Paradigmas</vt:lpstr>
      <vt:lpstr>Paradigmas</vt:lpstr>
      <vt:lpstr>Variáveis e Tipos de Dados</vt:lpstr>
      <vt:lpstr>Variáveis e Tipos de Dados</vt:lpstr>
      <vt:lpstr>Comandos de Controle</vt:lpstr>
      <vt:lpstr>Comandos de Controle</vt:lpstr>
      <vt:lpstr>Comandos de Controle</vt:lpstr>
      <vt:lpstr>Comandos de Controle</vt:lpstr>
      <vt:lpstr>Escopo (Regras de Visibilidade)</vt:lpstr>
      <vt:lpstr>Escopo (Regras de Visibilidade)</vt:lpstr>
      <vt:lpstr>Escopo (Regras de Visibilidade)</vt:lpstr>
      <vt:lpstr>Escopo (Regras de Visibilidade)</vt:lpstr>
      <vt:lpstr>Escopo (Regras de Visibilidade)</vt:lpstr>
      <vt:lpstr>UBrTracker</vt:lpstr>
      <vt:lpstr>UBrTracker</vt:lpstr>
      <vt:lpstr>Conclusão</vt:lpstr>
      <vt:lpstr>Referências Bibliográficas</vt:lpstr>
      <vt:lpstr>Referências Bibliográficas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viga protendida</dc:title>
  <dc:creator>VICTOR</dc:creator>
  <cp:lastModifiedBy>Usuário do Microsoft Office</cp:lastModifiedBy>
  <cp:revision>113</cp:revision>
  <cp:lastPrinted>2017-07-20T11:57:28Z</cp:lastPrinted>
  <dcterms:created xsi:type="dcterms:W3CDTF">2016-03-30T04:19:32Z</dcterms:created>
  <dcterms:modified xsi:type="dcterms:W3CDTF">2017-07-20T12:07:19Z</dcterms:modified>
</cp:coreProperties>
</file>