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318" r:id="rId3"/>
    <p:sldId id="339" r:id="rId4"/>
    <p:sldId id="329" r:id="rId5"/>
    <p:sldId id="340" r:id="rId6"/>
    <p:sldId id="341" r:id="rId7"/>
    <p:sldId id="342" r:id="rId8"/>
    <p:sldId id="348" r:id="rId9"/>
    <p:sldId id="343" r:id="rId10"/>
    <p:sldId id="344" r:id="rId11"/>
    <p:sldId id="345" r:id="rId12"/>
    <p:sldId id="346" r:id="rId13"/>
    <p:sldId id="347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29" autoAdjust="0"/>
  </p:normalViewPr>
  <p:slideViewPr>
    <p:cSldViewPr showGuides="1">
      <p:cViewPr varScale="1">
        <p:scale>
          <a:sx n="75" d="100"/>
          <a:sy n="75" d="100"/>
        </p:scale>
        <p:origin x="228" y="66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Results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Boosting</c:v>
                </c:pt>
                <c:pt idx="1">
                  <c:v>Ridge</c:v>
                </c:pt>
                <c:pt idx="2">
                  <c:v>Random Forest</c:v>
                </c:pt>
                <c:pt idx="3">
                  <c:v>QDA</c:v>
                </c:pt>
                <c:pt idx="4">
                  <c:v>Deep Learning</c:v>
                </c:pt>
                <c:pt idx="5">
                  <c:v>Logistic Regression</c:v>
                </c:pt>
                <c:pt idx="6">
                  <c:v>LDA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0.80189999999999995</c:v>
                </c:pt>
                <c:pt idx="1">
                  <c:v>0.81059999999999999</c:v>
                </c:pt>
                <c:pt idx="2">
                  <c:v>0.81710000000000005</c:v>
                </c:pt>
                <c:pt idx="3">
                  <c:v>0.83930000000000005</c:v>
                </c:pt>
                <c:pt idx="4">
                  <c:v>0.84730000000000005</c:v>
                </c:pt>
                <c:pt idx="5">
                  <c:v>0.84740000000000004</c:v>
                </c:pt>
                <c:pt idx="6">
                  <c:v>0.85119999999999996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59191328"/>
        <c:axId val="459192896"/>
      </c:barChart>
      <c:catAx>
        <c:axId val="459191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192896"/>
        <c:crosses val="autoZero"/>
        <c:auto val="1"/>
        <c:lblAlgn val="ctr"/>
        <c:lblOffset val="100"/>
        <c:noMultiLvlLbl val="0"/>
      </c:catAx>
      <c:valAx>
        <c:axId val="459192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191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3213" y="0"/>
            <a:ext cx="426561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923213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23611" y="0"/>
            <a:ext cx="1065213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123612" y="10886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12/14/2016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12/14/2016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4" y="0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12/14/2016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ran.r-project.org/web/packages/ROCR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ran.r-project.org/web/packages/Amelia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Give Me Some Credit - Measuring a Person’s Creditworthiness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Nathan Kruse and </a:t>
            </a:r>
            <a:r>
              <a:rPr lang="en-US" dirty="0" err="1" smtClean="0"/>
              <a:t>Ibur</a:t>
            </a:r>
            <a:r>
              <a:rPr lang="en-US" dirty="0" smtClean="0"/>
              <a:t> 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Models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Discriminant Analysis	</a:t>
            </a:r>
          </a:p>
          <a:p>
            <a:pPr lvl="1"/>
            <a:r>
              <a:rPr lang="en-US" dirty="0"/>
              <a:t>All </a:t>
            </a:r>
            <a:r>
              <a:rPr lang="en-US" dirty="0" smtClean="0"/>
              <a:t>10 </a:t>
            </a:r>
            <a:r>
              <a:rPr lang="en-US" dirty="0"/>
              <a:t>explanatory variables</a:t>
            </a:r>
          </a:p>
          <a:p>
            <a:pPr lvl="1"/>
            <a:r>
              <a:rPr lang="en-US" dirty="0"/>
              <a:t>29 pairwise interactions</a:t>
            </a:r>
          </a:p>
          <a:p>
            <a:pPr lvl="1"/>
            <a:r>
              <a:rPr lang="en-US" dirty="0"/>
              <a:t>8</a:t>
            </a:r>
            <a:r>
              <a:rPr lang="en-US" dirty="0" smtClean="0"/>
              <a:t> </a:t>
            </a:r>
            <a:r>
              <a:rPr lang="en-US" dirty="0"/>
              <a:t>triple interactions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AUC = .8512</a:t>
            </a:r>
          </a:p>
        </p:txBody>
      </p:sp>
    </p:spTree>
    <p:extLst>
      <p:ext uri="{BB962C8B-B14F-4D97-AF65-F5344CB8AC3E}">
        <p14:creationId xmlns:p14="http://schemas.microsoft.com/office/powerpoint/2010/main" val="198302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Our Submissions Compare?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competition winner AUC = .8696</a:t>
            </a:r>
          </a:p>
          <a:p>
            <a:pPr lvl="1"/>
            <a:r>
              <a:rPr lang="en-US" dirty="0" smtClean="0"/>
              <a:t>.0184 better than ours</a:t>
            </a:r>
          </a:p>
          <a:p>
            <a:r>
              <a:rPr lang="en-US" dirty="0"/>
              <a:t>O</a:t>
            </a:r>
            <a:r>
              <a:rPr lang="en-US" dirty="0" smtClean="0"/>
              <a:t>ur submission only beat about half of the submissions</a:t>
            </a:r>
          </a:p>
          <a:p>
            <a:r>
              <a:rPr lang="en-US" dirty="0" smtClean="0"/>
              <a:t>3 out of 4 submissions had an AUC of at least .8</a:t>
            </a:r>
          </a:p>
        </p:txBody>
      </p:sp>
    </p:spTree>
    <p:extLst>
      <p:ext uri="{BB962C8B-B14F-4D97-AF65-F5344CB8AC3E}">
        <p14:creationId xmlns:p14="http://schemas.microsoft.com/office/powerpoint/2010/main" val="399321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1" y="1981200"/>
            <a:ext cx="8229601" cy="990599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3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Competition  (kaggle.com/c/</a:t>
            </a:r>
            <a:r>
              <a:rPr lang="en-US" dirty="0" err="1" smtClean="0"/>
              <a:t>GiveMeSomeCredit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Training Set (150,000 observations) </a:t>
            </a:r>
          </a:p>
          <a:p>
            <a:pPr lvl="2"/>
            <a:r>
              <a:rPr lang="en-US" dirty="0" smtClean="0"/>
              <a:t>10 explanatory variables</a:t>
            </a:r>
          </a:p>
          <a:p>
            <a:pPr lvl="3"/>
            <a:r>
              <a:rPr lang="en-US" dirty="0" smtClean="0"/>
              <a:t>Number of times 30 days late, 60 days late, 90 days late</a:t>
            </a:r>
          </a:p>
          <a:p>
            <a:pPr lvl="3"/>
            <a:r>
              <a:rPr lang="en-US" dirty="0" smtClean="0"/>
              <a:t>Number of children</a:t>
            </a:r>
          </a:p>
          <a:p>
            <a:pPr lvl="3"/>
            <a:r>
              <a:rPr lang="en-US" dirty="0" smtClean="0"/>
              <a:t>Age</a:t>
            </a:r>
          </a:p>
          <a:p>
            <a:pPr lvl="3"/>
            <a:r>
              <a:rPr lang="en-US" dirty="0" smtClean="0"/>
              <a:t>Income</a:t>
            </a:r>
          </a:p>
          <a:p>
            <a:pPr lvl="3"/>
            <a:r>
              <a:rPr lang="en-US" dirty="0" smtClean="0"/>
              <a:t>Etc.</a:t>
            </a:r>
          </a:p>
          <a:p>
            <a:pPr lvl="2"/>
            <a:r>
              <a:rPr lang="en-US" dirty="0" smtClean="0"/>
              <a:t>1 binary response variable</a:t>
            </a:r>
          </a:p>
          <a:p>
            <a:pPr lvl="3"/>
            <a:r>
              <a:rPr lang="en-US" dirty="0" smtClean="0"/>
              <a:t>Serious delinquency in the last </a:t>
            </a:r>
            <a:r>
              <a:rPr lang="en-US" dirty="0"/>
              <a:t>two years (~93% = No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Test Set (101,503 observations)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who had serious delinquencies in the last two years</a:t>
            </a:r>
          </a:p>
          <a:p>
            <a:r>
              <a:rPr lang="en-US" dirty="0" smtClean="0"/>
              <a:t>Evaluating results by error/accuracy rate is problematic</a:t>
            </a:r>
          </a:p>
          <a:p>
            <a:pPr lvl="1"/>
            <a:r>
              <a:rPr lang="en-US" dirty="0" smtClean="0"/>
              <a:t>Guessing 0 for every observation gives ~93.3% accuracy</a:t>
            </a:r>
          </a:p>
          <a:p>
            <a:r>
              <a:rPr lang="en-US" dirty="0" smtClean="0"/>
              <a:t>Instead the “Area Under the Curve” (AUC) method was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Under the Curve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22413" y="1981200"/>
                <a:ext cx="6476999" cy="4187825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True Positive Rate</a:t>
                </a:r>
              </a:p>
              <a:p>
                <a:r>
                  <a:rPr lang="en-US" dirty="0" smtClean="0"/>
                  <a:t>False Positive Rate</a:t>
                </a:r>
              </a:p>
              <a:p>
                <a:r>
                  <a:rPr lang="en-US" dirty="0" smtClean="0"/>
                  <a:t>R Function ROCR</a:t>
                </a:r>
              </a:p>
              <a:p>
                <a:pPr lvl="1"/>
                <a:r>
                  <a:rPr lang="en-US" sz="1600" dirty="0">
                    <a:hlinkClick r:id="rId2"/>
                  </a:rPr>
                  <a:t>https://</a:t>
                </a:r>
                <a:r>
                  <a:rPr lang="en-US" sz="1600" dirty="0" smtClean="0">
                    <a:hlinkClick r:id="rId2"/>
                  </a:rPr>
                  <a:t>cran.r-project.org/web/packages/ROCR/index.html</a:t>
                </a:r>
                <a:endParaRPr lang="en-US" sz="1600" dirty="0" smtClean="0"/>
              </a:p>
              <a:p>
                <a:r>
                  <a:rPr lang="en-US" dirty="0" smtClean="0"/>
                  <a:t>AUC = 1 means the model is perfect</a:t>
                </a:r>
              </a:p>
              <a:p>
                <a:r>
                  <a:rPr lang="en-US" dirty="0" smtClean="0"/>
                  <a:t>AUC = .5 means the model returns 0 for all observations</a:t>
                </a:r>
                <a:endParaRPr lang="en-US" dirty="0"/>
              </a:p>
              <a:p>
                <a:pPr marL="282575" lvl="1" indent="0">
                  <a:buNone/>
                </a:pPr>
                <a:endParaRPr lang="en-US" sz="16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3" y="1981200"/>
                <a:ext cx="6476999" cy="4187825"/>
              </a:xfrm>
              <a:blipFill rotWithShape="0">
                <a:blip r:embed="rId3"/>
                <a:stretch>
                  <a:fillRect l="-377" r="-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412" y="2667000"/>
            <a:ext cx="2781300" cy="26289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0610"/>
              </p:ext>
            </p:extLst>
          </p:nvPr>
        </p:nvGraphicFramePr>
        <p:xfrm>
          <a:off x="4418012" y="2110740"/>
          <a:ext cx="2819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914400"/>
                <a:gridCol w="1066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36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81201"/>
            <a:ext cx="7467599" cy="2819400"/>
          </a:xfrm>
        </p:spPr>
        <p:txBody>
          <a:bodyPr/>
          <a:lstStyle/>
          <a:p>
            <a:r>
              <a:rPr lang="en-US" dirty="0" smtClean="0"/>
              <a:t>Many NA cells</a:t>
            </a:r>
          </a:p>
          <a:p>
            <a:r>
              <a:rPr lang="en-US" dirty="0" smtClean="0"/>
              <a:t>Used R Function Amelia to impute values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cran.r-project.org/web/packages/Amelia/index.html</a:t>
            </a:r>
            <a:endParaRPr lang="en-US" dirty="0" smtClean="0"/>
          </a:p>
          <a:p>
            <a:pPr lvl="1"/>
            <a:r>
              <a:rPr lang="en-US" dirty="0" smtClean="0"/>
              <a:t>Uses bootstrapping to impute values for NA cells</a:t>
            </a:r>
          </a:p>
          <a:p>
            <a:pPr lvl="1"/>
            <a:r>
              <a:rPr lang="en-US" dirty="0" smtClean="0"/>
              <a:t>Assumes data are normally distributed (much of ours was not)</a:t>
            </a:r>
          </a:p>
          <a:p>
            <a:pPr lvl="2"/>
            <a:r>
              <a:rPr lang="en-US" dirty="0" smtClean="0"/>
              <a:t>But still works relatively well if data are not normally distributed</a:t>
            </a:r>
          </a:p>
          <a:p>
            <a:pPr lvl="2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412" y="4528848"/>
            <a:ext cx="2438400" cy="17572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212" y="4528848"/>
            <a:ext cx="2598151" cy="187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1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Tried several models with several combinations of variables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LDA</a:t>
            </a:r>
          </a:p>
          <a:p>
            <a:pPr lvl="1"/>
            <a:r>
              <a:rPr lang="en-US" dirty="0" smtClean="0"/>
              <a:t>QDA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Ridge</a:t>
            </a:r>
          </a:p>
          <a:p>
            <a:pPr lvl="1"/>
            <a:r>
              <a:rPr lang="en-US" dirty="0" smtClean="0"/>
              <a:t>Deep Learning (h2o)</a:t>
            </a:r>
          </a:p>
          <a:p>
            <a:pPr lvl="1"/>
            <a:r>
              <a:rPr lang="en-US" dirty="0" smtClean="0"/>
              <a:t>Boosting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473450"/>
              </p:ext>
            </p:extLst>
          </p:nvPr>
        </p:nvGraphicFramePr>
        <p:xfrm>
          <a:off x="1522413" y="1981200"/>
          <a:ext cx="9829800" cy="4187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55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Models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Learning (h2o)	</a:t>
            </a:r>
          </a:p>
          <a:p>
            <a:pPr lvl="1"/>
            <a:r>
              <a:rPr lang="en-US" smtClean="0"/>
              <a:t>All </a:t>
            </a:r>
            <a:r>
              <a:rPr lang="en-US" smtClean="0"/>
              <a:t>10 </a:t>
            </a:r>
            <a:r>
              <a:rPr lang="en-US" dirty="0" smtClean="0"/>
              <a:t>explanatory variables</a:t>
            </a:r>
          </a:p>
          <a:p>
            <a:pPr lvl="1"/>
            <a:r>
              <a:rPr lang="en-US" dirty="0" smtClean="0"/>
              <a:t>3 hidden layers</a:t>
            </a:r>
          </a:p>
          <a:p>
            <a:pPr lvl="2"/>
            <a:r>
              <a:rPr lang="en-US" dirty="0" smtClean="0"/>
              <a:t>28 nodes each</a:t>
            </a:r>
          </a:p>
          <a:p>
            <a:pPr lvl="2"/>
            <a:r>
              <a:rPr lang="en-US" dirty="0" smtClean="0"/>
              <a:t>Rate = </a:t>
            </a:r>
            <a:r>
              <a:rPr lang="en-US" dirty="0" smtClean="0"/>
              <a:t>.5</a:t>
            </a:r>
            <a:endParaRPr lang="en-US" dirty="0" smtClean="0"/>
          </a:p>
          <a:p>
            <a:pPr lvl="2"/>
            <a:r>
              <a:rPr lang="en-US" dirty="0" smtClean="0"/>
              <a:t>Loss = Cross entropy</a:t>
            </a:r>
          </a:p>
          <a:p>
            <a:pPr lvl="2"/>
            <a:r>
              <a:rPr lang="en-US" dirty="0" smtClean="0"/>
              <a:t>Activation = </a:t>
            </a:r>
            <a:r>
              <a:rPr lang="en-US" dirty="0" err="1" smtClean="0"/>
              <a:t>RectifierWithDropout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AUC = .8474</a:t>
            </a:r>
          </a:p>
        </p:txBody>
      </p:sp>
    </p:spTree>
    <p:extLst>
      <p:ext uri="{BB962C8B-B14F-4D97-AF65-F5344CB8AC3E}">
        <p14:creationId xmlns:p14="http://schemas.microsoft.com/office/powerpoint/2010/main" val="66890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Models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Model	</a:t>
            </a:r>
          </a:p>
          <a:p>
            <a:pPr lvl="1"/>
            <a:r>
              <a:rPr lang="en-US" dirty="0" smtClean="0"/>
              <a:t>All </a:t>
            </a:r>
            <a:r>
              <a:rPr lang="en-US" dirty="0" smtClean="0"/>
              <a:t>10 </a:t>
            </a:r>
            <a:r>
              <a:rPr lang="en-US" dirty="0" smtClean="0"/>
              <a:t>explanatory variables</a:t>
            </a:r>
          </a:p>
          <a:p>
            <a:pPr lvl="1"/>
            <a:r>
              <a:rPr lang="en-US" dirty="0" smtClean="0"/>
              <a:t>29 pairwise interactions</a:t>
            </a:r>
          </a:p>
          <a:p>
            <a:pPr lvl="1"/>
            <a:r>
              <a:rPr lang="en-US" dirty="0" smtClean="0"/>
              <a:t>11 triple interactions</a:t>
            </a:r>
          </a:p>
          <a:p>
            <a:pPr lvl="1"/>
            <a:r>
              <a:rPr lang="en-US" dirty="0" smtClean="0"/>
              <a:t>1 quadruple interaction</a:t>
            </a:r>
          </a:p>
          <a:p>
            <a:r>
              <a:rPr lang="en-US" dirty="0" smtClean="0"/>
              <a:t>AUC = .8488</a:t>
            </a:r>
          </a:p>
        </p:txBody>
      </p:sp>
    </p:spTree>
    <p:extLst>
      <p:ext uri="{BB962C8B-B14F-4D97-AF65-F5344CB8AC3E}">
        <p14:creationId xmlns:p14="http://schemas.microsoft.com/office/powerpoint/2010/main" val="257917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9CF527E-FFB0-4DB9-A7A4-39065878ED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0</TotalTime>
  <Words>261</Words>
  <Application>Microsoft Office PowerPoint</Application>
  <PresentationFormat>Custom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</vt:lpstr>
      <vt:lpstr>Cambria Math</vt:lpstr>
      <vt:lpstr>Currency Symbols 16x9</vt:lpstr>
      <vt:lpstr>Give Me Some Credit - Measuring a Person’s Creditworthiness</vt:lpstr>
      <vt:lpstr>The Data</vt:lpstr>
      <vt:lpstr>The Challenge</vt:lpstr>
      <vt:lpstr>Area Under the Curve Method</vt:lpstr>
      <vt:lpstr>Data Cleaning</vt:lpstr>
      <vt:lpstr>Models </vt:lpstr>
      <vt:lpstr>Results</vt:lpstr>
      <vt:lpstr>Best Models</vt:lpstr>
      <vt:lpstr>Best Models</vt:lpstr>
      <vt:lpstr>Best Models</vt:lpstr>
      <vt:lpstr>How Did Our Submissions Compare?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2016-12-14T18:35:27Z</dcterms:created>
  <dcterms:modified xsi:type="dcterms:W3CDTF">2016-12-15T05:50:17Z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TC028952629991</vt:lpwstr>
  </property>
</Properties>
</file>