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Dosis"/>
      <p:regular r:id="rId25"/>
      <p:bold r:id="rId26"/>
    </p:embeddedFont>
    <p:embeddedFont>
      <p:font typeface="Roboto"/>
      <p:regular r:id="rId27"/>
      <p:bold r:id="rId28"/>
      <p:italic r:id="rId29"/>
      <p:boldItalic r:id="rId30"/>
    </p:embeddedFont>
    <p:embeddedFont>
      <p:font typeface="Source Code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osis-bold.fntdata"/><Relationship Id="rId25" Type="http://schemas.openxmlformats.org/officeDocument/2006/relationships/font" Target="fonts/Dosis-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SourceCodePro-italic.fntdata"/><Relationship Id="rId10" Type="http://schemas.openxmlformats.org/officeDocument/2006/relationships/slide" Target="slides/slide6.xml"/><Relationship Id="rId32" Type="http://schemas.openxmlformats.org/officeDocument/2006/relationships/font" Target="fonts/SourceCodePr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ourceCodePr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718400d0f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718400d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718400d0f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718400d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 EA pueden enviar y recibir mensajes a través de canales síncronos</a:t>
            </a:r>
            <a:endParaRPr/>
          </a:p>
          <a:p>
            <a:pPr indent="0" lvl="0" marL="0" rtl="0" algn="l">
              <a:spcBef>
                <a:spcPts val="0"/>
              </a:spcBef>
              <a:spcAft>
                <a:spcPts val="0"/>
              </a:spcAft>
              <a:buNone/>
            </a:pPr>
            <a:r>
              <a:rPr lang="en"/>
              <a:t>-Cada EA tiene su estado interno y su comportamiento como una sola entidad</a:t>
            </a:r>
            <a:endParaRPr/>
          </a:p>
          <a:p>
            <a:pPr indent="0" lvl="0" marL="0" rtl="0" algn="l">
              <a:spcBef>
                <a:spcPts val="0"/>
              </a:spcBef>
              <a:spcAft>
                <a:spcPts val="0"/>
              </a:spcAft>
              <a:buNone/>
            </a:pPr>
            <a:r>
              <a:rPr lang="en"/>
              <a:t>-Las EA se ejecutan de forma concurrente y son independientes unas de otras, cada EA se ejecuta como un hilo separado en el sistema</a:t>
            </a:r>
            <a:endParaRPr/>
          </a:p>
          <a:p>
            <a:pPr indent="0" lvl="0" marL="0" rtl="0" algn="l">
              <a:spcBef>
                <a:spcPts val="0"/>
              </a:spcBef>
              <a:spcAft>
                <a:spcPts val="0"/>
              </a:spcAft>
              <a:buNone/>
            </a:pPr>
            <a:r>
              <a:rPr lang="en"/>
              <a:t>-Pueden utilizar la recepción selectiva para esperar y recibir múltiples mensajes de diferentes canales en una sola operación</a:t>
            </a:r>
            <a:endParaRPr/>
          </a:p>
          <a:p>
            <a:pPr indent="0" lvl="0" marL="0" rtl="0" algn="l">
              <a:spcBef>
                <a:spcPts val="0"/>
              </a:spcBef>
              <a:spcAft>
                <a:spcPts val="0"/>
              </a:spcAft>
              <a:buClr>
                <a:schemeClr val="dk1"/>
              </a:buClr>
              <a:buSzPts val="1100"/>
              <a:buFont typeface="Arial"/>
              <a:buNone/>
            </a:pPr>
            <a:r>
              <a:rPr lang="en">
                <a:solidFill>
                  <a:schemeClr val="dk1"/>
                </a:solidFill>
              </a:rPr>
              <a:t>-Cada EA es responsable de su propia gestión de la concurrencia y del acceso a su estado interno, esto permite que cada EA defina políticas de concurrencia personalizadas y apliquen técnicas de sincronización y bloqueo adecuadas para garantizar la integridad del estado compartido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718400d0f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718400d0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envío y la recepción de mensajes se realiza de manera bloqueante</a:t>
            </a:r>
            <a:endParaRPr/>
          </a:p>
          <a:p>
            <a:pPr indent="0" lvl="0" marL="0" rtl="0" algn="l">
              <a:spcBef>
                <a:spcPts val="0"/>
              </a:spcBef>
              <a:spcAft>
                <a:spcPts val="0"/>
              </a:spcAft>
              <a:buNone/>
            </a:pPr>
            <a:r>
              <a:rPr lang="en"/>
              <a:t>-El proceso que envía un mensaje  no se bloquea inmediatamente si el canal está lleno, sino que continúa su ejecución. Sin embargo, si el canal está lleno, el mensaje se almacenará hasta que haya espacio disponible para recibirlo</a:t>
            </a:r>
            <a:endParaRPr/>
          </a:p>
          <a:p>
            <a:pPr indent="0" lvl="0" marL="0" rtl="0" algn="l">
              <a:spcBef>
                <a:spcPts val="0"/>
              </a:spcBef>
              <a:spcAft>
                <a:spcPts val="0"/>
              </a:spcAft>
              <a:buNone/>
            </a:pPr>
            <a:r>
              <a:rPr lang="en"/>
              <a:t>-Un proceso puede comunicarse con otro proceso a través de un canal sin necesidad de conocer los detalles de implementación del otro</a:t>
            </a:r>
            <a:endParaRPr/>
          </a:p>
          <a:p>
            <a:pPr indent="0" lvl="0" marL="0" rtl="0" algn="l">
              <a:spcBef>
                <a:spcPts val="0"/>
              </a:spcBef>
              <a:spcAft>
                <a:spcPts val="0"/>
              </a:spcAft>
              <a:buNone/>
            </a:pPr>
            <a:r>
              <a:rPr lang="en"/>
              <a:t>-Permite a un proceso esperar y recibir múltiples mensajes de diferentes canales en una sola operación.</a:t>
            </a:r>
            <a:endParaRPr/>
          </a:p>
          <a:p>
            <a:pPr indent="0" lvl="0" marL="0" rtl="0" algn="l">
              <a:spcBef>
                <a:spcPts val="0"/>
              </a:spcBef>
              <a:spcAft>
                <a:spcPts val="0"/>
              </a:spcAft>
              <a:buNone/>
            </a:pPr>
            <a:r>
              <a:rPr lang="en"/>
              <a:t>-Permite establecer prioridades en los canales, lo que siginifica que los mensajes de alta prioridad se entregarán antes que los mensajes de baja prioridad.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718400d0f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718400d0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una varible entera que se utiliza para gestionar el acceso concurrente a una sección crítica de código</a:t>
            </a:r>
            <a:endParaRPr/>
          </a:p>
          <a:p>
            <a:pPr indent="0" lvl="0" marL="0" rtl="0" algn="l">
              <a:spcBef>
                <a:spcPts val="0"/>
              </a:spcBef>
              <a:spcAft>
                <a:spcPts val="0"/>
              </a:spcAft>
              <a:buNone/>
            </a:pPr>
            <a:r>
              <a:rPr lang="en"/>
              <a:t>-Es un punto de sincronización donde los procesos esperan hasta que todos los demás procesos alcancen dicho punto</a:t>
            </a:r>
            <a:endParaRPr/>
          </a:p>
          <a:p>
            <a:pPr indent="0" lvl="0" marL="0" rtl="0" algn="l">
              <a:spcBef>
                <a:spcPts val="0"/>
              </a:spcBef>
              <a:spcAft>
                <a:spcPts val="0"/>
              </a:spcAft>
              <a:buNone/>
            </a:pPr>
            <a:r>
              <a:rPr lang="en"/>
              <a:t>-Permite a un proceso esperar la disponibilidad de múltiples eventos o comunicaciones y luego responder de acuerdo con el evento que ocurra primero. (recepción selectiva)</a:t>
            </a:r>
            <a:endParaRPr/>
          </a:p>
          <a:p>
            <a:pPr indent="0" lvl="0" marL="0" rtl="0" algn="l">
              <a:spcBef>
                <a:spcPts val="0"/>
              </a:spcBef>
              <a:spcAft>
                <a:spcPts val="0"/>
              </a:spcAft>
              <a:buNone/>
            </a:pPr>
            <a:r>
              <a:rPr lang="en"/>
              <a:t>-Mantiene un recuento de eventos y los procesos pueden esperar hasta que se haya producido un cierto número de eventos. </a:t>
            </a:r>
            <a:endParaRPr/>
          </a:p>
          <a:p>
            <a:pPr indent="0" lvl="0" marL="0" rtl="0" algn="l">
              <a:spcBef>
                <a:spcPts val="0"/>
              </a:spcBef>
              <a:spcAft>
                <a:spcPts val="0"/>
              </a:spcAft>
              <a:buNone/>
            </a:pPr>
            <a:r>
              <a:rPr lang="en"/>
              <a:t>-(randevu)Permite a dos o más procesos se encuentre y se sincronicen en un punto específico.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One2One (un emisor y un receptor)</a:t>
            </a:r>
            <a:endParaRPr/>
          </a:p>
          <a:p>
            <a:pPr indent="0" lvl="0" marL="0" rtl="0" algn="l">
              <a:spcBef>
                <a:spcPts val="0"/>
              </a:spcBef>
              <a:spcAft>
                <a:spcPts val="0"/>
              </a:spcAft>
              <a:buNone/>
            </a:pPr>
            <a:r>
              <a:rPr lang="en"/>
              <a:t>Any2One(varios emisores y un receptor)</a:t>
            </a:r>
            <a:endParaRPr/>
          </a:p>
          <a:p>
            <a:pPr indent="0" lvl="0" marL="0" rtl="0" algn="l">
              <a:spcBef>
                <a:spcPts val="0"/>
              </a:spcBef>
              <a:spcAft>
                <a:spcPts val="0"/>
              </a:spcAft>
              <a:buClr>
                <a:schemeClr val="dk1"/>
              </a:buClr>
              <a:buSzPts val="1100"/>
              <a:buFont typeface="Arial"/>
              <a:buNone/>
            </a:pPr>
            <a:r>
              <a:rPr lang="en"/>
              <a:t>One2Any (un emisor y varios receptores)</a:t>
            </a:r>
            <a:endParaRPr/>
          </a:p>
          <a:p>
            <a:pPr indent="0" lvl="0" marL="0" rtl="0" algn="l">
              <a:spcBef>
                <a:spcPts val="0"/>
              </a:spcBef>
              <a:spcAft>
                <a:spcPts val="0"/>
              </a:spcAft>
              <a:buNone/>
            </a:pPr>
            <a:r>
              <a:rPr lang="en"/>
              <a:t>Any2Any (varios emisores y receptores)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Entero, cadena objeto</a:t>
            </a:r>
            <a:endParaRPr/>
          </a:p>
          <a:p>
            <a:pPr indent="0" lvl="0" marL="0" rtl="0" algn="l">
              <a:spcBef>
                <a:spcPts val="0"/>
              </a:spcBef>
              <a:spcAft>
                <a:spcPts val="0"/>
              </a:spcAft>
              <a:buNone/>
            </a:pPr>
            <a:r>
              <a:rPr lang="en"/>
              <a:t>Univaluado (contiene un solo valor)</a:t>
            </a:r>
            <a:endParaRPr/>
          </a:p>
          <a:p>
            <a:pPr indent="0" lvl="0" marL="0" rtl="0" algn="l">
              <a:spcBef>
                <a:spcPts val="0"/>
              </a:spcBef>
              <a:spcAft>
                <a:spcPts val="0"/>
              </a:spcAft>
              <a:buNone/>
            </a:pPr>
            <a:r>
              <a:rPr lang="en"/>
              <a:t>Multivaluado (contiene varios valores separados por comas)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718400d0f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718400d0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el main de la clase primero se crean los canales de comunicación, después se crean los procesos que se van a comunicar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Después se crea una instancia de la clase Parallel que permite agrupar y ejecutar procesos concurrente en paralelo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 se agregan los objetos proceso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 el método run() se inicia la ejecución de los procesos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718400d0f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718400d0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crea una clase interna estática esta a su vez implementa la interfaz CSProcess. Esto permite que la clase sea un proceso concurrente que se puede ejecutar en paralelo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Como sus atributos se declaran dos canales: uno de salida y uno de entrada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implementa el método run() de la interfaz CSProcess. Este método contiene el código que se ejecutará cuando el proceso sea ejecutado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718400d0f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718400d0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crea una clase interna estática esta a su vez implementa la interfaz CSProcess. Esto permite que la clase sea un proceso concurrente que se puede ejecutar en paralelo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Como sus atributos se declaran dos canales: uno de salida y uno de entrada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implementa el método run() de la interfaz CSProcess. Este método contiene el código que se ejecutará cuando el proceso sea ejecutado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718400d0f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718400d0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código crea dos canales de comunicación unidireccionales (Any2OneChannel) llamados canal1 y canal2. Luego, se crean dos procesos: Proceso1 y Proceso2.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 el Proceso1, se envía un mensaje a través de salida.write("Hola desde Proceso 1") al Proceso2. Luego, se espera a recibir una respuesta del Proceso2 a través de entrada.read(). La respuesta se almacena en la variable respuesta y se imprime en la consola.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El modelo CSP se basa en la idea de que los procesos se comunican entre sí a través de canales, que son estructuras de datos que permiten la transmisión de información. Los procesos se ejecutan de manera concurrente y se comunican mediante la sincronización en la lectura y escritura de los canales.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718400d0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718400d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718400d0f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718400d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718400d0f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718400d0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718400d0f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718400d0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proceso son como componente comunicantes que interactúan exclusivamente mediante primitivas de sincronización basadas en CSP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p:nvPr/>
        </p:nvSpPr>
        <p:spPr>
          <a:xfrm flipH="1">
            <a:off x="1028475" y="4166400"/>
            <a:ext cx="8369700" cy="2280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1028475" y="0"/>
            <a:ext cx="5238600" cy="4020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11"/>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91" name="Google Shape;91;p11"/>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ted">
  <p:cSld name="BLANK_1">
    <p:bg>
      <p:bgPr>
        <a:solidFill>
          <a:srgbClr val="222222"/>
        </a:solidFill>
      </p:bgPr>
    </p:bg>
    <p:spTree>
      <p:nvGrpSpPr>
        <p:cNvPr id="95" name="Shape 95"/>
        <p:cNvGrpSpPr/>
        <p:nvPr/>
      </p:nvGrpSpPr>
      <p:grpSpPr>
        <a:xfrm>
          <a:off x="0" y="0"/>
          <a:ext cx="0" cy="0"/>
          <a:chOff x="0" y="0"/>
          <a:chExt cx="0" cy="0"/>
        </a:xfrm>
      </p:grpSpPr>
      <p:sp>
        <p:nvSpPr>
          <p:cNvPr id="96" name="Google Shape;96;p12"/>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8700"/>
        </a:solidFill>
      </p:bgPr>
    </p:bg>
    <p:spTree>
      <p:nvGrpSpPr>
        <p:cNvPr id="15" name="Shape 15"/>
        <p:cNvGrpSpPr/>
        <p:nvPr/>
      </p:nvGrpSpPr>
      <p:grpSpPr>
        <a:xfrm>
          <a:off x="0" y="0"/>
          <a:ext cx="0" cy="0"/>
          <a:chOff x="0" y="0"/>
          <a:chExt cx="0" cy="0"/>
        </a:xfrm>
      </p:grpSpPr>
      <p:sp>
        <p:nvSpPr>
          <p:cNvPr id="16" name="Google Shape;16;p3"/>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 name="Google Shape;18;p3"/>
          <p:cNvSpPr/>
          <p:nvPr/>
        </p:nvSpPr>
        <p:spPr>
          <a:xfrm flipH="1">
            <a:off x="1028475" y="4166400"/>
            <a:ext cx="8369700" cy="2280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 name="Google Shape;20;p3"/>
          <p:cNvSpPr txBox="1"/>
          <p:nvPr>
            <p:ph idx="1" type="subTitle"/>
          </p:nvPr>
        </p:nvSpPr>
        <p:spPr>
          <a:xfrm>
            <a:off x="1028475" y="3449650"/>
            <a:ext cx="5220000" cy="570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sp>
        <p:nvSpPr>
          <p:cNvPr id="22" name="Google Shape;22;p4"/>
          <p:cNvSpPr/>
          <p:nvPr/>
        </p:nvSpPr>
        <p:spPr>
          <a:xfrm>
            <a:off x="-44050" y="-38100"/>
            <a:ext cx="4139800" cy="5192625"/>
          </a:xfrm>
          <a:custGeom>
            <a:rect b="b" l="l" r="r" t="t"/>
            <a:pathLst>
              <a:path extrusionOk="0" h="207705" w="165592">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 type="body"/>
          </p:nvPr>
        </p:nvSpPr>
        <p:spPr>
          <a:xfrm>
            <a:off x="990375" y="1021950"/>
            <a:ext cx="7343100" cy="3372600"/>
          </a:xfrm>
          <a:prstGeom prst="rect">
            <a:avLst/>
          </a:prstGeom>
        </p:spPr>
        <p:txBody>
          <a:bodyPr anchorCtr="0" anchor="ctr" bIns="91425" lIns="91425" spcFirstLastPara="1" rIns="91425" wrap="square" tIns="91425">
            <a:noAutofit/>
          </a:bodyPr>
          <a:lstStyle>
            <a:lvl1pPr indent="-457200" lvl="0" marL="457200" rtl="0">
              <a:spcBef>
                <a:spcPts val="600"/>
              </a:spcBef>
              <a:spcAft>
                <a:spcPts val="0"/>
              </a:spcAft>
              <a:buSzPts val="3600"/>
              <a:buChar char="▸"/>
              <a:defRPr i="1" sz="3600"/>
            </a:lvl1pPr>
            <a:lvl2pPr indent="-457200" lvl="1" marL="914400" rtl="0">
              <a:spcBef>
                <a:spcPts val="0"/>
              </a:spcBef>
              <a:spcAft>
                <a:spcPts val="0"/>
              </a:spcAft>
              <a:buSzPts val="3600"/>
              <a:buChar char="▹"/>
              <a:defRPr i="1" sz="3600"/>
            </a:lvl2pPr>
            <a:lvl3pPr indent="-457200" lvl="2" marL="1371600" rtl="0">
              <a:spcBef>
                <a:spcPts val="0"/>
              </a:spcBef>
              <a:spcAft>
                <a:spcPts val="0"/>
              </a:spcAft>
              <a:buSzPts val="3600"/>
              <a:buChar char="▹"/>
              <a:defRPr i="1" sz="3600"/>
            </a:lvl3pPr>
            <a:lvl4pPr indent="-457200" lvl="3" marL="1828800" rtl="0">
              <a:spcBef>
                <a:spcPts val="0"/>
              </a:spcBef>
              <a:spcAft>
                <a:spcPts val="0"/>
              </a:spcAft>
              <a:buSzPts val="3600"/>
              <a:buChar char="▹"/>
              <a:defRPr i="1" sz="3600"/>
            </a:lvl4pPr>
            <a:lvl5pPr indent="-457200" lvl="4" marL="2286000" rtl="0">
              <a:spcBef>
                <a:spcPts val="0"/>
              </a:spcBef>
              <a:spcAft>
                <a:spcPts val="0"/>
              </a:spcAft>
              <a:buSzPts val="3600"/>
              <a:buChar char="▹"/>
              <a:defRPr i="1" sz="3600"/>
            </a:lvl5pPr>
            <a:lvl6pPr indent="-457200" lvl="5" marL="2743200" rtl="0">
              <a:spcBef>
                <a:spcPts val="0"/>
              </a:spcBef>
              <a:spcAft>
                <a:spcPts val="0"/>
              </a:spcAft>
              <a:buSzPts val="3600"/>
              <a:buChar char="▹"/>
              <a:defRPr i="1" sz="3600"/>
            </a:lvl6pPr>
            <a:lvl7pPr indent="-457200" lvl="6" marL="3200400" rtl="0">
              <a:spcBef>
                <a:spcPts val="0"/>
              </a:spcBef>
              <a:spcAft>
                <a:spcPts val="0"/>
              </a:spcAft>
              <a:buSzPts val="3600"/>
              <a:buChar char="▹"/>
              <a:defRPr i="1" sz="3600"/>
            </a:lvl7pPr>
            <a:lvl8pPr indent="-457200" lvl="7" marL="3657600" rtl="0">
              <a:spcBef>
                <a:spcPts val="0"/>
              </a:spcBef>
              <a:spcAft>
                <a:spcPts val="0"/>
              </a:spcAft>
              <a:buSzPts val="3600"/>
              <a:buChar char="▹"/>
              <a:defRPr i="1" sz="3600"/>
            </a:lvl8pPr>
            <a:lvl9pPr indent="-457200" lvl="8" marL="4114800">
              <a:spcBef>
                <a:spcPts val="0"/>
              </a:spcBef>
              <a:spcAft>
                <a:spcPts val="0"/>
              </a:spcAft>
              <a:buSzPts val="3600"/>
              <a:buChar char="▹"/>
              <a:defRPr i="1" sz="3600"/>
            </a:lvl9pPr>
          </a:lstStyle>
          <a:p/>
        </p:txBody>
      </p:sp>
      <p:sp>
        <p:nvSpPr>
          <p:cNvPr id="25" name="Google Shape;25;p4"/>
          <p:cNvSpPr txBox="1"/>
          <p:nvPr/>
        </p:nvSpPr>
        <p:spPr>
          <a:xfrm>
            <a:off x="-121150" y="-271850"/>
            <a:ext cx="19557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6957299" y="4394650"/>
            <a:ext cx="26439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nvSpPr>
        <p:spPr>
          <a:xfrm>
            <a:off x="6957475" y="4137550"/>
            <a:ext cx="2186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8" name="Google Shape;38;p5"/>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9" name="Google Shape;39;p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0" name="Shape 40"/>
        <p:cNvGrpSpPr/>
        <p:nvPr/>
      </p:nvGrpSpPr>
      <p:grpSpPr>
        <a:xfrm>
          <a:off x="0" y="0"/>
          <a:ext cx="0" cy="0"/>
          <a:chOff x="0" y="0"/>
          <a:chExt cx="0" cy="0"/>
        </a:xfrm>
      </p:grpSpPr>
      <p:sp>
        <p:nvSpPr>
          <p:cNvPr id="41" name="Google Shape;41;p6"/>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42" name="Google Shape;42;p6"/>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1101386" y="272850"/>
            <a:ext cx="75744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0" sz="2400"/>
            </a:lvl1pPr>
            <a:lvl2pPr lvl="1">
              <a:spcBef>
                <a:spcPts val="0"/>
              </a:spcBef>
              <a:spcAft>
                <a:spcPts val="0"/>
              </a:spcAft>
              <a:buSzPts val="2400"/>
              <a:buNone/>
              <a:defRPr b="0" sz="2400"/>
            </a:lvl2pPr>
            <a:lvl3pPr lvl="2">
              <a:spcBef>
                <a:spcPts val="0"/>
              </a:spcBef>
              <a:spcAft>
                <a:spcPts val="0"/>
              </a:spcAft>
              <a:buSzPts val="2400"/>
              <a:buNone/>
              <a:defRPr b="0" sz="2400"/>
            </a:lvl3pPr>
            <a:lvl4pPr lvl="3">
              <a:spcBef>
                <a:spcPts val="0"/>
              </a:spcBef>
              <a:spcAft>
                <a:spcPts val="0"/>
              </a:spcAft>
              <a:buSzPts val="2400"/>
              <a:buNone/>
              <a:defRPr b="0" sz="2400"/>
            </a:lvl4pPr>
            <a:lvl5pPr lvl="4">
              <a:spcBef>
                <a:spcPts val="0"/>
              </a:spcBef>
              <a:spcAft>
                <a:spcPts val="0"/>
              </a:spcAft>
              <a:buSzPts val="2400"/>
              <a:buNone/>
              <a:defRPr b="0" sz="2400"/>
            </a:lvl5pPr>
            <a:lvl6pPr lvl="5">
              <a:spcBef>
                <a:spcPts val="0"/>
              </a:spcBef>
              <a:spcAft>
                <a:spcPts val="0"/>
              </a:spcAft>
              <a:buSzPts val="2400"/>
              <a:buNone/>
              <a:defRPr b="0" sz="2400"/>
            </a:lvl6pPr>
            <a:lvl7pPr lvl="6">
              <a:spcBef>
                <a:spcPts val="0"/>
              </a:spcBef>
              <a:spcAft>
                <a:spcPts val="0"/>
              </a:spcAft>
              <a:buSzPts val="2400"/>
              <a:buNone/>
              <a:defRPr b="0" sz="2400"/>
            </a:lvl7pPr>
            <a:lvl8pPr lvl="7">
              <a:spcBef>
                <a:spcPts val="0"/>
              </a:spcBef>
              <a:spcAft>
                <a:spcPts val="0"/>
              </a:spcAft>
              <a:buSzPts val="2400"/>
              <a:buNone/>
              <a:defRPr b="0" sz="2400"/>
            </a:lvl8pPr>
            <a:lvl9pPr lvl="8">
              <a:spcBef>
                <a:spcPts val="0"/>
              </a:spcBef>
              <a:spcAft>
                <a:spcPts val="0"/>
              </a:spcAft>
              <a:buSzPts val="2400"/>
              <a:buNone/>
              <a:defRPr b="0" sz="2400"/>
            </a:lvl9pPr>
          </a:lstStyle>
          <a:p/>
        </p:txBody>
      </p:sp>
      <p:sp>
        <p:nvSpPr>
          <p:cNvPr id="48" name="Google Shape;48;p6"/>
          <p:cNvSpPr txBox="1"/>
          <p:nvPr>
            <p:ph idx="1" type="body"/>
          </p:nvPr>
        </p:nvSpPr>
        <p:spPr>
          <a:xfrm>
            <a:off x="1101375" y="1311550"/>
            <a:ext cx="3681900" cy="35379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5004949" y="1311550"/>
            <a:ext cx="3681900" cy="35379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7"/>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53" name="Google Shape;53;p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9" name="Google Shape;59;p7"/>
          <p:cNvSpPr txBox="1"/>
          <p:nvPr>
            <p:ph idx="1" type="body"/>
          </p:nvPr>
        </p:nvSpPr>
        <p:spPr>
          <a:xfrm>
            <a:off x="1104900"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0" name="Google Shape;60;p7"/>
          <p:cNvSpPr txBox="1"/>
          <p:nvPr>
            <p:ph idx="2" type="body"/>
          </p:nvPr>
        </p:nvSpPr>
        <p:spPr>
          <a:xfrm>
            <a:off x="3652189"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1" name="Google Shape;61;p7"/>
          <p:cNvSpPr txBox="1"/>
          <p:nvPr>
            <p:ph idx="3" type="body"/>
          </p:nvPr>
        </p:nvSpPr>
        <p:spPr>
          <a:xfrm>
            <a:off x="6199478"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2" name="Google Shape;62;p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8"/>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65" name="Google Shape;65;p8"/>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1" name="Google Shape;71;p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
    <p:spTree>
      <p:nvGrpSpPr>
        <p:cNvPr id="72" name="Shape 72"/>
        <p:cNvGrpSpPr/>
        <p:nvPr/>
      </p:nvGrpSpPr>
      <p:grpSpPr>
        <a:xfrm>
          <a:off x="0" y="0"/>
          <a:ext cx="0" cy="0"/>
          <a:chOff x="0" y="0"/>
          <a:chExt cx="0" cy="0"/>
        </a:xfrm>
      </p:grpSpPr>
      <p:sp>
        <p:nvSpPr>
          <p:cNvPr id="73" name="Google Shape;73;p9"/>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FFFFF">
              <a:alpha val="17690"/>
            </a:srgbClr>
          </a:solidFill>
          <a:ln>
            <a:noFill/>
          </a:ln>
        </p:spPr>
      </p:sp>
      <p:sp>
        <p:nvSpPr>
          <p:cNvPr id="74" name="Google Shape;74;p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flipH="1">
            <a:off x="742953" y="272850"/>
            <a:ext cx="7505700" cy="749100"/>
          </a:xfrm>
          <a:prstGeom prst="parallelogram">
            <a:avLst>
              <a:gd fmla="val 51542" name="adj"/>
            </a:avLst>
          </a:prstGeom>
          <a:solidFill>
            <a:srgbClr val="222222">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0" name="Google Shape;80;p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10"/>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83" name="Google Shape;83;p10"/>
          <p:cNvSpPr/>
          <p:nvPr/>
        </p:nvSpPr>
        <p:spPr>
          <a:xfrm flipH="1">
            <a:off x="742953" y="440630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flipH="1">
            <a:off x="7861618" y="440630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txBox="1"/>
          <p:nvPr>
            <p:ph idx="1" type="body"/>
          </p:nvPr>
        </p:nvSpPr>
        <p:spPr>
          <a:xfrm>
            <a:off x="1123950" y="4406300"/>
            <a:ext cx="6737400" cy="7491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88" name="Google Shape;88;p1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indent="-381000" lvl="1" marL="9144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indent="-381000" lvl="2" marL="13716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indent="-342900" lvl="3" marL="18288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indent="-342900" lvl="4" marL="22860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indent="-342900" lvl="5" marL="27432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indent="-342900" lvl="6" marL="32004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indent="-342900" lvl="7" marL="36576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indent="-342900" lvl="8" marL="41148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lvl="0" algn="ctr">
              <a:buNone/>
              <a:defRPr b="1" sz="1300">
                <a:solidFill>
                  <a:srgbClr val="FFFFFF"/>
                </a:solidFill>
                <a:latin typeface="Roboto"/>
                <a:ea typeface="Roboto"/>
                <a:cs typeface="Roboto"/>
                <a:sym typeface="Roboto"/>
              </a:defRPr>
            </a:lvl1pPr>
            <a:lvl2pPr lvl="1" algn="ctr">
              <a:buNone/>
              <a:defRPr b="1" sz="1300">
                <a:solidFill>
                  <a:srgbClr val="FFFFFF"/>
                </a:solidFill>
                <a:latin typeface="Roboto"/>
                <a:ea typeface="Roboto"/>
                <a:cs typeface="Roboto"/>
                <a:sym typeface="Roboto"/>
              </a:defRPr>
            </a:lvl2pPr>
            <a:lvl3pPr lvl="2" algn="ctr">
              <a:buNone/>
              <a:defRPr b="1" sz="1300">
                <a:solidFill>
                  <a:srgbClr val="FFFFFF"/>
                </a:solidFill>
                <a:latin typeface="Roboto"/>
                <a:ea typeface="Roboto"/>
                <a:cs typeface="Roboto"/>
                <a:sym typeface="Roboto"/>
              </a:defRPr>
            </a:lvl3pPr>
            <a:lvl4pPr lvl="3" algn="ctr">
              <a:buNone/>
              <a:defRPr b="1" sz="1300">
                <a:solidFill>
                  <a:srgbClr val="FFFFFF"/>
                </a:solidFill>
                <a:latin typeface="Roboto"/>
                <a:ea typeface="Roboto"/>
                <a:cs typeface="Roboto"/>
                <a:sym typeface="Roboto"/>
              </a:defRPr>
            </a:lvl4pPr>
            <a:lvl5pPr lvl="4" algn="ctr">
              <a:buNone/>
              <a:defRPr b="1" sz="1300">
                <a:solidFill>
                  <a:srgbClr val="FFFFFF"/>
                </a:solidFill>
                <a:latin typeface="Roboto"/>
                <a:ea typeface="Roboto"/>
                <a:cs typeface="Roboto"/>
                <a:sym typeface="Roboto"/>
              </a:defRPr>
            </a:lvl5pPr>
            <a:lvl6pPr lvl="5" algn="ctr">
              <a:buNone/>
              <a:defRPr b="1" sz="1300">
                <a:solidFill>
                  <a:srgbClr val="FFFFFF"/>
                </a:solidFill>
                <a:latin typeface="Roboto"/>
                <a:ea typeface="Roboto"/>
                <a:cs typeface="Roboto"/>
                <a:sym typeface="Roboto"/>
              </a:defRPr>
            </a:lvl6pPr>
            <a:lvl7pPr lvl="6" algn="ctr">
              <a:buNone/>
              <a:defRPr b="1" sz="1300">
                <a:solidFill>
                  <a:srgbClr val="FFFFFF"/>
                </a:solidFill>
                <a:latin typeface="Roboto"/>
                <a:ea typeface="Roboto"/>
                <a:cs typeface="Roboto"/>
                <a:sym typeface="Roboto"/>
              </a:defRPr>
            </a:lvl7pPr>
            <a:lvl8pPr lvl="7" algn="ctr">
              <a:buNone/>
              <a:defRPr b="1" sz="1300">
                <a:solidFill>
                  <a:srgbClr val="FFFFFF"/>
                </a:solidFill>
                <a:latin typeface="Roboto"/>
                <a:ea typeface="Roboto"/>
                <a:cs typeface="Roboto"/>
                <a:sym typeface="Roboto"/>
              </a:defRPr>
            </a:lvl8pPr>
            <a:lvl9pPr lvl="8" algn="ctr">
              <a:buNone/>
              <a:defRPr b="1" sz="1300">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3"/>
          <p:cNvSpPr txBox="1"/>
          <p:nvPr>
            <p:ph type="ctrTitle"/>
          </p:nvPr>
        </p:nvSpPr>
        <p:spPr>
          <a:xfrm>
            <a:off x="1028475" y="720100"/>
            <a:ext cx="5238600" cy="330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Communicating Sequential Processes</a:t>
            </a:r>
            <a:endParaRPr/>
          </a:p>
        </p:txBody>
      </p:sp>
      <p:sp>
        <p:nvSpPr>
          <p:cNvPr id="106" name="Google Shape;106;p13"/>
          <p:cNvSpPr txBox="1"/>
          <p:nvPr/>
        </p:nvSpPr>
        <p:spPr>
          <a:xfrm>
            <a:off x="1161625" y="4518375"/>
            <a:ext cx="3079800" cy="34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Source Code Pro"/>
                <a:ea typeface="Source Code Pro"/>
                <a:cs typeface="Source Code Pro"/>
                <a:sym typeface="Source Code Pro"/>
              </a:rPr>
              <a:t>Martinez Buenrostro Jorge Rafael</a:t>
            </a:r>
            <a:endParaRPr sz="1100">
              <a:solidFill>
                <a:srgbClr val="FFFFFF"/>
              </a:solidFill>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a:t>
            </a:r>
            <a:endParaRPr/>
          </a:p>
          <a:p>
            <a:pPr indent="0" lvl="0" marL="0" rtl="0" algn="l">
              <a:spcBef>
                <a:spcPts val="0"/>
              </a:spcBef>
              <a:spcAft>
                <a:spcPts val="0"/>
              </a:spcAft>
              <a:buNone/>
            </a:pPr>
            <a:r>
              <a:rPr lang="en"/>
              <a:t>JCSP</a:t>
            </a:r>
            <a:endParaRPr/>
          </a:p>
        </p:txBody>
      </p:sp>
      <p:sp>
        <p:nvSpPr>
          <p:cNvPr id="197" name="Google Shape;197;p22"/>
          <p:cNvSpPr txBox="1"/>
          <p:nvPr>
            <p:ph idx="1" type="subTitle"/>
          </p:nvPr>
        </p:nvSpPr>
        <p:spPr>
          <a:xfrm>
            <a:off x="1028475" y="3449650"/>
            <a:ext cx="70371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Entidades Activas, Comunicación, Sincronización</a:t>
            </a:r>
            <a:endParaRPr/>
          </a:p>
        </p:txBody>
      </p:sp>
      <p:sp>
        <p:nvSpPr>
          <p:cNvPr id="198" name="Google Shape;198;p22"/>
          <p:cNvSpPr txBox="1"/>
          <p:nvPr>
            <p:ph idx="4294967295"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Entidades Activas</a:t>
            </a:r>
            <a:endParaRPr/>
          </a:p>
        </p:txBody>
      </p:sp>
      <p:sp>
        <p:nvSpPr>
          <p:cNvPr id="204" name="Google Shape;204;p23"/>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Comunicación mediante canales</a:t>
            </a:r>
            <a:endParaRPr/>
          </a:p>
          <a:p>
            <a:pPr indent="-419100" lvl="0" marL="457200" rtl="0" algn="l">
              <a:spcBef>
                <a:spcPts val="0"/>
              </a:spcBef>
              <a:spcAft>
                <a:spcPts val="0"/>
              </a:spcAft>
              <a:buSzPts val="3000"/>
              <a:buChar char="▸"/>
            </a:pPr>
            <a:r>
              <a:rPr lang="en"/>
              <a:t>Encapsulación del estado y comportamiento</a:t>
            </a:r>
            <a:endParaRPr/>
          </a:p>
          <a:p>
            <a:pPr indent="-419100" lvl="0" marL="457200" rtl="0" algn="l">
              <a:spcBef>
                <a:spcPts val="0"/>
              </a:spcBef>
              <a:spcAft>
                <a:spcPts val="0"/>
              </a:spcAft>
              <a:buSzPts val="3000"/>
              <a:buChar char="▸"/>
            </a:pPr>
            <a:r>
              <a:rPr lang="en"/>
              <a:t>Procesamiento concurrente</a:t>
            </a:r>
            <a:endParaRPr/>
          </a:p>
          <a:p>
            <a:pPr indent="-419100" lvl="0" marL="457200" rtl="0" algn="l">
              <a:spcBef>
                <a:spcPts val="0"/>
              </a:spcBef>
              <a:spcAft>
                <a:spcPts val="0"/>
              </a:spcAft>
              <a:buSzPts val="3000"/>
              <a:buChar char="▸"/>
            </a:pPr>
            <a:r>
              <a:rPr lang="en"/>
              <a:t>Receptividad selectiva</a:t>
            </a:r>
            <a:endParaRPr/>
          </a:p>
          <a:p>
            <a:pPr indent="-419100" lvl="0" marL="457200" rtl="0" algn="l">
              <a:spcBef>
                <a:spcPts val="0"/>
              </a:spcBef>
              <a:spcAft>
                <a:spcPts val="0"/>
              </a:spcAft>
              <a:buSzPts val="3000"/>
              <a:buChar char="▸"/>
            </a:pPr>
            <a:r>
              <a:rPr lang="en"/>
              <a:t>Gestión propia de la concurrencia</a:t>
            </a:r>
            <a:endParaRPr/>
          </a:p>
        </p:txBody>
      </p:sp>
      <p:sp>
        <p:nvSpPr>
          <p:cNvPr id="205" name="Google Shape;205;p23"/>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Modelos de comunicación</a:t>
            </a:r>
            <a:endParaRPr/>
          </a:p>
        </p:txBody>
      </p:sp>
      <p:sp>
        <p:nvSpPr>
          <p:cNvPr id="211" name="Google Shape;211;p24"/>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Síncrona</a:t>
            </a:r>
            <a:endParaRPr/>
          </a:p>
          <a:p>
            <a:pPr indent="-419100" lvl="0" marL="457200" rtl="0" algn="l">
              <a:spcBef>
                <a:spcPts val="0"/>
              </a:spcBef>
              <a:spcAft>
                <a:spcPts val="0"/>
              </a:spcAft>
              <a:buSzPts val="3000"/>
              <a:buChar char="▸"/>
            </a:pPr>
            <a:r>
              <a:rPr lang="en"/>
              <a:t>Asíncrona</a:t>
            </a:r>
            <a:endParaRPr/>
          </a:p>
          <a:p>
            <a:pPr indent="-419100" lvl="0" marL="457200" rtl="0" algn="l">
              <a:spcBef>
                <a:spcPts val="0"/>
              </a:spcBef>
              <a:spcAft>
                <a:spcPts val="0"/>
              </a:spcAft>
              <a:buSzPts val="3000"/>
              <a:buChar char="▸"/>
            </a:pPr>
            <a:r>
              <a:rPr lang="en"/>
              <a:t>Extremo a Extremo</a:t>
            </a:r>
            <a:endParaRPr/>
          </a:p>
          <a:p>
            <a:pPr indent="-419100" lvl="0" marL="457200" rtl="0" algn="l">
              <a:spcBef>
                <a:spcPts val="0"/>
              </a:spcBef>
              <a:spcAft>
                <a:spcPts val="0"/>
              </a:spcAft>
              <a:buSzPts val="3000"/>
              <a:buChar char="▸"/>
            </a:pPr>
            <a:r>
              <a:rPr lang="en"/>
              <a:t>Selectiva</a:t>
            </a:r>
            <a:endParaRPr/>
          </a:p>
          <a:p>
            <a:pPr indent="-419100" lvl="0" marL="457200" rtl="0" algn="l">
              <a:spcBef>
                <a:spcPts val="0"/>
              </a:spcBef>
              <a:spcAft>
                <a:spcPts val="0"/>
              </a:spcAft>
              <a:buSzPts val="3000"/>
              <a:buChar char="▸"/>
            </a:pPr>
            <a:r>
              <a:rPr lang="en"/>
              <a:t>Prioritaria</a:t>
            </a:r>
            <a:endParaRPr/>
          </a:p>
        </p:txBody>
      </p:sp>
      <p:sp>
        <p:nvSpPr>
          <p:cNvPr id="212" name="Google Shape;212;p24"/>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Sincronización</a:t>
            </a:r>
            <a:endParaRPr/>
          </a:p>
        </p:txBody>
      </p:sp>
      <p:sp>
        <p:nvSpPr>
          <p:cNvPr id="218" name="Google Shape;218;p25"/>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Semáforos</a:t>
            </a:r>
            <a:endParaRPr/>
          </a:p>
          <a:p>
            <a:pPr indent="-419100" lvl="0" marL="457200" rtl="0" algn="l">
              <a:spcBef>
                <a:spcPts val="0"/>
              </a:spcBef>
              <a:spcAft>
                <a:spcPts val="0"/>
              </a:spcAft>
              <a:buSzPts val="3000"/>
              <a:buChar char="▸"/>
            </a:pPr>
            <a:r>
              <a:rPr lang="en"/>
              <a:t>Barreras</a:t>
            </a:r>
            <a:endParaRPr/>
          </a:p>
          <a:p>
            <a:pPr indent="-419100" lvl="0" marL="457200" rtl="0" algn="l">
              <a:spcBef>
                <a:spcPts val="0"/>
              </a:spcBef>
              <a:spcAft>
                <a:spcPts val="0"/>
              </a:spcAft>
              <a:buSzPts val="3000"/>
              <a:buChar char="▸"/>
            </a:pPr>
            <a:r>
              <a:rPr lang="en"/>
              <a:t>Alternativas</a:t>
            </a:r>
            <a:endParaRPr/>
          </a:p>
          <a:p>
            <a:pPr indent="-419100" lvl="0" marL="457200" rtl="0" algn="l">
              <a:spcBef>
                <a:spcPts val="0"/>
              </a:spcBef>
              <a:spcAft>
                <a:spcPts val="0"/>
              </a:spcAft>
              <a:buSzPts val="3000"/>
              <a:buChar char="▸"/>
            </a:pPr>
            <a:r>
              <a:rPr lang="en"/>
              <a:t>Contadores de eventos</a:t>
            </a:r>
            <a:endParaRPr/>
          </a:p>
          <a:p>
            <a:pPr indent="-419100" lvl="0" marL="457200" rtl="0" algn="l">
              <a:spcBef>
                <a:spcPts val="0"/>
              </a:spcBef>
              <a:spcAft>
                <a:spcPts val="0"/>
              </a:spcAft>
              <a:buSzPts val="3000"/>
              <a:buChar char="▸"/>
            </a:pPr>
            <a:r>
              <a:rPr lang="en"/>
              <a:t>Rendezvous</a:t>
            </a:r>
            <a:endParaRPr/>
          </a:p>
        </p:txBody>
      </p:sp>
      <p:sp>
        <p:nvSpPr>
          <p:cNvPr id="219" name="Google Shape;219;p2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Antes del ejemplo</a:t>
            </a:r>
            <a:endParaRPr/>
          </a:p>
        </p:txBody>
      </p:sp>
      <p:sp>
        <p:nvSpPr>
          <p:cNvPr id="225" name="Google Shape;225;p26"/>
          <p:cNvSpPr txBox="1"/>
          <p:nvPr>
            <p:ph idx="1" type="body"/>
          </p:nvPr>
        </p:nvSpPr>
        <p:spPr>
          <a:xfrm>
            <a:off x="982675" y="1224350"/>
            <a:ext cx="2519100" cy="354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Canal</a:t>
            </a:r>
            <a:endParaRPr b="1"/>
          </a:p>
          <a:p>
            <a:pPr indent="-355600" lvl="0" marL="457200" rtl="0" algn="l">
              <a:spcBef>
                <a:spcPts val="600"/>
              </a:spcBef>
              <a:spcAft>
                <a:spcPts val="0"/>
              </a:spcAft>
              <a:buSzPts val="2000"/>
              <a:buChar char="▸"/>
            </a:pPr>
            <a:r>
              <a:rPr lang="en"/>
              <a:t>Síncrono</a:t>
            </a:r>
            <a:endParaRPr/>
          </a:p>
          <a:p>
            <a:pPr indent="-355600" lvl="0" marL="457200" rtl="0" algn="l">
              <a:spcBef>
                <a:spcPts val="0"/>
              </a:spcBef>
              <a:spcAft>
                <a:spcPts val="0"/>
              </a:spcAft>
              <a:buSzPts val="2000"/>
              <a:buChar char="▸"/>
            </a:pPr>
            <a:r>
              <a:rPr lang="en"/>
              <a:t>Unidireccional</a:t>
            </a:r>
            <a:endParaRPr/>
          </a:p>
          <a:p>
            <a:pPr indent="-355600" lvl="0" marL="457200" rtl="0" algn="l">
              <a:spcBef>
                <a:spcPts val="0"/>
              </a:spcBef>
              <a:spcAft>
                <a:spcPts val="0"/>
              </a:spcAft>
              <a:buSzPts val="2000"/>
              <a:buChar char="▸"/>
            </a:pPr>
            <a:r>
              <a:rPr lang="en"/>
              <a:t>Tiene varios tipos:</a:t>
            </a:r>
            <a:endParaRPr/>
          </a:p>
          <a:p>
            <a:pPr indent="-355600" lvl="1" marL="914400" rtl="0" algn="l">
              <a:spcBef>
                <a:spcPts val="0"/>
              </a:spcBef>
              <a:spcAft>
                <a:spcPts val="0"/>
              </a:spcAft>
              <a:buSzPts val="2000"/>
              <a:buChar char="▹"/>
            </a:pPr>
            <a:r>
              <a:rPr lang="en"/>
              <a:t>One2One</a:t>
            </a:r>
            <a:endParaRPr/>
          </a:p>
          <a:p>
            <a:pPr indent="-355600" lvl="1" marL="914400" rtl="0" algn="l">
              <a:spcBef>
                <a:spcPts val="0"/>
              </a:spcBef>
              <a:spcAft>
                <a:spcPts val="0"/>
              </a:spcAft>
              <a:buSzPts val="2000"/>
              <a:buChar char="▹"/>
            </a:pPr>
            <a:r>
              <a:rPr lang="en"/>
              <a:t>Any2One</a:t>
            </a:r>
            <a:endParaRPr/>
          </a:p>
          <a:p>
            <a:pPr indent="-355600" lvl="1" marL="914400" rtl="0" algn="l">
              <a:spcBef>
                <a:spcPts val="0"/>
              </a:spcBef>
              <a:spcAft>
                <a:spcPts val="0"/>
              </a:spcAft>
              <a:buSzPts val="2000"/>
              <a:buChar char="▹"/>
            </a:pPr>
            <a:r>
              <a:rPr lang="en"/>
              <a:t>One2Any</a:t>
            </a:r>
            <a:endParaRPr/>
          </a:p>
          <a:p>
            <a:pPr indent="-355600" lvl="1" marL="914400" rtl="0" algn="l">
              <a:spcBef>
                <a:spcPts val="0"/>
              </a:spcBef>
              <a:spcAft>
                <a:spcPts val="0"/>
              </a:spcAft>
              <a:buSzPts val="2000"/>
              <a:buChar char="▹"/>
            </a:pPr>
            <a:r>
              <a:rPr lang="en"/>
              <a:t>Any2Any</a:t>
            </a:r>
            <a:endParaRPr/>
          </a:p>
        </p:txBody>
      </p:sp>
      <p:sp>
        <p:nvSpPr>
          <p:cNvPr id="226" name="Google Shape;226;p26"/>
          <p:cNvSpPr txBox="1"/>
          <p:nvPr>
            <p:ph idx="2" type="body"/>
          </p:nvPr>
        </p:nvSpPr>
        <p:spPr>
          <a:xfrm>
            <a:off x="3458676" y="1224350"/>
            <a:ext cx="2662500" cy="354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Mensaje</a:t>
            </a:r>
            <a:endParaRPr b="1"/>
          </a:p>
          <a:p>
            <a:pPr indent="-355600" lvl="0" marL="457200" rtl="0" algn="l">
              <a:spcBef>
                <a:spcPts val="600"/>
              </a:spcBef>
              <a:spcAft>
                <a:spcPts val="0"/>
              </a:spcAft>
              <a:buSzPts val="2000"/>
              <a:buChar char="▸"/>
            </a:pPr>
            <a:r>
              <a:rPr lang="en"/>
              <a:t>Cualquier tipo de dato</a:t>
            </a:r>
            <a:endParaRPr/>
          </a:p>
          <a:p>
            <a:pPr indent="-355600" lvl="0" marL="457200" rtl="0" algn="l">
              <a:spcBef>
                <a:spcPts val="0"/>
              </a:spcBef>
              <a:spcAft>
                <a:spcPts val="0"/>
              </a:spcAft>
              <a:buSzPts val="2000"/>
              <a:buChar char="▸"/>
            </a:pPr>
            <a:r>
              <a:rPr lang="en"/>
              <a:t>Tamaño de 64KB</a:t>
            </a:r>
            <a:endParaRPr/>
          </a:p>
          <a:p>
            <a:pPr indent="-355600" lvl="0" marL="457200" rtl="0" algn="l">
              <a:spcBef>
                <a:spcPts val="0"/>
              </a:spcBef>
              <a:spcAft>
                <a:spcPts val="0"/>
              </a:spcAft>
              <a:buSzPts val="2000"/>
              <a:buChar char="▸"/>
            </a:pPr>
            <a:r>
              <a:rPr lang="en"/>
              <a:t>Univaluado o multivaluado</a:t>
            </a:r>
            <a:endParaRPr/>
          </a:p>
        </p:txBody>
      </p:sp>
      <p:sp>
        <p:nvSpPr>
          <p:cNvPr id="227" name="Google Shape;227;p26"/>
          <p:cNvSpPr txBox="1"/>
          <p:nvPr>
            <p:ph idx="3" type="body"/>
          </p:nvPr>
        </p:nvSpPr>
        <p:spPr>
          <a:xfrm>
            <a:off x="6199475" y="1224350"/>
            <a:ext cx="2519100" cy="354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Evento</a:t>
            </a:r>
            <a:endParaRPr b="1"/>
          </a:p>
          <a:p>
            <a:pPr indent="-355600" lvl="0" marL="457200" rtl="0" algn="l">
              <a:spcBef>
                <a:spcPts val="600"/>
              </a:spcBef>
              <a:spcAft>
                <a:spcPts val="0"/>
              </a:spcAft>
              <a:buSzPts val="2000"/>
              <a:buChar char="▸"/>
            </a:pPr>
            <a:r>
              <a:rPr lang="en"/>
              <a:t>Los procesos se bloquean hasta que se produce el evento deseado</a:t>
            </a:r>
            <a:endParaRPr/>
          </a:p>
        </p:txBody>
      </p:sp>
      <p:sp>
        <p:nvSpPr>
          <p:cNvPr id="228" name="Google Shape;228;p2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a:t>
            </a:r>
            <a:endParaRPr/>
          </a:p>
          <a:p>
            <a:pPr indent="0" lvl="0" marL="0" rtl="0" algn="l">
              <a:spcBef>
                <a:spcPts val="0"/>
              </a:spcBef>
              <a:spcAft>
                <a:spcPts val="0"/>
              </a:spcAft>
              <a:buNone/>
            </a:pPr>
            <a:r>
              <a:rPr lang="en"/>
              <a:t>Ejemplo</a:t>
            </a:r>
            <a:endParaRPr/>
          </a:p>
        </p:txBody>
      </p:sp>
      <p:sp>
        <p:nvSpPr>
          <p:cNvPr id="234" name="Google Shape;234;p27"/>
          <p:cNvSpPr txBox="1"/>
          <p:nvPr>
            <p:ph idx="4294967295"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8" name="Shape 238"/>
        <p:cNvGrpSpPr/>
        <p:nvPr/>
      </p:nvGrpSpPr>
      <p:grpSpPr>
        <a:xfrm>
          <a:off x="0" y="0"/>
          <a:ext cx="0" cy="0"/>
          <a:chOff x="0" y="0"/>
          <a:chExt cx="0" cy="0"/>
        </a:xfrm>
      </p:grpSpPr>
      <p:sp>
        <p:nvSpPr>
          <p:cNvPr id="239" name="Google Shape;239;p2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0" name="Google Shape;240;p28"/>
          <p:cNvPicPr preferRelativeResize="0"/>
          <p:nvPr/>
        </p:nvPicPr>
        <p:blipFill>
          <a:blip r:embed="rId3">
            <a:alphaModFix/>
          </a:blip>
          <a:stretch>
            <a:fillRect/>
          </a:stretch>
        </p:blipFill>
        <p:spPr>
          <a:xfrm>
            <a:off x="1862138" y="995363"/>
            <a:ext cx="5419725" cy="315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2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6" name="Google Shape;246;p29"/>
          <p:cNvPicPr preferRelativeResize="0"/>
          <p:nvPr/>
        </p:nvPicPr>
        <p:blipFill>
          <a:blip r:embed="rId3">
            <a:alphaModFix/>
          </a:blip>
          <a:stretch>
            <a:fillRect/>
          </a:stretch>
        </p:blipFill>
        <p:spPr>
          <a:xfrm>
            <a:off x="1181100" y="890588"/>
            <a:ext cx="6781800" cy="336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sp>
        <p:nvSpPr>
          <p:cNvPr id="251" name="Google Shape;251;p3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2" name="Google Shape;252;p30"/>
          <p:cNvPicPr preferRelativeResize="0"/>
          <p:nvPr/>
        </p:nvPicPr>
        <p:blipFill>
          <a:blip r:embed="rId3">
            <a:alphaModFix/>
          </a:blip>
          <a:stretch>
            <a:fillRect/>
          </a:stretch>
        </p:blipFill>
        <p:spPr>
          <a:xfrm>
            <a:off x="1128713" y="1119188"/>
            <a:ext cx="6886575" cy="290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sp>
        <p:nvSpPr>
          <p:cNvPr id="257" name="Google Shape;257;p3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8" name="Google Shape;258;p31"/>
          <p:cNvPicPr preferRelativeResize="0"/>
          <p:nvPr/>
        </p:nvPicPr>
        <p:blipFill>
          <a:blip r:embed="rId3">
            <a:alphaModFix/>
          </a:blip>
          <a:stretch>
            <a:fillRect/>
          </a:stretch>
        </p:blipFill>
        <p:spPr>
          <a:xfrm>
            <a:off x="1458075" y="1959463"/>
            <a:ext cx="6227850" cy="1224575"/>
          </a:xfrm>
          <a:prstGeom prst="rect">
            <a:avLst/>
          </a:prstGeom>
          <a:noFill/>
          <a:ln>
            <a:noFill/>
          </a:ln>
        </p:spPr>
      </p:pic>
      <p:sp>
        <p:nvSpPr>
          <p:cNvPr id="259" name="Google Shape;259;p31"/>
          <p:cNvSpPr txBox="1"/>
          <p:nvPr>
            <p:ph idx="4294967295" type="title"/>
          </p:nvPr>
        </p:nvSpPr>
        <p:spPr>
          <a:xfrm>
            <a:off x="1043775" y="825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Introducción</a:t>
            </a:r>
            <a:endParaRPr/>
          </a:p>
        </p:txBody>
      </p:sp>
      <p:sp>
        <p:nvSpPr>
          <p:cNvPr id="112" name="Google Shape;112;p14"/>
          <p:cNvSpPr txBox="1"/>
          <p:nvPr>
            <p:ph idx="1" type="subTitle"/>
          </p:nvPr>
        </p:nvSpPr>
        <p:spPr>
          <a:xfrm>
            <a:off x="1028475" y="3449650"/>
            <a:ext cx="64416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CSP? ¿Qué es Java? ¿Qué es JCSP?</a:t>
            </a:r>
            <a:endParaRPr/>
          </a:p>
        </p:txBody>
      </p:sp>
      <p:sp>
        <p:nvSpPr>
          <p:cNvPr id="113" name="Google Shape;113;p14"/>
          <p:cNvSpPr txBox="1"/>
          <p:nvPr>
            <p:ph idx="4294967295"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5" name="Google Shape;265;p32"/>
          <p:cNvSpPr txBox="1"/>
          <p:nvPr>
            <p:ph idx="4294967295" type="ctrTitle"/>
          </p:nvPr>
        </p:nvSpPr>
        <p:spPr>
          <a:xfrm>
            <a:off x="1033300" y="1583350"/>
            <a:ext cx="66726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rgbClr val="FF8700"/>
                </a:solidFill>
              </a:rPr>
              <a:t>Muchas gracias!</a:t>
            </a:r>
            <a:endParaRPr sz="6000">
              <a:solidFill>
                <a:srgbClr val="FF8700"/>
              </a:solidFill>
            </a:endParaRPr>
          </a:p>
        </p:txBody>
      </p:sp>
      <p:sp>
        <p:nvSpPr>
          <p:cNvPr id="266" name="Google Shape;266;p32"/>
          <p:cNvSpPr txBox="1"/>
          <p:nvPr>
            <p:ph idx="4294967295" type="subTitle"/>
          </p:nvPr>
        </p:nvSpPr>
        <p:spPr>
          <a:xfrm>
            <a:off x="1033300" y="2630575"/>
            <a:ext cx="7185000" cy="68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FFFF"/>
                </a:solidFill>
              </a:rPr>
              <a:t>¿Alguna pregunta?</a:t>
            </a:r>
            <a:endParaRPr b="1"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idx="4294967295" type="subTitle"/>
          </p:nvPr>
        </p:nvSpPr>
        <p:spPr>
          <a:xfrm>
            <a:off x="1090700" y="3640150"/>
            <a:ext cx="59013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Communicating Sequential Processes</a:t>
            </a:r>
            <a:endParaRPr sz="2400"/>
          </a:p>
        </p:txBody>
      </p:sp>
      <p:sp>
        <p:nvSpPr>
          <p:cNvPr id="119" name="Google Shape;119;p1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20" name="Google Shape;120;p15"/>
          <p:cNvGrpSpPr/>
          <p:nvPr/>
        </p:nvGrpSpPr>
        <p:grpSpPr>
          <a:xfrm>
            <a:off x="7921088" y="731691"/>
            <a:ext cx="916823" cy="820231"/>
            <a:chOff x="2583100" y="2973775"/>
            <a:chExt cx="461550" cy="437200"/>
          </a:xfrm>
        </p:grpSpPr>
        <p:sp>
          <p:nvSpPr>
            <p:cNvPr id="121" name="Google Shape;121;p1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5"/>
          <p:cNvSpPr txBox="1"/>
          <p:nvPr>
            <p:ph idx="4294967295" type="ctrTitle"/>
          </p:nvPr>
        </p:nvSpPr>
        <p:spPr>
          <a:xfrm>
            <a:off x="1090700" y="2650150"/>
            <a:ext cx="736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8700"/>
                </a:solidFill>
              </a:rPr>
              <a:t>¿Qué es CSP?</a:t>
            </a:r>
            <a:endParaRPr sz="7200">
              <a:solidFill>
                <a:srgbClr val="FF8700"/>
              </a:solidFill>
            </a:endParaRPr>
          </a:p>
        </p:txBody>
      </p:sp>
      <p:grpSp>
        <p:nvGrpSpPr>
          <p:cNvPr id="124" name="Google Shape;124;p15"/>
          <p:cNvGrpSpPr/>
          <p:nvPr/>
        </p:nvGrpSpPr>
        <p:grpSpPr>
          <a:xfrm>
            <a:off x="7255929" y="1403637"/>
            <a:ext cx="494228" cy="345243"/>
            <a:chOff x="564675" y="1700625"/>
            <a:chExt cx="465200" cy="314200"/>
          </a:xfrm>
        </p:grpSpPr>
        <p:sp>
          <p:nvSpPr>
            <p:cNvPr id="125" name="Google Shape;125;p15"/>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 name="Google Shape;126;p15"/>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 name="Google Shape;127;p15"/>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28" name="Google Shape;128;p15"/>
          <p:cNvGrpSpPr/>
          <p:nvPr/>
        </p:nvGrpSpPr>
        <p:grpSpPr>
          <a:xfrm>
            <a:off x="6870623" y="1948558"/>
            <a:ext cx="812882" cy="662008"/>
            <a:chOff x="2583100" y="2973775"/>
            <a:chExt cx="461550" cy="437200"/>
          </a:xfrm>
        </p:grpSpPr>
        <p:sp>
          <p:nvSpPr>
            <p:cNvPr id="129" name="Google Shape;129;p1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idx="1" type="body"/>
          </p:nvPr>
        </p:nvSpPr>
        <p:spPr>
          <a:xfrm>
            <a:off x="990375" y="1021950"/>
            <a:ext cx="7343100" cy="337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Es un modelo que se basa en el paso de mensajes sincrónicos a través de canales entre procesos secuenciales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4294967295" type="ctrTitle"/>
          </p:nvPr>
        </p:nvSpPr>
        <p:spPr>
          <a:xfrm>
            <a:off x="888300" y="3097225"/>
            <a:ext cx="736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8700"/>
                </a:solidFill>
              </a:rPr>
              <a:t>¿Qué es Java?</a:t>
            </a:r>
            <a:endParaRPr sz="7200">
              <a:solidFill>
                <a:srgbClr val="FF8700"/>
              </a:solidFill>
            </a:endParaRPr>
          </a:p>
        </p:txBody>
      </p:sp>
      <p:grpSp>
        <p:nvGrpSpPr>
          <p:cNvPr id="141" name="Google Shape;141;p17"/>
          <p:cNvGrpSpPr/>
          <p:nvPr/>
        </p:nvGrpSpPr>
        <p:grpSpPr>
          <a:xfrm>
            <a:off x="6759209" y="507618"/>
            <a:ext cx="1645833" cy="1645812"/>
            <a:chOff x="6643075" y="3664250"/>
            <a:chExt cx="407950" cy="407975"/>
          </a:xfrm>
        </p:grpSpPr>
        <p:sp>
          <p:nvSpPr>
            <p:cNvPr id="142" name="Google Shape;142;p17"/>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7"/>
          <p:cNvGrpSpPr/>
          <p:nvPr/>
        </p:nvGrpSpPr>
        <p:grpSpPr>
          <a:xfrm rot="-587494">
            <a:off x="6662475" y="2367985"/>
            <a:ext cx="676638" cy="676644"/>
            <a:chOff x="576250" y="4319400"/>
            <a:chExt cx="442075" cy="442050"/>
          </a:xfrm>
        </p:grpSpPr>
        <p:sp>
          <p:nvSpPr>
            <p:cNvPr id="145" name="Google Shape;145;p1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7"/>
          <p:cNvSpPr/>
          <p:nvPr/>
        </p:nvSpPr>
        <p:spPr>
          <a:xfrm>
            <a:off x="6365361" y="887713"/>
            <a:ext cx="257246" cy="24562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rot="2697415">
            <a:off x="8060604" y="2145273"/>
            <a:ext cx="390522" cy="37288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8369546" y="1932400"/>
            <a:ext cx="156409" cy="14941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rot="1279885">
            <a:off x="6187127" y="1628627"/>
            <a:ext cx="156402" cy="14939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990375" y="1021950"/>
            <a:ext cx="7343100" cy="337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Es un lenguaje de programación orientado a objetos que ofrece soporte nativo para la programación concurrente mediante el uso de hilos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¿Qué es un hilo en Java?</a:t>
            </a:r>
            <a:endParaRPr/>
          </a:p>
        </p:txBody>
      </p:sp>
      <p:sp>
        <p:nvSpPr>
          <p:cNvPr id="164" name="Google Shape;164;p19"/>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Unidad básica de ejecución</a:t>
            </a:r>
            <a:endParaRPr/>
          </a:p>
          <a:p>
            <a:pPr indent="-419100" lvl="0" marL="457200" rtl="0" algn="l">
              <a:spcBef>
                <a:spcPts val="0"/>
              </a:spcBef>
              <a:spcAft>
                <a:spcPts val="0"/>
              </a:spcAft>
              <a:buSzPts val="3000"/>
              <a:buChar char="▸"/>
            </a:pPr>
            <a:r>
              <a:rPr lang="en"/>
              <a:t>Comparten memoria y recursos con otros hilos del mismo proceso</a:t>
            </a:r>
            <a:endParaRPr/>
          </a:p>
          <a:p>
            <a:pPr indent="-419100" lvl="0" marL="457200" rtl="0" algn="l">
              <a:spcBef>
                <a:spcPts val="0"/>
              </a:spcBef>
              <a:spcAft>
                <a:spcPts val="0"/>
              </a:spcAft>
              <a:buSzPts val="3000"/>
              <a:buChar char="▸"/>
            </a:pPr>
            <a:r>
              <a:rPr lang="en"/>
              <a:t>La clase Thread encapsula el comportamiento y el estado del hilo</a:t>
            </a:r>
            <a:endParaRPr/>
          </a:p>
        </p:txBody>
      </p:sp>
      <p:sp>
        <p:nvSpPr>
          <p:cNvPr id="165" name="Google Shape;165;p1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4294967295" type="ctrTitle"/>
          </p:nvPr>
        </p:nvSpPr>
        <p:spPr>
          <a:xfrm>
            <a:off x="1090700" y="2650150"/>
            <a:ext cx="736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8700"/>
                </a:solidFill>
              </a:rPr>
              <a:t>¿Qué es JCSP?</a:t>
            </a:r>
            <a:endParaRPr sz="7200">
              <a:solidFill>
                <a:srgbClr val="FF8700"/>
              </a:solidFill>
            </a:endParaRPr>
          </a:p>
        </p:txBody>
      </p:sp>
      <p:sp>
        <p:nvSpPr>
          <p:cNvPr id="171" name="Google Shape;171;p20"/>
          <p:cNvSpPr txBox="1"/>
          <p:nvPr>
            <p:ph idx="4294967295" type="subTitle"/>
          </p:nvPr>
        </p:nvSpPr>
        <p:spPr>
          <a:xfrm>
            <a:off x="1090700" y="3640150"/>
            <a:ext cx="59013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Es una implementación del modelo CSP para el lenguaje Java</a:t>
            </a:r>
            <a:endParaRPr sz="2400"/>
          </a:p>
        </p:txBody>
      </p:sp>
      <p:grpSp>
        <p:nvGrpSpPr>
          <p:cNvPr id="172" name="Google Shape;172;p20"/>
          <p:cNvGrpSpPr/>
          <p:nvPr/>
        </p:nvGrpSpPr>
        <p:grpSpPr>
          <a:xfrm>
            <a:off x="6759209" y="507618"/>
            <a:ext cx="1645833" cy="1645812"/>
            <a:chOff x="6643075" y="3664250"/>
            <a:chExt cx="407950" cy="407975"/>
          </a:xfrm>
        </p:grpSpPr>
        <p:sp>
          <p:nvSpPr>
            <p:cNvPr id="173" name="Google Shape;173;p2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20"/>
          <p:cNvGrpSpPr/>
          <p:nvPr/>
        </p:nvGrpSpPr>
        <p:grpSpPr>
          <a:xfrm rot="-587494">
            <a:off x="6662475" y="2367985"/>
            <a:ext cx="676638" cy="676644"/>
            <a:chOff x="576250" y="4319400"/>
            <a:chExt cx="442075" cy="442050"/>
          </a:xfrm>
        </p:grpSpPr>
        <p:sp>
          <p:nvSpPr>
            <p:cNvPr id="176" name="Google Shape;176;p2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0"/>
          <p:cNvSpPr/>
          <p:nvPr/>
        </p:nvSpPr>
        <p:spPr>
          <a:xfrm>
            <a:off x="6365361" y="887713"/>
            <a:ext cx="257246" cy="24562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2697415">
            <a:off x="8060604" y="2145273"/>
            <a:ext cx="390522" cy="37288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8369546" y="1932400"/>
            <a:ext cx="156409" cy="14941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rot="1279885">
            <a:off x="6187127" y="1628627"/>
            <a:ext cx="156402" cy="14939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8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Primitivas de sincronización</a:t>
            </a:r>
            <a:endParaRPr/>
          </a:p>
        </p:txBody>
      </p:sp>
      <p:sp>
        <p:nvSpPr>
          <p:cNvPr id="190" name="Google Shape;190;p21"/>
          <p:cNvSpPr txBox="1"/>
          <p:nvPr>
            <p:ph idx="1" type="body"/>
          </p:nvPr>
        </p:nvSpPr>
        <p:spPr>
          <a:xfrm>
            <a:off x="1028700" y="1277625"/>
            <a:ext cx="7581900" cy="364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Canales</a:t>
            </a:r>
            <a:endParaRPr/>
          </a:p>
          <a:p>
            <a:pPr indent="-419100" lvl="0" marL="457200" rtl="0" algn="l">
              <a:spcBef>
                <a:spcPts val="0"/>
              </a:spcBef>
              <a:spcAft>
                <a:spcPts val="0"/>
              </a:spcAft>
              <a:buSzPts val="3000"/>
              <a:buChar char="▸"/>
            </a:pPr>
            <a:r>
              <a:rPr lang="en"/>
              <a:t>Temporizadores</a:t>
            </a:r>
            <a:endParaRPr/>
          </a:p>
          <a:p>
            <a:pPr indent="-419100" lvl="0" marL="457200" rtl="0" algn="l">
              <a:spcBef>
                <a:spcPts val="0"/>
              </a:spcBef>
              <a:spcAft>
                <a:spcPts val="0"/>
              </a:spcAft>
              <a:buSzPts val="3000"/>
              <a:buChar char="▸"/>
            </a:pPr>
            <a:r>
              <a:rPr lang="en"/>
              <a:t>Equipos</a:t>
            </a:r>
            <a:endParaRPr/>
          </a:p>
          <a:p>
            <a:pPr indent="-419100" lvl="0" marL="457200" rtl="0" algn="l">
              <a:spcBef>
                <a:spcPts val="0"/>
              </a:spcBef>
              <a:spcAft>
                <a:spcPts val="0"/>
              </a:spcAft>
              <a:buSzPts val="3000"/>
              <a:buChar char="▸"/>
            </a:pPr>
            <a:r>
              <a:rPr lang="en"/>
              <a:t>Barreras</a:t>
            </a:r>
            <a:endParaRPr/>
          </a:p>
          <a:p>
            <a:pPr indent="-419100" lvl="0" marL="457200" rtl="0" algn="l">
              <a:spcBef>
                <a:spcPts val="0"/>
              </a:spcBef>
              <a:spcAft>
                <a:spcPts val="0"/>
              </a:spcAft>
              <a:buSzPts val="3000"/>
              <a:buChar char="▸"/>
            </a:pPr>
            <a:r>
              <a:rPr lang="en"/>
              <a:t>Cubetas</a:t>
            </a:r>
            <a:endParaRPr/>
          </a:p>
        </p:txBody>
      </p:sp>
      <p:sp>
        <p:nvSpPr>
          <p:cNvPr id="191" name="Google Shape;191;p2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