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0"/>
  </p:notesMasterIdLst>
  <p:sldIdLst>
    <p:sldId id="278" r:id="rId5"/>
    <p:sldId id="279" r:id="rId6"/>
    <p:sldId id="311" r:id="rId7"/>
    <p:sldId id="310" r:id="rId8"/>
    <p:sldId id="280" r:id="rId9"/>
    <p:sldId id="307" r:id="rId10"/>
    <p:sldId id="283" r:id="rId11"/>
    <p:sldId id="309" r:id="rId12"/>
    <p:sldId id="308" r:id="rId13"/>
    <p:sldId id="281" r:id="rId14"/>
    <p:sldId id="282" r:id="rId15"/>
    <p:sldId id="292" r:id="rId16"/>
    <p:sldId id="284" r:id="rId17"/>
    <p:sldId id="293" r:id="rId18"/>
    <p:sldId id="285" r:id="rId19"/>
    <p:sldId id="294" r:id="rId20"/>
    <p:sldId id="288" r:id="rId21"/>
    <p:sldId id="295" r:id="rId22"/>
    <p:sldId id="289" r:id="rId23"/>
    <p:sldId id="296" r:id="rId24"/>
    <p:sldId id="291" r:id="rId25"/>
    <p:sldId id="297" r:id="rId26"/>
    <p:sldId id="286" r:id="rId27"/>
    <p:sldId id="304" r:id="rId28"/>
    <p:sldId id="301" r:id="rId29"/>
    <p:sldId id="302" r:id="rId30"/>
    <p:sldId id="314" r:id="rId31"/>
    <p:sldId id="290" r:id="rId32"/>
    <p:sldId id="299" r:id="rId33"/>
    <p:sldId id="305" r:id="rId34"/>
    <p:sldId id="306" r:id="rId35"/>
    <p:sldId id="287" r:id="rId36"/>
    <p:sldId id="300" r:id="rId37"/>
    <p:sldId id="312" r:id="rId38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ffrey Brannan" initials="GB" lastIdx="2" clrIdx="0">
    <p:extLst>
      <p:ext uri="{19B8F6BF-5375-455C-9EA6-DF929625EA0E}">
        <p15:presenceInfo xmlns:p15="http://schemas.microsoft.com/office/powerpoint/2012/main" userId="Geoffrey Bran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B117B-7F9B-4702-AFA6-0C83A5C391E5}" v="118" dt="2021-03-07T18:33:27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84" d="100"/>
          <a:sy n="184" d="100"/>
        </p:scale>
        <p:origin x="27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6T17:06:51.713" idx="1">
    <p:pos x="893" y="1335"/>
    <p:text/>
    <p:extLst>
      <p:ext uri="{C676402C-5697-4E1C-873F-D02D1690AC5C}">
        <p15:threadingInfo xmlns:p15="http://schemas.microsoft.com/office/powerpoint/2012/main" timeZoneBias="0"/>
      </p:ext>
    </p:extLst>
  </p:cm>
  <p:cm authorId="1" dt="2021-03-06T17:06:51.936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57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282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686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22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41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6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80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86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0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29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69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66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Rendering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80" y="4109911"/>
            <a:ext cx="3485072" cy="474314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Presentation by Ritchie Brannan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AF55E-4B03-4782-9B5B-AA2EFCBA0E2E}"/>
              </a:ext>
            </a:extLst>
          </p:cNvPr>
          <p:cNvSpPr txBox="1">
            <a:spLocks/>
          </p:cNvSpPr>
          <p:nvPr/>
        </p:nvSpPr>
        <p:spPr>
          <a:xfrm>
            <a:off x="7404980" y="1673524"/>
            <a:ext cx="3485072" cy="4743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Norwich University of the ARTS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44DF-1DFE-4E33-80B3-800A3FA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space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FEED-59D4-44CA-8BC7-2977C020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Positions and directions are usually denoted as the XYZ vector3.</a:t>
            </a:r>
          </a:p>
          <a:p>
            <a:r>
              <a:rPr lang="en-GB" dirty="0"/>
              <a:t>You may also encounter the XYZW ‘homogenous’ vector:</a:t>
            </a:r>
          </a:p>
          <a:p>
            <a:pPr lvl="1"/>
            <a:r>
              <a:rPr lang="en-GB" dirty="0"/>
              <a:t>A vector3 representing a position is usually promoted to XYZW with a W value of 1</a:t>
            </a:r>
          </a:p>
          <a:p>
            <a:pPr lvl="2"/>
            <a:r>
              <a:rPr lang="en-GB" dirty="0"/>
              <a:t>This allows points to be translated when multiplied by an ‘affine’ matrix</a:t>
            </a:r>
          </a:p>
          <a:p>
            <a:pPr lvl="2"/>
            <a:r>
              <a:rPr lang="en-GB" dirty="0"/>
              <a:t>The point will be rotated, scaled and translated (moved) by the transform</a:t>
            </a:r>
          </a:p>
          <a:p>
            <a:pPr lvl="1"/>
            <a:r>
              <a:rPr lang="en-GB" dirty="0"/>
              <a:t>A vector3 representing a direction is usually promoted to XYZW with a W value of 0</a:t>
            </a:r>
          </a:p>
          <a:p>
            <a:pPr lvl="2"/>
            <a:r>
              <a:rPr lang="en-GB" dirty="0"/>
              <a:t>This makes sure that vectors are not translated when multiplied by an ‘affine’ matrix</a:t>
            </a:r>
          </a:p>
          <a:p>
            <a:pPr lvl="2"/>
            <a:r>
              <a:rPr lang="en-GB" dirty="0"/>
              <a:t>The direction will be rotated and scaled, but not translated (moved) by the transform</a:t>
            </a:r>
          </a:p>
          <a:p>
            <a:pPr lvl="1"/>
            <a:r>
              <a:rPr lang="en-GB" dirty="0"/>
              <a:t>You may also encounter ‘homogenous’ vectors as the result of transformation by a projection matrix</a:t>
            </a:r>
          </a:p>
          <a:p>
            <a:pPr lvl="2"/>
            <a:r>
              <a:rPr lang="en-GB" dirty="0"/>
              <a:t>To convert this to a vector3 divide XYZ by W</a:t>
            </a:r>
          </a:p>
          <a:p>
            <a:pPr lvl="2"/>
            <a:r>
              <a:rPr lang="en-GB" dirty="0"/>
              <a:t>This division is also done automatically as part of the rasterization and interpolation of Vertex shader outputs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78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2D coordinate spaces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 Texture space</a:t>
            </a:r>
          </a:p>
          <a:p>
            <a:pPr marL="36900" lvl="0" indent="0">
              <a:buNone/>
            </a:pPr>
            <a:r>
              <a:rPr lang="en-US" sz="2400" dirty="0"/>
              <a:t> Screen space</a:t>
            </a:r>
          </a:p>
          <a:p>
            <a:pPr marL="36900" lvl="0" indent="0">
              <a:buNone/>
            </a:pPr>
            <a:r>
              <a:rPr lang="en-US" sz="2400" dirty="0"/>
              <a:t> Surface space</a:t>
            </a:r>
          </a:p>
          <a:p>
            <a:pPr marL="36900" lvl="0" indent="0">
              <a:buNone/>
            </a:pPr>
            <a:r>
              <a:rPr lang="en-US" sz="2400" dirty="0"/>
              <a:t> Post-projection space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8672-4FEE-4C46-8D7E-2B6935BE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F859-8006-4CEB-AE1A-B67BCC65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General rules of thumb: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411DE-817C-40CB-B499-4823D91CB29D}"/>
              </a:ext>
            </a:extLst>
          </p:cNvPr>
          <p:cNvSpPr/>
          <p:nvPr/>
        </p:nvSpPr>
        <p:spPr>
          <a:xfrm>
            <a:off x="1439140" y="3429001"/>
            <a:ext cx="1828800" cy="18963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F4882-BCC7-4E8D-9D30-133AAACD324C}"/>
              </a:ext>
            </a:extLst>
          </p:cNvPr>
          <p:cNvSpPr/>
          <p:nvPr/>
        </p:nvSpPr>
        <p:spPr>
          <a:xfrm>
            <a:off x="3939886" y="3429000"/>
            <a:ext cx="1828800" cy="18963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3836BD-F82E-44DF-A455-A5E8613B7AF5}"/>
              </a:ext>
            </a:extLst>
          </p:cNvPr>
          <p:cNvSpPr/>
          <p:nvPr/>
        </p:nvSpPr>
        <p:spPr>
          <a:xfrm>
            <a:off x="6440632" y="3429000"/>
            <a:ext cx="1828800" cy="18963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6E1D7-C4DC-40E2-9756-66BAE18D26E4}"/>
              </a:ext>
            </a:extLst>
          </p:cNvPr>
          <p:cNvSpPr/>
          <p:nvPr/>
        </p:nvSpPr>
        <p:spPr>
          <a:xfrm>
            <a:off x="8941378" y="3429000"/>
            <a:ext cx="1828800" cy="18963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BBD7B6-48A5-4114-B0CD-D2AF096D4F80}"/>
              </a:ext>
            </a:extLst>
          </p:cNvPr>
          <p:cNvCxnSpPr/>
          <p:nvPr/>
        </p:nvCxnSpPr>
        <p:spPr>
          <a:xfrm>
            <a:off x="1439140" y="3259284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2557A-1833-43B7-8B52-BCDD5C973899}"/>
              </a:ext>
            </a:extLst>
          </p:cNvPr>
          <p:cNvCxnSpPr/>
          <p:nvPr/>
        </p:nvCxnSpPr>
        <p:spPr>
          <a:xfrm>
            <a:off x="1267690" y="3429000"/>
            <a:ext cx="0" cy="189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E1DF2A-59F1-4749-A131-B4281D1C0283}"/>
              </a:ext>
            </a:extLst>
          </p:cNvPr>
          <p:cNvCxnSpPr/>
          <p:nvPr/>
        </p:nvCxnSpPr>
        <p:spPr>
          <a:xfrm>
            <a:off x="3939886" y="3259284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733F8-A067-4A9F-9918-C371E5DCBBB3}"/>
              </a:ext>
            </a:extLst>
          </p:cNvPr>
          <p:cNvCxnSpPr/>
          <p:nvPr/>
        </p:nvCxnSpPr>
        <p:spPr>
          <a:xfrm>
            <a:off x="6440632" y="327660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A56E38-8E95-4A2D-B79E-98193CAC5104}"/>
              </a:ext>
            </a:extLst>
          </p:cNvPr>
          <p:cNvCxnSpPr/>
          <p:nvPr/>
        </p:nvCxnSpPr>
        <p:spPr>
          <a:xfrm>
            <a:off x="8941378" y="5479475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D175CB-7719-4177-B723-5786263525E9}"/>
              </a:ext>
            </a:extLst>
          </p:cNvPr>
          <p:cNvCxnSpPr/>
          <p:nvPr/>
        </p:nvCxnSpPr>
        <p:spPr>
          <a:xfrm>
            <a:off x="3763240" y="3429000"/>
            <a:ext cx="0" cy="189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49ADDF-A968-49FC-B2DE-B47396F4E12E}"/>
              </a:ext>
            </a:extLst>
          </p:cNvPr>
          <p:cNvCxnSpPr/>
          <p:nvPr/>
        </p:nvCxnSpPr>
        <p:spPr>
          <a:xfrm>
            <a:off x="6277840" y="3429000"/>
            <a:ext cx="0" cy="189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5E964B-4948-4029-8EAB-BC5DF25465E1}"/>
              </a:ext>
            </a:extLst>
          </p:cNvPr>
          <p:cNvCxnSpPr/>
          <p:nvPr/>
        </p:nvCxnSpPr>
        <p:spPr>
          <a:xfrm flipV="1">
            <a:off x="10920845" y="3429000"/>
            <a:ext cx="0" cy="189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BD331F-4A72-401F-B9A1-A12846748083}"/>
              </a:ext>
            </a:extLst>
          </p:cNvPr>
          <p:cNvSpPr txBox="1"/>
          <p:nvPr/>
        </p:nvSpPr>
        <p:spPr>
          <a:xfrm>
            <a:off x="1439140" y="3429000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{0, 0}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F1A81-EAB4-4C89-B4D7-789D1A6B2F49}"/>
              </a:ext>
            </a:extLst>
          </p:cNvPr>
          <p:cNvSpPr txBox="1"/>
          <p:nvPr/>
        </p:nvSpPr>
        <p:spPr>
          <a:xfrm>
            <a:off x="3945077" y="3428999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{0, 0}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66900F-A712-479A-9A64-9275A6B73AE3}"/>
              </a:ext>
            </a:extLst>
          </p:cNvPr>
          <p:cNvSpPr txBox="1"/>
          <p:nvPr/>
        </p:nvSpPr>
        <p:spPr>
          <a:xfrm>
            <a:off x="6440627" y="3428999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{0, 0}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7C401-0837-48E9-B6DB-F29333095D04}"/>
              </a:ext>
            </a:extLst>
          </p:cNvPr>
          <p:cNvSpPr txBox="1"/>
          <p:nvPr/>
        </p:nvSpPr>
        <p:spPr>
          <a:xfrm>
            <a:off x="2810747" y="5079120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 1}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1B2C3-8EB2-4FCC-8867-0146177413FF}"/>
              </a:ext>
            </a:extLst>
          </p:cNvPr>
          <p:cNvSpPr txBox="1"/>
          <p:nvPr/>
        </p:nvSpPr>
        <p:spPr>
          <a:xfrm>
            <a:off x="5311493" y="5079119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 1}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B3AB1-99FB-427B-A496-BEE004E8C013}"/>
              </a:ext>
            </a:extLst>
          </p:cNvPr>
          <p:cNvSpPr txBox="1"/>
          <p:nvPr/>
        </p:nvSpPr>
        <p:spPr>
          <a:xfrm>
            <a:off x="7812239" y="5079118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 1}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16FBC4-4A6C-4E64-A154-2C8410E6F497}"/>
              </a:ext>
            </a:extLst>
          </p:cNvPr>
          <p:cNvSpPr txBox="1"/>
          <p:nvPr/>
        </p:nvSpPr>
        <p:spPr>
          <a:xfrm>
            <a:off x="2833234" y="3428998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 0}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E0A88D-9658-44D4-A50F-37DAEA37FDA3}"/>
              </a:ext>
            </a:extLst>
          </p:cNvPr>
          <p:cNvSpPr txBox="1"/>
          <p:nvPr/>
        </p:nvSpPr>
        <p:spPr>
          <a:xfrm>
            <a:off x="5328784" y="3428998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 0}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5E0B1-DB1D-4CA4-99E3-3CA8BBB9D10B}"/>
              </a:ext>
            </a:extLst>
          </p:cNvPr>
          <p:cNvSpPr txBox="1"/>
          <p:nvPr/>
        </p:nvSpPr>
        <p:spPr>
          <a:xfrm>
            <a:off x="7817416" y="3428998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 0}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95F13-4311-4630-BECF-87A577381807}"/>
              </a:ext>
            </a:extLst>
          </p:cNvPr>
          <p:cNvSpPr txBox="1"/>
          <p:nvPr/>
        </p:nvSpPr>
        <p:spPr>
          <a:xfrm>
            <a:off x="1439140" y="5079117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{0, 1}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B6E49-60B3-4631-9C3F-FCEE9AA1ED1C}"/>
              </a:ext>
            </a:extLst>
          </p:cNvPr>
          <p:cNvSpPr txBox="1"/>
          <p:nvPr/>
        </p:nvSpPr>
        <p:spPr>
          <a:xfrm>
            <a:off x="3934709" y="5079117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{0, 1}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A1EEFE-E552-4CA4-9118-454B9AC018A6}"/>
              </a:ext>
            </a:extLst>
          </p:cNvPr>
          <p:cNvSpPr txBox="1"/>
          <p:nvPr/>
        </p:nvSpPr>
        <p:spPr>
          <a:xfrm>
            <a:off x="6435455" y="5079116"/>
            <a:ext cx="45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{0, 1}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E6ACD5-1EC2-4497-8C7B-41D2245448D0}"/>
              </a:ext>
            </a:extLst>
          </p:cNvPr>
          <p:cNvSpPr txBox="1"/>
          <p:nvPr/>
        </p:nvSpPr>
        <p:spPr>
          <a:xfrm>
            <a:off x="8922324" y="5079116"/>
            <a:ext cx="50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{-1,-1}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E85401-2D1C-4A09-8C2A-1EEE130164F6}"/>
              </a:ext>
            </a:extLst>
          </p:cNvPr>
          <p:cNvSpPr txBox="1"/>
          <p:nvPr/>
        </p:nvSpPr>
        <p:spPr>
          <a:xfrm>
            <a:off x="8922323" y="3428998"/>
            <a:ext cx="50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{-1,1}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BBC7E6-219B-4F4C-B4B7-55A91234DCF1}"/>
              </a:ext>
            </a:extLst>
          </p:cNvPr>
          <p:cNvSpPr txBox="1"/>
          <p:nvPr/>
        </p:nvSpPr>
        <p:spPr>
          <a:xfrm>
            <a:off x="10303107" y="5079116"/>
            <a:ext cx="50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{1,-1}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7E2FEB-D1E6-482E-8C3E-D0B8C0D8C0B5}"/>
              </a:ext>
            </a:extLst>
          </p:cNvPr>
          <p:cNvSpPr txBox="1"/>
          <p:nvPr/>
        </p:nvSpPr>
        <p:spPr>
          <a:xfrm>
            <a:off x="10303107" y="3428998"/>
            <a:ext cx="50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{1,1}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8D6F9D-45A2-4539-8D0D-D1489B1A301F}"/>
              </a:ext>
            </a:extLst>
          </p:cNvPr>
          <p:cNvSpPr txBox="1"/>
          <p:nvPr/>
        </p:nvSpPr>
        <p:spPr>
          <a:xfrm>
            <a:off x="2203396" y="2966878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37C5BE-CC97-4CF0-927F-98FAD8D639E8}"/>
              </a:ext>
            </a:extLst>
          </p:cNvPr>
          <p:cNvSpPr txBox="1"/>
          <p:nvPr/>
        </p:nvSpPr>
        <p:spPr>
          <a:xfrm>
            <a:off x="3499505" y="4223280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6E4AE6-FB0A-45F7-AAFF-0BB0DF0B6648}"/>
              </a:ext>
            </a:extLst>
          </p:cNvPr>
          <p:cNvSpPr txBox="1"/>
          <p:nvPr/>
        </p:nvSpPr>
        <p:spPr>
          <a:xfrm>
            <a:off x="7210175" y="2966877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E18468-97E0-42FF-814A-4741B85EC7B9}"/>
              </a:ext>
            </a:extLst>
          </p:cNvPr>
          <p:cNvSpPr txBox="1"/>
          <p:nvPr/>
        </p:nvSpPr>
        <p:spPr>
          <a:xfrm>
            <a:off x="6003473" y="4223279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CBFFC-C2E9-496F-8790-975840152CD6}"/>
              </a:ext>
            </a:extLst>
          </p:cNvPr>
          <p:cNvSpPr txBox="1"/>
          <p:nvPr/>
        </p:nvSpPr>
        <p:spPr>
          <a:xfrm>
            <a:off x="9710921" y="5474885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A57163-B713-410A-8DDF-43C2D9CC1D13}"/>
              </a:ext>
            </a:extLst>
          </p:cNvPr>
          <p:cNvSpPr txBox="1"/>
          <p:nvPr/>
        </p:nvSpPr>
        <p:spPr>
          <a:xfrm>
            <a:off x="10893236" y="4223278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C48D17-A1CE-4F3C-9804-70DE2F9E272B}"/>
              </a:ext>
            </a:extLst>
          </p:cNvPr>
          <p:cNvSpPr txBox="1"/>
          <p:nvPr/>
        </p:nvSpPr>
        <p:spPr>
          <a:xfrm>
            <a:off x="4709429" y="2966878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B94B43-3A64-4A92-B120-D4FE7EE60F1B}"/>
              </a:ext>
            </a:extLst>
          </p:cNvPr>
          <p:cNvSpPr txBox="1"/>
          <p:nvPr/>
        </p:nvSpPr>
        <p:spPr>
          <a:xfrm>
            <a:off x="1001981" y="4223281"/>
            <a:ext cx="28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E0FC5A-5011-4717-8BE1-D52D8E7AB903}"/>
              </a:ext>
            </a:extLst>
          </p:cNvPr>
          <p:cNvSpPr txBox="1"/>
          <p:nvPr/>
        </p:nvSpPr>
        <p:spPr>
          <a:xfrm>
            <a:off x="8765345" y="2657255"/>
            <a:ext cx="21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tx2"/>
                </a:solidFill>
              </a:rPr>
              <a:t>Post-projection space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60E4BE-1969-4A8A-A89D-47B025BB4B7D}"/>
              </a:ext>
            </a:extLst>
          </p:cNvPr>
          <p:cNvSpPr txBox="1"/>
          <p:nvPr/>
        </p:nvSpPr>
        <p:spPr>
          <a:xfrm>
            <a:off x="6348181" y="2663067"/>
            <a:ext cx="21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tx2"/>
                </a:solidFill>
              </a:rPr>
              <a:t>Mesh space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1829B5-C4FC-4CB6-B5B0-F0397634157A}"/>
              </a:ext>
            </a:extLst>
          </p:cNvPr>
          <p:cNvSpPr txBox="1"/>
          <p:nvPr/>
        </p:nvSpPr>
        <p:spPr>
          <a:xfrm>
            <a:off x="3799689" y="2660311"/>
            <a:ext cx="21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tx2"/>
                </a:solidFill>
              </a:rPr>
              <a:t>Screen space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2DB623-4486-45A0-B3D9-75E8ED8E41A8}"/>
              </a:ext>
            </a:extLst>
          </p:cNvPr>
          <p:cNvSpPr txBox="1"/>
          <p:nvPr/>
        </p:nvSpPr>
        <p:spPr>
          <a:xfrm>
            <a:off x="1358841" y="2652896"/>
            <a:ext cx="211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tx2"/>
                </a:solidFill>
              </a:rPr>
              <a:t>Texture space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5724C9-78AE-4487-B56D-24B57E4B9BA5}"/>
              </a:ext>
            </a:extLst>
          </p:cNvPr>
          <p:cNvSpPr txBox="1"/>
          <p:nvPr/>
        </p:nvSpPr>
        <p:spPr>
          <a:xfrm>
            <a:off x="1421823" y="538899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V may be inverted</a:t>
            </a:r>
          </a:p>
        </p:txBody>
      </p:sp>
    </p:spTree>
    <p:extLst>
      <p:ext uri="{BB962C8B-B14F-4D97-AF65-F5344CB8AC3E}">
        <p14:creationId xmlns:p14="http://schemas.microsoft.com/office/powerpoint/2010/main" val="21753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3D coordinate spaces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 Local/model space</a:t>
            </a:r>
          </a:p>
          <a:p>
            <a:pPr marL="36900" lvl="0" indent="0">
              <a:buNone/>
            </a:pPr>
            <a:r>
              <a:rPr lang="en-US" sz="2400" dirty="0"/>
              <a:t> World space</a:t>
            </a:r>
          </a:p>
          <a:p>
            <a:pPr marL="36900" lvl="0" indent="0">
              <a:buNone/>
            </a:pPr>
            <a:r>
              <a:rPr lang="en-US" sz="2400" dirty="0"/>
              <a:t> Camera space</a:t>
            </a:r>
          </a:p>
          <a:p>
            <a:pPr marL="36900" lvl="0" indent="0">
              <a:buNone/>
            </a:pPr>
            <a:r>
              <a:rPr lang="en-US" sz="2400" dirty="0"/>
              <a:t> Tangent space</a:t>
            </a:r>
          </a:p>
          <a:p>
            <a:pPr marL="36900" lvl="0" indent="0">
              <a:buNone/>
            </a:pPr>
            <a:r>
              <a:rPr lang="en-US" sz="2400" dirty="0"/>
              <a:t> Cube map space</a:t>
            </a:r>
          </a:p>
          <a:p>
            <a:pPr marL="36900" lvl="0" indent="0">
              <a:buNone/>
            </a:pPr>
            <a:r>
              <a:rPr lang="en-US" sz="2400" dirty="0"/>
              <a:t> 3D texture space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04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777E-D059-41FF-8771-2956A673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94ED-1467-4BE5-8161-BADF2D32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763" y="2228850"/>
            <a:ext cx="5053793" cy="37147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/>
              <a:t>Tangent space: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A 3D space relative to a surface.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The X and Y axes are the surface tangents.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The Z axis is the surface normal.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Cube map space: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Orientation relative to a Cube map texture.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3D texture space: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Position and orientation relative to a 3D texture.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F4309-46E4-4597-B5DB-F7D433580E13}"/>
              </a:ext>
            </a:extLst>
          </p:cNvPr>
          <p:cNvSpPr txBox="1">
            <a:spLocks/>
          </p:cNvSpPr>
          <p:nvPr/>
        </p:nvSpPr>
        <p:spPr>
          <a:xfrm>
            <a:off x="1066196" y="2228850"/>
            <a:ext cx="4368250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Local/model space: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The space the model was constructed in.</a:t>
            </a:r>
          </a:p>
          <a:p>
            <a:r>
              <a:rPr lang="en-US" sz="1700" dirty="0"/>
              <a:t>World space: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The ‘world’ space an instance of the model has been transformed into.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‘Skinning’ will have been applied.</a:t>
            </a:r>
          </a:p>
          <a:p>
            <a:r>
              <a:rPr lang="en-US" sz="1700" dirty="0"/>
              <a:t>Camera space: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World space as seen from the camera’s location and orientation.</a:t>
            </a:r>
          </a:p>
        </p:txBody>
      </p:sp>
    </p:spTree>
    <p:extLst>
      <p:ext uri="{BB962C8B-B14F-4D97-AF65-F5344CB8AC3E}">
        <p14:creationId xmlns:p14="http://schemas.microsoft.com/office/powerpoint/2010/main" val="268347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4D coordinate spaces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 Homogenous space</a:t>
            </a:r>
          </a:p>
          <a:p>
            <a:pPr marL="36900" lvl="0" indent="0">
              <a:buNone/>
            </a:pPr>
            <a:r>
              <a:rPr lang="en-US" sz="2400" dirty="0"/>
              <a:t> Affine space</a:t>
            </a:r>
          </a:p>
          <a:p>
            <a:pPr marL="36900" lvl="0" indent="0">
              <a:buNone/>
            </a:pPr>
            <a:r>
              <a:rPr lang="en-US" sz="2400" dirty="0"/>
              <a:t> Clip space</a:t>
            </a:r>
          </a:p>
          <a:p>
            <a:pPr marL="36900" lvl="0" indent="0">
              <a:buNone/>
            </a:pPr>
            <a:r>
              <a:rPr lang="en-US" sz="2400" dirty="0"/>
              <a:t> Planes</a:t>
            </a:r>
          </a:p>
          <a:p>
            <a:pPr marL="36900" lvl="0" indent="0">
              <a:buNone/>
            </a:pPr>
            <a:r>
              <a:rPr lang="en-US" sz="2400" dirty="0"/>
              <a:t> Quaternions</a:t>
            </a:r>
          </a:p>
          <a:p>
            <a:pPr marL="36900" lvl="0" indent="0">
              <a:buNone/>
            </a:pPr>
            <a:r>
              <a:rPr lang="en-US" sz="2400" dirty="0"/>
              <a:t> 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90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3288-5450-428A-B7CD-2867BCD6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4D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8B8C-3954-4BDA-BBF8-22AF3CFE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come across 4D vectors and spaces.</a:t>
            </a:r>
          </a:p>
          <a:p>
            <a:r>
              <a:rPr lang="en-GB" dirty="0"/>
              <a:t>Do not let them scare you!!!</a:t>
            </a:r>
          </a:p>
          <a:p>
            <a:r>
              <a:rPr lang="en-GB" dirty="0"/>
              <a:t>The most common 4D spaces you will encounter are planes and homogenous vectors used to distinguish between positions and directions.</a:t>
            </a:r>
          </a:p>
          <a:p>
            <a:r>
              <a:rPr lang="en-GB" dirty="0"/>
              <a:t>You will also encounter quaternions:</a:t>
            </a:r>
          </a:p>
          <a:p>
            <a:pPr lvl="1"/>
            <a:r>
              <a:rPr lang="en-GB" dirty="0"/>
              <a:t>It is best to think of these as a compact representation of a 3x3 rotation matrix.</a:t>
            </a:r>
          </a:p>
          <a:p>
            <a:pPr lvl="1"/>
            <a:r>
              <a:rPr lang="en-GB" dirty="0"/>
              <a:t>They are often more fool-proof than matrix equivalents.</a:t>
            </a:r>
          </a:p>
        </p:txBody>
      </p:sp>
    </p:spTree>
    <p:extLst>
      <p:ext uri="{BB962C8B-B14F-4D97-AF65-F5344CB8AC3E}">
        <p14:creationId xmlns:p14="http://schemas.microsoft.com/office/powerpoint/2010/main" val="149248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3" y="58157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Textures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2D textures</a:t>
            </a:r>
          </a:p>
          <a:p>
            <a:pPr marL="36900" lvl="0" indent="0">
              <a:buNone/>
            </a:pPr>
            <a:r>
              <a:rPr lang="en-US" sz="2400" dirty="0"/>
              <a:t>3D textures</a:t>
            </a:r>
          </a:p>
          <a:p>
            <a:pPr marL="36900" lvl="0" indent="0">
              <a:buNone/>
            </a:pPr>
            <a:r>
              <a:rPr lang="en-US" sz="2400" dirty="0"/>
              <a:t>Cube map textures</a:t>
            </a:r>
          </a:p>
          <a:p>
            <a:pPr marL="36900" lvl="0" indent="0">
              <a:buNone/>
            </a:pPr>
            <a:r>
              <a:rPr lang="en-US" sz="2400" dirty="0"/>
              <a:t>Texture arrays</a:t>
            </a:r>
          </a:p>
          <a:p>
            <a:pPr marL="36900" lvl="0" indent="0">
              <a:buNone/>
            </a:pPr>
            <a:r>
              <a:rPr lang="en-US" sz="2400" dirty="0" err="1"/>
              <a:t>Mip</a:t>
            </a:r>
            <a:r>
              <a:rPr lang="en-US" sz="2400" dirty="0"/>
              <a:t>-Maps</a:t>
            </a:r>
          </a:p>
          <a:p>
            <a:pPr marL="36900" lvl="0" indent="0">
              <a:buNone/>
            </a:pPr>
            <a:r>
              <a:rPr lang="en-US" sz="2400" dirty="0"/>
              <a:t>Other resource types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069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986-303C-4F06-949E-D8EEB500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B69A-C06F-4B9E-AD55-4570C16E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4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3" y="58157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Samplers - Part 1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Texture caching</a:t>
            </a:r>
          </a:p>
          <a:p>
            <a:pPr marL="36900" lvl="0" indent="0">
              <a:buNone/>
            </a:pPr>
            <a:r>
              <a:rPr lang="en-US" sz="2400" dirty="0"/>
              <a:t>Texture filtering</a:t>
            </a:r>
          </a:p>
          <a:p>
            <a:pPr marL="36900" lvl="0" indent="0">
              <a:buNone/>
            </a:pPr>
            <a:r>
              <a:rPr lang="en-US" sz="2400" dirty="0"/>
              <a:t>Texture wrap/clamp/bound</a:t>
            </a:r>
          </a:p>
          <a:p>
            <a:pPr marL="36900" lvl="0" indent="0">
              <a:buNone/>
            </a:pPr>
            <a:r>
              <a:rPr lang="en-US" sz="2400" dirty="0"/>
              <a:t>Format conversion</a:t>
            </a:r>
          </a:p>
        </p:txBody>
      </p:sp>
    </p:spTree>
    <p:extLst>
      <p:ext uri="{BB962C8B-B14F-4D97-AF65-F5344CB8AC3E}">
        <p14:creationId xmlns:p14="http://schemas.microsoft.com/office/powerpoint/2010/main" val="155563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Abstraction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2E9C-AE65-4471-A306-5B28AB6B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D2A4-E983-4B63-9FF4-12A66E48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74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3" y="58157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Samplers - Part 2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Anisotropy</a:t>
            </a:r>
          </a:p>
          <a:p>
            <a:pPr marL="36900" lvl="0" indent="0">
              <a:buNone/>
            </a:pPr>
            <a:r>
              <a:rPr lang="en-US" sz="2400" dirty="0"/>
              <a:t>Derivatives</a:t>
            </a:r>
          </a:p>
          <a:p>
            <a:pPr marL="36900" lvl="0" indent="0">
              <a:buNone/>
            </a:pPr>
            <a:r>
              <a:rPr lang="en-US" sz="2400" dirty="0"/>
              <a:t>Perspective correction</a:t>
            </a:r>
          </a:p>
          <a:p>
            <a:pPr marL="36900" indent="0">
              <a:buNone/>
            </a:pPr>
            <a:r>
              <a:rPr lang="en-US" sz="2400" dirty="0"/>
              <a:t>Sub-sampling</a:t>
            </a:r>
          </a:p>
          <a:p>
            <a:pPr marL="36900" lvl="0" indent="0">
              <a:buNone/>
            </a:pPr>
            <a:r>
              <a:rPr lang="en-US" sz="2400" dirty="0"/>
              <a:t>Non-sampler indexed access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50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BCEE-F28B-4A88-92A6-798CCE7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0F36-B3EA-4E11-81AA-537BB483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6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The GPU pipeline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 Shaders</a:t>
            </a:r>
          </a:p>
          <a:p>
            <a:pPr marL="36900" indent="0">
              <a:buNone/>
            </a:pPr>
            <a:r>
              <a:rPr lang="en-US" sz="2400" dirty="0"/>
              <a:t> Fixed function hardware</a:t>
            </a:r>
          </a:p>
        </p:txBody>
      </p:sp>
    </p:spTree>
    <p:extLst>
      <p:ext uri="{BB962C8B-B14F-4D97-AF65-F5344CB8AC3E}">
        <p14:creationId xmlns:p14="http://schemas.microsoft.com/office/powerpoint/2010/main" val="12213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0389-C395-4B0C-AD03-40B1DF12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Hardware Abstraction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BD20-FB4C-41F3-8EB3-91B1AB85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D6741-0E4A-43FF-8695-EDF998B65EFA}"/>
              </a:ext>
            </a:extLst>
          </p:cNvPr>
          <p:cNvSpPr txBox="1">
            <a:spLocks/>
          </p:cNvSpPr>
          <p:nvPr/>
        </p:nvSpPr>
        <p:spPr>
          <a:xfrm>
            <a:off x="5219469" y="5281006"/>
            <a:ext cx="1682483" cy="2684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endParaRPr lang="en-US" sz="2400" dirty="0"/>
          </a:p>
          <a:p>
            <a:pPr marL="36900" indent="0" algn="ctr">
              <a:buFont typeface="Wingdings 2" charset="2"/>
              <a:buNone/>
            </a:pPr>
            <a:r>
              <a:rPr lang="en-US" sz="6400" dirty="0"/>
              <a:t>Compute shader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F28C-C230-4BE1-BB9D-050B07143E36}"/>
              </a:ext>
            </a:extLst>
          </p:cNvPr>
          <p:cNvSpPr txBox="1"/>
          <p:nvPr/>
        </p:nvSpPr>
        <p:spPr>
          <a:xfrm>
            <a:off x="3776825" y="2843927"/>
            <a:ext cx="2099681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900" lvl="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Hull shader</a:t>
            </a:r>
          </a:p>
          <a:p>
            <a:pPr marL="36900" lv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tx2"/>
                </a:solidFill>
              </a:rPr>
              <a:t>Tessellator</a:t>
            </a:r>
            <a:endParaRPr lang="en-US" sz="1600" dirty="0">
              <a:solidFill>
                <a:schemeClr val="tx2"/>
              </a:solidFill>
            </a:endParaRPr>
          </a:p>
          <a:p>
            <a:pPr marL="36900" lvl="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Domain shader</a:t>
            </a:r>
          </a:p>
          <a:p>
            <a:pPr algn="ctr"/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530F7-17CC-4C4C-85C2-F015504A1AC5}"/>
              </a:ext>
            </a:extLst>
          </p:cNvPr>
          <p:cNvSpPr txBox="1"/>
          <p:nvPr/>
        </p:nvSpPr>
        <p:spPr>
          <a:xfrm>
            <a:off x="6556731" y="3296737"/>
            <a:ext cx="1871069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Geometry shader</a:t>
            </a:r>
          </a:p>
          <a:p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FCF7A-F85F-4FB5-9434-4729589B5EF2}"/>
              </a:ext>
            </a:extLst>
          </p:cNvPr>
          <p:cNvSpPr txBox="1"/>
          <p:nvPr/>
        </p:nvSpPr>
        <p:spPr>
          <a:xfrm>
            <a:off x="3294827" y="2655398"/>
            <a:ext cx="5745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tx2"/>
                </a:solidFill>
              </a:rPr>
              <a:t>[       |       ]</a:t>
            </a:r>
            <a:endParaRPr lang="en-GB" sz="80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81A24E-819D-4FE1-A7F1-5FE0B350CAEE}"/>
              </a:ext>
            </a:extLst>
          </p:cNvPr>
          <p:cNvSpPr/>
          <p:nvPr/>
        </p:nvSpPr>
        <p:spPr>
          <a:xfrm>
            <a:off x="4879469" y="5128493"/>
            <a:ext cx="2362485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3A67BC1-08FB-421C-BB74-D5AAF65911BE}"/>
              </a:ext>
            </a:extLst>
          </p:cNvPr>
          <p:cNvSpPr/>
          <p:nvPr/>
        </p:nvSpPr>
        <p:spPr>
          <a:xfrm>
            <a:off x="6004349" y="4605835"/>
            <a:ext cx="249168" cy="8171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1FB27-4145-4ABD-BF40-FF719FDAA36F}"/>
              </a:ext>
            </a:extLst>
          </p:cNvPr>
          <p:cNvSpPr txBox="1"/>
          <p:nvPr/>
        </p:nvSpPr>
        <p:spPr>
          <a:xfrm>
            <a:off x="5352631" y="2076450"/>
            <a:ext cx="1486738" cy="7911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tx2"/>
                </a:solidFill>
              </a:rPr>
              <a:t>Vertex assembly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tx2"/>
                </a:solidFill>
              </a:rPr>
              <a:t>Vertex shader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E9FB3-C22C-4920-85A0-73AA4F57242C}"/>
              </a:ext>
            </a:extLst>
          </p:cNvPr>
          <p:cNvSpPr txBox="1"/>
          <p:nvPr/>
        </p:nvSpPr>
        <p:spPr>
          <a:xfrm>
            <a:off x="4697382" y="4196770"/>
            <a:ext cx="2863103" cy="7911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900" indent="0" algn="ctr">
              <a:lnSpc>
                <a:spcPct val="150000"/>
              </a:lnSpc>
              <a:buFont typeface="Wingdings 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{Rasterizer}</a:t>
            </a:r>
            <a:endParaRPr lang="en-US" sz="800" i="1" dirty="0">
              <a:solidFill>
                <a:schemeClr val="tx2"/>
              </a:solidFill>
            </a:endParaRPr>
          </a:p>
          <a:p>
            <a:pPr marL="36900" indent="0" algn="ctr">
              <a:lnSpc>
                <a:spcPct val="150000"/>
              </a:lnSpc>
              <a:buFont typeface="Wingdings 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Pixel/Fragment shader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1AD5E-5651-4890-B2EF-58F13012344C}"/>
              </a:ext>
            </a:extLst>
          </p:cNvPr>
          <p:cNvSpPr txBox="1"/>
          <p:nvPr/>
        </p:nvSpPr>
        <p:spPr>
          <a:xfrm>
            <a:off x="6531520" y="4269207"/>
            <a:ext cx="112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2"/>
                </a:solidFill>
              </a:rPr>
              <a:t>* Fixed function stage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DFA99-BBE2-406A-8AAD-1109A1797941}"/>
              </a:ext>
            </a:extLst>
          </p:cNvPr>
          <p:cNvSpPr txBox="1"/>
          <p:nvPr/>
        </p:nvSpPr>
        <p:spPr>
          <a:xfrm>
            <a:off x="8783681" y="2867629"/>
            <a:ext cx="1976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2"/>
                </a:solidFill>
              </a:rPr>
              <a:t>* Optional geometry amplification stage(s)</a:t>
            </a:r>
          </a:p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FD52E-0C4C-4C92-8A44-B09E2DE2479D}"/>
              </a:ext>
            </a:extLst>
          </p:cNvPr>
          <p:cNvSpPr txBox="1"/>
          <p:nvPr/>
        </p:nvSpPr>
        <p:spPr>
          <a:xfrm>
            <a:off x="4697382" y="3296823"/>
            <a:ext cx="112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2"/>
                </a:solidFill>
              </a:rPr>
              <a:t>* Fixed function stage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1906FE9-18BF-4A98-BC63-91D082E52895}"/>
              </a:ext>
            </a:extLst>
          </p:cNvPr>
          <p:cNvSpPr/>
          <p:nvPr/>
        </p:nvSpPr>
        <p:spPr>
          <a:xfrm>
            <a:off x="6004349" y="2492186"/>
            <a:ext cx="249168" cy="8171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EE5927B-8704-4462-8816-737B4FE29AA0}"/>
              </a:ext>
            </a:extLst>
          </p:cNvPr>
          <p:cNvSpPr/>
          <p:nvPr/>
        </p:nvSpPr>
        <p:spPr>
          <a:xfrm>
            <a:off x="4690902" y="3241446"/>
            <a:ext cx="249168" cy="8171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8062DD3-0808-41D8-8E9E-83A0BBB184D5}"/>
              </a:ext>
            </a:extLst>
          </p:cNvPr>
          <p:cNvSpPr/>
          <p:nvPr/>
        </p:nvSpPr>
        <p:spPr>
          <a:xfrm>
            <a:off x="4687437" y="3645700"/>
            <a:ext cx="249168" cy="8171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12FCE9C-470F-4D2B-BAA7-C633AB70196F}"/>
              </a:ext>
            </a:extLst>
          </p:cNvPr>
          <p:cNvSpPr/>
          <p:nvPr/>
        </p:nvSpPr>
        <p:spPr>
          <a:xfrm>
            <a:off x="6004349" y="4202602"/>
            <a:ext cx="249168" cy="8171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B6A0C-F4F4-4289-9F31-259D429CF6F6}"/>
              </a:ext>
            </a:extLst>
          </p:cNvPr>
          <p:cNvSpPr txBox="1"/>
          <p:nvPr/>
        </p:nvSpPr>
        <p:spPr>
          <a:xfrm>
            <a:off x="6995678" y="4636272"/>
            <a:ext cx="2641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dirty="0">
                <a:solidFill>
                  <a:schemeClr val="tx2"/>
                </a:solidFill>
              </a:rPr>
              <a:t>* Optional with some hardware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710256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4B37-DC7B-41DD-A49F-17B253BF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Materials and the GPU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CE5F-628A-41EC-BC87-ADC474B1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Base </a:t>
            </a:r>
            <a:r>
              <a:rPr lang="en-GB" dirty="0" err="1"/>
              <a:t>Color</a:t>
            </a:r>
            <a:r>
              <a:rPr lang="en-GB" dirty="0"/>
              <a:t>, Metallic, Specular, Roughness and Emissive </a:t>
            </a:r>
            <a:r>
              <a:rPr lang="en-GB" dirty="0" err="1"/>
              <a:t>Color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Modifies the Pixel shader (code and inputs) .</a:t>
            </a:r>
          </a:p>
          <a:p>
            <a:r>
              <a:rPr lang="en-GB" dirty="0"/>
              <a:t>Opacity, Opacity Mask and Pixel Depth Offset:</a:t>
            </a:r>
          </a:p>
          <a:p>
            <a:pPr lvl="1"/>
            <a:r>
              <a:rPr lang="en-GB" dirty="0"/>
              <a:t>Modifies the Pixel shader (code and inputs) and the Rasterizer state.</a:t>
            </a:r>
          </a:p>
          <a:p>
            <a:r>
              <a:rPr lang="en-GB" dirty="0"/>
              <a:t>Anisotropy:</a:t>
            </a:r>
          </a:p>
          <a:p>
            <a:pPr lvl="1"/>
            <a:r>
              <a:rPr lang="en-GB" dirty="0"/>
              <a:t>Modifies the Pixel shader (code and inputs) and Sampler states.</a:t>
            </a:r>
          </a:p>
          <a:p>
            <a:r>
              <a:rPr lang="en-GB" dirty="0"/>
              <a:t>Normal and Tangent:</a:t>
            </a:r>
          </a:p>
          <a:p>
            <a:pPr lvl="1"/>
            <a:r>
              <a:rPr lang="en-GB" dirty="0"/>
              <a:t>Modifies the Pixel and Vertex shader (code and inputs) and may modify the vertex assembly.</a:t>
            </a:r>
          </a:p>
          <a:p>
            <a:r>
              <a:rPr lang="en-GB" dirty="0"/>
              <a:t>World Position Offset:</a:t>
            </a:r>
          </a:p>
          <a:p>
            <a:pPr lvl="1"/>
            <a:r>
              <a:rPr lang="en-GB" dirty="0"/>
              <a:t>Modifies the Vertex shader (code and inputs).</a:t>
            </a:r>
          </a:p>
          <a:p>
            <a:r>
              <a:rPr lang="en-GB" dirty="0"/>
              <a:t>World Displacement and Tessellation Multiplier:</a:t>
            </a:r>
          </a:p>
          <a:p>
            <a:pPr lvl="1"/>
            <a:r>
              <a:rPr lang="en-GB" dirty="0"/>
              <a:t>Modifies the geometry amplification shader stages and the </a:t>
            </a:r>
            <a:r>
              <a:rPr lang="en-GB" dirty="0" err="1"/>
              <a:t>Tessellator</a:t>
            </a:r>
            <a:r>
              <a:rPr lang="en-GB" dirty="0"/>
              <a:t> state.</a:t>
            </a:r>
          </a:p>
        </p:txBody>
      </p:sp>
    </p:spTree>
    <p:extLst>
      <p:ext uri="{BB962C8B-B14F-4D97-AF65-F5344CB8AC3E}">
        <p14:creationId xmlns:p14="http://schemas.microsoft.com/office/powerpoint/2010/main" val="102255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AB4A-45B8-4618-AB60-1A791DE9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6B41-96AC-47F6-A38B-F8CA8F69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Most actual hardware does not appear as it is presented by SDK APIs.</a:t>
            </a:r>
          </a:p>
          <a:p>
            <a:r>
              <a:rPr lang="en-GB" dirty="0"/>
              <a:t>Device drivers convert between the configuration supplied by the SDK and the actual hardware available. This often includes re-compilation of the compiled shaders and sometimes multiple passes for what appears to be a single pass through the pipeline.</a:t>
            </a:r>
          </a:p>
          <a:p>
            <a:r>
              <a:rPr lang="en-GB" dirty="0"/>
              <a:t>Often broken down into hardware specific shader types and processing blocks that can be re-purposed depending on the total configuration of the pipeline specified by the SDK.</a:t>
            </a:r>
          </a:p>
          <a:p>
            <a:r>
              <a:rPr lang="en-GB" dirty="0"/>
              <a:t>When working with consoles, you may be exposed to some of the actual hardware and see shader types with names such as: Input, Import, Export, Local, Memory …</a:t>
            </a:r>
          </a:p>
          <a:p>
            <a:r>
              <a:rPr lang="en-GB" dirty="0"/>
              <a:t>Operations are massively parallel and asynchronous.</a:t>
            </a:r>
          </a:p>
        </p:txBody>
      </p:sp>
    </p:spTree>
    <p:extLst>
      <p:ext uri="{BB962C8B-B14F-4D97-AF65-F5344CB8AC3E}">
        <p14:creationId xmlns:p14="http://schemas.microsoft.com/office/powerpoint/2010/main" val="252613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AB4A-45B8-4618-AB60-1A791DE9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DirectX 12 and 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6B41-96AC-47F6-A38B-F8CA8F69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DirectX 12 and Vulkan combine all the shader types and GPU state for a single Pipeline State Object for each configuration (combination of shaders and state) that will be used for a draw-call.</a:t>
            </a:r>
          </a:p>
          <a:p>
            <a:r>
              <a:rPr lang="en-GB" dirty="0"/>
              <a:t>By doing this, they allow the driver to validate that configuration, translate it into hardware specific shaders, configuration and state and perform any required recompilation and micro-code generation.</a:t>
            </a:r>
          </a:p>
          <a:p>
            <a:r>
              <a:rPr lang="en-GB" dirty="0"/>
              <a:t>This is an optimisation that improves both CPU and GPU efficiency, by eliminating repeated validation and re-compilation that is performed for every draw-call with earlier SDKs.</a:t>
            </a:r>
          </a:p>
        </p:txBody>
      </p:sp>
    </p:spTree>
    <p:extLst>
      <p:ext uri="{BB962C8B-B14F-4D97-AF65-F5344CB8AC3E}">
        <p14:creationId xmlns:p14="http://schemas.microsoft.com/office/powerpoint/2010/main" val="243966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3" y="58157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The Rasterizer - Part 1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Basic operation (ROPS)</a:t>
            </a:r>
          </a:p>
          <a:p>
            <a:pPr marL="36900" lvl="0" indent="0">
              <a:buNone/>
            </a:pPr>
            <a:r>
              <a:rPr lang="en-US" sz="2400" dirty="0"/>
              <a:t>Depth</a:t>
            </a:r>
          </a:p>
          <a:p>
            <a:pPr marL="36900" lvl="0" indent="0">
              <a:buNone/>
            </a:pPr>
            <a:r>
              <a:rPr lang="en-US" sz="2400" dirty="0"/>
              <a:t>Stenciling</a:t>
            </a:r>
          </a:p>
          <a:p>
            <a:pPr marL="36900" lvl="0" indent="0">
              <a:buNone/>
            </a:pPr>
            <a:r>
              <a:rPr lang="en-US" sz="2400" dirty="0"/>
              <a:t>Blending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08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79ED-8EA7-46B7-A968-E2EDEF18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7EAA-4863-46DD-93C4-DF7437E8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9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F4DA-0203-4922-A0A6-36A22E8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“Elephants all the way down”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7E07-BBFD-42F2-A355-0FCF0997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UE4 materials are an abstraction of a subset of Shader functionality.</a:t>
            </a:r>
          </a:p>
          <a:p>
            <a:r>
              <a:rPr lang="en-GB" dirty="0"/>
              <a:t>Shaders are an abstract representation of a model of GPU hardware.</a:t>
            </a:r>
          </a:p>
          <a:p>
            <a:r>
              <a:rPr lang="en-GB" dirty="0"/>
              <a:t>GPU device drivers convert shaders to a further hardware abstraction consisting of a combination of fixed (but configurable) functions and programmable hardware.</a:t>
            </a:r>
          </a:p>
          <a:p>
            <a:r>
              <a:rPr lang="en-GB" dirty="0"/>
              <a:t>Even the layer that device drivers convert to is usually a ‘micro-code’ abstraction of the actual hardware.</a:t>
            </a:r>
          </a:p>
          <a:p>
            <a:r>
              <a:rPr lang="en-GB" dirty="0"/>
              <a:t>“Programming to the metal” no longer really exists.</a:t>
            </a:r>
          </a:p>
        </p:txBody>
      </p:sp>
    </p:spTree>
    <p:extLst>
      <p:ext uri="{BB962C8B-B14F-4D97-AF65-F5344CB8AC3E}">
        <p14:creationId xmlns:p14="http://schemas.microsoft.com/office/powerpoint/2010/main" val="392034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3" y="58157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The Rasterizer – Part 2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Centroid calculation</a:t>
            </a:r>
          </a:p>
          <a:p>
            <a:pPr marL="36900" indent="0">
              <a:buNone/>
            </a:pPr>
            <a:r>
              <a:rPr lang="en-US" sz="2400" dirty="0"/>
              <a:t>Derivatives calculation</a:t>
            </a:r>
          </a:p>
          <a:p>
            <a:pPr marL="36900" lvl="0" indent="0">
              <a:buNone/>
            </a:pPr>
            <a:r>
              <a:rPr lang="en-US" sz="2400" dirty="0"/>
              <a:t>Perspective correction</a:t>
            </a:r>
          </a:p>
          <a:p>
            <a:pPr marL="36900" indent="0">
              <a:buNone/>
            </a:pPr>
            <a:r>
              <a:rPr lang="en-US" sz="2400" dirty="0"/>
              <a:t>Memory access </a:t>
            </a:r>
            <a:r>
              <a:rPr lang="en-US" sz="2400" dirty="0" err="1"/>
              <a:t>optimisation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Multi-Sample Anti-Aliasing</a:t>
            </a:r>
          </a:p>
          <a:p>
            <a:pPr marL="36900" lvl="0" indent="0">
              <a:buNone/>
            </a:pPr>
            <a:r>
              <a:rPr lang="en-US" sz="2400" dirty="0"/>
              <a:t>Variable Rate Shading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106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79ED-8EA7-46B7-A968-E2EDEF18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7EAA-4863-46DD-93C4-DF7437E8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Rendering pipelines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 Forward rendering</a:t>
            </a:r>
          </a:p>
          <a:p>
            <a:pPr marL="36900" lvl="0" indent="0">
              <a:buNone/>
            </a:pPr>
            <a:r>
              <a:rPr lang="en-US" sz="2400" dirty="0"/>
              <a:t> Forward+ rendering</a:t>
            </a:r>
          </a:p>
          <a:p>
            <a:pPr marL="36900" lvl="0" indent="0">
              <a:buNone/>
            </a:pPr>
            <a:r>
              <a:rPr lang="en-US" sz="2400" dirty="0"/>
              <a:t> Deferred rendering</a:t>
            </a:r>
          </a:p>
          <a:p>
            <a:pPr marL="36900" lvl="0" indent="0">
              <a:buNone/>
            </a:pPr>
            <a:r>
              <a:rPr lang="en-US" sz="2400" dirty="0"/>
              <a:t> Ray-Tracing</a:t>
            </a:r>
          </a:p>
          <a:p>
            <a:pPr marL="36900" lvl="0" indent="0">
              <a:buNone/>
            </a:pPr>
            <a:r>
              <a:rPr lang="en-US" sz="2400" dirty="0"/>
              <a:t> Compute</a:t>
            </a:r>
          </a:p>
          <a:p>
            <a:pPr marL="36900" lvl="0" indent="0">
              <a:buNone/>
            </a:pPr>
            <a:r>
              <a:rPr lang="en-US" sz="2400" dirty="0"/>
              <a:t> Hybrids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74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C24-E104-4C01-8611-13577FC0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Forward, Forward+ and Deferred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3EE-1E5A-4FE4-BA34-C669C5A1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Non-exhaustive passes flow</a:t>
            </a:r>
            <a:r>
              <a:rPr lang="en-GB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C5B1-729A-4F7A-BF4B-75583923FC59}"/>
              </a:ext>
            </a:extLst>
          </p:cNvPr>
          <p:cNvSpPr txBox="1"/>
          <p:nvPr/>
        </p:nvSpPr>
        <p:spPr>
          <a:xfrm>
            <a:off x="893153" y="3429000"/>
            <a:ext cx="183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Depth (and stencil) pre-pass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ECCEA-B039-43B4-AD71-5EF4B80DEC5A}"/>
              </a:ext>
            </a:extLst>
          </p:cNvPr>
          <p:cNvSpPr txBox="1"/>
          <p:nvPr/>
        </p:nvSpPr>
        <p:spPr>
          <a:xfrm>
            <a:off x="1100886" y="4228218"/>
            <a:ext cx="142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Tiled lighting pre-pass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9E395-B72C-4610-BD69-1399FE17D18F}"/>
              </a:ext>
            </a:extLst>
          </p:cNvPr>
          <p:cNvSpPr txBox="1"/>
          <p:nvPr/>
        </p:nvSpPr>
        <p:spPr>
          <a:xfrm>
            <a:off x="3529068" y="3244538"/>
            <a:ext cx="18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Forward rendering and lighting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E1644-49D8-452A-806A-9B7C731A0C89}"/>
              </a:ext>
            </a:extLst>
          </p:cNvPr>
          <p:cNvSpPr txBox="1"/>
          <p:nvPr/>
        </p:nvSpPr>
        <p:spPr>
          <a:xfrm>
            <a:off x="3368173" y="4126736"/>
            <a:ext cx="2184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Forward rendering and tiled lighting pass</a:t>
            </a:r>
          </a:p>
          <a:p>
            <a:pPr algn="ctr"/>
            <a:r>
              <a:rPr lang="en-GB" sz="1400" b="1" dirty="0">
                <a:solidFill>
                  <a:schemeClr val="tx2"/>
                </a:solidFill>
              </a:rPr>
              <a:t>[Forward+ rendering]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5DA2F-623F-4AA5-B8BF-CD51D67D187F}"/>
              </a:ext>
            </a:extLst>
          </p:cNvPr>
          <p:cNvSpPr txBox="1"/>
          <p:nvPr/>
        </p:nvSpPr>
        <p:spPr>
          <a:xfrm>
            <a:off x="3747488" y="5284499"/>
            <a:ext cx="142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G-Buffer pass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218FC-41AE-411E-ADF6-6482A240DA0C}"/>
              </a:ext>
            </a:extLst>
          </p:cNvPr>
          <p:cNvSpPr txBox="1"/>
          <p:nvPr/>
        </p:nvSpPr>
        <p:spPr>
          <a:xfrm>
            <a:off x="6006849" y="5172234"/>
            <a:ext cx="138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Lighting or tiled lighting pass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F87AF-D4A8-491F-8857-1D6D5BCEB8B1}"/>
              </a:ext>
            </a:extLst>
          </p:cNvPr>
          <p:cNvSpPr txBox="1"/>
          <p:nvPr/>
        </p:nvSpPr>
        <p:spPr>
          <a:xfrm>
            <a:off x="9792661" y="4234458"/>
            <a:ext cx="147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Post-Processing 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F9EE3-657D-4D4D-8003-69EF85A1D805}"/>
              </a:ext>
            </a:extLst>
          </p:cNvPr>
          <p:cNvSpPr txBox="1"/>
          <p:nvPr/>
        </p:nvSpPr>
        <p:spPr>
          <a:xfrm>
            <a:off x="935146" y="5027436"/>
            <a:ext cx="174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Shadow map generation passes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71067-1A51-4738-BEB2-863AAB3F2B7F}"/>
              </a:ext>
            </a:extLst>
          </p:cNvPr>
          <p:cNvSpPr txBox="1"/>
          <p:nvPr/>
        </p:nvSpPr>
        <p:spPr>
          <a:xfrm>
            <a:off x="8035112" y="4234458"/>
            <a:ext cx="138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Transparency passes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4D50C-A659-47F1-92EA-87662C7F0B33}"/>
              </a:ext>
            </a:extLst>
          </p:cNvPr>
          <p:cNvSpPr txBox="1"/>
          <p:nvPr/>
        </p:nvSpPr>
        <p:spPr>
          <a:xfrm>
            <a:off x="1009909" y="2654174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Pre-passes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5E007-9FD7-4079-A613-3E8514956FC0}"/>
              </a:ext>
            </a:extLst>
          </p:cNvPr>
          <p:cNvSpPr txBox="1"/>
          <p:nvPr/>
        </p:nvSpPr>
        <p:spPr>
          <a:xfrm>
            <a:off x="3656283" y="2654174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The ‘base’ 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2FEFF-60DA-4391-AAD7-370CB1847C15}"/>
              </a:ext>
            </a:extLst>
          </p:cNvPr>
          <p:cNvSpPr txBox="1"/>
          <p:nvPr/>
        </p:nvSpPr>
        <p:spPr>
          <a:xfrm>
            <a:off x="4264722" y="3791128"/>
            <a:ext cx="38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EFBD1-9CE2-4EEB-AC9F-5D975AF1EDDF}"/>
              </a:ext>
            </a:extLst>
          </p:cNvPr>
          <p:cNvSpPr txBox="1"/>
          <p:nvPr/>
        </p:nvSpPr>
        <p:spPr>
          <a:xfrm>
            <a:off x="4264722" y="4921061"/>
            <a:ext cx="38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or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E4DF16-880A-48B2-8376-1B182D8529C8}"/>
              </a:ext>
            </a:extLst>
          </p:cNvPr>
          <p:cNvSpPr/>
          <p:nvPr/>
        </p:nvSpPr>
        <p:spPr>
          <a:xfrm>
            <a:off x="2955998" y="4417092"/>
            <a:ext cx="197427" cy="1454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9850509-08A1-4CC5-A376-B8E947E5A45A}"/>
              </a:ext>
            </a:extLst>
          </p:cNvPr>
          <p:cNvSpPr/>
          <p:nvPr/>
        </p:nvSpPr>
        <p:spPr>
          <a:xfrm>
            <a:off x="5558637" y="5361108"/>
            <a:ext cx="197427" cy="1454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AB1A4C-99E9-4DCC-ABB4-4ADF38798824}"/>
              </a:ext>
            </a:extLst>
          </p:cNvPr>
          <p:cNvSpPr/>
          <p:nvPr/>
        </p:nvSpPr>
        <p:spPr>
          <a:xfrm>
            <a:off x="7850525" y="4414613"/>
            <a:ext cx="197427" cy="1454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77C49E6-B587-42F6-BAE3-54DB0DE34B7F}"/>
              </a:ext>
            </a:extLst>
          </p:cNvPr>
          <p:cNvSpPr/>
          <p:nvPr/>
        </p:nvSpPr>
        <p:spPr>
          <a:xfrm>
            <a:off x="9412054" y="4414613"/>
            <a:ext cx="197427" cy="1454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EB159A-87A6-41CF-ACF2-DA31C5D80492}"/>
              </a:ext>
            </a:extLst>
          </p:cNvPr>
          <p:cNvSpPr txBox="1"/>
          <p:nvPr/>
        </p:nvSpPr>
        <p:spPr>
          <a:xfrm>
            <a:off x="5843085" y="2656941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Lighting pass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109B6-0107-480C-8463-3C89272F931C}"/>
              </a:ext>
            </a:extLst>
          </p:cNvPr>
          <p:cNvSpPr txBox="1"/>
          <p:nvPr/>
        </p:nvSpPr>
        <p:spPr>
          <a:xfrm>
            <a:off x="6388380" y="4335939"/>
            <a:ext cx="6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N/A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0FB49-8570-46BB-9894-CE4D93B0D790}"/>
              </a:ext>
            </a:extLst>
          </p:cNvPr>
          <p:cNvSpPr txBox="1"/>
          <p:nvPr/>
        </p:nvSpPr>
        <p:spPr>
          <a:xfrm>
            <a:off x="6329096" y="3352259"/>
            <a:ext cx="6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N/A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BE6EB-18D7-4B86-B051-1183813F5EE9}"/>
              </a:ext>
            </a:extLst>
          </p:cNvPr>
          <p:cNvSpPr txBox="1"/>
          <p:nvPr/>
        </p:nvSpPr>
        <p:spPr>
          <a:xfrm>
            <a:off x="7930631" y="2654174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Transparency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A40CF-F0BB-423A-A09E-659550C84931}"/>
              </a:ext>
            </a:extLst>
          </p:cNvPr>
          <p:cNvSpPr txBox="1"/>
          <p:nvPr/>
        </p:nvSpPr>
        <p:spPr>
          <a:xfrm>
            <a:off x="9730737" y="2654174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47328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C24-E104-4C01-8611-13577FC0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Ray-Tracing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3EE-1E5A-4FE4-BA34-C669C5A1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High level view</a:t>
            </a:r>
            <a:r>
              <a:rPr lang="en-GB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ECCEA-B039-43B4-AD71-5EF4B80DEC5A}"/>
              </a:ext>
            </a:extLst>
          </p:cNvPr>
          <p:cNvSpPr txBox="1"/>
          <p:nvPr/>
        </p:nvSpPr>
        <p:spPr>
          <a:xfrm>
            <a:off x="1055625" y="3289445"/>
            <a:ext cx="20165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1400" b="1" dirty="0">
                <a:solidFill>
                  <a:schemeClr val="tx2"/>
                </a:solidFill>
              </a:rPr>
              <a:t>Geometry</a:t>
            </a:r>
          </a:p>
          <a:p>
            <a:pPr algn="ctr">
              <a:lnSpc>
                <a:spcPct val="200000"/>
              </a:lnSpc>
            </a:pPr>
            <a:r>
              <a:rPr lang="en-GB" sz="1400" b="1" dirty="0">
                <a:solidFill>
                  <a:schemeClr val="tx2"/>
                </a:solidFill>
              </a:rPr>
              <a:t>Textures</a:t>
            </a:r>
          </a:p>
          <a:p>
            <a:pPr algn="ctr">
              <a:lnSpc>
                <a:spcPct val="200000"/>
              </a:lnSpc>
            </a:pPr>
            <a:r>
              <a:rPr lang="en-GB" sz="1400" b="1" dirty="0">
                <a:solidFill>
                  <a:schemeClr val="tx2"/>
                </a:solidFill>
              </a:rPr>
              <a:t>Material descriptions</a:t>
            </a:r>
          </a:p>
          <a:p>
            <a:pPr algn="ctr">
              <a:lnSpc>
                <a:spcPct val="200000"/>
              </a:lnSpc>
            </a:pPr>
            <a:r>
              <a:rPr lang="en-GB" sz="1400" b="1" dirty="0">
                <a:solidFill>
                  <a:schemeClr val="tx2"/>
                </a:solidFill>
              </a:rPr>
              <a:t>Surface properties</a:t>
            </a:r>
          </a:p>
          <a:p>
            <a:pPr algn="ctr">
              <a:lnSpc>
                <a:spcPct val="200000"/>
              </a:lnSpc>
            </a:pPr>
            <a:r>
              <a:rPr lang="en-GB" sz="1400" b="1" dirty="0">
                <a:solidFill>
                  <a:schemeClr val="tx2"/>
                </a:solidFill>
              </a:rPr>
              <a:t>Additional traversal code</a:t>
            </a:r>
          </a:p>
          <a:p>
            <a:pPr algn="ctr"/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E1644-49D8-452A-806A-9B7C731A0C89}"/>
              </a:ext>
            </a:extLst>
          </p:cNvPr>
          <p:cNvSpPr txBox="1"/>
          <p:nvPr/>
        </p:nvSpPr>
        <p:spPr>
          <a:xfrm>
            <a:off x="3842876" y="3492125"/>
            <a:ext cx="2184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Ray-Tracing sub-system generates traversal optimisation structures and data base.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218FC-41AE-411E-ADF6-6482A240DA0C}"/>
              </a:ext>
            </a:extLst>
          </p:cNvPr>
          <p:cNvSpPr txBox="1"/>
          <p:nvPr/>
        </p:nvSpPr>
        <p:spPr>
          <a:xfrm>
            <a:off x="7046163" y="3102466"/>
            <a:ext cx="173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Cast rays through the model in memory.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71067-1A51-4738-BEB2-863AAB3F2B7F}"/>
              </a:ext>
            </a:extLst>
          </p:cNvPr>
          <p:cNvSpPr txBox="1"/>
          <p:nvPr/>
        </p:nvSpPr>
        <p:spPr>
          <a:xfrm>
            <a:off x="9472018" y="4085744"/>
            <a:ext cx="167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Removes ‘noise’ and ‘speckles’ from the ray-traced image,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4D50C-A659-47F1-92EA-87662C7F0B33}"/>
              </a:ext>
            </a:extLst>
          </p:cNvPr>
          <p:cNvSpPr txBox="1"/>
          <p:nvPr/>
        </p:nvSpPr>
        <p:spPr>
          <a:xfrm>
            <a:off x="1266289" y="2545069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Upload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5E007-9FD7-4079-A613-3E8514956FC0}"/>
              </a:ext>
            </a:extLst>
          </p:cNvPr>
          <p:cNvSpPr txBox="1"/>
          <p:nvPr/>
        </p:nvSpPr>
        <p:spPr>
          <a:xfrm>
            <a:off x="3769364" y="2523584"/>
            <a:ext cx="233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Traversal optimisation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E4DF16-880A-48B2-8376-1B182D8529C8}"/>
              </a:ext>
            </a:extLst>
          </p:cNvPr>
          <p:cNvSpPr/>
          <p:nvPr/>
        </p:nvSpPr>
        <p:spPr>
          <a:xfrm>
            <a:off x="3360465" y="4382340"/>
            <a:ext cx="197427" cy="1454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9850509-08A1-4CC5-A376-B8E947E5A45A}"/>
              </a:ext>
            </a:extLst>
          </p:cNvPr>
          <p:cNvSpPr/>
          <p:nvPr/>
        </p:nvSpPr>
        <p:spPr>
          <a:xfrm>
            <a:off x="6597515" y="4373033"/>
            <a:ext cx="197427" cy="1454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AB1A4C-99E9-4DCC-ABB4-4ADF38798824}"/>
              </a:ext>
            </a:extLst>
          </p:cNvPr>
          <p:cNvSpPr/>
          <p:nvPr/>
        </p:nvSpPr>
        <p:spPr>
          <a:xfrm>
            <a:off x="9043921" y="4382340"/>
            <a:ext cx="197427" cy="1454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EB159A-87A6-41CF-ACF2-DA31C5D80492}"/>
              </a:ext>
            </a:extLst>
          </p:cNvPr>
          <p:cNvSpPr txBox="1"/>
          <p:nvPr/>
        </p:nvSpPr>
        <p:spPr>
          <a:xfrm>
            <a:off x="7004937" y="2523584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Ray-Tracing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BE6EB-18D7-4B86-B051-1183813F5EE9}"/>
              </a:ext>
            </a:extLst>
          </p:cNvPr>
          <p:cNvSpPr txBox="1"/>
          <p:nvPr/>
        </p:nvSpPr>
        <p:spPr>
          <a:xfrm>
            <a:off x="9508012" y="2545069"/>
            <a:ext cx="15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/>
                </a:solidFill>
              </a:rPr>
              <a:t>De-Noise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3D7A8C-EEE4-4D7F-93B1-49FD47ED9098}"/>
              </a:ext>
            </a:extLst>
          </p:cNvPr>
          <p:cNvSpPr txBox="1"/>
          <p:nvPr/>
        </p:nvSpPr>
        <p:spPr>
          <a:xfrm>
            <a:off x="3806878" y="4719529"/>
            <a:ext cx="2331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Construct: bounding regions, oct-trees, distance fields and other relationship mappings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B0C24A-2385-4CD1-B3A3-0FBFD1E22881}"/>
              </a:ext>
            </a:extLst>
          </p:cNvPr>
          <p:cNvSpPr txBox="1"/>
          <p:nvPr/>
        </p:nvSpPr>
        <p:spPr>
          <a:xfrm>
            <a:off x="6961876" y="3730461"/>
            <a:ext cx="1815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Depending on the technique, the rays may be cast from the camera or the lights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51CC88-7C42-49FA-9F5A-9D6C90155722}"/>
              </a:ext>
            </a:extLst>
          </p:cNvPr>
          <p:cNvSpPr txBox="1"/>
          <p:nvPr/>
        </p:nvSpPr>
        <p:spPr>
          <a:xfrm>
            <a:off x="6866724" y="4789343"/>
            <a:ext cx="20869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</a:rPr>
              <a:t>The tracing is recursive with a number of bounces specifying the number of surfaces that can be hit before terminating.</a:t>
            </a:r>
          </a:p>
        </p:txBody>
      </p:sp>
    </p:spTree>
    <p:extLst>
      <p:ext uri="{BB962C8B-B14F-4D97-AF65-F5344CB8AC3E}">
        <p14:creationId xmlns:p14="http://schemas.microsoft.com/office/powerpoint/2010/main" val="3823452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C24-E104-4C01-8611-13577FC0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and 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3EE-1E5A-4FE4-BA34-C669C5A1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Compute based rendering uses a GPU Compute shader ‘software’ renderer.</a:t>
            </a:r>
          </a:p>
          <a:p>
            <a:r>
              <a:rPr lang="en-GB" i="1" dirty="0"/>
              <a:t>Hybrid rendering models mix multiple approaches to rendering.</a:t>
            </a:r>
          </a:p>
          <a:p>
            <a:r>
              <a:rPr lang="en-GB" i="1" dirty="0"/>
              <a:t>UE5 is a primarily compute based hybrid model that includes aspects of all the rendering pipelines outlined in this presentation.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91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/>
              <a:t>Coordinate representation in shaders and materials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 Vectors</a:t>
            </a:r>
          </a:p>
          <a:p>
            <a:pPr marL="36900" lvl="0" indent="0">
              <a:buNone/>
            </a:pPr>
            <a:r>
              <a:rPr lang="en-US" sz="2400" dirty="0"/>
              <a:t> Vector4</a:t>
            </a:r>
          </a:p>
          <a:p>
            <a:pPr marL="36900" lvl="0" indent="0">
              <a:buNone/>
            </a:pPr>
            <a:r>
              <a:rPr lang="en-US" sz="2400" dirty="0"/>
              <a:t> Naming aliases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8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E0C8-FE4F-442C-A8D6-D01983D1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Shader vector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65C9-544D-4E3D-93AF-EFCA1547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Vector: an array of components which can be thought of as coordinates.</a:t>
            </a:r>
          </a:p>
          <a:p>
            <a:r>
              <a:rPr lang="en-GB" dirty="0"/>
              <a:t>Vector4: a vector with 4 components which is the primary ‘register’ type (unit of operation) exposed to HLSL/GL shaders.</a:t>
            </a:r>
          </a:p>
          <a:p>
            <a:r>
              <a:rPr lang="en-GB" dirty="0"/>
              <a:t>The components are labelled X, Y, Z, W and aliased to R, G, B, A</a:t>
            </a:r>
          </a:p>
          <a:p>
            <a:r>
              <a:rPr lang="en-GB" dirty="0"/>
              <a:t>IOW: X is the same as R, Y is the same as G and so on.</a:t>
            </a:r>
          </a:p>
        </p:txBody>
      </p:sp>
    </p:spTree>
    <p:extLst>
      <p:ext uri="{BB962C8B-B14F-4D97-AF65-F5344CB8AC3E}">
        <p14:creationId xmlns:p14="http://schemas.microsoft.com/office/powerpoint/2010/main" val="353652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E0C8-FE4F-442C-A8D6-D01983D1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swizzles and 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65C9-544D-4E3D-93AF-EFCA1547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components can be accessed individually, in groups and out of order:</a:t>
            </a:r>
          </a:p>
          <a:p>
            <a:pPr lvl="1"/>
            <a:r>
              <a:rPr lang="en-GB" dirty="0"/>
              <a:t>Z accesses the 3</a:t>
            </a:r>
            <a:r>
              <a:rPr lang="en-GB" baseline="30000" dirty="0"/>
              <a:t>rd</a:t>
            </a:r>
            <a:r>
              <a:rPr lang="en-GB" dirty="0"/>
              <a:t> component of a vector, B accesses the same component</a:t>
            </a:r>
          </a:p>
          <a:p>
            <a:pPr lvl="1"/>
            <a:r>
              <a:rPr lang="en-GB" dirty="0"/>
              <a:t>ZW is a vector2 and is equivalent to BA</a:t>
            </a:r>
          </a:p>
          <a:p>
            <a:pPr lvl="1"/>
            <a:r>
              <a:rPr lang="en-GB" dirty="0"/>
              <a:t>XYZ is a vector3 and is equivalent to RGB</a:t>
            </a:r>
          </a:p>
          <a:p>
            <a:pPr lvl="1"/>
            <a:r>
              <a:rPr lang="en-GB" dirty="0"/>
              <a:t>XYW is a vector3 and is equivalent to RGA</a:t>
            </a:r>
          </a:p>
          <a:p>
            <a:pPr lvl="1"/>
            <a:r>
              <a:rPr lang="en-GB" dirty="0"/>
              <a:t>YZZX is a vector4 that ‘swizzles’ 3 components of another vector</a:t>
            </a:r>
          </a:p>
          <a:p>
            <a:pPr lvl="1"/>
            <a:r>
              <a:rPr lang="en-GB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29759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/>
              <a:t>Naming conventions and Interpretation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200" dirty="0"/>
              <a:t> XYZW</a:t>
            </a:r>
          </a:p>
          <a:p>
            <a:pPr marL="36900" lvl="0" indent="0">
              <a:buNone/>
            </a:pPr>
            <a:r>
              <a:rPr lang="en-US" sz="2200" dirty="0"/>
              <a:t> RGBA</a:t>
            </a:r>
          </a:p>
          <a:p>
            <a:pPr marL="36900" lvl="0" indent="0">
              <a:buNone/>
            </a:pPr>
            <a:r>
              <a:rPr lang="en-US" sz="2200" dirty="0"/>
              <a:t> UV(W)</a:t>
            </a:r>
          </a:p>
          <a:p>
            <a:pPr marL="36900" lvl="0" indent="0">
              <a:buNone/>
            </a:pPr>
            <a:r>
              <a:rPr lang="en-US" sz="2200" dirty="0"/>
              <a:t> ST</a:t>
            </a:r>
          </a:p>
          <a:p>
            <a:pPr marL="36900" lvl="0" indent="0">
              <a:buNone/>
            </a:pPr>
            <a:r>
              <a:rPr lang="en-US" sz="2200" dirty="0"/>
              <a:t> Other </a:t>
            </a:r>
            <a:r>
              <a:rPr lang="en-US" sz="2200" dirty="0" err="1"/>
              <a:t>colour</a:t>
            </a:r>
            <a:r>
              <a:rPr lang="en-US" sz="2200" dirty="0"/>
              <a:t> spaces (YUV, </a:t>
            </a:r>
            <a:r>
              <a:rPr lang="en-US" sz="2200" dirty="0" err="1"/>
              <a:t>YCgCr</a:t>
            </a:r>
            <a:r>
              <a:rPr lang="en-US" sz="2200" dirty="0"/>
              <a:t>…)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93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44DF-1DFE-4E33-80B3-800A3FA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 and Mesh space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FEED-59D4-44CA-8BC7-2977C020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Texture space axes:</a:t>
            </a:r>
          </a:p>
          <a:p>
            <a:pPr lvl="1"/>
            <a:r>
              <a:rPr lang="en-GB" dirty="0"/>
              <a:t>2D textures have axes U and V (which map to X and Y)</a:t>
            </a:r>
          </a:p>
          <a:p>
            <a:pPr lvl="1"/>
            <a:r>
              <a:rPr lang="en-GB" dirty="0"/>
              <a:t>3D textures have axes U, V and W (which map to X, Y and Z)</a:t>
            </a:r>
          </a:p>
          <a:p>
            <a:pPr lvl="2"/>
            <a:r>
              <a:rPr lang="en-GB" dirty="0"/>
              <a:t>Confusingly, the W in UVW is not the same as the W in XYZW</a:t>
            </a:r>
          </a:p>
          <a:p>
            <a:r>
              <a:rPr lang="en-GB" dirty="0"/>
              <a:t>Mesh space axes:</a:t>
            </a:r>
          </a:p>
          <a:p>
            <a:pPr lvl="1"/>
            <a:r>
              <a:rPr lang="en-GB" dirty="0"/>
              <a:t>Meshes have axes S and T (which map to X and Y)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46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44DF-1DFE-4E33-80B3-800A3FA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space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FEED-59D4-44CA-8BC7-2977C020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Colours are typically RGB.</a:t>
            </a:r>
          </a:p>
          <a:p>
            <a:r>
              <a:rPr lang="en-GB" dirty="0"/>
              <a:t>With transparency this extends to RGBA, where A stands for Alpha.</a:t>
            </a:r>
          </a:p>
          <a:p>
            <a:r>
              <a:rPr lang="en-GB" dirty="0"/>
              <a:t>You may also encounter other colour formats including:</a:t>
            </a:r>
          </a:p>
          <a:p>
            <a:pPr lvl="1"/>
            <a:r>
              <a:rPr lang="en-GB" dirty="0"/>
              <a:t>HSV, HSL, YUV, </a:t>
            </a:r>
            <a:r>
              <a:rPr lang="en-GB" dirty="0" err="1"/>
              <a:t>YCgCr</a:t>
            </a:r>
            <a:endParaRPr lang="en-GB" dirty="0"/>
          </a:p>
          <a:p>
            <a:pPr lvl="1"/>
            <a:r>
              <a:rPr lang="en-GB" dirty="0"/>
              <a:t>These should generally be accessed using the XYZW component aliases</a:t>
            </a:r>
          </a:p>
          <a:p>
            <a:pPr lvl="2"/>
            <a:r>
              <a:rPr lang="en-GB" dirty="0"/>
              <a:t>This avoids confusing the component axes and the colour space name</a:t>
            </a:r>
          </a:p>
          <a:p>
            <a:pPr lvl="2"/>
            <a:r>
              <a:rPr lang="en-GB" dirty="0"/>
              <a:t>The specific mapping depends on the specific format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587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{55791229-B15F-4D97-9BC3-D2E607B438D8}tf55705232_win32</Template>
  <TotalTime>641</TotalTime>
  <Words>1669</Words>
  <Application>Microsoft Office PowerPoint</Application>
  <PresentationFormat>Widescreen</PresentationFormat>
  <Paragraphs>272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Goudy Old Style</vt:lpstr>
      <vt:lpstr>Wingdings 2</vt:lpstr>
      <vt:lpstr>SlateVTI</vt:lpstr>
      <vt:lpstr>Rendering Fundamentals</vt:lpstr>
      <vt:lpstr>Abstraction </vt:lpstr>
      <vt:lpstr>“Elephants all the way down”</vt:lpstr>
      <vt:lpstr>Coordinate representation in shaders and materials </vt:lpstr>
      <vt:lpstr>Shader vector basics</vt:lpstr>
      <vt:lpstr>Example swizzles and masks</vt:lpstr>
      <vt:lpstr>Naming conventions and Interpretation</vt:lpstr>
      <vt:lpstr>Texture and Mesh space conventions</vt:lpstr>
      <vt:lpstr>Colour space conventions</vt:lpstr>
      <vt:lpstr>3D space conventions</vt:lpstr>
      <vt:lpstr>2D coordinate spaces </vt:lpstr>
      <vt:lpstr>2D spaces</vt:lpstr>
      <vt:lpstr>3D coordinate spaces </vt:lpstr>
      <vt:lpstr>3D spaces</vt:lpstr>
      <vt:lpstr>4D coordinate spaces </vt:lpstr>
      <vt:lpstr>4D spaces</vt:lpstr>
      <vt:lpstr>Textures</vt:lpstr>
      <vt:lpstr>PowerPoint Presentation</vt:lpstr>
      <vt:lpstr>Samplers - Part 1</vt:lpstr>
      <vt:lpstr>PowerPoint Presentation</vt:lpstr>
      <vt:lpstr>Samplers - Part 2</vt:lpstr>
      <vt:lpstr>PowerPoint Presentation</vt:lpstr>
      <vt:lpstr>The GPU pipeline </vt:lpstr>
      <vt:lpstr>API Hardware Abstraction View</vt:lpstr>
      <vt:lpstr>UE4 Materials and the GPU Pipeline</vt:lpstr>
      <vt:lpstr>GPU Hardware</vt:lpstr>
      <vt:lpstr>DirectX 12 and Vulkan</vt:lpstr>
      <vt:lpstr>The Rasterizer - Part 1</vt:lpstr>
      <vt:lpstr>PowerPoint Presentation</vt:lpstr>
      <vt:lpstr>The Rasterizer – Part 2</vt:lpstr>
      <vt:lpstr>PowerPoint Presentation</vt:lpstr>
      <vt:lpstr>Rendering pipelines</vt:lpstr>
      <vt:lpstr>Forward, Forward+ and Deferred</vt:lpstr>
      <vt:lpstr>Ray-Tracing</vt:lpstr>
      <vt:lpstr>Compute and Hybrid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Fundamentals</dc:title>
  <dc:creator>Ritchie Brannan</dc:creator>
  <cp:lastModifiedBy>Ritchie Brannan</cp:lastModifiedBy>
  <cp:revision>5</cp:revision>
  <dcterms:created xsi:type="dcterms:W3CDTF">2021-03-06T13:05:45Z</dcterms:created>
  <dcterms:modified xsi:type="dcterms:W3CDTF">2021-03-07T18:49:33Z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