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7561263" cy="10693400"/>
  <p:notesSz cx="6797675" cy="9874250"/>
  <p:defaultTextStyle>
    <a:defPPr>
      <a:defRPr lang="en-US"/>
    </a:defPPr>
    <a:lvl1pPr marL="0" algn="l" defTabSz="10428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21427" algn="l" defTabSz="10428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42855" algn="l" defTabSz="10428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64282" algn="l" defTabSz="10428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85709" algn="l" defTabSz="10428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607137" algn="l" defTabSz="10428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28564" algn="l" defTabSz="10428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49991" algn="l" defTabSz="10428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71419" algn="l" defTabSz="10428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300"/>
    <a:srgbClr val="FFEEAA"/>
    <a:srgbClr val="FFD833"/>
    <a:srgbClr val="E2B700"/>
    <a:srgbClr val="DE5A00"/>
    <a:srgbClr val="FF6E0B"/>
    <a:srgbClr val="D1E78A"/>
    <a:srgbClr val="E5F1BD"/>
    <a:srgbClr val="ABD91A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82" y="3132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116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B7C1-B993-4DC5-8BF0-1C475218471E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5D04C-1A96-47AD-B423-93076A318C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2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4B5BF-3482-4845-8052-B1DD9EF4E7F0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0738" y="741363"/>
            <a:ext cx="26162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5A75-0357-4B28-97E8-263F22FDB9D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327" y="0"/>
            <a:ext cx="6516936" cy="102622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8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026221"/>
            <a:ext cx="7561263" cy="360040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FFEEAA"/>
                </a:solidFill>
              </a:defRPr>
            </a:lvl1pPr>
          </a:lstStyle>
          <a:p>
            <a:pPr lvl="0"/>
            <a:r>
              <a:rPr lang="en-US" dirty="0"/>
              <a:t>Donald Duck, Mickey Mouse and Buzz </a:t>
            </a:r>
            <a:r>
              <a:rPr lang="en-US" dirty="0" err="1"/>
              <a:t>Lightyear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08148" y="9739188"/>
            <a:ext cx="648147" cy="5756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Logo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828303" y="9955212"/>
            <a:ext cx="2952328" cy="4320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500 S Buena Vista St - Burbank, CA 91521, USA</a:t>
            </a:r>
          </a:p>
          <a:p>
            <a:pPr lvl="0"/>
            <a:r>
              <a:rPr lang="en-US" dirty="0"/>
              <a:t>Contact: donald.duck@disney.com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828303" y="9739188"/>
            <a:ext cx="2952328" cy="21602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University of Disney – Dept. of Cartoons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 hasCustomPrompt="1"/>
          </p:nvPr>
        </p:nvSpPr>
        <p:spPr>
          <a:xfrm>
            <a:off x="3924647" y="9739188"/>
            <a:ext cx="648072" cy="576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Logo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44727" y="9955212"/>
            <a:ext cx="2808312" cy="4320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1200 Park Ave. - Emeryville, CA 94608, USA</a:t>
            </a:r>
          </a:p>
          <a:p>
            <a:pPr lvl="0"/>
            <a:r>
              <a:rPr lang="en-US" dirty="0"/>
              <a:t>Contact: buzz.lightyear@pixar.com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4644727" y="9739189"/>
            <a:ext cx="2808312" cy="21602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9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Pixar Animation Studios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0422000"/>
            <a:ext cx="7561263" cy="270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042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rgbClr val="803300"/>
                </a:solidFill>
              </a:defRPr>
            </a:lvl1pPr>
          </a:lstStyle>
          <a:p>
            <a:pPr marL="0" marR="0" lvl="0" indent="0" algn="ctr" defTabSz="1042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9th </a:t>
            </a:r>
            <a:r>
              <a:rPr lang="en-US" dirty="0"/>
              <a:t>IEEE CAS Rio Grande do Sul Workshop – October </a:t>
            </a:r>
            <a:r>
              <a:rPr lang="en-US" dirty="0" smtClean="0"/>
              <a:t>15-16, 2019 </a:t>
            </a:r>
            <a:r>
              <a:rPr lang="en-US" dirty="0"/>
              <a:t>– Porto Alegre, Brazil</a:t>
            </a:r>
          </a:p>
        </p:txBody>
      </p:sp>
      <p:pic>
        <p:nvPicPr>
          <p:cNvPr id="15" name="Imagem 14" descr="cass_logo_transp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223" y="108000"/>
            <a:ext cx="83020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10422000"/>
            <a:ext cx="7560000" cy="270000"/>
          </a:xfrm>
          <a:prstGeom prst="rect">
            <a:avLst/>
          </a:prstGeom>
          <a:solidFill>
            <a:srgbClr val="FFE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1026220"/>
            <a:ext cx="7560000" cy="360000"/>
          </a:xfrm>
          <a:prstGeom prst="rect">
            <a:avLst/>
          </a:prstGeom>
          <a:solidFill>
            <a:srgbClr val="8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0" y="0"/>
            <a:ext cx="7560000" cy="1026220"/>
          </a:xfrm>
          <a:prstGeom prst="rect">
            <a:avLst/>
          </a:prstGeom>
          <a:solidFill>
            <a:srgbClr val="FFE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042855" rtl="0" eaLnBrk="1" latinLnBrk="0" hangingPunct="1">
        <a:spcBef>
          <a:spcPct val="0"/>
        </a:spcBef>
        <a:buNone/>
        <a:defRPr sz="2400" kern="1200" baseline="0">
          <a:solidFill>
            <a:srgbClr val="FFFF00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ctr" defTabSz="1042855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847319" indent="-325892" algn="l" defTabSz="10428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68" indent="-260714" algn="l" defTabSz="10428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996" indent="-260714" algn="l" defTabSz="10428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23" indent="-260714" algn="l" defTabSz="104285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850" indent="-260714" algn="l" defTabSz="10428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278" indent="-260714" algn="l" defTabSz="10428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05" indent="-260714" algn="l" defTabSz="10428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133" indent="-260714" algn="l" defTabSz="10428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28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27" algn="l" defTabSz="10428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55" algn="l" defTabSz="10428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282" algn="l" defTabSz="10428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09" algn="l" defTabSz="10428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37" algn="l" defTabSz="10428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564" algn="l" defTabSz="10428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991" algn="l" defTabSz="10428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19" algn="l" defTabSz="10428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200" dirty="0"/>
              <a:t>Approximate Interpolation Filters for HEVC Targeting High-Definition Encoding in Real Time</a:t>
            </a:r>
            <a:endParaRPr lang="pt-BR" sz="2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Rafael Silva, Ricardo Reis and </a:t>
            </a:r>
            <a:r>
              <a:rPr lang="en-US" dirty="0" err="1" smtClean="0"/>
              <a:t>Mateus</a:t>
            </a:r>
            <a:r>
              <a:rPr lang="en-US" dirty="0" smtClean="0"/>
              <a:t> </a:t>
            </a:r>
            <a:r>
              <a:rPr lang="en-US" dirty="0" err="1" smtClean="0"/>
              <a:t>Grellert</a:t>
            </a:r>
            <a:endParaRPr lang="en-US" dirty="0" smtClean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9th IEEE CAS Rio Grande do </a:t>
            </a:r>
            <a:r>
              <a:rPr lang="en-US" dirty="0" err="1" smtClean="0"/>
              <a:t>Sul</a:t>
            </a:r>
            <a:r>
              <a:rPr lang="en-US" dirty="0" smtClean="0"/>
              <a:t> Workshop – October 15-16, 2019 – Porto </a:t>
            </a:r>
            <a:r>
              <a:rPr lang="en-US" dirty="0" err="1" smtClean="0"/>
              <a:t>Alegre</a:t>
            </a:r>
            <a:r>
              <a:rPr lang="en-US" dirty="0" smtClean="0"/>
              <a:t>, Brazil</a:t>
            </a:r>
          </a:p>
          <a:p>
            <a:endParaRPr lang="pt-BR" dirty="0"/>
          </a:p>
        </p:txBody>
      </p:sp>
      <p:sp>
        <p:nvSpPr>
          <p:cNvPr id="11" name="Rectangle 3"/>
          <p:cNvSpPr/>
          <p:nvPr/>
        </p:nvSpPr>
        <p:spPr>
          <a:xfrm>
            <a:off x="93905" y="1962327"/>
            <a:ext cx="3672000" cy="2664295"/>
          </a:xfrm>
          <a:prstGeom prst="rect">
            <a:avLst/>
          </a:prstGeom>
          <a:solidFill>
            <a:srgbClr val="FFE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3300"/>
              </a:solidFill>
            </a:endParaRPr>
          </a:p>
        </p:txBody>
      </p:sp>
      <p:pic>
        <p:nvPicPr>
          <p:cNvPr id="13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91" y="9704046"/>
            <a:ext cx="1126477" cy="646428"/>
          </a:xfrm>
          <a:prstGeom prst="rect">
            <a:avLst/>
          </a:prstGeom>
        </p:spPr>
      </p:pic>
      <p:sp>
        <p:nvSpPr>
          <p:cNvPr id="14" name="TextBox 16"/>
          <p:cNvSpPr txBox="1"/>
          <p:nvPr/>
        </p:nvSpPr>
        <p:spPr>
          <a:xfrm>
            <a:off x="180232" y="1623771"/>
            <a:ext cx="1249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Introduction</a:t>
            </a:r>
          </a:p>
        </p:txBody>
      </p:sp>
      <p:sp>
        <p:nvSpPr>
          <p:cNvPr id="15" name="TextBox 18"/>
          <p:cNvSpPr txBox="1"/>
          <p:nvPr/>
        </p:nvSpPr>
        <p:spPr>
          <a:xfrm>
            <a:off x="93905" y="1962327"/>
            <a:ext cx="3672000" cy="26642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803300"/>
                </a:solidFill>
              </a:rPr>
              <a:t>This work to developed a hardware architecture for the FME HEVC step;</a:t>
            </a:r>
            <a:endParaRPr lang="en-US" sz="1400" dirty="0">
              <a:solidFill>
                <a:srgbClr val="8033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803300"/>
                </a:solidFill>
              </a:rPr>
              <a:t>The solutions presented used approximate interpolation filters using </a:t>
            </a:r>
            <a:r>
              <a:rPr lang="en-US" sz="1400" dirty="0" smtClean="0">
                <a:solidFill>
                  <a:srgbClr val="803300"/>
                </a:solidFill>
              </a:rPr>
              <a:t>the </a:t>
            </a:r>
            <a:r>
              <a:rPr lang="en-US" sz="1400" dirty="0" err="1">
                <a:solidFill>
                  <a:srgbClr val="803300"/>
                </a:solidFill>
              </a:rPr>
              <a:t>Hcub</a:t>
            </a:r>
            <a:r>
              <a:rPr lang="en-US" sz="1400" dirty="0">
                <a:solidFill>
                  <a:srgbClr val="803300"/>
                </a:solidFill>
              </a:rPr>
              <a:t> </a:t>
            </a:r>
            <a:r>
              <a:rPr lang="en-US" sz="1400" dirty="0" err="1">
                <a:solidFill>
                  <a:srgbClr val="803300"/>
                </a:solidFill>
              </a:rPr>
              <a:t>multiplierless</a:t>
            </a:r>
            <a:r>
              <a:rPr lang="en-US" sz="1400" dirty="0">
                <a:solidFill>
                  <a:srgbClr val="803300"/>
                </a:solidFill>
              </a:rPr>
              <a:t> constant multiplication (MCM) algorithm was used to reduce number of the adders and to minimize the adder tree depth</a:t>
            </a:r>
            <a:r>
              <a:rPr lang="en-US" sz="1400" dirty="0" smtClean="0">
                <a:solidFill>
                  <a:srgbClr val="803300"/>
                </a:solidFill>
              </a:rPr>
              <a:t>;</a:t>
            </a:r>
            <a:endParaRPr lang="en-US" sz="1400" dirty="0">
              <a:solidFill>
                <a:srgbClr val="8033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803300"/>
                </a:solidFill>
              </a:rPr>
              <a:t>Three types of approximate interpolation filters purely combinational are proposed, which are sent to a block-matching search.</a:t>
            </a:r>
          </a:p>
          <a:p>
            <a:endParaRPr lang="en-US" sz="1400" dirty="0"/>
          </a:p>
        </p:txBody>
      </p:sp>
      <p:sp>
        <p:nvSpPr>
          <p:cNvPr id="30" name="TextBox 16"/>
          <p:cNvSpPr txBox="1"/>
          <p:nvPr/>
        </p:nvSpPr>
        <p:spPr>
          <a:xfrm>
            <a:off x="180232" y="4626622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Method</a:t>
            </a:r>
            <a:endParaRPr lang="en-US" sz="1600" b="1" dirty="0"/>
          </a:p>
        </p:txBody>
      </p:sp>
      <p:grpSp>
        <p:nvGrpSpPr>
          <p:cNvPr id="6" name="Grupo 5"/>
          <p:cNvGrpSpPr/>
          <p:nvPr/>
        </p:nvGrpSpPr>
        <p:grpSpPr>
          <a:xfrm>
            <a:off x="405477" y="5418708"/>
            <a:ext cx="3051953" cy="2715029"/>
            <a:chOff x="405477" y="5223959"/>
            <a:chExt cx="3051953" cy="2715029"/>
          </a:xfrm>
        </p:grpSpPr>
        <p:sp>
          <p:nvSpPr>
            <p:cNvPr id="108" name="Elipse 107"/>
            <p:cNvSpPr/>
            <p:nvPr/>
          </p:nvSpPr>
          <p:spPr>
            <a:xfrm>
              <a:off x="614045" y="6857811"/>
              <a:ext cx="32104" cy="31894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719243" y="6921664"/>
              <a:ext cx="32104" cy="31894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836284" y="6996088"/>
              <a:ext cx="32104" cy="31894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Conector de seta reta 110"/>
            <p:cNvCxnSpPr>
              <a:stCxn id="108" idx="6"/>
            </p:cNvCxnSpPr>
            <p:nvPr/>
          </p:nvCxnSpPr>
          <p:spPr>
            <a:xfrm>
              <a:off x="646149" y="6873758"/>
              <a:ext cx="17819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/>
            <p:cNvCxnSpPr>
              <a:stCxn id="109" idx="6"/>
            </p:cNvCxnSpPr>
            <p:nvPr/>
          </p:nvCxnSpPr>
          <p:spPr>
            <a:xfrm>
              <a:off x="751347" y="6937611"/>
              <a:ext cx="1676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de seta reta 112"/>
            <p:cNvCxnSpPr>
              <a:stCxn id="110" idx="6"/>
            </p:cNvCxnSpPr>
            <p:nvPr/>
          </p:nvCxnSpPr>
          <p:spPr>
            <a:xfrm>
              <a:off x="868387" y="7012034"/>
              <a:ext cx="15623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upo 113"/>
            <p:cNvGrpSpPr/>
            <p:nvPr/>
          </p:nvGrpSpPr>
          <p:grpSpPr>
            <a:xfrm>
              <a:off x="458859" y="5816975"/>
              <a:ext cx="2998571" cy="929055"/>
              <a:chOff x="3623650" y="7519725"/>
              <a:chExt cx="5043760" cy="1440000"/>
            </a:xfrm>
          </p:grpSpPr>
          <p:sp>
            <p:nvSpPr>
              <p:cNvPr id="166" name="Retângulo 26"/>
              <p:cNvSpPr/>
              <p:nvPr/>
            </p:nvSpPr>
            <p:spPr>
              <a:xfrm>
                <a:off x="3623650" y="7519725"/>
                <a:ext cx="4932000" cy="1440000"/>
              </a:xfrm>
              <a:custGeom>
                <a:avLst/>
                <a:gdLst>
                  <a:gd name="connsiteX0" fmla="*/ 0 w 8280920"/>
                  <a:gd name="connsiteY0" fmla="*/ 0 h 3240360"/>
                  <a:gd name="connsiteX1" fmla="*/ 8280920 w 8280920"/>
                  <a:gd name="connsiteY1" fmla="*/ 0 h 3240360"/>
                  <a:gd name="connsiteX2" fmla="*/ 8280920 w 8280920"/>
                  <a:gd name="connsiteY2" fmla="*/ 3240360 h 3240360"/>
                  <a:gd name="connsiteX3" fmla="*/ 0 w 8280920"/>
                  <a:gd name="connsiteY3" fmla="*/ 3240360 h 3240360"/>
                  <a:gd name="connsiteX4" fmla="*/ 0 w 8280920"/>
                  <a:gd name="connsiteY4" fmla="*/ 0 h 3240360"/>
                  <a:gd name="connsiteX0" fmla="*/ 0 w 8280920"/>
                  <a:gd name="connsiteY0" fmla="*/ 0 h 3240360"/>
                  <a:gd name="connsiteX1" fmla="*/ 8280920 w 8280920"/>
                  <a:gd name="connsiteY1" fmla="*/ 0 h 3240360"/>
                  <a:gd name="connsiteX2" fmla="*/ 8280920 w 8280920"/>
                  <a:gd name="connsiteY2" fmla="*/ 3240360 h 3240360"/>
                  <a:gd name="connsiteX3" fmla="*/ 2881298 w 8280920"/>
                  <a:gd name="connsiteY3" fmla="*/ 3229720 h 3240360"/>
                  <a:gd name="connsiteX4" fmla="*/ 0 w 8280920"/>
                  <a:gd name="connsiteY4" fmla="*/ 3240360 h 3240360"/>
                  <a:gd name="connsiteX5" fmla="*/ 0 w 8280920"/>
                  <a:gd name="connsiteY5" fmla="*/ 0 h 3240360"/>
                  <a:gd name="connsiteX0" fmla="*/ 0 w 8280920"/>
                  <a:gd name="connsiteY0" fmla="*/ 0 h 3241595"/>
                  <a:gd name="connsiteX1" fmla="*/ 8280920 w 8280920"/>
                  <a:gd name="connsiteY1" fmla="*/ 0 h 3241595"/>
                  <a:gd name="connsiteX2" fmla="*/ 8280920 w 8280920"/>
                  <a:gd name="connsiteY2" fmla="*/ 3240360 h 3241595"/>
                  <a:gd name="connsiteX3" fmla="*/ 2881298 w 8280920"/>
                  <a:gd name="connsiteY3" fmla="*/ 3229720 h 3241595"/>
                  <a:gd name="connsiteX4" fmla="*/ 2180653 w 8280920"/>
                  <a:gd name="connsiteY4" fmla="*/ 3241595 h 3241595"/>
                  <a:gd name="connsiteX5" fmla="*/ 0 w 8280920"/>
                  <a:gd name="connsiteY5" fmla="*/ 3240360 h 3241595"/>
                  <a:gd name="connsiteX6" fmla="*/ 0 w 8280920"/>
                  <a:gd name="connsiteY6" fmla="*/ 0 h 3241595"/>
                  <a:gd name="connsiteX0" fmla="*/ 0 w 8280920"/>
                  <a:gd name="connsiteY0" fmla="*/ 0 h 3240360"/>
                  <a:gd name="connsiteX1" fmla="*/ 8280920 w 8280920"/>
                  <a:gd name="connsiteY1" fmla="*/ 0 h 3240360"/>
                  <a:gd name="connsiteX2" fmla="*/ 8280920 w 8280920"/>
                  <a:gd name="connsiteY2" fmla="*/ 3240360 h 3240360"/>
                  <a:gd name="connsiteX3" fmla="*/ 2881298 w 8280920"/>
                  <a:gd name="connsiteY3" fmla="*/ 3229720 h 3240360"/>
                  <a:gd name="connsiteX4" fmla="*/ 2881298 w 8280920"/>
                  <a:gd name="connsiteY4" fmla="*/ 2612203 h 3240360"/>
                  <a:gd name="connsiteX5" fmla="*/ 0 w 8280920"/>
                  <a:gd name="connsiteY5" fmla="*/ 3240360 h 3240360"/>
                  <a:gd name="connsiteX6" fmla="*/ 0 w 8280920"/>
                  <a:gd name="connsiteY6" fmla="*/ 0 h 3240360"/>
                  <a:gd name="connsiteX0" fmla="*/ 0 w 8280920"/>
                  <a:gd name="connsiteY0" fmla="*/ 0 h 3240360"/>
                  <a:gd name="connsiteX1" fmla="*/ 8280920 w 8280920"/>
                  <a:gd name="connsiteY1" fmla="*/ 0 h 3240360"/>
                  <a:gd name="connsiteX2" fmla="*/ 8280920 w 8280920"/>
                  <a:gd name="connsiteY2" fmla="*/ 3240360 h 3240360"/>
                  <a:gd name="connsiteX3" fmla="*/ 2881298 w 8280920"/>
                  <a:gd name="connsiteY3" fmla="*/ 3229720 h 3240360"/>
                  <a:gd name="connsiteX4" fmla="*/ 2881298 w 8280920"/>
                  <a:gd name="connsiteY4" fmla="*/ 2612203 h 3240360"/>
                  <a:gd name="connsiteX5" fmla="*/ 0 w 8280920"/>
                  <a:gd name="connsiteY5" fmla="*/ 2670344 h 3240360"/>
                  <a:gd name="connsiteX6" fmla="*/ 0 w 8280920"/>
                  <a:gd name="connsiteY6" fmla="*/ 0 h 3240360"/>
                  <a:gd name="connsiteX0" fmla="*/ 0 w 8280920"/>
                  <a:gd name="connsiteY0" fmla="*/ 0 h 3240360"/>
                  <a:gd name="connsiteX1" fmla="*/ 8280920 w 8280920"/>
                  <a:gd name="connsiteY1" fmla="*/ 0 h 3240360"/>
                  <a:gd name="connsiteX2" fmla="*/ 8280920 w 8280920"/>
                  <a:gd name="connsiteY2" fmla="*/ 3240360 h 3240360"/>
                  <a:gd name="connsiteX3" fmla="*/ 2881298 w 8280920"/>
                  <a:gd name="connsiteY3" fmla="*/ 3229720 h 3240360"/>
                  <a:gd name="connsiteX4" fmla="*/ 2881298 w 8280920"/>
                  <a:gd name="connsiteY4" fmla="*/ 2612203 h 3240360"/>
                  <a:gd name="connsiteX5" fmla="*/ 0 w 8280920"/>
                  <a:gd name="connsiteY5" fmla="*/ 2622843 h 3240360"/>
                  <a:gd name="connsiteX6" fmla="*/ 0 w 8280920"/>
                  <a:gd name="connsiteY6" fmla="*/ 0 h 3240360"/>
                  <a:gd name="connsiteX0" fmla="*/ 0 w 8280920"/>
                  <a:gd name="connsiteY0" fmla="*/ 0 h 3240360"/>
                  <a:gd name="connsiteX1" fmla="*/ 8280920 w 8280920"/>
                  <a:gd name="connsiteY1" fmla="*/ 0 h 3240360"/>
                  <a:gd name="connsiteX2" fmla="*/ 8280920 w 8280920"/>
                  <a:gd name="connsiteY2" fmla="*/ 3240360 h 3240360"/>
                  <a:gd name="connsiteX3" fmla="*/ 2881298 w 8280920"/>
                  <a:gd name="connsiteY3" fmla="*/ 3229720 h 3240360"/>
                  <a:gd name="connsiteX4" fmla="*/ 2881298 w 8280920"/>
                  <a:gd name="connsiteY4" fmla="*/ 2668500 h 3240360"/>
                  <a:gd name="connsiteX5" fmla="*/ 0 w 8280920"/>
                  <a:gd name="connsiteY5" fmla="*/ 2622843 h 3240360"/>
                  <a:gd name="connsiteX6" fmla="*/ 0 w 8280920"/>
                  <a:gd name="connsiteY6" fmla="*/ 0 h 3240360"/>
                  <a:gd name="connsiteX0" fmla="*/ 0 w 8280920"/>
                  <a:gd name="connsiteY0" fmla="*/ 0 h 3240360"/>
                  <a:gd name="connsiteX1" fmla="*/ 8280920 w 8280920"/>
                  <a:gd name="connsiteY1" fmla="*/ 0 h 3240360"/>
                  <a:gd name="connsiteX2" fmla="*/ 8280920 w 8280920"/>
                  <a:gd name="connsiteY2" fmla="*/ 3240360 h 3240360"/>
                  <a:gd name="connsiteX3" fmla="*/ 2881298 w 8280920"/>
                  <a:gd name="connsiteY3" fmla="*/ 3229720 h 3240360"/>
                  <a:gd name="connsiteX4" fmla="*/ 2881298 w 8280920"/>
                  <a:gd name="connsiteY4" fmla="*/ 2668500 h 3240360"/>
                  <a:gd name="connsiteX5" fmla="*/ 0 w 8280920"/>
                  <a:gd name="connsiteY5" fmla="*/ 2679139 h 3240360"/>
                  <a:gd name="connsiteX6" fmla="*/ 0 w 8280920"/>
                  <a:gd name="connsiteY6" fmla="*/ 0 h 324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80920" h="3240360">
                    <a:moveTo>
                      <a:pt x="0" y="0"/>
                    </a:moveTo>
                    <a:lnTo>
                      <a:pt x="8280920" y="0"/>
                    </a:lnTo>
                    <a:lnTo>
                      <a:pt x="8280920" y="3240360"/>
                    </a:lnTo>
                    <a:lnTo>
                      <a:pt x="2881298" y="3229720"/>
                    </a:lnTo>
                    <a:lnTo>
                      <a:pt x="2881298" y="2668500"/>
                    </a:lnTo>
                    <a:lnTo>
                      <a:pt x="0" y="2679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D4FB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7" name="Grupo 166"/>
              <p:cNvGrpSpPr/>
              <p:nvPr/>
            </p:nvGrpSpPr>
            <p:grpSpPr>
              <a:xfrm>
                <a:off x="3713386" y="7735589"/>
                <a:ext cx="4954024" cy="927483"/>
                <a:chOff x="6161658" y="3550228"/>
                <a:chExt cx="4954024" cy="927483"/>
              </a:xfrm>
            </p:grpSpPr>
            <p:grpSp>
              <p:nvGrpSpPr>
                <p:cNvPr id="168" name="Grupo 167"/>
                <p:cNvGrpSpPr/>
                <p:nvPr/>
              </p:nvGrpSpPr>
              <p:grpSpPr>
                <a:xfrm>
                  <a:off x="6161658" y="3550228"/>
                  <a:ext cx="4392488" cy="686007"/>
                  <a:chOff x="6161658" y="3550228"/>
                  <a:chExt cx="4392488" cy="686007"/>
                </a:xfrm>
              </p:grpSpPr>
              <p:grpSp>
                <p:nvGrpSpPr>
                  <p:cNvPr id="171" name="Grupo 170"/>
                  <p:cNvGrpSpPr/>
                  <p:nvPr/>
                </p:nvGrpSpPr>
                <p:grpSpPr>
                  <a:xfrm>
                    <a:off x="6161658" y="3550228"/>
                    <a:ext cx="1404164" cy="683635"/>
                    <a:chOff x="5924692" y="3550228"/>
                    <a:chExt cx="1404164" cy="683635"/>
                  </a:xfrm>
                </p:grpSpPr>
                <p:sp>
                  <p:nvSpPr>
                    <p:cNvPr id="180" name="Retângulo 179"/>
                    <p:cNvSpPr/>
                    <p:nvPr/>
                  </p:nvSpPr>
                  <p:spPr>
                    <a:xfrm>
                      <a:off x="6068856" y="3550228"/>
                      <a:ext cx="126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sz="19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1" name="Retângulo 180"/>
                    <p:cNvSpPr/>
                    <p:nvPr/>
                  </p:nvSpPr>
                  <p:spPr>
                    <a:xfrm>
                      <a:off x="5996854" y="3622046"/>
                      <a:ext cx="126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sz="19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2" name="Retângulo 181"/>
                    <p:cNvSpPr/>
                    <p:nvPr/>
                  </p:nvSpPr>
                  <p:spPr>
                    <a:xfrm>
                      <a:off x="5924692" y="3693863"/>
                      <a:ext cx="126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</a:p>
                  </p:txBody>
                </p:sp>
              </p:grpSp>
              <p:grpSp>
                <p:nvGrpSpPr>
                  <p:cNvPr id="172" name="Grupo 171"/>
                  <p:cNvGrpSpPr/>
                  <p:nvPr/>
                </p:nvGrpSpPr>
                <p:grpSpPr>
                  <a:xfrm>
                    <a:off x="7652739" y="3550228"/>
                    <a:ext cx="1404164" cy="683635"/>
                    <a:chOff x="7652739" y="3550228"/>
                    <a:chExt cx="1404164" cy="683635"/>
                  </a:xfrm>
                </p:grpSpPr>
                <p:sp>
                  <p:nvSpPr>
                    <p:cNvPr id="177" name="Retângulo 176"/>
                    <p:cNvSpPr/>
                    <p:nvPr/>
                  </p:nvSpPr>
                  <p:spPr>
                    <a:xfrm>
                      <a:off x="7796903" y="3550228"/>
                      <a:ext cx="126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sz="19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8" name="Retângulo 177"/>
                    <p:cNvSpPr/>
                    <p:nvPr/>
                  </p:nvSpPr>
                  <p:spPr>
                    <a:xfrm>
                      <a:off x="7724901" y="3622046"/>
                      <a:ext cx="126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sz="19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9" name="Retângulo 178"/>
                    <p:cNvSpPr/>
                    <p:nvPr/>
                  </p:nvSpPr>
                  <p:spPr>
                    <a:xfrm>
                      <a:off x="7652739" y="3693863"/>
                      <a:ext cx="126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</a:p>
                  </p:txBody>
                </p:sp>
              </p:grpSp>
              <p:grpSp>
                <p:nvGrpSpPr>
                  <p:cNvPr id="173" name="Grupo 172"/>
                  <p:cNvGrpSpPr/>
                  <p:nvPr/>
                </p:nvGrpSpPr>
                <p:grpSpPr>
                  <a:xfrm>
                    <a:off x="9149982" y="3552600"/>
                    <a:ext cx="1404164" cy="683635"/>
                    <a:chOff x="9380786" y="3547406"/>
                    <a:chExt cx="1404164" cy="683635"/>
                  </a:xfrm>
                </p:grpSpPr>
                <p:sp>
                  <p:nvSpPr>
                    <p:cNvPr id="174" name="Retângulo 173"/>
                    <p:cNvSpPr/>
                    <p:nvPr/>
                  </p:nvSpPr>
                  <p:spPr>
                    <a:xfrm>
                      <a:off x="9524950" y="3547406"/>
                      <a:ext cx="126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sz="19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5" name="Retângulo 174"/>
                    <p:cNvSpPr/>
                    <p:nvPr/>
                  </p:nvSpPr>
                  <p:spPr>
                    <a:xfrm>
                      <a:off x="9452948" y="3619224"/>
                      <a:ext cx="126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sz="19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6" name="Retângulo 175"/>
                    <p:cNvSpPr/>
                    <p:nvPr/>
                  </p:nvSpPr>
                  <p:spPr>
                    <a:xfrm>
                      <a:off x="9380786" y="3691041"/>
                      <a:ext cx="126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1200" b="1" dirty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</a:p>
                  </p:txBody>
                </p:sp>
              </p:grpSp>
            </p:grpSp>
            <p:sp>
              <p:nvSpPr>
                <p:cNvPr id="169" name="Chave direita 168"/>
                <p:cNvSpPr/>
                <p:nvPr/>
              </p:nvSpPr>
              <p:spPr>
                <a:xfrm rot="2700000">
                  <a:off x="10482146" y="4071863"/>
                  <a:ext cx="144000" cy="324000"/>
                </a:xfrm>
                <a:prstGeom prst="righ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CaixaDeTexto 169"/>
                <p:cNvSpPr txBox="1"/>
                <p:nvPr/>
              </p:nvSpPr>
              <p:spPr>
                <a:xfrm>
                  <a:off x="10480955" y="4142217"/>
                  <a:ext cx="634727" cy="335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i="1" dirty="0">
                      <a:latin typeface="Arial" pitchFamily="34" charset="0"/>
                      <a:cs typeface="Arial" pitchFamily="34" charset="0"/>
                    </a:rPr>
                    <a:t>N+</a:t>
                  </a:r>
                  <a:r>
                    <a:rPr lang="pt-BR" sz="800" dirty="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115" name="CaixaDeTexto 114"/>
            <p:cNvSpPr txBox="1"/>
            <p:nvPr/>
          </p:nvSpPr>
          <p:spPr>
            <a:xfrm>
              <a:off x="1871573" y="6552532"/>
              <a:ext cx="1543326" cy="230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itchFamily="34" charset="0"/>
                  <a:cs typeface="Arial" pitchFamily="34" charset="0"/>
                </a:rPr>
                <a:t>Proposed Architectures</a:t>
              </a:r>
            </a:p>
          </p:txBody>
        </p:sp>
        <p:sp>
          <p:nvSpPr>
            <p:cNvPr id="116" name="Trapezoide 115"/>
            <p:cNvSpPr/>
            <p:nvPr/>
          </p:nvSpPr>
          <p:spPr>
            <a:xfrm flipV="1">
              <a:off x="1644897" y="5492222"/>
              <a:ext cx="428048" cy="139358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Conector reto 116"/>
            <p:cNvCxnSpPr/>
            <p:nvPr/>
          </p:nvCxnSpPr>
          <p:spPr>
            <a:xfrm flipV="1">
              <a:off x="1832168" y="5700777"/>
              <a:ext cx="53506" cy="58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CaixaDeTexto 117"/>
            <p:cNvSpPr txBox="1"/>
            <p:nvPr/>
          </p:nvSpPr>
          <p:spPr>
            <a:xfrm>
              <a:off x="1858921" y="5626143"/>
              <a:ext cx="631746" cy="216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latin typeface="Arial" pitchFamily="34" charset="0"/>
                  <a:cs typeface="Arial" pitchFamily="34" charset="0"/>
                </a:rPr>
                <a:t>10(</a:t>
              </a:r>
              <a:r>
                <a:rPr lang="pt-BR" sz="800" i="1" dirty="0">
                  <a:latin typeface="Arial" pitchFamily="34" charset="0"/>
                  <a:cs typeface="Arial" pitchFamily="34" charset="0"/>
                </a:rPr>
                <a:t>N </a:t>
              </a:r>
              <a:r>
                <a:rPr lang="pt-BR" sz="800" dirty="0">
                  <a:latin typeface="Arial" pitchFamily="34" charset="0"/>
                  <a:cs typeface="Arial" pitchFamily="34" charset="0"/>
                </a:rPr>
                <a:t>+ 8)</a:t>
              </a:r>
            </a:p>
          </p:txBody>
        </p:sp>
        <p:grpSp>
          <p:nvGrpSpPr>
            <p:cNvPr id="119" name="Grupo 118"/>
            <p:cNvGrpSpPr/>
            <p:nvPr/>
          </p:nvGrpSpPr>
          <p:grpSpPr>
            <a:xfrm>
              <a:off x="457887" y="5223959"/>
              <a:ext cx="640492" cy="116132"/>
              <a:chOff x="5963550" y="1994284"/>
              <a:chExt cx="1077343" cy="180000"/>
            </a:xfrm>
          </p:grpSpPr>
          <p:sp>
            <p:nvSpPr>
              <p:cNvPr id="162" name="Retângulo 161"/>
              <p:cNvSpPr/>
              <p:nvPr/>
            </p:nvSpPr>
            <p:spPr>
              <a:xfrm>
                <a:off x="5963550" y="1994284"/>
                <a:ext cx="180000" cy="180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Retângulo 162"/>
              <p:cNvSpPr/>
              <p:nvPr/>
            </p:nvSpPr>
            <p:spPr>
              <a:xfrm>
                <a:off x="6143550" y="1994284"/>
                <a:ext cx="180000" cy="180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Retângulo 163"/>
              <p:cNvSpPr/>
              <p:nvPr/>
            </p:nvSpPr>
            <p:spPr>
              <a:xfrm>
                <a:off x="6860893" y="1994284"/>
                <a:ext cx="180000" cy="180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/>
              <p:cNvSpPr/>
              <p:nvPr/>
            </p:nvSpPr>
            <p:spPr>
              <a:xfrm>
                <a:off x="6320893" y="1994284"/>
                <a:ext cx="540000" cy="180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0" name="Conector reto 119"/>
            <p:cNvCxnSpPr/>
            <p:nvPr/>
          </p:nvCxnSpPr>
          <p:spPr>
            <a:xfrm flipV="1">
              <a:off x="1692296" y="5332035"/>
              <a:ext cx="53506" cy="58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aixaDeTexto 120"/>
            <p:cNvSpPr txBox="1"/>
            <p:nvPr/>
          </p:nvSpPr>
          <p:spPr>
            <a:xfrm>
              <a:off x="1160883" y="5259917"/>
              <a:ext cx="5581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latin typeface="Arial" pitchFamily="34" charset="0"/>
                  <a:cs typeface="Arial" pitchFamily="34" charset="0"/>
                </a:rPr>
                <a:t>8(</a:t>
              </a:r>
              <a:r>
                <a:rPr lang="pt-BR" sz="800" i="1" dirty="0">
                  <a:latin typeface="Arial" pitchFamily="34" charset="0"/>
                  <a:cs typeface="Arial" pitchFamily="34" charset="0"/>
                </a:rPr>
                <a:t>N </a:t>
              </a:r>
              <a:r>
                <a:rPr lang="pt-BR" sz="800" dirty="0">
                  <a:latin typeface="Arial" pitchFamily="34" charset="0"/>
                  <a:cs typeface="Arial" pitchFamily="34" charset="0"/>
                </a:rPr>
                <a:t>+ 8)</a:t>
              </a:r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453551" y="5298890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latin typeface="Arial" pitchFamily="34" charset="0"/>
                  <a:cs typeface="Arial" pitchFamily="34" charset="0"/>
                </a:rPr>
                <a:t>pixel </a:t>
              </a:r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row</a:t>
              </a: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852426" y="6575965"/>
              <a:ext cx="571176" cy="216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latin typeface="Arial" pitchFamily="34" charset="0"/>
                  <a:cs typeface="Arial" pitchFamily="34" charset="0"/>
                </a:rPr>
                <a:t>10(</a:t>
              </a:r>
              <a:r>
                <a:rPr lang="pt-BR" sz="800" i="1" dirty="0"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800" dirty="0">
                  <a:latin typeface="Arial" pitchFamily="34" charset="0"/>
                  <a:cs typeface="Arial" pitchFamily="34" charset="0"/>
                </a:rPr>
                <a:t>+1)</a:t>
              </a:r>
              <a:endParaRPr lang="pt-BR" sz="800" i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4" name="Grupo 123"/>
            <p:cNvGrpSpPr/>
            <p:nvPr/>
          </p:nvGrpSpPr>
          <p:grpSpPr>
            <a:xfrm>
              <a:off x="463987" y="7092297"/>
              <a:ext cx="1172729" cy="610175"/>
              <a:chOff x="5780608" y="5806166"/>
              <a:chExt cx="1972595" cy="945748"/>
            </a:xfrm>
          </p:grpSpPr>
          <p:sp>
            <p:nvSpPr>
              <p:cNvPr id="157" name="Retângulo 156"/>
              <p:cNvSpPr/>
              <p:nvPr/>
            </p:nvSpPr>
            <p:spPr>
              <a:xfrm>
                <a:off x="5924772" y="5806166"/>
                <a:ext cx="1260000" cy="540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Retângulo 157"/>
              <p:cNvSpPr/>
              <p:nvPr/>
            </p:nvSpPr>
            <p:spPr>
              <a:xfrm>
                <a:off x="5852770" y="5877983"/>
                <a:ext cx="1260000" cy="540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Retângulo 158"/>
              <p:cNvSpPr/>
              <p:nvPr/>
            </p:nvSpPr>
            <p:spPr>
              <a:xfrm>
                <a:off x="5780608" y="5949881"/>
                <a:ext cx="1260000" cy="540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Arial" pitchFamily="34" charset="0"/>
                    <a:cs typeface="Arial" pitchFamily="34" charset="0"/>
                  </a:rPr>
                  <a:t>Clipping</a:t>
                </a:r>
              </a:p>
              <a:p>
                <a:pPr algn="ctr"/>
                <a:r>
                  <a:rPr lang="pt-BR" sz="900" dirty="0">
                    <a:latin typeface="Arial" pitchFamily="34" charset="0"/>
                    <a:cs typeface="Arial" pitchFamily="34" charset="0"/>
                  </a:rPr>
                  <a:t>(0, 255)</a:t>
                </a:r>
              </a:p>
            </p:txBody>
          </p:sp>
          <p:sp>
            <p:nvSpPr>
              <p:cNvPr id="160" name="Chave direita 159"/>
              <p:cNvSpPr/>
              <p:nvPr/>
            </p:nvSpPr>
            <p:spPr>
              <a:xfrm rot="2700000">
                <a:off x="7100211" y="6338078"/>
                <a:ext cx="144000" cy="28800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CaixaDeTexto 160"/>
              <p:cNvSpPr txBox="1"/>
              <p:nvPr/>
            </p:nvSpPr>
            <p:spPr>
              <a:xfrm>
                <a:off x="7121719" y="6417984"/>
                <a:ext cx="631484" cy="333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i="1" dirty="0">
                    <a:latin typeface="Arial" pitchFamily="34" charset="0"/>
                    <a:cs typeface="Arial" pitchFamily="34" charset="0"/>
                  </a:rPr>
                  <a:t>N+</a:t>
                </a:r>
                <a:r>
                  <a:rPr lang="pt-BR" sz="80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sp>
          <p:nvSpPr>
            <p:cNvPr id="125" name="TextBox 277">
              <a:extLst>
                <a:ext uri="{FF2B5EF4-FFF2-40B4-BE49-F238E27FC236}">
                  <a16:creationId xmlns:a16="http://schemas.microsoft.com/office/drawing/2014/main" xmlns="" id="{05EE6262-8F57-5242-BD1E-E38209051621}"/>
                </a:ext>
              </a:extLst>
            </p:cNvPr>
            <p:cNvSpPr txBox="1"/>
            <p:nvPr/>
          </p:nvSpPr>
          <p:spPr>
            <a:xfrm>
              <a:off x="1988288" y="7297312"/>
              <a:ext cx="652946" cy="216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read/write</a:t>
              </a:r>
            </a:p>
          </p:txBody>
        </p:sp>
        <p:cxnSp>
          <p:nvCxnSpPr>
            <p:cNvPr id="126" name="Elbow Connector 278">
              <a:extLst>
                <a:ext uri="{FF2B5EF4-FFF2-40B4-BE49-F238E27FC236}">
                  <a16:creationId xmlns:a16="http://schemas.microsoft.com/office/drawing/2014/main" xmlns="" id="{4C1C2551-CBB1-9F45-9DEC-CC1BC7792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4561" y="7257607"/>
              <a:ext cx="321009" cy="138990"/>
            </a:xfrm>
            <a:prstGeom prst="bentConnector2">
              <a:avLst/>
            </a:prstGeom>
            <a:ln w="12700">
              <a:solidFill>
                <a:srgbClr val="0432FF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de seta reta 126"/>
            <p:cNvCxnSpPr/>
            <p:nvPr/>
          </p:nvCxnSpPr>
          <p:spPr>
            <a:xfrm>
              <a:off x="2000003" y="5282875"/>
              <a:ext cx="0" cy="2113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/>
            <p:cNvCxnSpPr/>
            <p:nvPr/>
          </p:nvCxnSpPr>
          <p:spPr>
            <a:xfrm flipV="1">
              <a:off x="1972018" y="5334750"/>
              <a:ext cx="53506" cy="58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ixaDeTexto 128"/>
            <p:cNvSpPr txBox="1"/>
            <p:nvPr/>
          </p:nvSpPr>
          <p:spPr>
            <a:xfrm>
              <a:off x="1994156" y="5256061"/>
              <a:ext cx="6158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latin typeface="Arial" pitchFamily="34" charset="0"/>
                  <a:cs typeface="Arial" pitchFamily="34" charset="0"/>
                </a:rPr>
                <a:t>10(</a:t>
              </a:r>
              <a:r>
                <a:rPr lang="pt-BR" sz="800" i="1" dirty="0">
                  <a:latin typeface="Arial" pitchFamily="34" charset="0"/>
                  <a:cs typeface="Arial" pitchFamily="34" charset="0"/>
                </a:rPr>
                <a:t>N </a:t>
              </a:r>
              <a:r>
                <a:rPr lang="pt-BR" sz="800" dirty="0">
                  <a:latin typeface="Arial" pitchFamily="34" charset="0"/>
                  <a:cs typeface="Arial" pitchFamily="34" charset="0"/>
                </a:rPr>
                <a:t>+ 8)</a:t>
              </a:r>
            </a:p>
          </p:txBody>
        </p:sp>
        <p:sp>
          <p:nvSpPr>
            <p:cNvPr id="130" name="TextBox 255">
              <a:extLst>
                <a:ext uri="{FF2B5EF4-FFF2-40B4-BE49-F238E27FC236}">
                  <a16:creationId xmlns:a16="http://schemas.microsoft.com/office/drawing/2014/main" xmlns="" id="{5119989D-9B2A-3E49-99B4-78FF4AD30C3D}"/>
                </a:ext>
              </a:extLst>
            </p:cNvPr>
            <p:cNvSpPr txBox="1"/>
            <p:nvPr/>
          </p:nvSpPr>
          <p:spPr>
            <a:xfrm>
              <a:off x="2256860" y="5458235"/>
              <a:ext cx="707459" cy="216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inp_source</a:t>
              </a:r>
            </a:p>
          </p:txBody>
        </p:sp>
        <p:cxnSp>
          <p:nvCxnSpPr>
            <p:cNvPr id="131" name="Straight Connector 256">
              <a:extLst>
                <a:ext uri="{FF2B5EF4-FFF2-40B4-BE49-F238E27FC236}">
                  <a16:creationId xmlns:a16="http://schemas.microsoft.com/office/drawing/2014/main" xmlns="" id="{04E60B46-1B1A-2C4C-89E0-ED80B2166E76}"/>
                </a:ext>
              </a:extLst>
            </p:cNvPr>
            <p:cNvCxnSpPr/>
            <p:nvPr/>
          </p:nvCxnSpPr>
          <p:spPr>
            <a:xfrm>
              <a:off x="2062661" y="5561902"/>
              <a:ext cx="214006" cy="0"/>
            </a:xfrm>
            <a:prstGeom prst="line">
              <a:avLst/>
            </a:prstGeom>
            <a:ln w="12700">
              <a:solidFill>
                <a:srgbClr val="0432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/>
            <p:cNvCxnSpPr/>
            <p:nvPr/>
          </p:nvCxnSpPr>
          <p:spPr>
            <a:xfrm>
              <a:off x="519354" y="7533414"/>
              <a:ext cx="0" cy="2126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 flipV="1">
              <a:off x="614045" y="7590186"/>
              <a:ext cx="53506" cy="58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/>
            <p:cNvCxnSpPr/>
            <p:nvPr/>
          </p:nvCxnSpPr>
          <p:spPr>
            <a:xfrm flipV="1">
              <a:off x="603344" y="6650599"/>
              <a:ext cx="53506" cy="58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aixaDeTexto 134"/>
            <p:cNvSpPr txBox="1"/>
            <p:nvPr/>
          </p:nvSpPr>
          <p:spPr>
            <a:xfrm>
              <a:off x="773463" y="7537222"/>
              <a:ext cx="5004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latin typeface="Arial" pitchFamily="34" charset="0"/>
                  <a:cs typeface="Arial" pitchFamily="34" charset="0"/>
                </a:rPr>
                <a:t>8(</a:t>
              </a:r>
              <a:r>
                <a:rPr lang="pt-BR" sz="800" i="1" dirty="0"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800" dirty="0">
                  <a:latin typeface="Arial" pitchFamily="34" charset="0"/>
                  <a:cs typeface="Arial" pitchFamily="34" charset="0"/>
                </a:rPr>
                <a:t>+1)</a:t>
              </a:r>
              <a:endParaRPr lang="pt-BR" sz="8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405477" y="7722535"/>
              <a:ext cx="1294988" cy="216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itchFamily="34" charset="0"/>
                  <a:cs typeface="Arial" pitchFamily="34" charset="0"/>
                </a:rPr>
                <a:t>output (to search step) </a:t>
              </a:r>
            </a:p>
          </p:txBody>
        </p:sp>
        <p:cxnSp>
          <p:nvCxnSpPr>
            <p:cNvPr id="137" name="Conector de seta reta 136"/>
            <p:cNvCxnSpPr/>
            <p:nvPr/>
          </p:nvCxnSpPr>
          <p:spPr>
            <a:xfrm>
              <a:off x="640806" y="7536276"/>
              <a:ext cx="0" cy="2126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/>
            <p:nvPr/>
          </p:nvCxnSpPr>
          <p:spPr>
            <a:xfrm flipV="1">
              <a:off x="492601" y="7590186"/>
              <a:ext cx="53506" cy="58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de seta reta 138"/>
            <p:cNvCxnSpPr/>
            <p:nvPr/>
          </p:nvCxnSpPr>
          <p:spPr>
            <a:xfrm>
              <a:off x="769235" y="7536276"/>
              <a:ext cx="0" cy="2126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 flipV="1">
              <a:off x="742482" y="7588080"/>
              <a:ext cx="53506" cy="58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de seta reta 140"/>
            <p:cNvCxnSpPr>
              <a:stCxn id="116" idx="0"/>
              <a:endCxn id="177" idx="0"/>
            </p:cNvCxnSpPr>
            <p:nvPr/>
          </p:nvCxnSpPr>
          <p:spPr>
            <a:xfrm>
              <a:off x="1858921" y="5631581"/>
              <a:ext cx="0" cy="324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Elipse 141"/>
            <p:cNvSpPr/>
            <p:nvPr/>
          </p:nvSpPr>
          <p:spPr>
            <a:xfrm>
              <a:off x="1842869" y="5837428"/>
              <a:ext cx="32104" cy="34840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Conector angulado 142"/>
            <p:cNvCxnSpPr>
              <a:stCxn id="142" idx="6"/>
              <a:endCxn id="174" idx="0"/>
            </p:cNvCxnSpPr>
            <p:nvPr/>
          </p:nvCxnSpPr>
          <p:spPr>
            <a:xfrm>
              <a:off x="1874973" y="5854848"/>
              <a:ext cx="874076" cy="1029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angulado 143"/>
            <p:cNvCxnSpPr>
              <a:stCxn id="142" idx="2"/>
              <a:endCxn id="180" idx="0"/>
            </p:cNvCxnSpPr>
            <p:nvPr/>
          </p:nvCxnSpPr>
          <p:spPr>
            <a:xfrm rot="10800000" flipV="1">
              <a:off x="972457" y="5854846"/>
              <a:ext cx="870412" cy="10139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angulado 144"/>
            <p:cNvCxnSpPr>
              <a:stCxn id="164" idx="3"/>
              <a:endCxn id="116" idx="2"/>
            </p:cNvCxnSpPr>
            <p:nvPr/>
          </p:nvCxnSpPr>
          <p:spPr>
            <a:xfrm>
              <a:off x="1098379" y="5282028"/>
              <a:ext cx="620670" cy="21019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/>
            <p:nvPr/>
          </p:nvCxnSpPr>
          <p:spPr>
            <a:xfrm>
              <a:off x="1998771" y="5284889"/>
              <a:ext cx="14553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angulado 146"/>
            <p:cNvCxnSpPr>
              <a:stCxn id="153" idx="3"/>
            </p:cNvCxnSpPr>
            <p:nvPr/>
          </p:nvCxnSpPr>
          <p:spPr>
            <a:xfrm flipV="1">
              <a:off x="3284194" y="5282025"/>
              <a:ext cx="169940" cy="176887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de seta reta 147"/>
            <p:cNvCxnSpPr/>
            <p:nvPr/>
          </p:nvCxnSpPr>
          <p:spPr>
            <a:xfrm>
              <a:off x="630097" y="6397311"/>
              <a:ext cx="0" cy="6949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angulado 148"/>
            <p:cNvCxnSpPr/>
            <p:nvPr/>
          </p:nvCxnSpPr>
          <p:spPr>
            <a:xfrm rot="5400000">
              <a:off x="762345" y="6370261"/>
              <a:ext cx="694986" cy="749084"/>
            </a:xfrm>
            <a:prstGeom prst="bentConnector3">
              <a:avLst>
                <a:gd name="adj1" fmla="val 9658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angulado 149"/>
            <p:cNvCxnSpPr/>
            <p:nvPr/>
          </p:nvCxnSpPr>
          <p:spPr>
            <a:xfrm rot="5400000">
              <a:off x="1286796" y="5964842"/>
              <a:ext cx="693455" cy="1562375"/>
            </a:xfrm>
            <a:prstGeom prst="bentConnector3">
              <a:avLst>
                <a:gd name="adj1" fmla="val 18834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/>
            <p:nvPr/>
          </p:nvCxnSpPr>
          <p:spPr>
            <a:xfrm flipV="1">
              <a:off x="708542" y="6650599"/>
              <a:ext cx="53506" cy="58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/>
            <p:nvPr/>
          </p:nvCxnSpPr>
          <p:spPr>
            <a:xfrm flipV="1">
              <a:off x="825673" y="6650599"/>
              <a:ext cx="53506" cy="58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tângulo 152"/>
            <p:cNvSpPr/>
            <p:nvPr/>
          </p:nvSpPr>
          <p:spPr>
            <a:xfrm>
              <a:off x="2428098" y="6818632"/>
              <a:ext cx="856096" cy="46452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itchFamily="34" charset="0"/>
                  <a:cs typeface="Arial" pitchFamily="34" charset="0"/>
                </a:rPr>
                <a:t>Frac. Block buffer</a:t>
              </a:r>
            </a:p>
          </p:txBody>
        </p:sp>
        <p:sp>
          <p:nvSpPr>
            <p:cNvPr id="154" name="Elipse 153"/>
            <p:cNvSpPr/>
            <p:nvPr/>
          </p:nvSpPr>
          <p:spPr>
            <a:xfrm>
              <a:off x="817259" y="5271068"/>
              <a:ext cx="27180" cy="27641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910647" y="5271249"/>
              <a:ext cx="27180" cy="27641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724166" y="5271068"/>
              <a:ext cx="27180" cy="27641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"/>
          <p:cNvSpPr txBox="1"/>
          <p:nvPr/>
        </p:nvSpPr>
        <p:spPr>
          <a:xfrm>
            <a:off x="106637" y="4878688"/>
            <a:ext cx="3670780" cy="4680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just"/>
            <a:r>
              <a:rPr lang="en-US" sz="1400" dirty="0" smtClean="0">
                <a:solidFill>
                  <a:srgbClr val="803300"/>
                </a:solidFill>
              </a:rPr>
              <a:t>Top-level </a:t>
            </a:r>
            <a:r>
              <a:rPr lang="en-US" sz="1400" dirty="0">
                <a:solidFill>
                  <a:srgbClr val="803300"/>
                </a:solidFill>
              </a:rPr>
              <a:t>architecture of the </a:t>
            </a:r>
            <a:r>
              <a:rPr lang="en-US" sz="1400" dirty="0" smtClean="0">
                <a:solidFill>
                  <a:srgbClr val="803300"/>
                </a:solidFill>
              </a:rPr>
              <a:t>FME interpolation unit.</a:t>
            </a:r>
            <a:endParaRPr lang="en-US" sz="1400" dirty="0">
              <a:solidFill>
                <a:srgbClr val="803300"/>
              </a:solidFill>
            </a:endParaRPr>
          </a:p>
        </p:txBody>
      </p:sp>
      <p:grpSp>
        <p:nvGrpSpPr>
          <p:cNvPr id="239" name="Grupo 238"/>
          <p:cNvGrpSpPr/>
          <p:nvPr/>
        </p:nvGrpSpPr>
        <p:grpSpPr>
          <a:xfrm>
            <a:off x="3852641" y="1618117"/>
            <a:ext cx="3638962" cy="1928383"/>
            <a:chOff x="3852641" y="7377175"/>
            <a:chExt cx="3638962" cy="1928383"/>
          </a:xfrm>
        </p:grpSpPr>
        <p:sp>
          <p:nvSpPr>
            <p:cNvPr id="28" name="TextBox 27"/>
            <p:cNvSpPr txBox="1"/>
            <p:nvPr/>
          </p:nvSpPr>
          <p:spPr>
            <a:xfrm>
              <a:off x="5795263" y="7938987"/>
              <a:ext cx="65755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Source: Google</a:t>
              </a:r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5275887" y="7632900"/>
              <a:ext cx="2215716" cy="1344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tângulo de cantos arredondados 185"/>
            <p:cNvSpPr/>
            <p:nvPr/>
          </p:nvSpPr>
          <p:spPr>
            <a:xfrm>
              <a:off x="5313310" y="7755020"/>
              <a:ext cx="476907" cy="293335"/>
            </a:xfrm>
            <a:prstGeom prst="roundRect">
              <a:avLst>
                <a:gd name="adj" fmla="val 0"/>
              </a:avLst>
            </a:prstGeom>
            <a:solidFill>
              <a:srgbClr val="AAD4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MCM</a:t>
              </a:r>
              <a:r>
                <a:rPr lang="en-US" sz="900" b="1" baseline="-25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 sz="900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Retângulo de cantos arredondados 186"/>
            <p:cNvSpPr/>
            <p:nvPr/>
          </p:nvSpPr>
          <p:spPr>
            <a:xfrm>
              <a:off x="5861062" y="7755020"/>
              <a:ext cx="483202" cy="293335"/>
            </a:xfrm>
            <a:prstGeom prst="roundRect">
              <a:avLst>
                <a:gd name="adj" fmla="val 0"/>
              </a:avLst>
            </a:prstGeom>
            <a:solidFill>
              <a:srgbClr val="AAD4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MCM</a:t>
              </a:r>
              <a:r>
                <a:rPr lang="en-US" sz="900" b="1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88" name="Retângulo de cantos arredondados 187"/>
            <p:cNvSpPr/>
            <p:nvPr/>
          </p:nvSpPr>
          <p:spPr>
            <a:xfrm>
              <a:off x="6431628" y="7755020"/>
              <a:ext cx="479290" cy="293335"/>
            </a:xfrm>
            <a:prstGeom prst="roundRect">
              <a:avLst>
                <a:gd name="adj" fmla="val 0"/>
              </a:avLst>
            </a:prstGeom>
            <a:solidFill>
              <a:srgbClr val="AAD4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MCM</a:t>
              </a:r>
              <a:r>
                <a:rPr lang="en-US" sz="900" b="1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89" name="Retângulo de cantos arredondados 188"/>
            <p:cNvSpPr/>
            <p:nvPr/>
          </p:nvSpPr>
          <p:spPr>
            <a:xfrm>
              <a:off x="6981762" y="7755020"/>
              <a:ext cx="476907" cy="293335"/>
            </a:xfrm>
            <a:prstGeom prst="roundRect">
              <a:avLst>
                <a:gd name="adj" fmla="val 0"/>
              </a:avLst>
            </a:prstGeom>
            <a:solidFill>
              <a:srgbClr val="AAD4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MCM</a:t>
              </a:r>
              <a:r>
                <a:rPr lang="en-US" sz="900" b="1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90" name="Elipse 189"/>
            <p:cNvSpPr/>
            <p:nvPr/>
          </p:nvSpPr>
          <p:spPr>
            <a:xfrm>
              <a:off x="5793345" y="8195038"/>
              <a:ext cx="182548" cy="195556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+</a:t>
              </a:r>
            </a:p>
          </p:txBody>
        </p:sp>
        <p:sp>
          <p:nvSpPr>
            <p:cNvPr id="191" name="Elipse 190"/>
            <p:cNvSpPr/>
            <p:nvPr/>
          </p:nvSpPr>
          <p:spPr>
            <a:xfrm>
              <a:off x="6773047" y="8195061"/>
              <a:ext cx="182548" cy="195556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+</a:t>
              </a:r>
            </a:p>
          </p:txBody>
        </p:sp>
        <p:sp>
          <p:nvSpPr>
            <p:cNvPr id="192" name="Elipse 191"/>
            <p:cNvSpPr/>
            <p:nvPr/>
          </p:nvSpPr>
          <p:spPr>
            <a:xfrm>
              <a:off x="6295397" y="8583289"/>
              <a:ext cx="182548" cy="195556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+</a:t>
              </a:r>
            </a:p>
          </p:txBody>
        </p:sp>
        <p:sp>
          <p:nvSpPr>
            <p:cNvPr id="193" name="Retângulo 192"/>
            <p:cNvSpPr/>
            <p:nvPr/>
          </p:nvSpPr>
          <p:spPr>
            <a:xfrm>
              <a:off x="6219628" y="8825779"/>
              <a:ext cx="334086" cy="1075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Arial" pitchFamily="34" charset="0"/>
                  <a:cs typeface="Arial" pitchFamily="34" charset="0"/>
                </a:rPr>
                <a:t>&gt;&gt;6</a:t>
              </a:r>
            </a:p>
          </p:txBody>
        </p:sp>
        <p:cxnSp>
          <p:nvCxnSpPr>
            <p:cNvPr id="194" name="Conector reto 193"/>
            <p:cNvCxnSpPr>
              <a:stCxn id="192" idx="4"/>
              <a:endCxn id="193" idx="0"/>
            </p:cNvCxnSpPr>
            <p:nvPr/>
          </p:nvCxnSpPr>
          <p:spPr>
            <a:xfrm>
              <a:off x="6386671" y="8778845"/>
              <a:ext cx="0" cy="46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Conector de seta reta 194"/>
            <p:cNvCxnSpPr>
              <a:stCxn id="193" idx="2"/>
              <a:endCxn id="196" idx="0"/>
            </p:cNvCxnSpPr>
            <p:nvPr/>
          </p:nvCxnSpPr>
          <p:spPr>
            <a:xfrm>
              <a:off x="6386671" y="8933335"/>
              <a:ext cx="1" cy="150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aixaDeTexto 195"/>
            <p:cNvSpPr txBox="1"/>
            <p:nvPr/>
          </p:nvSpPr>
          <p:spPr>
            <a:xfrm>
              <a:off x="6148822" y="9084043"/>
              <a:ext cx="475700" cy="221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itchFamily="34" charset="0"/>
                  <a:cs typeface="Arial" pitchFamily="34" charset="0"/>
                </a:rPr>
                <a:t>F1 out</a:t>
              </a:r>
            </a:p>
          </p:txBody>
        </p:sp>
        <p:sp>
          <p:nvSpPr>
            <p:cNvPr id="197" name="CaixaDeTexto 196"/>
            <p:cNvSpPr txBox="1"/>
            <p:nvPr/>
          </p:nvSpPr>
          <p:spPr>
            <a:xfrm>
              <a:off x="7161804" y="8711820"/>
              <a:ext cx="296865" cy="221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itchFamily="34" charset="0"/>
                  <a:cs typeface="Arial" pitchFamily="34" charset="0"/>
                </a:rPr>
                <a:t>F1</a:t>
              </a:r>
            </a:p>
          </p:txBody>
        </p:sp>
        <p:cxnSp>
          <p:nvCxnSpPr>
            <p:cNvPr id="198" name="Conector de seta reta 197"/>
            <p:cNvCxnSpPr/>
            <p:nvPr/>
          </p:nvCxnSpPr>
          <p:spPr>
            <a:xfrm flipH="1">
              <a:off x="5644962" y="7559431"/>
              <a:ext cx="1" cy="19555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onector de seta reta 198"/>
            <p:cNvCxnSpPr/>
            <p:nvPr/>
          </p:nvCxnSpPr>
          <p:spPr>
            <a:xfrm>
              <a:off x="6124253" y="7559431"/>
              <a:ext cx="1" cy="195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de seta reta 199"/>
            <p:cNvCxnSpPr/>
            <p:nvPr/>
          </p:nvCxnSpPr>
          <p:spPr>
            <a:xfrm>
              <a:off x="6603447" y="7559431"/>
              <a:ext cx="0" cy="195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de seta reta 200"/>
            <p:cNvCxnSpPr/>
            <p:nvPr/>
          </p:nvCxnSpPr>
          <p:spPr>
            <a:xfrm>
              <a:off x="7082737" y="7559431"/>
              <a:ext cx="1" cy="195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CaixaDeTexto 201"/>
            <p:cNvSpPr txBox="1"/>
            <p:nvPr/>
          </p:nvSpPr>
          <p:spPr>
            <a:xfrm>
              <a:off x="5503930" y="7377175"/>
              <a:ext cx="289415" cy="206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itchFamily="34" charset="0"/>
                  <a:cs typeface="Arial" pitchFamily="34" charset="0"/>
                </a:rPr>
                <a:t>A0</a:t>
              </a:r>
            </a:p>
          </p:txBody>
        </p:sp>
        <p:sp>
          <p:nvSpPr>
            <p:cNvPr id="203" name="CaixaDeTexto 202"/>
            <p:cNvSpPr txBox="1"/>
            <p:nvPr/>
          </p:nvSpPr>
          <p:spPr>
            <a:xfrm>
              <a:off x="5979547" y="7377175"/>
              <a:ext cx="289415" cy="206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itchFamily="34" charset="0"/>
                  <a:cs typeface="Arial" pitchFamily="34" charset="0"/>
                </a:rPr>
                <a:t>A1</a:t>
              </a:r>
            </a:p>
          </p:txBody>
        </p:sp>
        <p:sp>
          <p:nvSpPr>
            <p:cNvPr id="204" name="CaixaDeTexto 203"/>
            <p:cNvSpPr txBox="1"/>
            <p:nvPr/>
          </p:nvSpPr>
          <p:spPr>
            <a:xfrm>
              <a:off x="6458740" y="7377175"/>
              <a:ext cx="289415" cy="206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itchFamily="34" charset="0"/>
                  <a:cs typeface="Arial" pitchFamily="34" charset="0"/>
                </a:rPr>
                <a:t>A2</a:t>
              </a:r>
            </a:p>
          </p:txBody>
        </p:sp>
        <p:sp>
          <p:nvSpPr>
            <p:cNvPr id="205" name="CaixaDeTexto 204"/>
            <p:cNvSpPr txBox="1"/>
            <p:nvPr/>
          </p:nvSpPr>
          <p:spPr>
            <a:xfrm>
              <a:off x="6930800" y="7377175"/>
              <a:ext cx="289415" cy="206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itchFamily="34" charset="0"/>
                  <a:cs typeface="Arial" pitchFamily="34" charset="0"/>
                </a:rPr>
                <a:t>A3</a:t>
              </a:r>
            </a:p>
          </p:txBody>
        </p:sp>
        <p:cxnSp>
          <p:nvCxnSpPr>
            <p:cNvPr id="206" name="Conector reto 205"/>
            <p:cNvCxnSpPr>
              <a:cxnSpLocks/>
            </p:cNvCxnSpPr>
            <p:nvPr/>
          </p:nvCxnSpPr>
          <p:spPr>
            <a:xfrm flipV="1">
              <a:off x="5027858" y="8053677"/>
              <a:ext cx="293401" cy="586665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Conector reto 206"/>
            <p:cNvCxnSpPr>
              <a:cxnSpLocks/>
            </p:cNvCxnSpPr>
            <p:nvPr/>
          </p:nvCxnSpPr>
          <p:spPr>
            <a:xfrm>
              <a:off x="5033274" y="7719703"/>
              <a:ext cx="277418" cy="35284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CaixaDeTexto 207"/>
            <p:cNvSpPr txBox="1"/>
            <p:nvPr/>
          </p:nvSpPr>
          <p:spPr>
            <a:xfrm>
              <a:off x="4333686" y="7744934"/>
              <a:ext cx="248143" cy="220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100" dirty="0">
                  <a:latin typeface="Arial" pitchFamily="34" charset="0"/>
                  <a:cs typeface="Arial" pitchFamily="34" charset="0"/>
                </a:rPr>
                <a:t>0</a:t>
              </a:r>
              <a:endParaRPr lang="en-US" sz="15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Retângulo de cantos arredondados 208"/>
            <p:cNvSpPr/>
            <p:nvPr/>
          </p:nvSpPr>
          <p:spPr>
            <a:xfrm>
              <a:off x="3852641" y="7718819"/>
              <a:ext cx="1192740" cy="927161"/>
            </a:xfrm>
            <a:prstGeom prst="roundRect">
              <a:avLst>
                <a:gd name="adj" fmla="val 0"/>
              </a:avLst>
            </a:prstGeom>
            <a:solidFill>
              <a:srgbClr val="AAD4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MCM</a:t>
              </a:r>
              <a:r>
                <a:rPr lang="en-US" sz="800" b="1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cxnSp>
          <p:nvCxnSpPr>
            <p:cNvPr id="210" name="Conector reto 209"/>
            <p:cNvCxnSpPr>
              <a:cxnSpLocks/>
            </p:cNvCxnSpPr>
            <p:nvPr/>
          </p:nvCxnSpPr>
          <p:spPr>
            <a:xfrm flipH="1" flipV="1">
              <a:off x="4439836" y="7583923"/>
              <a:ext cx="826" cy="5923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CaixaDeTexto 210"/>
            <p:cNvSpPr txBox="1"/>
            <p:nvPr/>
          </p:nvSpPr>
          <p:spPr>
            <a:xfrm>
              <a:off x="4271284" y="8755837"/>
              <a:ext cx="337104" cy="221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Arial" pitchFamily="34" charset="0"/>
                  <a:cs typeface="Arial" pitchFamily="34" charset="0"/>
                </a:rPr>
                <a:t>F2</a:t>
              </a:r>
              <a:r>
                <a:rPr lang="pt-BR" sz="900" baseline="-25000" dirty="0">
                  <a:latin typeface="Arial" pitchFamily="34" charset="0"/>
                  <a:cs typeface="Arial" pitchFamily="34" charset="0"/>
                </a:rPr>
                <a:t>0</a:t>
              </a:r>
              <a:endParaRPr lang="pt-BR" sz="9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CaixaDeTexto 211"/>
            <p:cNvSpPr txBox="1"/>
            <p:nvPr/>
          </p:nvSpPr>
          <p:spPr>
            <a:xfrm>
              <a:off x="4672139" y="8755837"/>
              <a:ext cx="337104" cy="221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Arial" pitchFamily="34" charset="0"/>
                  <a:cs typeface="Arial" pitchFamily="34" charset="0"/>
                </a:rPr>
                <a:t>F3</a:t>
              </a:r>
              <a:r>
                <a:rPr lang="pt-BR" sz="900" baseline="-25000" dirty="0">
                  <a:latin typeface="Arial" pitchFamily="34" charset="0"/>
                  <a:cs typeface="Arial" pitchFamily="34" charset="0"/>
                </a:rPr>
                <a:t>0</a:t>
              </a:r>
              <a:endParaRPr lang="pt-BR" sz="9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Retângulo 212"/>
            <p:cNvSpPr/>
            <p:nvPr/>
          </p:nvSpPr>
          <p:spPr>
            <a:xfrm>
              <a:off x="3876984" y="8049454"/>
              <a:ext cx="331326" cy="122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&lt;&lt;3</a:t>
              </a:r>
            </a:p>
          </p:txBody>
        </p:sp>
        <p:sp>
          <p:nvSpPr>
            <p:cNvPr id="214" name="Retângulo 213"/>
            <p:cNvSpPr/>
            <p:nvPr/>
          </p:nvSpPr>
          <p:spPr>
            <a:xfrm>
              <a:off x="4672009" y="8049559"/>
              <a:ext cx="331325" cy="122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&lt;&lt;2</a:t>
              </a:r>
            </a:p>
          </p:txBody>
        </p:sp>
        <p:sp>
          <p:nvSpPr>
            <p:cNvPr id="215" name="Retângulo 214"/>
            <p:cNvSpPr/>
            <p:nvPr/>
          </p:nvSpPr>
          <p:spPr>
            <a:xfrm>
              <a:off x="4274173" y="8049454"/>
              <a:ext cx="331325" cy="122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&lt;&lt;3</a:t>
              </a:r>
            </a:p>
          </p:txBody>
        </p:sp>
        <p:cxnSp>
          <p:nvCxnSpPr>
            <p:cNvPr id="216" name="Conector reto 215"/>
            <p:cNvCxnSpPr>
              <a:stCxn id="214" idx="0"/>
            </p:cNvCxnSpPr>
            <p:nvPr/>
          </p:nvCxnSpPr>
          <p:spPr>
            <a:xfrm flipV="1">
              <a:off x="4837671" y="7926123"/>
              <a:ext cx="0" cy="1234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to 216"/>
            <p:cNvCxnSpPr>
              <a:stCxn id="213" idx="0"/>
            </p:cNvCxnSpPr>
            <p:nvPr/>
          </p:nvCxnSpPr>
          <p:spPr>
            <a:xfrm flipV="1">
              <a:off x="4042647" y="7926123"/>
              <a:ext cx="1" cy="123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to 217"/>
            <p:cNvCxnSpPr>
              <a:cxnSpLocks/>
            </p:cNvCxnSpPr>
            <p:nvPr/>
          </p:nvCxnSpPr>
          <p:spPr>
            <a:xfrm>
              <a:off x="4042647" y="7926123"/>
              <a:ext cx="795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to 218"/>
            <p:cNvCxnSpPr>
              <a:cxnSpLocks/>
              <a:stCxn id="213" idx="2"/>
              <a:endCxn id="225" idx="1"/>
            </p:cNvCxnSpPr>
            <p:nvPr/>
          </p:nvCxnSpPr>
          <p:spPr>
            <a:xfrm>
              <a:off x="4042647" y="8171677"/>
              <a:ext cx="100215" cy="1671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to 219"/>
            <p:cNvCxnSpPr/>
            <p:nvPr/>
          </p:nvCxnSpPr>
          <p:spPr>
            <a:xfrm flipV="1">
              <a:off x="4237201" y="7926123"/>
              <a:ext cx="20050" cy="4126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de seta reta 220"/>
            <p:cNvCxnSpPr>
              <a:stCxn id="225" idx="4"/>
              <a:endCxn id="224" idx="0"/>
            </p:cNvCxnSpPr>
            <p:nvPr/>
          </p:nvCxnSpPr>
          <p:spPr>
            <a:xfrm>
              <a:off x="4191272" y="8464351"/>
              <a:ext cx="0" cy="291485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Conector de seta reta 221"/>
            <p:cNvCxnSpPr>
              <a:stCxn id="215" idx="2"/>
              <a:endCxn id="211" idx="0"/>
            </p:cNvCxnSpPr>
            <p:nvPr/>
          </p:nvCxnSpPr>
          <p:spPr>
            <a:xfrm>
              <a:off x="4439836" y="8171677"/>
              <a:ext cx="0" cy="58416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Conector de seta reta 222"/>
            <p:cNvCxnSpPr>
              <a:stCxn id="214" idx="2"/>
              <a:endCxn id="212" idx="0"/>
            </p:cNvCxnSpPr>
            <p:nvPr/>
          </p:nvCxnSpPr>
          <p:spPr>
            <a:xfrm>
              <a:off x="4837671" y="8171782"/>
              <a:ext cx="3020" cy="584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CaixaDeTexto 223"/>
            <p:cNvSpPr txBox="1"/>
            <p:nvPr/>
          </p:nvSpPr>
          <p:spPr>
            <a:xfrm>
              <a:off x="4022720" y="8755837"/>
              <a:ext cx="337104" cy="221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latin typeface="Arial" pitchFamily="34" charset="0"/>
                  <a:cs typeface="Arial" pitchFamily="34" charset="0"/>
                </a:rPr>
                <a:t>F1</a:t>
              </a:r>
              <a:r>
                <a:rPr lang="pt-BR" sz="9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225" name="Elipse 224"/>
            <p:cNvSpPr/>
            <p:nvPr/>
          </p:nvSpPr>
          <p:spPr>
            <a:xfrm>
              <a:off x="4122811" y="8317295"/>
              <a:ext cx="136922" cy="147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226" name="CaixaDeTexto 34">
              <a:extLst>
                <a:ext uri="{FF2B5EF4-FFF2-40B4-BE49-F238E27FC236}">
                  <a16:creationId xmlns:a16="http://schemas.microsoft.com/office/drawing/2014/main" xmlns="" id="{5577A96B-9F7C-604A-984E-55B0A91554BF}"/>
                </a:ext>
              </a:extLst>
            </p:cNvPr>
            <p:cNvSpPr txBox="1"/>
            <p:nvPr/>
          </p:nvSpPr>
          <p:spPr>
            <a:xfrm>
              <a:off x="4271285" y="7377175"/>
              <a:ext cx="3342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itchFamily="34" charset="0"/>
                  <a:cs typeface="Arial" pitchFamily="34" charset="0"/>
                </a:rPr>
                <a:t>A0</a:t>
              </a:r>
            </a:p>
          </p:txBody>
        </p:sp>
        <p:cxnSp>
          <p:nvCxnSpPr>
            <p:cNvPr id="227" name="Conector angulado 226"/>
            <p:cNvCxnSpPr>
              <a:stCxn id="186" idx="2"/>
              <a:endCxn id="190" idx="1"/>
            </p:cNvCxnSpPr>
            <p:nvPr/>
          </p:nvCxnSpPr>
          <p:spPr>
            <a:xfrm rot="16200000" flipH="1">
              <a:off x="5598261" y="8001858"/>
              <a:ext cx="175322" cy="268315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angulado 227"/>
            <p:cNvCxnSpPr>
              <a:stCxn id="187" idx="2"/>
              <a:endCxn id="190" idx="7"/>
            </p:cNvCxnSpPr>
            <p:nvPr/>
          </p:nvCxnSpPr>
          <p:spPr>
            <a:xfrm rot="5400000">
              <a:off x="5938250" y="8059263"/>
              <a:ext cx="175322" cy="153504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angulado 228"/>
            <p:cNvCxnSpPr>
              <a:stCxn id="188" idx="2"/>
              <a:endCxn id="191" idx="1"/>
            </p:cNvCxnSpPr>
            <p:nvPr/>
          </p:nvCxnSpPr>
          <p:spPr>
            <a:xfrm rot="16200000" flipH="1">
              <a:off x="6647854" y="8071772"/>
              <a:ext cx="175345" cy="1285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angulado 229"/>
            <p:cNvCxnSpPr>
              <a:stCxn id="189" idx="2"/>
              <a:endCxn id="191" idx="7"/>
            </p:cNvCxnSpPr>
            <p:nvPr/>
          </p:nvCxnSpPr>
          <p:spPr>
            <a:xfrm rot="5400000">
              <a:off x="6986867" y="7990350"/>
              <a:ext cx="175345" cy="291355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angulado 230"/>
            <p:cNvCxnSpPr>
              <a:stCxn id="190" idx="4"/>
              <a:endCxn id="192" idx="1"/>
            </p:cNvCxnSpPr>
            <p:nvPr/>
          </p:nvCxnSpPr>
          <p:spPr>
            <a:xfrm rot="16200000" flipH="1">
              <a:off x="5992709" y="8282505"/>
              <a:ext cx="221332" cy="437512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angulado 231"/>
            <p:cNvCxnSpPr>
              <a:stCxn id="191" idx="4"/>
              <a:endCxn id="192" idx="7"/>
            </p:cNvCxnSpPr>
            <p:nvPr/>
          </p:nvCxnSpPr>
          <p:spPr>
            <a:xfrm rot="5400000">
              <a:off x="6547112" y="8294717"/>
              <a:ext cx="221310" cy="41311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Retângulo 239"/>
          <p:cNvSpPr/>
          <p:nvPr/>
        </p:nvSpPr>
        <p:spPr>
          <a:xfrm>
            <a:off x="3777417" y="1386260"/>
            <a:ext cx="377825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803300"/>
                </a:solidFill>
              </a:rPr>
              <a:t>Approximate 4-tap filter proposed by </a:t>
            </a:r>
            <a:r>
              <a:rPr lang="en-US" sz="1400" dirty="0" smtClean="0">
                <a:solidFill>
                  <a:srgbClr val="803300"/>
                </a:solidFill>
              </a:rPr>
              <a:t>MCM.</a:t>
            </a:r>
            <a:endParaRPr lang="en-US" sz="1400" dirty="0">
              <a:solidFill>
                <a:srgbClr val="803300"/>
              </a:solidFill>
            </a:endParaRPr>
          </a:p>
        </p:txBody>
      </p:sp>
      <p:sp>
        <p:nvSpPr>
          <p:cNvPr id="241" name="TextBox 12"/>
          <p:cNvSpPr txBox="1"/>
          <p:nvPr/>
        </p:nvSpPr>
        <p:spPr>
          <a:xfrm>
            <a:off x="3871059" y="3435742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Results</a:t>
            </a:r>
            <a:endParaRPr lang="en-US" sz="1600" b="1" dirty="0"/>
          </a:p>
        </p:txBody>
      </p:sp>
      <p:pic>
        <p:nvPicPr>
          <p:cNvPr id="242" name="Imagem 2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" y="8587060"/>
            <a:ext cx="3672000" cy="951814"/>
          </a:xfrm>
          <a:prstGeom prst="rect">
            <a:avLst/>
          </a:prstGeom>
        </p:spPr>
      </p:pic>
      <p:pic>
        <p:nvPicPr>
          <p:cNvPr id="243" name="Imagem 2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683" y="3697877"/>
            <a:ext cx="3672000" cy="1267299"/>
          </a:xfrm>
          <a:prstGeom prst="rect">
            <a:avLst/>
          </a:prstGeom>
        </p:spPr>
      </p:pic>
      <p:pic>
        <p:nvPicPr>
          <p:cNvPr id="244" name="Imagem 2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22" y="5202828"/>
            <a:ext cx="3672000" cy="1945479"/>
          </a:xfrm>
          <a:prstGeom prst="rect">
            <a:avLst/>
          </a:prstGeom>
        </p:spPr>
      </p:pic>
      <p:sp>
        <p:nvSpPr>
          <p:cNvPr id="245" name="Retângulo 244"/>
          <p:cNvSpPr/>
          <p:nvPr/>
        </p:nvSpPr>
        <p:spPr>
          <a:xfrm>
            <a:off x="4398370" y="4958805"/>
            <a:ext cx="23067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803300"/>
                </a:solidFill>
              </a:rPr>
              <a:t>Synthesis results for ASIC.</a:t>
            </a:r>
            <a:endParaRPr lang="en-US" sz="1400" dirty="0">
              <a:solidFill>
                <a:srgbClr val="803300"/>
              </a:solidFill>
            </a:endParaRPr>
          </a:p>
        </p:txBody>
      </p:sp>
      <p:sp>
        <p:nvSpPr>
          <p:cNvPr id="246" name="TextBox 14"/>
          <p:cNvSpPr txBox="1"/>
          <p:nvPr/>
        </p:nvSpPr>
        <p:spPr>
          <a:xfrm>
            <a:off x="3798833" y="712269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Conclusion</a:t>
            </a:r>
            <a:endParaRPr lang="en-US" sz="1600" b="1" dirty="0"/>
          </a:p>
        </p:txBody>
      </p:sp>
      <p:sp>
        <p:nvSpPr>
          <p:cNvPr id="247" name="CaixaDeTexto 246"/>
          <p:cNvSpPr txBox="1"/>
          <p:nvPr/>
        </p:nvSpPr>
        <p:spPr>
          <a:xfrm>
            <a:off x="102275" y="813373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803300"/>
                </a:solidFill>
              </a:rPr>
              <a:t>Approximate filters memory </a:t>
            </a:r>
            <a:r>
              <a:rPr lang="en-US" sz="1400" dirty="0" smtClean="0">
                <a:solidFill>
                  <a:srgbClr val="803300"/>
                </a:solidFill>
              </a:rPr>
              <a:t>access reduction.</a:t>
            </a:r>
            <a:endParaRPr lang="pt-BR" sz="1400" dirty="0">
              <a:solidFill>
                <a:srgbClr val="803300"/>
              </a:solidFill>
            </a:endParaRPr>
          </a:p>
        </p:txBody>
      </p:sp>
      <p:sp>
        <p:nvSpPr>
          <p:cNvPr id="248" name="Rectangle 3"/>
          <p:cNvSpPr/>
          <p:nvPr/>
        </p:nvSpPr>
        <p:spPr>
          <a:xfrm>
            <a:off x="3774683" y="7435172"/>
            <a:ext cx="3672000" cy="2160000"/>
          </a:xfrm>
          <a:prstGeom prst="rect">
            <a:avLst/>
          </a:prstGeom>
          <a:solidFill>
            <a:srgbClr val="FFE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rgbClr val="803300"/>
              </a:solidFill>
            </a:endParaRPr>
          </a:p>
        </p:txBody>
      </p:sp>
      <p:sp>
        <p:nvSpPr>
          <p:cNvPr id="250" name="TextBox 18"/>
          <p:cNvSpPr txBox="1"/>
          <p:nvPr/>
        </p:nvSpPr>
        <p:spPr>
          <a:xfrm>
            <a:off x="3780631" y="7419222"/>
            <a:ext cx="3672000" cy="2175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803300"/>
                </a:solidFill>
              </a:rPr>
              <a:t>Hardware designs approximate interpolation filters with approximate computing techniques;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803300"/>
                </a:solidFill>
              </a:rPr>
              <a:t>The approximate designs </a:t>
            </a:r>
            <a:r>
              <a:rPr lang="en-US" sz="1400" dirty="0">
                <a:solidFill>
                  <a:srgbClr val="803300"/>
                </a:solidFill>
              </a:rPr>
              <a:t>reduce memory bandwidth by up to 75% with a tolerable loss in coding performance</a:t>
            </a:r>
            <a:r>
              <a:rPr lang="en-US" sz="1400" dirty="0" smtClean="0">
                <a:solidFill>
                  <a:srgbClr val="803300"/>
                </a:solidFill>
              </a:rPr>
              <a:t>;</a:t>
            </a:r>
            <a:endParaRPr lang="en-US" sz="1400" dirty="0">
              <a:solidFill>
                <a:srgbClr val="8033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803300"/>
                </a:solidFill>
              </a:rPr>
              <a:t>The </a:t>
            </a:r>
            <a:r>
              <a:rPr lang="en-US" sz="1400" dirty="0">
                <a:solidFill>
                  <a:srgbClr val="803300"/>
                </a:solidFill>
              </a:rPr>
              <a:t>interpolation filters presented shown a tolerable loss in BD-rate, ranging from a BD-rate gain of -0.14% to a BD-rate loss of 1.56</a:t>
            </a:r>
            <a:r>
              <a:rPr lang="en-US" sz="1400" dirty="0" smtClean="0">
                <a:solidFill>
                  <a:srgbClr val="803300"/>
                </a:solidFill>
              </a:rPr>
              <a:t>%.</a:t>
            </a:r>
            <a:endParaRPr lang="en-US" sz="1400" dirty="0">
              <a:solidFill>
                <a:srgbClr val="8033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" y="9667260"/>
            <a:ext cx="1341370" cy="72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49" y="9704046"/>
            <a:ext cx="2565272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17" y="9667260"/>
            <a:ext cx="721690" cy="7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D44078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10459</TotalTime>
  <Words>263</Words>
  <Application>Microsoft Office PowerPoint</Application>
  <PresentationFormat>Personalizar</PresentationFormat>
  <Paragraphs>60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Approximate Interpolation Filters for HEVC Targeting High-Definition Encoding in Real Time</vt:lpstr>
    </vt:vector>
  </TitlesOfParts>
  <Company>LIRMM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Brum</dc:creator>
  <cp:lastModifiedBy>Rafael</cp:lastModifiedBy>
  <cp:revision>68</cp:revision>
  <dcterms:created xsi:type="dcterms:W3CDTF">2015-08-10T16:26:27Z</dcterms:created>
  <dcterms:modified xsi:type="dcterms:W3CDTF">2019-10-03T19:56:43Z</dcterms:modified>
</cp:coreProperties>
</file>