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5213" cy="42803763"/>
  <p:notesSz cx="6797675" cy="9874250"/>
  <p:defaultTextStyle>
    <a:defPPr>
      <a:defRPr lang="en-US"/>
    </a:defPPr>
    <a:lvl1pPr marL="0" algn="l" defTabSz="4174861" rtl="0" eaLnBrk="1" latinLnBrk="0" hangingPunct="1">
      <a:defRPr sz="8007" kern="1200">
        <a:solidFill>
          <a:schemeClr val="tx1"/>
        </a:solidFill>
        <a:latin typeface="+mn-lt"/>
        <a:ea typeface="+mn-ea"/>
        <a:cs typeface="+mn-cs"/>
      </a:defRPr>
    </a:lvl1pPr>
    <a:lvl2pPr marL="2087429" algn="l" defTabSz="4174861" rtl="0" eaLnBrk="1" latinLnBrk="0" hangingPunct="1">
      <a:defRPr sz="8007" kern="1200">
        <a:solidFill>
          <a:schemeClr val="tx1"/>
        </a:solidFill>
        <a:latin typeface="+mn-lt"/>
        <a:ea typeface="+mn-ea"/>
        <a:cs typeface="+mn-cs"/>
      </a:defRPr>
    </a:lvl2pPr>
    <a:lvl3pPr marL="4174861" algn="l" defTabSz="4174861" rtl="0" eaLnBrk="1" latinLnBrk="0" hangingPunct="1">
      <a:defRPr sz="8007" kern="1200">
        <a:solidFill>
          <a:schemeClr val="tx1"/>
        </a:solidFill>
        <a:latin typeface="+mn-lt"/>
        <a:ea typeface="+mn-ea"/>
        <a:cs typeface="+mn-cs"/>
      </a:defRPr>
    </a:lvl3pPr>
    <a:lvl4pPr marL="6262290" algn="l" defTabSz="4174861" rtl="0" eaLnBrk="1" latinLnBrk="0" hangingPunct="1">
      <a:defRPr sz="8007" kern="1200">
        <a:solidFill>
          <a:schemeClr val="tx1"/>
        </a:solidFill>
        <a:latin typeface="+mn-lt"/>
        <a:ea typeface="+mn-ea"/>
        <a:cs typeface="+mn-cs"/>
      </a:defRPr>
    </a:lvl4pPr>
    <a:lvl5pPr marL="8349719" algn="l" defTabSz="4174861" rtl="0" eaLnBrk="1" latinLnBrk="0" hangingPunct="1">
      <a:defRPr sz="8007" kern="1200">
        <a:solidFill>
          <a:schemeClr val="tx1"/>
        </a:solidFill>
        <a:latin typeface="+mn-lt"/>
        <a:ea typeface="+mn-ea"/>
        <a:cs typeface="+mn-cs"/>
      </a:defRPr>
    </a:lvl5pPr>
    <a:lvl6pPr marL="10437152" algn="l" defTabSz="4174861" rtl="0" eaLnBrk="1" latinLnBrk="0" hangingPunct="1">
      <a:defRPr sz="8007" kern="1200">
        <a:solidFill>
          <a:schemeClr val="tx1"/>
        </a:solidFill>
        <a:latin typeface="+mn-lt"/>
        <a:ea typeface="+mn-ea"/>
        <a:cs typeface="+mn-cs"/>
      </a:defRPr>
    </a:lvl6pPr>
    <a:lvl7pPr marL="12524580" algn="l" defTabSz="4174861" rtl="0" eaLnBrk="1" latinLnBrk="0" hangingPunct="1">
      <a:defRPr sz="8007" kern="1200">
        <a:solidFill>
          <a:schemeClr val="tx1"/>
        </a:solidFill>
        <a:latin typeface="+mn-lt"/>
        <a:ea typeface="+mn-ea"/>
        <a:cs typeface="+mn-cs"/>
      </a:defRPr>
    </a:lvl7pPr>
    <a:lvl8pPr marL="14612009" algn="l" defTabSz="4174861" rtl="0" eaLnBrk="1" latinLnBrk="0" hangingPunct="1">
      <a:defRPr sz="8007" kern="1200">
        <a:solidFill>
          <a:schemeClr val="tx1"/>
        </a:solidFill>
        <a:latin typeface="+mn-lt"/>
        <a:ea typeface="+mn-ea"/>
        <a:cs typeface="+mn-cs"/>
      </a:defRPr>
    </a:lvl8pPr>
    <a:lvl9pPr marL="16699442" algn="l" defTabSz="4174861" rtl="0" eaLnBrk="1" latinLnBrk="0" hangingPunct="1">
      <a:defRPr sz="800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3300"/>
    <a:srgbClr val="FFEEAA"/>
    <a:srgbClr val="FFD833"/>
    <a:srgbClr val="E2B700"/>
    <a:srgbClr val="DE5A00"/>
    <a:srgbClr val="FF6E0B"/>
    <a:srgbClr val="D1E78A"/>
    <a:srgbClr val="E5F1BD"/>
    <a:srgbClr val="ABD91A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5"/>
    <p:restoredTop sz="92746"/>
  </p:normalViewPr>
  <p:slideViewPr>
    <p:cSldViewPr>
      <p:cViewPr>
        <p:scale>
          <a:sx n="26" d="100"/>
          <a:sy n="26" d="100"/>
        </p:scale>
        <p:origin x="1560" y="-2352"/>
      </p:cViewPr>
      <p:guideLst>
        <p:guide orient="horz" pos="13482"/>
        <p:guide pos="95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116" y="-102"/>
      </p:cViewPr>
      <p:guideLst>
        <p:guide orient="horz" pos="2880"/>
        <p:guide pos="2160"/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CB7C1-B993-4DC5-8BF0-1C475218471E}" type="datetimeFigureOut">
              <a:rPr lang="en-US" smtClean="0"/>
              <a:pPr/>
              <a:t>10/13/19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5D04C-1A96-47AD-B423-93076A318C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62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4B5BF-3482-4845-8052-B1DD9EF4E7F0}" type="datetimeFigureOut">
              <a:rPr lang="en-US" smtClean="0"/>
              <a:pPr/>
              <a:t>10/13/19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0738" y="741363"/>
            <a:ext cx="26162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55A75-0357-4B28-97E8-263F22FDB9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60618" rtl="0" eaLnBrk="1" latinLnBrk="0" hangingPunct="1">
      <a:defRPr sz="4804" kern="1200">
        <a:solidFill>
          <a:schemeClr val="tx1"/>
        </a:solidFill>
        <a:latin typeface="+mn-lt"/>
        <a:ea typeface="+mn-ea"/>
        <a:cs typeface="+mn-cs"/>
      </a:defRPr>
    </a:lvl1pPr>
    <a:lvl2pPr marL="1830309" algn="l" defTabSz="3660618" rtl="0" eaLnBrk="1" latinLnBrk="0" hangingPunct="1">
      <a:defRPr sz="4804" kern="1200">
        <a:solidFill>
          <a:schemeClr val="tx1"/>
        </a:solidFill>
        <a:latin typeface="+mn-lt"/>
        <a:ea typeface="+mn-ea"/>
        <a:cs typeface="+mn-cs"/>
      </a:defRPr>
    </a:lvl2pPr>
    <a:lvl3pPr marL="3660618" algn="l" defTabSz="3660618" rtl="0" eaLnBrk="1" latinLnBrk="0" hangingPunct="1">
      <a:defRPr sz="4804" kern="1200">
        <a:solidFill>
          <a:schemeClr val="tx1"/>
        </a:solidFill>
        <a:latin typeface="+mn-lt"/>
        <a:ea typeface="+mn-ea"/>
        <a:cs typeface="+mn-cs"/>
      </a:defRPr>
    </a:lvl3pPr>
    <a:lvl4pPr marL="5490926" algn="l" defTabSz="3660618" rtl="0" eaLnBrk="1" latinLnBrk="0" hangingPunct="1">
      <a:defRPr sz="4804" kern="1200">
        <a:solidFill>
          <a:schemeClr val="tx1"/>
        </a:solidFill>
        <a:latin typeface="+mn-lt"/>
        <a:ea typeface="+mn-ea"/>
        <a:cs typeface="+mn-cs"/>
      </a:defRPr>
    </a:lvl4pPr>
    <a:lvl5pPr marL="7321235" algn="l" defTabSz="3660618" rtl="0" eaLnBrk="1" latinLnBrk="0" hangingPunct="1">
      <a:defRPr sz="4804" kern="1200">
        <a:solidFill>
          <a:schemeClr val="tx1"/>
        </a:solidFill>
        <a:latin typeface="+mn-lt"/>
        <a:ea typeface="+mn-ea"/>
        <a:cs typeface="+mn-cs"/>
      </a:defRPr>
    </a:lvl5pPr>
    <a:lvl6pPr marL="9151544" algn="l" defTabSz="3660618" rtl="0" eaLnBrk="1" latinLnBrk="0" hangingPunct="1">
      <a:defRPr sz="4804" kern="1200">
        <a:solidFill>
          <a:schemeClr val="tx1"/>
        </a:solidFill>
        <a:latin typeface="+mn-lt"/>
        <a:ea typeface="+mn-ea"/>
        <a:cs typeface="+mn-cs"/>
      </a:defRPr>
    </a:lvl6pPr>
    <a:lvl7pPr marL="10981853" algn="l" defTabSz="3660618" rtl="0" eaLnBrk="1" latinLnBrk="0" hangingPunct="1">
      <a:defRPr sz="4804" kern="1200">
        <a:solidFill>
          <a:schemeClr val="tx1"/>
        </a:solidFill>
        <a:latin typeface="+mn-lt"/>
        <a:ea typeface="+mn-ea"/>
        <a:cs typeface="+mn-cs"/>
      </a:defRPr>
    </a:lvl7pPr>
    <a:lvl8pPr marL="12812161" algn="l" defTabSz="3660618" rtl="0" eaLnBrk="1" latinLnBrk="0" hangingPunct="1">
      <a:defRPr sz="4804" kern="1200">
        <a:solidFill>
          <a:schemeClr val="tx1"/>
        </a:solidFill>
        <a:latin typeface="+mn-lt"/>
        <a:ea typeface="+mn-ea"/>
        <a:cs typeface="+mn-cs"/>
      </a:defRPr>
    </a:lvl8pPr>
    <a:lvl9pPr marL="14642470" algn="l" defTabSz="3660618" rtl="0" eaLnBrk="1" latinLnBrk="0" hangingPunct="1">
      <a:defRPr sz="48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1474" y="0"/>
            <a:ext cx="26093739" cy="4107775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8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4107778"/>
            <a:ext cx="30275213" cy="1441176"/>
          </a:xfrm>
          <a:prstGeom prst="rect">
            <a:avLst/>
          </a:prstGeom>
        </p:spPr>
        <p:txBody>
          <a:bodyPr anchor="ctr"/>
          <a:lstStyle>
            <a:lvl1pPr>
              <a:defRPr baseline="0">
                <a:solidFill>
                  <a:srgbClr val="FFEEAA"/>
                </a:solidFill>
              </a:defRPr>
            </a:lvl1pPr>
          </a:lstStyle>
          <a:p>
            <a:pPr lvl="0"/>
            <a:r>
              <a:rPr lang="en-US" dirty="0"/>
              <a:t>Donald Duck, Mickey Mouse and Buzz </a:t>
            </a:r>
            <a:r>
              <a:rPr lang="en-US" dirty="0" err="1"/>
              <a:t>Lightyear</a:t>
            </a:r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433026" y="38984223"/>
            <a:ext cx="2595173" cy="23043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Logo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316516" y="39848929"/>
            <a:ext cx="11821088" cy="172941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2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500 S Buena Vista St - Burbank, CA 91521, USA</a:t>
            </a:r>
          </a:p>
          <a:p>
            <a:pPr lvl="0"/>
            <a:r>
              <a:rPr lang="en-US" dirty="0"/>
              <a:t>Contact: donald.duck@disney.com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316516" y="38984224"/>
            <a:ext cx="11821088" cy="8647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3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University of Disney – Dept. of Cartoons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4" hasCustomPrompt="1"/>
          </p:nvPr>
        </p:nvSpPr>
        <p:spPr>
          <a:xfrm>
            <a:off x="15714243" y="38984224"/>
            <a:ext cx="2594873" cy="23066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Logo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18597435" y="39848929"/>
            <a:ext cx="11244450" cy="172941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2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1200 Park Ave. - Emeryville, CA 94608, USA</a:t>
            </a:r>
          </a:p>
          <a:p>
            <a:pPr lvl="0"/>
            <a:r>
              <a:rPr lang="en-US" dirty="0"/>
              <a:t>Contact: buzz.lightyear@pixar.com</a:t>
            </a:r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8597435" y="38984228"/>
            <a:ext cx="11244450" cy="8647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3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Pixar Animation Studios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7" hasCustomPrompt="1"/>
          </p:nvPr>
        </p:nvSpPr>
        <p:spPr>
          <a:xfrm>
            <a:off x="2" y="41717397"/>
            <a:ext cx="30275213" cy="1080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41743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803" baseline="0">
                <a:solidFill>
                  <a:srgbClr val="803300"/>
                </a:solidFill>
              </a:defRPr>
            </a:lvl1pPr>
          </a:lstStyle>
          <a:p>
            <a:pPr marL="0" marR="0" lvl="0" indent="0" algn="ctr" defTabSz="41743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9th IEEE CAS Rio Grande do Sul Workshop – October 15-16, 2019 – Porto Alegre, Brazil</a:t>
            </a:r>
          </a:p>
        </p:txBody>
      </p:sp>
      <p:pic>
        <p:nvPicPr>
          <p:cNvPr id="15" name="Imagem 14" descr="cass_logo_transp_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3325" y="432305"/>
            <a:ext cx="3324116" cy="317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0" y="41717397"/>
            <a:ext cx="30270156" cy="1080762"/>
          </a:xfrm>
          <a:prstGeom prst="rect">
            <a:avLst/>
          </a:prstGeom>
          <a:solidFill>
            <a:srgbClr val="FFE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50"/>
          </a:p>
        </p:txBody>
      </p:sp>
      <p:sp>
        <p:nvSpPr>
          <p:cNvPr id="32" name="Rectangle 31"/>
          <p:cNvSpPr/>
          <p:nvPr userDrawn="1"/>
        </p:nvSpPr>
        <p:spPr>
          <a:xfrm>
            <a:off x="0" y="4107775"/>
            <a:ext cx="30270156" cy="1441015"/>
          </a:xfrm>
          <a:prstGeom prst="rect">
            <a:avLst/>
          </a:prstGeom>
          <a:solidFill>
            <a:srgbClr val="8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50"/>
          </a:p>
        </p:txBody>
      </p:sp>
      <p:sp>
        <p:nvSpPr>
          <p:cNvPr id="33" name="Rectangle 32"/>
          <p:cNvSpPr/>
          <p:nvPr userDrawn="1"/>
        </p:nvSpPr>
        <p:spPr>
          <a:xfrm>
            <a:off x="0" y="0"/>
            <a:ext cx="30270156" cy="4107775"/>
          </a:xfrm>
          <a:prstGeom prst="rect">
            <a:avLst/>
          </a:prstGeom>
          <a:solidFill>
            <a:srgbClr val="FFE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50"/>
          </a:p>
        </p:txBody>
      </p:sp>
    </p:spTree>
    <p:extLst>
      <p:ext uri="{BB962C8B-B14F-4D97-AF65-F5344CB8AC3E}">
        <p14:creationId xmlns:p14="http://schemas.microsoft.com/office/powerpoint/2010/main" val="28047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4340" rtl="0" eaLnBrk="1" latinLnBrk="0" hangingPunct="1">
        <a:spcBef>
          <a:spcPct val="0"/>
        </a:spcBef>
        <a:buNone/>
        <a:defRPr sz="9607" kern="1200" baseline="0">
          <a:solidFill>
            <a:srgbClr val="FFFF00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ctr" defTabSz="4174340" rtl="0" eaLnBrk="1" latinLnBrk="0" hangingPunct="1">
        <a:spcBef>
          <a:spcPct val="20000"/>
        </a:spcBef>
        <a:buFont typeface="Arial" panose="020B0604020202020204" pitchFamily="34" charset="0"/>
        <a:buNone/>
        <a:defRPr sz="5604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391648" indent="-1304480" algn="l" defTabSz="417434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809" kern="1200">
          <a:solidFill>
            <a:schemeClr val="tx1"/>
          </a:solidFill>
          <a:latin typeface="+mn-lt"/>
          <a:ea typeface="+mn-ea"/>
          <a:cs typeface="+mn-cs"/>
        </a:defRPr>
      </a:lvl2pPr>
      <a:lvl3pPr marL="5217922" indent="-1043586" algn="l" defTabSz="41743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808" kern="1200">
          <a:solidFill>
            <a:schemeClr val="tx1"/>
          </a:solidFill>
          <a:latin typeface="+mn-lt"/>
          <a:ea typeface="+mn-ea"/>
          <a:cs typeface="+mn-cs"/>
        </a:defRPr>
      </a:lvl3pPr>
      <a:lvl4pPr marL="7305094" indent="-1043586" algn="l" defTabSz="4174340" rtl="0" eaLnBrk="1" latinLnBrk="0" hangingPunct="1">
        <a:spcBef>
          <a:spcPct val="20000"/>
        </a:spcBef>
        <a:buFont typeface="Arial" panose="020B0604020202020204" pitchFamily="34" charset="0"/>
        <a:buChar char="–"/>
        <a:defRPr sz="9206" kern="1200">
          <a:solidFill>
            <a:schemeClr val="tx1"/>
          </a:solidFill>
          <a:latin typeface="+mn-lt"/>
          <a:ea typeface="+mn-ea"/>
          <a:cs typeface="+mn-cs"/>
        </a:defRPr>
      </a:lvl4pPr>
      <a:lvl5pPr marL="9392262" indent="-1043586" algn="l" defTabSz="4174340" rtl="0" eaLnBrk="1" latinLnBrk="0" hangingPunct="1">
        <a:spcBef>
          <a:spcPct val="20000"/>
        </a:spcBef>
        <a:buFont typeface="Arial" panose="020B0604020202020204" pitchFamily="34" charset="0"/>
        <a:buChar char="»"/>
        <a:defRPr sz="9206" kern="1200">
          <a:solidFill>
            <a:schemeClr val="tx1"/>
          </a:solidFill>
          <a:latin typeface="+mn-lt"/>
          <a:ea typeface="+mn-ea"/>
          <a:cs typeface="+mn-cs"/>
        </a:defRPr>
      </a:lvl5pPr>
      <a:lvl6pPr marL="11479430" indent="-1043586" algn="l" defTabSz="41743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6" kern="1200">
          <a:solidFill>
            <a:schemeClr val="tx1"/>
          </a:solidFill>
          <a:latin typeface="+mn-lt"/>
          <a:ea typeface="+mn-ea"/>
          <a:cs typeface="+mn-cs"/>
        </a:defRPr>
      </a:lvl6pPr>
      <a:lvl7pPr marL="13566602" indent="-1043586" algn="l" defTabSz="41743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6" kern="1200">
          <a:solidFill>
            <a:schemeClr val="tx1"/>
          </a:solidFill>
          <a:latin typeface="+mn-lt"/>
          <a:ea typeface="+mn-ea"/>
          <a:cs typeface="+mn-cs"/>
        </a:defRPr>
      </a:lvl7pPr>
      <a:lvl8pPr marL="15653770" indent="-1043586" algn="l" defTabSz="41743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6" kern="1200">
          <a:solidFill>
            <a:schemeClr val="tx1"/>
          </a:solidFill>
          <a:latin typeface="+mn-lt"/>
          <a:ea typeface="+mn-ea"/>
          <a:cs typeface="+mn-cs"/>
        </a:defRPr>
      </a:lvl8pPr>
      <a:lvl9pPr marL="17740942" indent="-1043586" algn="l" defTabSz="41743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340" rtl="0" eaLnBrk="1" latinLnBrk="0" hangingPunct="1">
        <a:defRPr sz="8006" kern="1200">
          <a:solidFill>
            <a:schemeClr val="tx1"/>
          </a:solidFill>
          <a:latin typeface="+mn-lt"/>
          <a:ea typeface="+mn-ea"/>
          <a:cs typeface="+mn-cs"/>
        </a:defRPr>
      </a:lvl1pPr>
      <a:lvl2pPr marL="2087168" algn="l" defTabSz="4174340" rtl="0" eaLnBrk="1" latinLnBrk="0" hangingPunct="1">
        <a:defRPr sz="8006" kern="1200">
          <a:solidFill>
            <a:schemeClr val="tx1"/>
          </a:solidFill>
          <a:latin typeface="+mn-lt"/>
          <a:ea typeface="+mn-ea"/>
          <a:cs typeface="+mn-cs"/>
        </a:defRPr>
      </a:lvl2pPr>
      <a:lvl3pPr marL="4174340" algn="l" defTabSz="4174340" rtl="0" eaLnBrk="1" latinLnBrk="0" hangingPunct="1">
        <a:defRPr sz="8006" kern="1200">
          <a:solidFill>
            <a:schemeClr val="tx1"/>
          </a:solidFill>
          <a:latin typeface="+mn-lt"/>
          <a:ea typeface="+mn-ea"/>
          <a:cs typeface="+mn-cs"/>
        </a:defRPr>
      </a:lvl3pPr>
      <a:lvl4pPr marL="6261508" algn="l" defTabSz="4174340" rtl="0" eaLnBrk="1" latinLnBrk="0" hangingPunct="1">
        <a:defRPr sz="8006" kern="1200">
          <a:solidFill>
            <a:schemeClr val="tx1"/>
          </a:solidFill>
          <a:latin typeface="+mn-lt"/>
          <a:ea typeface="+mn-ea"/>
          <a:cs typeface="+mn-cs"/>
        </a:defRPr>
      </a:lvl4pPr>
      <a:lvl5pPr marL="8348676" algn="l" defTabSz="4174340" rtl="0" eaLnBrk="1" latinLnBrk="0" hangingPunct="1">
        <a:defRPr sz="8006" kern="1200">
          <a:solidFill>
            <a:schemeClr val="tx1"/>
          </a:solidFill>
          <a:latin typeface="+mn-lt"/>
          <a:ea typeface="+mn-ea"/>
          <a:cs typeface="+mn-cs"/>
        </a:defRPr>
      </a:lvl5pPr>
      <a:lvl6pPr marL="10435848" algn="l" defTabSz="4174340" rtl="0" eaLnBrk="1" latinLnBrk="0" hangingPunct="1">
        <a:defRPr sz="8006" kern="1200">
          <a:solidFill>
            <a:schemeClr val="tx1"/>
          </a:solidFill>
          <a:latin typeface="+mn-lt"/>
          <a:ea typeface="+mn-ea"/>
          <a:cs typeface="+mn-cs"/>
        </a:defRPr>
      </a:lvl6pPr>
      <a:lvl7pPr marL="12523016" algn="l" defTabSz="4174340" rtl="0" eaLnBrk="1" latinLnBrk="0" hangingPunct="1">
        <a:defRPr sz="8006" kern="1200">
          <a:solidFill>
            <a:schemeClr val="tx1"/>
          </a:solidFill>
          <a:latin typeface="+mn-lt"/>
          <a:ea typeface="+mn-ea"/>
          <a:cs typeface="+mn-cs"/>
        </a:defRPr>
      </a:lvl7pPr>
      <a:lvl8pPr marL="14610184" algn="l" defTabSz="4174340" rtl="0" eaLnBrk="1" latinLnBrk="0" hangingPunct="1">
        <a:defRPr sz="8006" kern="1200">
          <a:solidFill>
            <a:schemeClr val="tx1"/>
          </a:solidFill>
          <a:latin typeface="+mn-lt"/>
          <a:ea typeface="+mn-ea"/>
          <a:cs typeface="+mn-cs"/>
        </a:defRPr>
      </a:lvl8pPr>
      <a:lvl9pPr marL="16697356" algn="l" defTabSz="4174340" rtl="0" eaLnBrk="1" latinLnBrk="0" hangingPunct="1">
        <a:defRPr sz="80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7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D0E6CA96-B986-45B3-9E25-A461D34F7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2447" y="7681381"/>
            <a:ext cx="13795565" cy="12146175"/>
          </a:xfrm>
          <a:prstGeom prst="rect">
            <a:avLst/>
          </a:prstGeom>
        </p:spPr>
      </p:pic>
      <p:pic>
        <p:nvPicPr>
          <p:cNvPr id="12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5266844-6606-4CFB-863B-BF0F33F532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67" b="23958"/>
          <a:stretch/>
        </p:blipFill>
        <p:spPr>
          <a:xfrm>
            <a:off x="15726051" y="21654661"/>
            <a:ext cx="14688018" cy="77791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64A64F-5AC9-48EF-9506-7C924BE95FF2}"/>
              </a:ext>
            </a:extLst>
          </p:cNvPr>
          <p:cNvSpPr txBox="1"/>
          <p:nvPr/>
        </p:nvSpPr>
        <p:spPr>
          <a:xfrm>
            <a:off x="8913696" y="24443849"/>
            <a:ext cx="6979862" cy="33260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366018" tIns="183009" rIns="366018" bIns="18300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4803" b="1" dirty="0">
                <a:solidFill>
                  <a:srgbClr val="803300"/>
                </a:solidFill>
              </a:rPr>
              <a:t>2. </a:t>
            </a:r>
            <a:r>
              <a:rPr lang="en-US" sz="4803" dirty="0">
                <a:solidFill>
                  <a:srgbClr val="803300"/>
                </a:solidFill>
              </a:rPr>
              <a:t>VVC supports SIMD optimizations, causing a large decrease in the FME complexity</a:t>
            </a:r>
            <a:endParaRPr lang="en-US" sz="32050" dirty="0">
              <a:cs typeface="Arial"/>
            </a:endParaRPr>
          </a:p>
        </p:txBody>
      </p:sp>
      <p:sp>
        <p:nvSpPr>
          <p:cNvPr id="34" name="TextBox 18">
            <a:extLst>
              <a:ext uri="{FF2B5EF4-FFF2-40B4-BE49-F238E27FC236}">
                <a16:creationId xmlns:a16="http://schemas.microsoft.com/office/drawing/2014/main" id="{65E0E9AC-1958-4536-B72D-F027945DD38B}"/>
              </a:ext>
            </a:extLst>
          </p:cNvPr>
          <p:cNvSpPr txBox="1"/>
          <p:nvPr/>
        </p:nvSpPr>
        <p:spPr>
          <a:xfrm>
            <a:off x="10817177" y="20581129"/>
            <a:ext cx="5051936" cy="31861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pPr algn="r"/>
            <a:r>
              <a:rPr lang="en-US" sz="4803" b="1" dirty="0">
                <a:solidFill>
                  <a:srgbClr val="803300"/>
                </a:solidFill>
              </a:rPr>
              <a:t>1. </a:t>
            </a:r>
            <a:r>
              <a:rPr lang="en-US" sz="4803" dirty="0">
                <a:solidFill>
                  <a:srgbClr val="803300"/>
                </a:solidFill>
              </a:rPr>
              <a:t>MC increase due to the addition of new VVC tools</a:t>
            </a:r>
            <a:endParaRPr lang="en-US" sz="32050" dirty="0"/>
          </a:p>
        </p:txBody>
      </p:sp>
      <p:sp>
        <p:nvSpPr>
          <p:cNvPr id="11" name="Rectangle 3"/>
          <p:cNvSpPr/>
          <p:nvPr/>
        </p:nvSpPr>
        <p:spPr>
          <a:xfrm>
            <a:off x="647269" y="6787291"/>
            <a:ext cx="14587419" cy="6340940"/>
          </a:xfrm>
          <a:prstGeom prst="rect">
            <a:avLst/>
          </a:prstGeom>
          <a:solidFill>
            <a:srgbClr val="FFE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50" dirty="0">
              <a:solidFill>
                <a:srgbClr val="803300"/>
              </a:solidFill>
            </a:endParaRPr>
          </a:p>
        </p:txBody>
      </p:sp>
      <p:sp>
        <p:nvSpPr>
          <p:cNvPr id="15" name="TextBox 18"/>
          <p:cNvSpPr txBox="1"/>
          <p:nvPr/>
        </p:nvSpPr>
        <p:spPr>
          <a:xfrm>
            <a:off x="647317" y="6787268"/>
            <a:ext cx="14587371" cy="540241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marL="743472" indent="-743472">
              <a:spcAft>
                <a:spcPts val="2402"/>
              </a:spcAft>
              <a:buFont typeface="Wingdings" pitchFamily="2" charset="2"/>
              <a:buChar char="§"/>
            </a:pPr>
            <a:r>
              <a:rPr lang="en-US" sz="5204" dirty="0">
                <a:solidFill>
                  <a:srgbClr val="803300"/>
                </a:solidFill>
              </a:rPr>
              <a:t>This</a:t>
            </a:r>
            <a:r>
              <a:rPr lang="en-US" sz="5204" dirty="0">
                <a:ea typeface="+mn-lt"/>
                <a:cs typeface="+mn-lt"/>
              </a:rPr>
              <a:t> </a:t>
            </a:r>
            <a:r>
              <a:rPr lang="en-US" sz="5204" dirty="0">
                <a:solidFill>
                  <a:srgbClr val="803300"/>
                </a:solidFill>
              </a:rPr>
              <a:t>work presents experimental results of a performance comparison of the HEVC and VVC encoders</a:t>
            </a:r>
            <a:endParaRPr lang="pt-BR" sz="5204" dirty="0">
              <a:cs typeface="Arial"/>
            </a:endParaRPr>
          </a:p>
          <a:p>
            <a:pPr marL="743472" indent="-743472">
              <a:spcAft>
                <a:spcPts val="2402"/>
              </a:spcAft>
              <a:buFont typeface="Wingdings" pitchFamily="2" charset="2"/>
              <a:buChar char="§"/>
            </a:pPr>
            <a:r>
              <a:rPr lang="en-US" sz="5204" dirty="0">
                <a:solidFill>
                  <a:srgbClr val="803300"/>
                </a:solidFill>
              </a:rPr>
              <a:t>The complexity was measured with processing time per module and of the complete encoding task, as well as compression/quality efficiency.</a:t>
            </a:r>
            <a:endParaRPr lang="en-US" sz="5204" dirty="0">
              <a:cs typeface="Arial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6" dirty="0">
                <a:ea typeface="+mj-lt"/>
                <a:cs typeface="+mj-lt"/>
              </a:rPr>
              <a:t>Rate-Distortion and Complexity Comparison of HEVC and VVC Video Encoders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420" y="4107778"/>
            <a:ext cx="30266380" cy="1441176"/>
          </a:xfrm>
        </p:spPr>
        <p:txBody>
          <a:bodyPr/>
          <a:lstStyle/>
          <a:p>
            <a:r>
              <a:rPr lang="en-US" dirty="0" err="1"/>
              <a:t>Ícaro</a:t>
            </a:r>
            <a:r>
              <a:rPr lang="en-US" dirty="0"/>
              <a:t> Siqueira and Mateus </a:t>
            </a:r>
            <a:r>
              <a:rPr lang="en-US" dirty="0" err="1"/>
              <a:t>Grellert</a:t>
            </a:r>
            <a:endParaRPr lang="en-US" dirty="0">
              <a:cs typeface="Arial"/>
            </a:endParaRP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9th IEEE CAS Rio Grande do </a:t>
            </a:r>
            <a:r>
              <a:rPr lang="en-US" dirty="0" err="1"/>
              <a:t>Sul</a:t>
            </a:r>
            <a:r>
              <a:rPr lang="en-US" dirty="0"/>
              <a:t> Workshop – October 15-16, 2019 – Porto </a:t>
            </a:r>
            <a:r>
              <a:rPr lang="en-US" dirty="0" err="1"/>
              <a:t>Alegre</a:t>
            </a:r>
            <a:r>
              <a:rPr lang="en-US" dirty="0"/>
              <a:t>, Brazil</a:t>
            </a:r>
          </a:p>
          <a:p>
            <a:endParaRPr lang="pt-BR" dirty="0"/>
          </a:p>
        </p:txBody>
      </p:sp>
      <p:pic>
        <p:nvPicPr>
          <p:cNvPr id="13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835" y="39350399"/>
            <a:ext cx="3747056" cy="2150247"/>
          </a:xfrm>
          <a:prstGeom prst="rect">
            <a:avLst/>
          </a:prstGeom>
        </p:spPr>
      </p:pic>
      <p:sp>
        <p:nvSpPr>
          <p:cNvPr id="14" name="TextBox 16"/>
          <p:cNvSpPr txBox="1"/>
          <p:nvPr/>
        </p:nvSpPr>
        <p:spPr>
          <a:xfrm>
            <a:off x="725857" y="5622748"/>
            <a:ext cx="4974439" cy="1077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4" b="1" dirty="0"/>
              <a:t>Introduction</a:t>
            </a:r>
          </a:p>
        </p:txBody>
      </p:sp>
      <p:sp>
        <p:nvSpPr>
          <p:cNvPr id="241" name="TextBox 12"/>
          <p:cNvSpPr txBox="1"/>
          <p:nvPr/>
        </p:nvSpPr>
        <p:spPr>
          <a:xfrm>
            <a:off x="282720" y="28117295"/>
            <a:ext cx="3151825" cy="1077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4" b="1" dirty="0"/>
              <a:t>Results</a:t>
            </a:r>
          </a:p>
        </p:txBody>
      </p:sp>
      <p:sp>
        <p:nvSpPr>
          <p:cNvPr id="246" name="TextBox 14"/>
          <p:cNvSpPr txBox="1"/>
          <p:nvPr/>
        </p:nvSpPr>
        <p:spPr>
          <a:xfrm>
            <a:off x="16976182" y="29434403"/>
            <a:ext cx="4655442" cy="1077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4" b="1" dirty="0"/>
              <a:t>Conclusion</a:t>
            </a:r>
          </a:p>
        </p:txBody>
      </p:sp>
      <p:sp>
        <p:nvSpPr>
          <p:cNvPr id="248" name="Rectangle 3"/>
          <p:cNvSpPr/>
          <p:nvPr/>
        </p:nvSpPr>
        <p:spPr>
          <a:xfrm>
            <a:off x="16782365" y="30751451"/>
            <a:ext cx="12766997" cy="7823861"/>
          </a:xfrm>
          <a:prstGeom prst="rect">
            <a:avLst/>
          </a:prstGeom>
          <a:solidFill>
            <a:srgbClr val="FFE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5604" dirty="0">
              <a:solidFill>
                <a:srgbClr val="8033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47" y="39252366"/>
            <a:ext cx="4461864" cy="2394972"/>
          </a:xfrm>
          <a:prstGeom prst="rect">
            <a:avLst/>
          </a:prstGeom>
        </p:spPr>
      </p:pic>
      <p:sp>
        <p:nvSpPr>
          <p:cNvPr id="22" name="TextBox 18">
            <a:extLst>
              <a:ext uri="{FF2B5EF4-FFF2-40B4-BE49-F238E27FC236}">
                <a16:creationId xmlns:a16="http://schemas.microsoft.com/office/drawing/2014/main" id="{897C021F-1174-4E5E-A642-2FFE83C8DDDE}"/>
              </a:ext>
            </a:extLst>
          </p:cNvPr>
          <p:cNvSpPr txBox="1"/>
          <p:nvPr/>
        </p:nvSpPr>
        <p:spPr>
          <a:xfrm>
            <a:off x="16169611" y="6218938"/>
            <a:ext cx="13891969" cy="191151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r"/>
            <a:r>
              <a:rPr lang="en-US" sz="5604" b="1" dirty="0">
                <a:solidFill>
                  <a:srgbClr val="803300"/>
                </a:solidFill>
              </a:rPr>
              <a:t>BD-BR/PSNR and complexity analysis</a:t>
            </a:r>
            <a:endParaRPr lang="pt-BR" sz="32050" b="1" dirty="0"/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25589000-3FB6-4FCF-8F0E-8579E5ECDFBD}"/>
              </a:ext>
            </a:extLst>
          </p:cNvPr>
          <p:cNvSpPr txBox="1"/>
          <p:nvPr/>
        </p:nvSpPr>
        <p:spPr>
          <a:xfrm>
            <a:off x="16737740" y="30800646"/>
            <a:ext cx="12811624" cy="784838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marL="743472" indent="-743472">
              <a:spcAft>
                <a:spcPts val="2402"/>
              </a:spcAft>
              <a:buFont typeface="Wingdings" pitchFamily="2" charset="2"/>
              <a:buChar char="§"/>
            </a:pPr>
            <a:r>
              <a:rPr lang="en-US" sz="5204" dirty="0">
                <a:solidFill>
                  <a:srgbClr val="803300"/>
                </a:solidFill>
              </a:rPr>
              <a:t>VVC</a:t>
            </a:r>
            <a:r>
              <a:rPr lang="en-US" sz="5204" dirty="0">
                <a:solidFill>
                  <a:srgbClr val="803300"/>
                </a:solidFill>
                <a:cs typeface="Arial"/>
              </a:rPr>
              <a:t> average bitrate savings of 44.4% for the same video quality</a:t>
            </a:r>
            <a:endParaRPr lang="en-US" sz="5204" dirty="0">
              <a:ea typeface="+mn-lt"/>
              <a:cs typeface="+mn-lt"/>
            </a:endParaRPr>
          </a:p>
          <a:p>
            <a:pPr marL="743472" indent="-743472">
              <a:spcAft>
                <a:spcPts val="2402"/>
              </a:spcAft>
              <a:buFont typeface="Wingdings" pitchFamily="2" charset="2"/>
              <a:buChar char="§"/>
            </a:pPr>
            <a:r>
              <a:rPr lang="en-US" sz="5204" dirty="0">
                <a:solidFill>
                  <a:srgbClr val="803300"/>
                </a:solidFill>
                <a:cs typeface="Arial"/>
              </a:rPr>
              <a:t>At same bitrate, VVC reaches a quality improvement of more than 2 </a:t>
            </a:r>
            <a:r>
              <a:rPr lang="en-US" sz="5204" dirty="0" err="1">
                <a:solidFill>
                  <a:srgbClr val="803300"/>
                </a:solidFill>
                <a:cs typeface="Arial"/>
              </a:rPr>
              <a:t>db</a:t>
            </a:r>
            <a:endParaRPr lang="en-US" sz="5204" dirty="0">
              <a:solidFill>
                <a:srgbClr val="803300"/>
              </a:solidFill>
              <a:cs typeface="Arial"/>
            </a:endParaRPr>
          </a:p>
          <a:p>
            <a:pPr marL="743472" indent="-743472">
              <a:spcAft>
                <a:spcPts val="2402"/>
              </a:spcAft>
              <a:buFont typeface="Wingdings" pitchFamily="2" charset="2"/>
              <a:buChar char="§"/>
            </a:pPr>
            <a:r>
              <a:rPr lang="en-US" sz="5204" dirty="0">
                <a:solidFill>
                  <a:srgbClr val="803300"/>
                </a:solidFill>
                <a:cs typeface="Arial"/>
              </a:rPr>
              <a:t>VVC encoding is 10 to almost 16 times more complex than HEVC</a:t>
            </a:r>
          </a:p>
          <a:p>
            <a:pPr marL="743472" indent="-743472">
              <a:spcAft>
                <a:spcPts val="2402"/>
              </a:spcAft>
              <a:buFont typeface="Wingdings" pitchFamily="2" charset="2"/>
              <a:buChar char="§"/>
            </a:pPr>
            <a:r>
              <a:rPr lang="en-US" sz="5204" dirty="0">
                <a:solidFill>
                  <a:srgbClr val="803300"/>
                </a:solidFill>
                <a:cs typeface="Arial"/>
              </a:rPr>
              <a:t>Considerable increase in the intra search and filtering steps (ALF)</a:t>
            </a:r>
          </a:p>
        </p:txBody>
      </p:sp>
      <p:pic>
        <p:nvPicPr>
          <p:cNvPr id="9" name="Imagem 11" descr="Uma imagem contendo placar&#10;&#10;Descrição gerada com muito alta confiança">
            <a:extLst>
              <a:ext uri="{FF2B5EF4-FFF2-40B4-BE49-F238E27FC236}">
                <a16:creationId xmlns:a16="http://schemas.microsoft.com/office/drawing/2014/main" id="{474936FA-4FFE-4A35-9C4B-469FB2C44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3145" y="39317033"/>
            <a:ext cx="5227844" cy="2216970"/>
          </a:xfrm>
          <a:prstGeom prst="rect">
            <a:avLst/>
          </a:prstGeom>
        </p:spPr>
      </p:pic>
      <p:sp>
        <p:nvSpPr>
          <p:cNvPr id="25" name="TextBox 18">
            <a:extLst>
              <a:ext uri="{FF2B5EF4-FFF2-40B4-BE49-F238E27FC236}">
                <a16:creationId xmlns:a16="http://schemas.microsoft.com/office/drawing/2014/main" id="{6B54993B-244E-4DB6-814F-43139366A4C3}"/>
              </a:ext>
            </a:extLst>
          </p:cNvPr>
          <p:cNvSpPr txBox="1"/>
          <p:nvPr/>
        </p:nvSpPr>
        <p:spPr>
          <a:xfrm>
            <a:off x="16894780" y="20528922"/>
            <a:ext cx="13166798" cy="114852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r"/>
            <a:r>
              <a:rPr lang="en-US" sz="5604" b="1" dirty="0">
                <a:solidFill>
                  <a:srgbClr val="803300"/>
                </a:solidFill>
              </a:rPr>
              <a:t>Complexity comparison per module</a:t>
            </a:r>
            <a:endParaRPr lang="pt-BR" sz="5604" b="1" dirty="0">
              <a:solidFill>
                <a:srgbClr val="803300"/>
              </a:solidFill>
              <a:cs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0E401C-E64E-9544-8D92-29BD0D6C8640}"/>
              </a:ext>
            </a:extLst>
          </p:cNvPr>
          <p:cNvGrpSpPr/>
          <p:nvPr/>
        </p:nvGrpSpPr>
        <p:grpSpPr>
          <a:xfrm>
            <a:off x="358273" y="13934651"/>
            <a:ext cx="14876415" cy="12943697"/>
            <a:chOff x="88401" y="3236156"/>
            <a:chExt cx="3716483" cy="3233644"/>
          </a:xfrm>
        </p:grpSpPr>
        <p:sp>
          <p:nvSpPr>
            <p:cNvPr id="30" name="TextBox 16"/>
            <p:cNvSpPr txBox="1"/>
            <p:nvPr/>
          </p:nvSpPr>
          <p:spPr>
            <a:xfrm>
              <a:off x="161168" y="3236156"/>
              <a:ext cx="775787" cy="269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404" b="1" dirty="0"/>
                <a:t>Method</a:t>
              </a:r>
            </a:p>
          </p:txBody>
        </p:sp>
        <p:pic>
          <p:nvPicPr>
            <p:cNvPr id="27" name="Imagem 27" descr="Uma imagem contendo screenshot&#10;&#10;Descrição gerada com muito alta confiança">
              <a:extLst>
                <a:ext uri="{FF2B5EF4-FFF2-40B4-BE49-F238E27FC236}">
                  <a16:creationId xmlns:a16="http://schemas.microsoft.com/office/drawing/2014/main" id="{6AF48B51-7076-4F22-9BDD-FE639666BF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787" t="8696" r="62568" b="79028"/>
            <a:stretch/>
          </p:blipFill>
          <p:spPr>
            <a:xfrm>
              <a:off x="115598" y="3545466"/>
              <a:ext cx="3689286" cy="1010412"/>
            </a:xfrm>
            <a:prstGeom prst="rect">
              <a:avLst/>
            </a:prstGeom>
          </p:spPr>
        </p:pic>
        <p:pic>
          <p:nvPicPr>
            <p:cNvPr id="31" name="Imagem 31" descr="Uma imagem contendo screenshot&#10;&#10;Descrição gerada com muito alta confiança">
              <a:extLst>
                <a:ext uri="{FF2B5EF4-FFF2-40B4-BE49-F238E27FC236}">
                  <a16:creationId xmlns:a16="http://schemas.microsoft.com/office/drawing/2014/main" id="{DE4572B4-C124-4E4B-B430-84195F6C3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3572" t="8786" r="14108" b="79233"/>
            <a:stretch/>
          </p:blipFill>
          <p:spPr>
            <a:xfrm>
              <a:off x="88401" y="4602741"/>
              <a:ext cx="2417921" cy="1010259"/>
            </a:xfrm>
            <a:prstGeom prst="rect">
              <a:avLst/>
            </a:prstGeom>
          </p:spPr>
        </p:pic>
        <p:pic>
          <p:nvPicPr>
            <p:cNvPr id="36" name="Imagem 31" descr="Uma imagem contendo screenshot&#10;&#10;Descrição gerada com muito alta confiança">
              <a:extLst>
                <a:ext uri="{FF2B5EF4-FFF2-40B4-BE49-F238E27FC236}">
                  <a16:creationId xmlns:a16="http://schemas.microsoft.com/office/drawing/2014/main" id="{E945C65E-5A43-4FA7-AD78-DD264CF3E7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1533" t="8738" r="44165" b="81553"/>
            <a:stretch/>
          </p:blipFill>
          <p:spPr>
            <a:xfrm>
              <a:off x="102809" y="5659676"/>
              <a:ext cx="1783940" cy="810124"/>
            </a:xfrm>
            <a:prstGeom prst="rect">
              <a:avLst/>
            </a:prstGeom>
          </p:spPr>
        </p:pic>
      </p:grpSp>
      <p:pic>
        <p:nvPicPr>
          <p:cNvPr id="18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3E5B29-22A2-409C-B39A-90B86FF6AAB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2796"/>
          <a:stretch/>
        </p:blipFill>
        <p:spPr>
          <a:xfrm>
            <a:off x="290259" y="30743944"/>
            <a:ext cx="15871008" cy="85285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7895B9-2E74-4D87-A97A-928AC6E6D8BE}"/>
              </a:ext>
            </a:extLst>
          </p:cNvPr>
          <p:cNvSpPr/>
          <p:nvPr/>
        </p:nvSpPr>
        <p:spPr>
          <a:xfrm>
            <a:off x="6756888" y="29248760"/>
            <a:ext cx="3279887" cy="913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50"/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813A6823-39FC-4362-B0CC-B60901985DC6}"/>
              </a:ext>
            </a:extLst>
          </p:cNvPr>
          <p:cNvSpPr txBox="1"/>
          <p:nvPr/>
        </p:nvSpPr>
        <p:spPr>
          <a:xfrm>
            <a:off x="361479" y="29455070"/>
            <a:ext cx="14390513" cy="206411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r>
              <a:rPr lang="en-US" sz="5604" b="1" dirty="0">
                <a:solidFill>
                  <a:srgbClr val="803300"/>
                </a:solidFill>
              </a:rPr>
              <a:t>VVC average complexity for each QP.</a:t>
            </a:r>
            <a:endParaRPr lang="pt-BR" sz="5604" b="1" dirty="0">
              <a:solidFill>
                <a:srgbClr val="803300"/>
              </a:solidFill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1BA286-F2A0-B948-830D-45A5259E7C49}"/>
              </a:ext>
            </a:extLst>
          </p:cNvPr>
          <p:cNvSpPr txBox="1"/>
          <p:nvPr/>
        </p:nvSpPr>
        <p:spPr>
          <a:xfrm>
            <a:off x="28393628" y="23217298"/>
            <a:ext cx="641522" cy="1077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404" b="1" dirty="0">
                <a:solidFill>
                  <a:srgbClr val="803300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B719F7-F53A-C247-B4E6-176684DEEA18}"/>
              </a:ext>
            </a:extLst>
          </p:cNvPr>
          <p:cNvSpPr txBox="1"/>
          <p:nvPr/>
        </p:nvSpPr>
        <p:spPr>
          <a:xfrm>
            <a:off x="17952468" y="22994501"/>
            <a:ext cx="641522" cy="1077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404" b="1" dirty="0">
                <a:solidFill>
                  <a:srgbClr val="803300"/>
                </a:solidFill>
              </a:rP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a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D44078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10476</TotalTime>
  <Words>80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Rate-Distortion and Complexity Comparison of HEVC and VVC Video Encoders</vt:lpstr>
    </vt:vector>
  </TitlesOfParts>
  <Company>LIRMM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Brum</dc:creator>
  <cp:lastModifiedBy>Grellert</cp:lastModifiedBy>
  <cp:revision>1426</cp:revision>
  <cp:lastPrinted>2019-10-13T23:16:11Z</cp:lastPrinted>
  <dcterms:created xsi:type="dcterms:W3CDTF">2015-08-10T16:26:27Z</dcterms:created>
  <dcterms:modified xsi:type="dcterms:W3CDTF">2019-10-13T23:16:39Z</dcterms:modified>
</cp:coreProperties>
</file>