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C9CCD8-0999-4E3E-AEE4-E843F295CC98}">
  <a:tblStyle styleId="{37C9CCD8-0999-4E3E-AEE4-E843F295C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1acec4b3_0_1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1acec4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1acec4b3_0_6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1acec4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1acec607_0_9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1acec6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1acec607_0_20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1acec60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1acec607_0_23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1acec60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21ff26c3_0_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21ff2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ea9d49b_1_1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2ea9d4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1acec607_0_24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1acec60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1acec607_0_25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1acec60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41acec607_0_26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41acec60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21ff26c3_0_6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21ff26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acec607_0_28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acec60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21ff26c3_0_23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421ff26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21ff26c3_0_6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21ff26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21ff26c3_0_8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421ff26c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28be9c5e_0_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428be9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1acec607_0_11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41acec60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41acec607_0_139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41acec60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41acec607_0_166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41acec60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1acec607_0_15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41acec6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41acec4b3_0_54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41acec4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00a0478d_0_19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00a0478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41acec607_0_53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41acec6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41acec607_0_12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41acec6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421ff26c3_0_1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421ff26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acec607_0_2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1acec6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1acec607_0_37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1acec6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1acec4b3_0_3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1acec4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2ea9d49b_0_9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2ea9d4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2719252b_0_1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271925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2719252b_0_3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271925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Relationship Id="rId7" Type="http://schemas.openxmlformats.org/officeDocument/2006/relationships/image" Target="../media/image24.jpg"/><Relationship Id="rId8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6.jpg"/><Relationship Id="rId5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1" Type="http://schemas.openxmlformats.org/officeDocument/2006/relationships/image" Target="../media/image7.jpg"/><Relationship Id="rId10" Type="http://schemas.openxmlformats.org/officeDocument/2006/relationships/image" Target="../media/image4.jpg"/><Relationship Id="rId9" Type="http://schemas.openxmlformats.org/officeDocument/2006/relationships/image" Target="../media/image5.jp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6.jpg"/><Relationship Id="rId8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76" l="0" r="0" t="6576"/>
          <a:stretch/>
        </p:blipFill>
        <p:spPr>
          <a:xfrm>
            <a:off x="0" y="3215700"/>
            <a:ext cx="9143999" cy="19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3050" y="1537600"/>
            <a:ext cx="8684100" cy="1617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Autor: Ícaro G. Siqueira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Orientador: Prof. Mateus Grellert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Co-</a:t>
            </a:r>
            <a:r>
              <a:rPr lang="en" sz="1800">
                <a:solidFill>
                  <a:srgbClr val="745477"/>
                </a:solidFill>
              </a:rPr>
              <a:t>o</a:t>
            </a:r>
            <a:r>
              <a:rPr lang="en" sz="1800">
                <a:solidFill>
                  <a:srgbClr val="745477"/>
                </a:solidFill>
              </a:rPr>
              <a:t>rientador: Prof. </a:t>
            </a:r>
            <a:r>
              <a:rPr lang="en" sz="1800">
                <a:solidFill>
                  <a:srgbClr val="745477"/>
                </a:solidFill>
              </a:rPr>
              <a:t>Guilherme</a:t>
            </a:r>
            <a:r>
              <a:rPr lang="en" sz="1800">
                <a:solidFill>
                  <a:srgbClr val="745477"/>
                </a:solidFill>
              </a:rPr>
              <a:t> Corrêa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16450" y="226725"/>
            <a:ext cx="5711100" cy="1168800"/>
          </a:xfrm>
          <a:prstGeom prst="roundRect">
            <a:avLst>
              <a:gd fmla="val 16667" name="adj"/>
            </a:avLst>
          </a:prstGeom>
          <a:solidFill>
            <a:srgbClr val="39AC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60000" dist="38100">
              <a:srgbClr val="74547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27550" y="1283975"/>
            <a:ext cx="3320100" cy="23133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Unidades de Codificação (UC) do VVC tem de 128x128 até 4x4 pixels de tamanho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UC HEVC tem de 64x64 até 8x8 pixels de tamanho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988" y="696275"/>
            <a:ext cx="5420567" cy="30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878550" y="1186350"/>
            <a:ext cx="6367500" cy="26412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Ângulos de  Intra-quadro do VVC com </a:t>
            </a:r>
            <a:r>
              <a:rPr b="1" lang="en" sz="1800">
                <a:solidFill>
                  <a:srgbClr val="745477"/>
                </a:solidFill>
              </a:rPr>
              <a:t>quase o dobro</a:t>
            </a:r>
            <a:r>
              <a:rPr lang="en" sz="1800">
                <a:solidFill>
                  <a:srgbClr val="745477"/>
                </a:solidFill>
              </a:rPr>
              <a:t> de </a:t>
            </a:r>
            <a:r>
              <a:rPr lang="en" sz="1800">
                <a:solidFill>
                  <a:srgbClr val="745477"/>
                </a:solidFill>
              </a:rPr>
              <a:t>possíveis</a:t>
            </a:r>
            <a:r>
              <a:rPr lang="en" sz="1800">
                <a:solidFill>
                  <a:srgbClr val="745477"/>
                </a:solidFill>
              </a:rPr>
              <a:t> direções (65 contra 33)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Predição Inter-quadro com maior precisão (1/16 de pixel contra 1/4) e mais modos (affine, triangular)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Maior alcance de tamanhos para aplicar transformadas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Ferramenta de filtragem adicional (ALF)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003200" y="675500"/>
            <a:ext cx="43458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Diferenças dos Codificadores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(resultados gerais)</a:t>
            </a:r>
            <a:endParaRPr sz="2400">
              <a:solidFill>
                <a:srgbClr val="745477"/>
              </a:solidFill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2117875" y="926088"/>
            <a:ext cx="6729000" cy="27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7825" y="926087"/>
            <a:ext cx="6729092" cy="27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5"/>
          <p:cNvGraphicFramePr/>
          <p:nvPr/>
        </p:nvGraphicFramePr>
        <p:xfrm>
          <a:off x="5080470" y="136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{37C9CCD8-0999-4E3E-AEE4-E843F295CC98}</a:tableStyleId>
              </a:tblPr>
              <a:tblGrid>
                <a:gridCol w="956300"/>
                <a:gridCol w="1544700"/>
                <a:gridCol w="1351950"/>
              </a:tblGrid>
              <a:tr h="6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Ganho de Compressão(%)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Ganho de Qualidade(dB)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Média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44,40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2,07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52175" y="1279250"/>
            <a:ext cx="4419900" cy="2328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Os resultados mostram que o VVC provém um ganho na compressão de 44.4% em média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E em termos de qualidade uma média de melhora de 2.1 dB é obtida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036770" y="1981865"/>
            <a:ext cx="2896800" cy="3936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26"/>
          <p:cNvGraphicFramePr/>
          <p:nvPr/>
        </p:nvGraphicFramePr>
        <p:xfrm>
          <a:off x="5082005" y="1376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{37C9CCD8-0999-4E3E-AEE4-E843F295CC98}</a:tableStyleId>
              </a:tblPr>
              <a:tblGrid>
                <a:gridCol w="956300"/>
                <a:gridCol w="1544700"/>
                <a:gridCol w="1351950"/>
              </a:tblGrid>
              <a:tr h="6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Dif. Tempo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(SIMD)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Dif. Tempo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(sem SIMD)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Média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10,17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15,88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52175" y="1279250"/>
            <a:ext cx="4758000" cy="24123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VTM </a:t>
            </a:r>
            <a:r>
              <a:rPr lang="en" sz="1800">
                <a:solidFill>
                  <a:srgbClr val="745477"/>
                </a:solidFill>
              </a:rPr>
              <a:t>com as otimizações SIMD habilitadas </a:t>
            </a:r>
            <a:r>
              <a:rPr lang="en" sz="1800">
                <a:solidFill>
                  <a:srgbClr val="745477"/>
                </a:solidFill>
              </a:rPr>
              <a:t>é em média </a:t>
            </a:r>
            <a:r>
              <a:rPr b="1" lang="en" sz="1800">
                <a:solidFill>
                  <a:srgbClr val="745477"/>
                </a:solidFill>
              </a:rPr>
              <a:t>10 vezes mais lento</a:t>
            </a:r>
            <a:r>
              <a:rPr lang="en" sz="1800">
                <a:solidFill>
                  <a:srgbClr val="745477"/>
                </a:solidFill>
              </a:rPr>
              <a:t> que o HM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Tempo médio do VTM, com tais núcleos de aceleração desativados, passa a ser </a:t>
            </a:r>
            <a:r>
              <a:rPr b="1" lang="en" sz="1800">
                <a:solidFill>
                  <a:srgbClr val="745477"/>
                </a:solidFill>
              </a:rPr>
              <a:t>15,9 vezes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b="1" lang="en" sz="1800">
                <a:solidFill>
                  <a:srgbClr val="745477"/>
                </a:solidFill>
              </a:rPr>
              <a:t>maior</a:t>
            </a:r>
            <a:r>
              <a:rPr lang="en" sz="1800">
                <a:solidFill>
                  <a:srgbClr val="745477"/>
                </a:solidFill>
              </a:rPr>
              <a:t> do que o do HM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6048450" y="1983710"/>
            <a:ext cx="2896800" cy="3936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01450" y="1279250"/>
            <a:ext cx="44706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Comparando a qualidade x compressão dos dois codificadores para cada QP em 4 vídeos de 1080p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é superior em ambos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 ganho de BD-BR é maior quanto mais alto o QP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50" y="715100"/>
            <a:ext cx="4042749" cy="303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0800" y="675500"/>
            <a:ext cx="20769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(perfilamento por módulo)</a:t>
            </a:r>
            <a:endParaRPr sz="2400">
              <a:solidFill>
                <a:srgbClr val="745477"/>
              </a:solidFill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2117875" y="926088"/>
            <a:ext cx="6729000" cy="27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7825" y="926087"/>
            <a:ext cx="6729092" cy="27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Compensação de Movimento (MC) no VVC 19 vezes mais complexo que no HEVC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MC duas vezes mais lento que o IME-S, segundo </a:t>
            </a:r>
            <a:r>
              <a:rPr lang="en" sz="1800">
                <a:solidFill>
                  <a:srgbClr val="745477"/>
                </a:solidFill>
              </a:rPr>
              <a:t>módulo</a:t>
            </a:r>
            <a:r>
              <a:rPr lang="en" sz="1800">
                <a:solidFill>
                  <a:srgbClr val="745477"/>
                </a:solidFill>
              </a:rPr>
              <a:t> mais complexo do VVC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8618040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Explicação para o aumento de complexidade do MC no VVC é pela implementação de novas ferramentas na predição inter-quadro, Affine Motion Vectors e Triangle Mode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/>
          <p:nvPr/>
        </p:nvSpPr>
        <p:spPr>
          <a:xfrm>
            <a:off x="8618040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 tem</a:t>
            </a:r>
            <a:r>
              <a:rPr lang="en" sz="1800">
                <a:solidFill>
                  <a:srgbClr val="745477"/>
                </a:solidFill>
              </a:rPr>
              <a:t> uma </a:t>
            </a:r>
            <a:r>
              <a:rPr lang="en" sz="1800">
                <a:solidFill>
                  <a:srgbClr val="745477"/>
                </a:solidFill>
              </a:rPr>
              <a:t>média</a:t>
            </a:r>
            <a:r>
              <a:rPr lang="en" sz="1800">
                <a:solidFill>
                  <a:srgbClr val="745477"/>
                </a:solidFill>
              </a:rPr>
              <a:t> de </a:t>
            </a:r>
            <a:r>
              <a:rPr lang="en" sz="1800">
                <a:solidFill>
                  <a:srgbClr val="745477"/>
                </a:solidFill>
              </a:rPr>
              <a:t>mais de 600 vezes mais </a:t>
            </a:r>
            <a:r>
              <a:rPr lang="en" sz="1800">
                <a:solidFill>
                  <a:srgbClr val="745477"/>
                </a:solidFill>
              </a:rPr>
              <a:t>complexo </a:t>
            </a:r>
            <a:r>
              <a:rPr lang="en" sz="1800">
                <a:solidFill>
                  <a:srgbClr val="745477"/>
                </a:solidFill>
              </a:rPr>
              <a:t>no VVC comparado ao Filtro do HEVC </a:t>
            </a:r>
            <a:r>
              <a:rPr lang="en" sz="1800">
                <a:solidFill>
                  <a:srgbClr val="745477"/>
                </a:solidFill>
              </a:rPr>
              <a:t>apresentando a maior diferença de complexidade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Implementação da ferramenta Adaptive Loop Filter (ALF) no Filtro do VVC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/>
          <p:nvPr/>
        </p:nvSpPr>
        <p:spPr>
          <a:xfrm>
            <a:off x="6265985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0800" y="675500"/>
            <a:ext cx="1318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Sumário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45875" y="1304400"/>
            <a:ext cx="7079700" cy="209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Conclusão</a:t>
            </a:r>
            <a:endParaRPr sz="24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No HEVC o FME é o </a:t>
            </a:r>
            <a:r>
              <a:rPr lang="en" sz="1800">
                <a:solidFill>
                  <a:srgbClr val="745477"/>
                </a:solidFill>
              </a:rPr>
              <a:t>módulo </a:t>
            </a:r>
            <a:r>
              <a:rPr lang="en" sz="1800">
                <a:solidFill>
                  <a:srgbClr val="745477"/>
                </a:solidFill>
              </a:rPr>
              <a:t>mais complexo, sendo o </a:t>
            </a:r>
            <a:r>
              <a:rPr lang="en" sz="1800">
                <a:solidFill>
                  <a:srgbClr val="745477"/>
                </a:solidFill>
              </a:rPr>
              <a:t>único</a:t>
            </a:r>
            <a:r>
              <a:rPr lang="en" sz="1800">
                <a:solidFill>
                  <a:srgbClr val="745477"/>
                </a:solidFill>
              </a:rPr>
              <a:t> que consome mais tempo no HEVC do que no VVC. 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Isso é explicado com o fato da SIMD causar um grande </a:t>
            </a:r>
            <a:r>
              <a:rPr lang="en" sz="1800">
                <a:solidFill>
                  <a:srgbClr val="745477"/>
                </a:solidFill>
              </a:rPr>
              <a:t>decréscimo</a:t>
            </a:r>
            <a:r>
              <a:rPr lang="en" sz="1800">
                <a:solidFill>
                  <a:srgbClr val="745477"/>
                </a:solidFill>
              </a:rPr>
              <a:t> no tempo de codificação no VVC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/>
          <p:nvPr/>
        </p:nvSpPr>
        <p:spPr>
          <a:xfrm>
            <a:off x="4874095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101450" y="1279250"/>
            <a:ext cx="87450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tem um ganho de BD-BR de 44.4% para mesma qualidade de imagem comparado ao HEVC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Na mesma taxa de bits a média de melhora na qualidade de imagem do VVC é de 2 dB comparado com o HEVC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se mostrou de 10 até quase 16 vezes mais complexo que o HEVC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Análise</a:t>
            </a:r>
            <a:r>
              <a:rPr lang="en" sz="1800">
                <a:solidFill>
                  <a:srgbClr val="745477"/>
                </a:solidFill>
              </a:rPr>
              <a:t> de profiling mostrou as principais fontes de complexidade do VVC, sendo um bom ponto de partida para saber onde focar em novas pesquisas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40800" y="675500"/>
            <a:ext cx="1643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Conclusão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101450" y="1250500"/>
            <a:ext cx="8919600" cy="2481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[1] D.  Grois,  D.  Marpe,  A.  Mulayoff,  B.  Itzhaky,  and  O.  Hadar,  “Performance  comparison  of  h.265/mpeg-hevc,  VP9,  and  h.264/mpeg-avc encoders,” pp. 394–397, 2013.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[2] J.  Vanne,  M.  Viitanen,  T.  D.  Hamalainen,  and  A.  Hallapuro,  “Comparative  rate-distortion-complexity  analysis  of  HEVC  and  AVC  video codecs,” IEEE Transactions on Circuits and Systems for Video Technology, vol. 22, no. 12, pp. 1885–1898, 2012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[3] M. Karczewicz and E. Alshina, “Jvet ahg report: Tool evaluation (ahg1),” Joint Video Exploration Team (JVET) of ITU-T SG, 2016.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[4] C.  Rosewarne,  B.  Bross,  M.  Naccari,  K.  Sharman,  and  G.  J.  Sullivan, “HM16.2: High Efficiency Video Coding (HEVC) Test Model 16 (HM 16) Encoder Description Update 2,” in 27th JCT-VC Meeting, 2017.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[5] J. Chen, Y. Ye, and S. Kim, “Algorithm description for versatile video coding and test model 5 (vtm 5),” 14th Meeting of Joint Video Experts Team (JVET): Doc. JVET-J1001-v2, 2019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[6] G.  Bjontegaard,  “Calculation  of  average  ps</a:t>
            </a:r>
            <a:r>
              <a:rPr lang="en" sz="1200">
                <a:solidFill>
                  <a:srgbClr val="745477"/>
                </a:solidFill>
              </a:rPr>
              <a:t>n</a:t>
            </a:r>
            <a:r>
              <a:rPr lang="en" sz="1200">
                <a:solidFill>
                  <a:srgbClr val="745477"/>
                </a:solidFill>
              </a:rPr>
              <a:t>r  differences  between  rd-curves,” VCEG-M33, 2001</a:t>
            </a:r>
            <a:endParaRPr sz="1200">
              <a:solidFill>
                <a:srgbClr val="745477"/>
              </a:solidFill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40800" y="675500"/>
            <a:ext cx="18360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Referências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3238800" y="961738"/>
            <a:ext cx="2666400" cy="1054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745477"/>
                </a:solidFill>
              </a:rPr>
              <a:t>Obrigado!</a:t>
            </a:r>
            <a:endParaRPr b="1" sz="3600">
              <a:solidFill>
                <a:srgbClr val="745477"/>
              </a:solidFill>
            </a:endParaRPr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10738" l="15357" r="10982" t="15509"/>
          <a:stretch/>
        </p:blipFill>
        <p:spPr>
          <a:xfrm>
            <a:off x="2461850" y="2343475"/>
            <a:ext cx="4220300" cy="25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08" y="3933475"/>
            <a:ext cx="2291218" cy="97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600" y="2207455"/>
            <a:ext cx="2217550" cy="120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150" y="2311200"/>
            <a:ext cx="1560600" cy="1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3600" y="3628683"/>
            <a:ext cx="2217550" cy="97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250" y="735223"/>
            <a:ext cx="2217549" cy="1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639125" y="1279275"/>
            <a:ext cx="4624500" cy="2352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Seguidas as condições de teste definidas pelo grupo JCT-VC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Ferramentas de paralelismo desligadas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 e sem a otimização Single Instruction/Multiple Data (SIMD)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36"/>
          <p:cNvGrpSpPr/>
          <p:nvPr/>
        </p:nvGrpSpPr>
        <p:grpSpPr>
          <a:xfrm>
            <a:off x="5508837" y="1303975"/>
            <a:ext cx="3464318" cy="1755041"/>
            <a:chOff x="5028500" y="611983"/>
            <a:chExt cx="3051725" cy="1596217"/>
          </a:xfrm>
        </p:grpSpPr>
        <p:pic>
          <p:nvPicPr>
            <p:cNvPr id="317" name="Google Shape;317;p36"/>
            <p:cNvPicPr preferRelativeResize="0"/>
            <p:nvPr/>
          </p:nvPicPr>
          <p:blipFill rotWithShape="1">
            <a:blip r:embed="rId4">
              <a:alphaModFix/>
            </a:blip>
            <a:srcRect b="0" l="403" r="1287" t="2229"/>
            <a:stretch/>
          </p:blipFill>
          <p:spPr>
            <a:xfrm>
              <a:off x="5028500" y="751250"/>
              <a:ext cx="3051725" cy="145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6"/>
            <p:cNvSpPr txBox="1"/>
            <p:nvPr/>
          </p:nvSpPr>
          <p:spPr>
            <a:xfrm>
              <a:off x="5028578" y="611983"/>
              <a:ext cx="3051600" cy="6714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Versões dos Codificadores</a:t>
              </a:r>
              <a:endParaRPr sz="2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7"/>
          <p:cNvGrpSpPr/>
          <p:nvPr/>
        </p:nvGrpSpPr>
        <p:grpSpPr>
          <a:xfrm>
            <a:off x="3393985" y="1279275"/>
            <a:ext cx="5679002" cy="1454660"/>
            <a:chOff x="4387225" y="979400"/>
            <a:chExt cx="5679002" cy="1454660"/>
          </a:xfrm>
        </p:grpSpPr>
        <p:sp>
          <p:nvSpPr>
            <p:cNvPr id="324" name="Google Shape;324;p37"/>
            <p:cNvSpPr txBox="1"/>
            <p:nvPr/>
          </p:nvSpPr>
          <p:spPr>
            <a:xfrm>
              <a:off x="4387227" y="979400"/>
              <a:ext cx="5679000" cy="4146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Ferramentas usadas para obter os resultados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325" name="Google Shape;325;p37"/>
            <p:cNvSpPr txBox="1"/>
            <p:nvPr/>
          </p:nvSpPr>
          <p:spPr>
            <a:xfrm>
              <a:off x="4387225" y="1394125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Complexidade por módulo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6" name="Google Shape;326;p37"/>
            <p:cNvSpPr txBox="1"/>
            <p:nvPr/>
          </p:nvSpPr>
          <p:spPr>
            <a:xfrm>
              <a:off x="4387225" y="1743300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Análise</a:t>
              </a:r>
              <a:r>
                <a:rPr lang="en">
                  <a:solidFill>
                    <a:srgbClr val="745477"/>
                  </a:solidFill>
                </a:rPr>
                <a:t> </a:t>
              </a:r>
              <a:r>
                <a:rPr lang="en">
                  <a:solidFill>
                    <a:srgbClr val="745477"/>
                  </a:solidFill>
                </a:rPr>
                <a:t>dos dados de saída da codificação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7" name="Google Shape;327;p37"/>
            <p:cNvSpPr txBox="1"/>
            <p:nvPr/>
          </p:nvSpPr>
          <p:spPr>
            <a:xfrm>
              <a:off x="4387225" y="2083720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Calculo dos dados analisados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8" name="Google Shape;328;p37"/>
            <p:cNvSpPr txBox="1"/>
            <p:nvPr/>
          </p:nvSpPr>
          <p:spPr>
            <a:xfrm>
              <a:off x="8004248" y="1394125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GNU Profiler (GPROF)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9" name="Google Shape;329;p37"/>
            <p:cNvSpPr txBox="1"/>
            <p:nvPr/>
          </p:nvSpPr>
          <p:spPr>
            <a:xfrm>
              <a:off x="8004248" y="1744690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Python 2.7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30" name="Google Shape;330;p37"/>
            <p:cNvSpPr txBox="1"/>
            <p:nvPr/>
          </p:nvSpPr>
          <p:spPr>
            <a:xfrm>
              <a:off x="8004248" y="2089060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Bjontegaard Delta (BD)</a:t>
              </a:r>
              <a:endParaRPr>
                <a:solidFill>
                  <a:srgbClr val="745477"/>
                </a:solidFill>
              </a:endParaRPr>
            </a:p>
          </p:txBody>
        </p:sp>
      </p:grpSp>
      <p:sp>
        <p:nvSpPr>
          <p:cNvPr id="331" name="Google Shape;331;p3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86130" y="1279275"/>
            <a:ext cx="3195600" cy="2465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 BD-BR representa a diferença média em bitrate entre codificadores para mesma qualidade de imagem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3388800" y="2393399"/>
            <a:ext cx="5679000" cy="340500"/>
          </a:xfrm>
          <a:prstGeom prst="rect">
            <a:avLst/>
          </a:prstGeom>
          <a:noFill/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172025" y="1279250"/>
            <a:ext cx="45552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Subamostragem YUV 4:2:0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8 bits por amostra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Testes realizados em um Intel Xeon octa-core 3.60GHz, 32 GB RAM usando a ferramenta GNU Parallel [6] para rodar 4 </a:t>
            </a:r>
            <a:r>
              <a:rPr lang="en" sz="1800">
                <a:solidFill>
                  <a:srgbClr val="745477"/>
                </a:solidFill>
              </a:rPr>
              <a:t>processos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lang="en" sz="1800">
                <a:solidFill>
                  <a:srgbClr val="745477"/>
                </a:solidFill>
              </a:rPr>
              <a:t>simultâneos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Total de 228 codificações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8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00" y="696250"/>
            <a:ext cx="3845549" cy="3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/>
          <p:nvPr/>
        </p:nvSpPr>
        <p:spPr>
          <a:xfrm>
            <a:off x="5204000" y="1032400"/>
            <a:ext cx="1055700" cy="27009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02" y="697163"/>
            <a:ext cx="3499350" cy="3067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152175" y="1279250"/>
            <a:ext cx="4981200" cy="24324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Complexidade foi medida de duas formas: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AutoNum type="arabicParenR"/>
            </a:pPr>
            <a:r>
              <a:rPr lang="en" sz="1800">
                <a:solidFill>
                  <a:srgbClr val="745477"/>
                </a:solidFill>
              </a:rPr>
              <a:t>Em termos de tempo de execução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Para comparar os codificadores e</a:t>
            </a:r>
            <a:r>
              <a:rPr lang="en" sz="1800">
                <a:solidFill>
                  <a:srgbClr val="745477"/>
                </a:solidFill>
              </a:rPr>
              <a:t>m termos de tempo de execução foi dividido o tempo médio de codificação do VTM pelo tempo médio do</a:t>
            </a:r>
            <a:r>
              <a:rPr lang="en" sz="1800">
                <a:solidFill>
                  <a:srgbClr val="745477"/>
                </a:solidFill>
              </a:rPr>
              <a:t> HM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55" name="Google Shape;3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7510925" y="996725"/>
            <a:ext cx="1175700" cy="26148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152175" y="1279250"/>
            <a:ext cx="49812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Complexidade foi medida de duas formas: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2)	</a:t>
            </a:r>
            <a:r>
              <a:rPr lang="en" sz="1800">
                <a:solidFill>
                  <a:srgbClr val="745477"/>
                </a:solidFill>
              </a:rPr>
              <a:t>Usando GPROF, o que permite comparar o tempo de cada função dos codificadores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No profiling somente o VVC com SIMD foi usado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</a:t>
            </a:r>
            <a:r>
              <a:rPr lang="en" sz="1800">
                <a:solidFill>
                  <a:srgbClr val="745477"/>
                </a:solidFill>
              </a:rPr>
              <a:t>úmero</a:t>
            </a:r>
            <a:r>
              <a:rPr lang="en" sz="1800">
                <a:solidFill>
                  <a:srgbClr val="745477"/>
                </a:solidFill>
              </a:rPr>
              <a:t> de frames reduzido para 30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Número de </a:t>
            </a:r>
            <a:r>
              <a:rPr lang="en" sz="1800">
                <a:solidFill>
                  <a:srgbClr val="745477"/>
                </a:solidFill>
              </a:rPr>
              <a:t>sequências</a:t>
            </a:r>
            <a:r>
              <a:rPr lang="en" sz="1800">
                <a:solidFill>
                  <a:srgbClr val="745477"/>
                </a:solidFill>
              </a:rPr>
              <a:t>  reduzido para 9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0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67" name="Google Shape;3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450" y="1213059"/>
            <a:ext cx="2496687" cy="250969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420" y="756713"/>
            <a:ext cx="3333053" cy="2948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116550" y="1222425"/>
            <a:ext cx="3087600" cy="2469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possui partições </a:t>
            </a:r>
            <a:r>
              <a:rPr lang="en" sz="1800">
                <a:solidFill>
                  <a:srgbClr val="745477"/>
                </a:solidFill>
              </a:rPr>
              <a:t>binárias</a:t>
            </a:r>
            <a:r>
              <a:rPr lang="en" sz="1800">
                <a:solidFill>
                  <a:srgbClr val="745477"/>
                </a:solidFill>
              </a:rPr>
              <a:t> e </a:t>
            </a:r>
            <a:r>
              <a:rPr lang="en" sz="1800">
                <a:solidFill>
                  <a:srgbClr val="745477"/>
                </a:solidFill>
              </a:rPr>
              <a:t>ternárias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HEVC possui somente partições binárias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HEVC possui limitação em particionamento recursivo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45875" y="1304400"/>
            <a:ext cx="57657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Aumento de vídeos transmitidos em tempo real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Demanda por vídeos com altas resolução e taxa de quadros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Aumento da banda </a:t>
            </a:r>
            <a:r>
              <a:rPr lang="en" sz="1800">
                <a:solidFill>
                  <a:srgbClr val="745477"/>
                </a:solidFill>
              </a:rPr>
              <a:t>necessária</a:t>
            </a:r>
            <a:r>
              <a:rPr lang="en" sz="1800">
                <a:solidFill>
                  <a:srgbClr val="745477"/>
                </a:solidFill>
              </a:rPr>
              <a:t> para transmitir e memória </a:t>
            </a:r>
            <a:r>
              <a:rPr lang="en" sz="1800">
                <a:solidFill>
                  <a:srgbClr val="745477"/>
                </a:solidFill>
              </a:rPr>
              <a:t>necessária</a:t>
            </a:r>
            <a:r>
              <a:rPr lang="en" sz="1800">
                <a:solidFill>
                  <a:srgbClr val="745477"/>
                </a:solidFill>
              </a:rPr>
              <a:t> para armazenar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23476" r="23433" t="0"/>
          <a:stretch/>
        </p:blipFill>
        <p:spPr>
          <a:xfrm>
            <a:off x="6291012" y="1317532"/>
            <a:ext cx="548700" cy="58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000" y="19700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26200" l="9747" r="6006" t="26489"/>
          <a:stretch/>
        </p:blipFill>
        <p:spPr>
          <a:xfrm>
            <a:off x="6949800" y="1354712"/>
            <a:ext cx="902848" cy="50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9810" y="1990900"/>
            <a:ext cx="902840" cy="5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8">
            <a:alphaModFix/>
          </a:blip>
          <a:srcRect b="26681" l="34133" r="33436" t="22834"/>
          <a:stretch/>
        </p:blipFill>
        <p:spPr>
          <a:xfrm>
            <a:off x="7974662" y="1327137"/>
            <a:ext cx="902851" cy="56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9">
            <a:alphaModFix/>
          </a:blip>
          <a:srcRect b="21370" l="12972" r="10627" t="15831"/>
          <a:stretch/>
        </p:blipFill>
        <p:spPr>
          <a:xfrm>
            <a:off x="7962750" y="2030175"/>
            <a:ext cx="926682" cy="4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1003" y="2743629"/>
            <a:ext cx="1417849" cy="72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11">
            <a:alphaModFix/>
          </a:blip>
          <a:srcRect b="23339" l="20046" r="20076" t="21405"/>
          <a:stretch/>
        </p:blipFill>
        <p:spPr>
          <a:xfrm>
            <a:off x="7937562" y="2743625"/>
            <a:ext cx="977050" cy="9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938725" y="1279238"/>
            <a:ext cx="4324800" cy="709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 configuração temporal Random Access (RA) foi selecionada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85" name="Google Shape;3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2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87" name="Google Shape;3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42"/>
          <p:cNvGrpSpPr/>
          <p:nvPr/>
        </p:nvGrpSpPr>
        <p:grpSpPr>
          <a:xfrm>
            <a:off x="938725" y="2085798"/>
            <a:ext cx="4858351" cy="1670102"/>
            <a:chOff x="1011650" y="742437"/>
            <a:chExt cx="3846675" cy="1456950"/>
          </a:xfrm>
        </p:grpSpPr>
        <p:pic>
          <p:nvPicPr>
            <p:cNvPr id="389" name="Google Shape;389;p42"/>
            <p:cNvPicPr preferRelativeResize="0"/>
            <p:nvPr/>
          </p:nvPicPr>
          <p:blipFill rotWithShape="1">
            <a:blip r:embed="rId4">
              <a:alphaModFix/>
            </a:blip>
            <a:srcRect b="0" l="1106" r="128" t="1390"/>
            <a:stretch/>
          </p:blipFill>
          <p:spPr>
            <a:xfrm>
              <a:off x="1011650" y="742437"/>
              <a:ext cx="3846675" cy="145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42"/>
            <p:cNvSpPr txBox="1"/>
            <p:nvPr/>
          </p:nvSpPr>
          <p:spPr>
            <a:xfrm>
              <a:off x="1011675" y="751250"/>
              <a:ext cx="3846600" cy="4239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</a:rPr>
                <a:t>Coding configuration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938725" y="1279250"/>
            <a:ext cx="41439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Valores de SI e TI estimam o nivel de textura e movimento de uma cena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Valores calculados a partir do componente luminancia (Y)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99" name="Google Shape;3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00" y="696250"/>
            <a:ext cx="3845549" cy="3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/>
          <p:nvPr/>
        </p:nvSpPr>
        <p:spPr>
          <a:xfrm>
            <a:off x="8166700" y="1029600"/>
            <a:ext cx="827100" cy="27120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01450" y="1279250"/>
            <a:ext cx="43419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ParkScene (1920x1080) sequence. It can be seen that VVC provides more bitrate savings on smaller QP values, ranging from 27% on QP=22 down to 20% on QP=37. 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SIMD accelerators have a higher impact on larger QPs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408" name="Google Shape;4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410" name="Google Shape;4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75" y="1913725"/>
            <a:ext cx="4472315" cy="1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45875" y="1304400"/>
            <a:ext cx="66078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High-Efficiency Video Coding (HEVC) desenvolvido pela Joint Collaborative Team on Video Coding (JCT-VC) [4]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Média de melhora na compressão de 39% na mesma qualidade de imagem [1]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Por volta de 20% e 50% mais processamento para comprimir dados do que H.264/AVC [2]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45875" y="1304400"/>
            <a:ext cx="52890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Joint Video Experts Team (JVET) desenvolve Versatile Video Coding (VVC) [5]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Codificador JVET se mostra 11,3 vezes mais complexo com um ganho de 25% de ganhos de compressão</a:t>
            </a:r>
            <a:r>
              <a:rPr lang="en" sz="1800">
                <a:solidFill>
                  <a:srgbClr val="745477"/>
                </a:solidFill>
              </a:rPr>
              <a:t> em relação ao HEVC [3]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Predição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Intra-quadro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Inter-quadro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Estimação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IME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FME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Compensação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Transformada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Quantização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Codificação de Entropia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9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20" name="Google Shape;120;p19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398B6"/>
              </a:buClr>
              <a:buSzPts val="1800"/>
              <a:buChar char="●"/>
            </a:pPr>
            <a:r>
              <a:rPr lang="en" sz="1800">
                <a:solidFill>
                  <a:srgbClr val="B398B6"/>
                </a:solidFill>
              </a:rPr>
              <a:t>Predição</a:t>
            </a:r>
            <a:endParaRPr sz="1800">
              <a:solidFill>
                <a:srgbClr val="B398B6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Intra-quadro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Inter-quadro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Estimação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IME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FME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Compensação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Transformada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Quantização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Filtro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Codificação de Entropia</a:t>
            </a:r>
            <a:endParaRPr sz="1800">
              <a:solidFill>
                <a:srgbClr val="9E9E9E"/>
              </a:solidFill>
            </a:endParaRPr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227990" y="2975763"/>
            <a:ext cx="2023500" cy="580800"/>
          </a:xfrm>
          <a:prstGeom prst="rect">
            <a:avLst/>
          </a:prstGeom>
          <a:solidFill>
            <a:srgbClr val="39AC9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Redundância Espacial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(intra-quadro)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282625" y="145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{37C9CCD8-0999-4E3E-AEE4-E843F295CC98}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8" name="Google Shape;128;p19"/>
          <p:cNvGrpSpPr/>
          <p:nvPr/>
        </p:nvGrpSpPr>
        <p:grpSpPr>
          <a:xfrm>
            <a:off x="1860188" y="1597467"/>
            <a:ext cx="1143000" cy="1174844"/>
            <a:chOff x="1768213" y="1664875"/>
            <a:chExt cx="1143000" cy="1123500"/>
          </a:xfrm>
        </p:grpSpPr>
        <p:cxnSp>
          <p:nvCxnSpPr>
            <p:cNvPr id="129" name="Google Shape;129;p19"/>
            <p:cNvCxnSpPr/>
            <p:nvPr/>
          </p:nvCxnSpPr>
          <p:spPr>
            <a:xfrm>
              <a:off x="1768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2149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9"/>
            <p:cNvCxnSpPr/>
            <p:nvPr/>
          </p:nvCxnSpPr>
          <p:spPr>
            <a:xfrm>
              <a:off x="2530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19"/>
            <p:cNvCxnSpPr/>
            <p:nvPr/>
          </p:nvCxnSpPr>
          <p:spPr>
            <a:xfrm>
              <a:off x="2911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Predição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Intra-quadro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Inter-quadro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Estimação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MV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Compensação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Transformada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Quantização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Filtro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Codificação de Entropia</a:t>
            </a:r>
            <a:endParaRPr sz="1800">
              <a:solidFill>
                <a:srgbClr val="9E9E9E"/>
              </a:solidFill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43" name="Google Shape;143;p20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" name="Google Shape;144;p20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88" y="1207175"/>
            <a:ext cx="22193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163" y="1202425"/>
            <a:ext cx="2219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347600" y="3138950"/>
            <a:ext cx="2118900" cy="580800"/>
          </a:xfrm>
          <a:prstGeom prst="rect">
            <a:avLst/>
          </a:prstGeom>
          <a:solidFill>
            <a:srgbClr val="39AC9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Redundância Temporal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(inter-quadro)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Predição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Intra-quadro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Inter-quadro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Estimação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IME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FME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Compensação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Transformada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Quantização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Codificação de Entropia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57" name="Google Shape;157;p21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