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6"/>
  </p:notesMasterIdLst>
  <p:sldIdLst>
    <p:sldId id="256" r:id="rId2"/>
    <p:sldId id="257" r:id="rId3"/>
    <p:sldId id="284" r:id="rId4"/>
    <p:sldId id="285" r:id="rId5"/>
    <p:sldId id="286" r:id="rId6"/>
    <p:sldId id="258" r:id="rId7"/>
    <p:sldId id="281" r:id="rId8"/>
    <p:sldId id="283" r:id="rId9"/>
    <p:sldId id="259" r:id="rId10"/>
    <p:sldId id="288" r:id="rId11"/>
    <p:sldId id="287" r:id="rId12"/>
    <p:sldId id="291" r:id="rId13"/>
    <p:sldId id="292" r:id="rId14"/>
    <p:sldId id="293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92303-21BA-4C33-8AB3-2E11D2A759EB}" v="13" dt="2019-05-30T21:53:13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09" autoAdjust="0"/>
    <p:restoredTop sz="83657" autoAdjust="0"/>
  </p:normalViewPr>
  <p:slideViewPr>
    <p:cSldViewPr>
      <p:cViewPr varScale="1">
        <p:scale>
          <a:sx n="65" d="100"/>
          <a:sy n="65" d="100"/>
        </p:scale>
        <p:origin x="1651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rael Lucania" userId="1b1813b8-46d6-41ab-8c83-e585abf23f86" providerId="ADAL" clId="{94192303-21BA-4C33-8AB3-2E11D2A759EB}"/>
    <pc:docChg chg="undo custSel addSld delSld modSld">
      <pc:chgData name="Israel Lucania" userId="1b1813b8-46d6-41ab-8c83-e585abf23f86" providerId="ADAL" clId="{94192303-21BA-4C33-8AB3-2E11D2A759EB}" dt="2019-05-30T21:53:13.607" v="551"/>
      <pc:docMkLst>
        <pc:docMk/>
      </pc:docMkLst>
      <pc:sldChg chg="delSp modSp">
        <pc:chgData name="Israel Lucania" userId="1b1813b8-46d6-41ab-8c83-e585abf23f86" providerId="ADAL" clId="{94192303-21BA-4C33-8AB3-2E11D2A759EB}" dt="2019-05-30T21:29:08.857" v="72" actId="478"/>
        <pc:sldMkLst>
          <pc:docMk/>
          <pc:sldMk cId="0" sldId="256"/>
        </pc:sldMkLst>
        <pc:spChg chg="del">
          <ac:chgData name="Israel Lucania" userId="1b1813b8-46d6-41ab-8c83-e585abf23f86" providerId="ADAL" clId="{94192303-21BA-4C33-8AB3-2E11D2A759EB}" dt="2019-05-30T21:29:08.857" v="72" actId="478"/>
          <ac:spMkLst>
            <pc:docMk/>
            <pc:sldMk cId="0" sldId="256"/>
            <ac:spMk id="2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9:05.614" v="71" actId="1076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Israel Lucania" userId="1b1813b8-46d6-41ab-8c83-e585abf23f86" providerId="ADAL" clId="{94192303-21BA-4C33-8AB3-2E11D2A759EB}" dt="2019-05-30T21:29:26.168" v="87" actId="1035"/>
        <pc:sldMkLst>
          <pc:docMk/>
          <pc:sldMk cId="0" sldId="257"/>
        </pc:sldMkLst>
        <pc:spChg chg="mod">
          <ac:chgData name="Israel Lucania" userId="1b1813b8-46d6-41ab-8c83-e585abf23f86" providerId="ADAL" clId="{94192303-21BA-4C33-8AB3-2E11D2A759EB}" dt="2019-05-30T21:29:26.168" v="87" actId="1035"/>
          <ac:spMkLst>
            <pc:docMk/>
            <pc:sldMk cId="0" sldId="257"/>
            <ac:spMk id="2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9:26.168" v="87" actId="1035"/>
          <ac:spMkLst>
            <pc:docMk/>
            <pc:sldMk cId="0" sldId="257"/>
            <ac:spMk id="3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9:26.168" v="87" actId="1035"/>
          <ac:spMkLst>
            <pc:docMk/>
            <pc:sldMk cId="0" sldId="257"/>
            <ac:spMk id="4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9:26.168" v="87" actId="1035"/>
          <ac:spMkLst>
            <pc:docMk/>
            <pc:sldMk cId="0" sldId="257"/>
            <ac:spMk id="5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9:26.168" v="87" actId="1035"/>
          <ac:spMkLst>
            <pc:docMk/>
            <pc:sldMk cId="0" sldId="257"/>
            <ac:spMk id="6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9:26.168" v="87" actId="1035"/>
          <ac:spMkLst>
            <pc:docMk/>
            <pc:sldMk cId="0" sldId="257"/>
            <ac:spMk id="7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9:26.168" v="87" actId="1035"/>
          <ac:spMkLst>
            <pc:docMk/>
            <pc:sldMk cId="0" sldId="257"/>
            <ac:spMk id="8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9:26.168" v="87" actId="1035"/>
          <ac:spMkLst>
            <pc:docMk/>
            <pc:sldMk cId="0" sldId="257"/>
            <ac:spMk id="9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9:26.168" v="87" actId="1035"/>
          <ac:spMkLst>
            <pc:docMk/>
            <pc:sldMk cId="0" sldId="257"/>
            <ac:spMk id="10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9:26.168" v="87" actId="1035"/>
          <ac:spMkLst>
            <pc:docMk/>
            <pc:sldMk cId="0" sldId="257"/>
            <ac:spMk id="11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9:26.168" v="87" actId="1035"/>
          <ac:spMkLst>
            <pc:docMk/>
            <pc:sldMk cId="0" sldId="257"/>
            <ac:spMk id="12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9:26.168" v="87" actId="1035"/>
          <ac:spMkLst>
            <pc:docMk/>
            <pc:sldMk cId="0" sldId="257"/>
            <ac:spMk id="13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9:26.168" v="87" actId="1035"/>
          <ac:spMkLst>
            <pc:docMk/>
            <pc:sldMk cId="0" sldId="257"/>
            <ac:spMk id="14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9:26.168" v="87" actId="1035"/>
          <ac:spMkLst>
            <pc:docMk/>
            <pc:sldMk cId="0" sldId="257"/>
            <ac:spMk id="15" creationId="{00000000-0000-0000-0000-000000000000}"/>
          </ac:spMkLst>
        </pc:spChg>
      </pc:sldChg>
      <pc:sldChg chg="addSp delSp modSp">
        <pc:chgData name="Israel Lucania" userId="1b1813b8-46d6-41ab-8c83-e585abf23f86" providerId="ADAL" clId="{94192303-21BA-4C33-8AB3-2E11D2A759EB}" dt="2019-05-30T21:34:32.988" v="239" actId="20577"/>
        <pc:sldMkLst>
          <pc:docMk/>
          <pc:sldMk cId="0" sldId="258"/>
        </pc:sldMkLst>
        <pc:spChg chg="mod">
          <ac:chgData name="Israel Lucania" userId="1b1813b8-46d6-41ab-8c83-e585abf23f86" providerId="ADAL" clId="{94192303-21BA-4C33-8AB3-2E11D2A759EB}" dt="2019-05-30T21:34:32.988" v="239" actId="20577"/>
          <ac:spMkLst>
            <pc:docMk/>
            <pc:sldMk cId="0" sldId="258"/>
            <ac:spMk id="5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31:15.845" v="168" actId="1076"/>
          <ac:spMkLst>
            <pc:docMk/>
            <pc:sldMk cId="0" sldId="258"/>
            <ac:spMk id="6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5:36.177" v="41" actId="6549"/>
          <ac:spMkLst>
            <pc:docMk/>
            <pc:sldMk cId="0" sldId="258"/>
            <ac:spMk id="7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31:12.034" v="167" actId="1076"/>
          <ac:spMkLst>
            <pc:docMk/>
            <pc:sldMk cId="0" sldId="258"/>
            <ac:spMk id="8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31:04.776" v="166" actId="1076"/>
          <ac:spMkLst>
            <pc:docMk/>
            <pc:sldMk cId="0" sldId="258"/>
            <ac:spMk id="9" creationId="{00000000-0000-0000-0000-000000000000}"/>
          </ac:spMkLst>
        </pc:spChg>
        <pc:spChg chg="add del mod">
          <ac:chgData name="Israel Lucania" userId="1b1813b8-46d6-41ab-8c83-e585abf23f86" providerId="ADAL" clId="{94192303-21BA-4C33-8AB3-2E11D2A759EB}" dt="2019-05-30T21:30:58.574" v="165" actId="478"/>
          <ac:spMkLst>
            <pc:docMk/>
            <pc:sldMk cId="0" sldId="258"/>
            <ac:spMk id="10" creationId="{374F1F55-F210-4043-9D57-7897321BD5EB}"/>
          </ac:spMkLst>
        </pc:spChg>
      </pc:sldChg>
      <pc:sldChg chg="delSp modSp">
        <pc:chgData name="Israel Lucania" userId="1b1813b8-46d6-41ab-8c83-e585abf23f86" providerId="ADAL" clId="{94192303-21BA-4C33-8AB3-2E11D2A759EB}" dt="2019-05-30T21:27:29.062" v="69" actId="1076"/>
        <pc:sldMkLst>
          <pc:docMk/>
          <pc:sldMk cId="0" sldId="259"/>
        </pc:sldMkLst>
        <pc:spChg chg="del">
          <ac:chgData name="Israel Lucania" userId="1b1813b8-46d6-41ab-8c83-e585abf23f86" providerId="ADAL" clId="{94192303-21BA-4C33-8AB3-2E11D2A759EB}" dt="2019-05-30T21:27:05.263" v="43" actId="478"/>
          <ac:spMkLst>
            <pc:docMk/>
            <pc:sldMk cId="0" sldId="259"/>
            <ac:spMk id="6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7:29.062" v="69" actId="1076"/>
          <ac:spMkLst>
            <pc:docMk/>
            <pc:sldMk cId="0" sldId="259"/>
            <ac:spMk id="7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6:55.641" v="42" actId="6549"/>
          <ac:spMkLst>
            <pc:docMk/>
            <pc:sldMk cId="0" sldId="259"/>
            <ac:spMk id="8" creationId="{00000000-0000-0000-0000-000000000000}"/>
          </ac:spMkLst>
        </pc:spChg>
      </pc:sldChg>
      <pc:sldChg chg="delSp modSp add">
        <pc:chgData name="Israel Lucania" userId="1b1813b8-46d6-41ab-8c83-e585abf23f86" providerId="ADAL" clId="{94192303-21BA-4C33-8AB3-2E11D2A759EB}" dt="2019-05-30T21:50:51.413" v="383" actId="2711"/>
        <pc:sldMkLst>
          <pc:docMk/>
          <pc:sldMk cId="34361354" sldId="281"/>
        </pc:sldMkLst>
        <pc:spChg chg="del">
          <ac:chgData name="Israel Lucania" userId="1b1813b8-46d6-41ab-8c83-e585abf23f86" providerId="ADAL" clId="{94192303-21BA-4C33-8AB3-2E11D2A759EB}" dt="2019-05-30T21:38:23.101" v="315" actId="478"/>
          <ac:spMkLst>
            <pc:docMk/>
            <pc:sldMk cId="34361354" sldId="281"/>
            <ac:spMk id="5" creationId="{00000000-0000-0000-0000-000000000000}"/>
          </ac:spMkLst>
        </pc:spChg>
        <pc:spChg chg="del mod">
          <ac:chgData name="Israel Lucania" userId="1b1813b8-46d6-41ab-8c83-e585abf23f86" providerId="ADAL" clId="{94192303-21BA-4C33-8AB3-2E11D2A759EB}" dt="2019-05-30T21:35:32.011" v="292" actId="478"/>
          <ac:spMkLst>
            <pc:docMk/>
            <pc:sldMk cId="34361354" sldId="281"/>
            <ac:spMk id="6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41:40.619" v="382" actId="404"/>
          <ac:spMkLst>
            <pc:docMk/>
            <pc:sldMk cId="34361354" sldId="281"/>
            <ac:spMk id="8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50:51.413" v="383" actId="2711"/>
          <ac:spMkLst>
            <pc:docMk/>
            <pc:sldMk cId="34361354" sldId="281"/>
            <ac:spMk id="9" creationId="{00000000-0000-0000-0000-000000000000}"/>
          </ac:spMkLst>
        </pc:spChg>
      </pc:sldChg>
      <pc:sldChg chg="add del">
        <pc:chgData name="Israel Lucania" userId="1b1813b8-46d6-41ab-8c83-e585abf23f86" providerId="ADAL" clId="{94192303-21BA-4C33-8AB3-2E11D2A759EB}" dt="2019-05-30T21:24:59.393" v="2" actId="2696"/>
        <pc:sldMkLst>
          <pc:docMk/>
          <pc:sldMk cId="4140672145" sldId="281"/>
        </pc:sldMkLst>
      </pc:sldChg>
      <pc:sldChg chg="add del">
        <pc:chgData name="Israel Lucania" userId="1b1813b8-46d6-41ab-8c83-e585abf23f86" providerId="ADAL" clId="{94192303-21BA-4C33-8AB3-2E11D2A759EB}" dt="2019-05-30T21:29:38.761" v="88" actId="2696"/>
        <pc:sldMkLst>
          <pc:docMk/>
          <pc:sldMk cId="1048236315" sldId="282"/>
        </pc:sldMkLst>
      </pc:sldChg>
      <pc:sldChg chg="delSp modSp add modTransition">
        <pc:chgData name="Israel Lucania" userId="1b1813b8-46d6-41ab-8c83-e585abf23f86" providerId="ADAL" clId="{94192303-21BA-4C33-8AB3-2E11D2A759EB}" dt="2019-05-30T21:53:13.607" v="551"/>
        <pc:sldMkLst>
          <pc:docMk/>
          <pc:sldMk cId="1785130854" sldId="282"/>
        </pc:sldMkLst>
        <pc:spChg chg="del">
          <ac:chgData name="Israel Lucania" userId="1b1813b8-46d6-41ab-8c83-e585abf23f86" providerId="ADAL" clId="{94192303-21BA-4C33-8AB3-2E11D2A759EB}" dt="2019-05-30T21:38:10.523" v="314" actId="478"/>
          <ac:spMkLst>
            <pc:docMk/>
            <pc:sldMk cId="1785130854" sldId="282"/>
            <ac:spMk id="5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37:53.318" v="313" actId="1076"/>
          <ac:spMkLst>
            <pc:docMk/>
            <pc:sldMk cId="1785130854" sldId="282"/>
            <ac:spMk id="9" creationId="{00000000-0000-0000-0000-000000000000}"/>
          </ac:spMkLst>
        </pc:spChg>
      </pc:sldChg>
      <pc:sldChg chg="modSp add">
        <pc:chgData name="Israel Lucania" userId="1b1813b8-46d6-41ab-8c83-e585abf23f86" providerId="ADAL" clId="{94192303-21BA-4C33-8AB3-2E11D2A759EB}" dt="2019-05-30T21:52:09.919" v="550" actId="6549"/>
        <pc:sldMkLst>
          <pc:docMk/>
          <pc:sldMk cId="1569450302" sldId="283"/>
        </pc:sldMkLst>
        <pc:spChg chg="mod">
          <ac:chgData name="Israel Lucania" userId="1b1813b8-46d6-41ab-8c83-e585abf23f86" providerId="ADAL" clId="{94192303-21BA-4C33-8AB3-2E11D2A759EB}" dt="2019-05-30T21:52:09.919" v="550" actId="6549"/>
          <ac:spMkLst>
            <pc:docMk/>
            <pc:sldMk cId="1569450302" sldId="283"/>
            <ac:spMk id="8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51:06.328" v="394" actId="20577"/>
          <ac:spMkLst>
            <pc:docMk/>
            <pc:sldMk cId="1569450302" sldId="283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C289C-00C6-483E-83B7-B677C1694912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8F9A8-0179-49AD-9E15-56FD6728F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31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8F9A8-0179-49AD-9E15-56FD6728F6B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29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8F9A8-0179-49AD-9E15-56FD6728F6B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701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43566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4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6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1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22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07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924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83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5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70DDF080-5E8C-48AD-84E5-6C08B304C14E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47333891-D5E7-4C7B-BF1D-E855E53CB5A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5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8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9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6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9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9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6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022729" y="2609442"/>
            <a:ext cx="5181794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151" dirty="0">
                <a:latin typeface="Arial"/>
                <a:cs typeface="Arial"/>
              </a:rPr>
              <a:t>Introdução ao CSS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8517" y="3429000"/>
            <a:ext cx="3892815" cy="432612"/>
          </a:xfrm>
          <a:prstGeom prst="rect">
            <a:avLst/>
          </a:prstGeom>
        </p:spPr>
        <p:txBody>
          <a:bodyPr wrap="square" lIns="0" tIns="20986" rIns="0" bIns="0" rtlCol="0">
            <a:noAutofit/>
          </a:bodyPr>
          <a:lstStyle/>
          <a:p>
            <a:pPr marL="12700">
              <a:lnSpc>
                <a:spcPts val="3304"/>
              </a:lnSpc>
            </a:pPr>
            <a:r>
              <a:rPr sz="3200" b="1" spc="-4" dirty="0">
                <a:solidFill>
                  <a:srgbClr val="888888"/>
                </a:solidFill>
                <a:latin typeface="Calibri"/>
                <a:cs typeface="Calibri"/>
              </a:rPr>
              <a:t>Cascading Style Sheets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265404" y="4096158"/>
            <a:ext cx="2107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Prof. Ediney Barreto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382524" y="2277726"/>
            <a:ext cx="2865020" cy="2500013"/>
          </a:xfrm>
          <a:prstGeom prst="rect">
            <a:avLst/>
          </a:prstGeom>
        </p:spPr>
        <p:txBody>
          <a:bodyPr wrap="square" lIns="0" tIns="18351" rIns="0" bIns="0" rtlCol="0">
            <a:noAutofit/>
          </a:bodyPr>
          <a:lstStyle/>
          <a:p>
            <a:pPr marL="623620" marR="65973">
              <a:lnSpc>
                <a:spcPts val="2890"/>
              </a:lnSpc>
            </a:pPr>
            <a:r>
              <a:rPr sz="2800" spc="-45" dirty="0">
                <a:latin typeface="Arial"/>
                <a:cs typeface="Arial"/>
              </a:rPr>
              <a:t>– </a:t>
            </a:r>
            <a:r>
              <a:rPr sz="2800" spc="-2" dirty="0">
                <a:latin typeface="Cambria"/>
                <a:cs typeface="Cambria"/>
              </a:rPr>
              <a:t>Seletor</a:t>
            </a:r>
            <a:endParaRPr sz="2800">
              <a:latin typeface="Cambria"/>
              <a:cs typeface="Cambria"/>
            </a:endParaRPr>
          </a:p>
          <a:p>
            <a:pPr marL="623620">
              <a:lnSpc>
                <a:spcPct val="97696"/>
              </a:lnSpc>
              <a:spcBef>
                <a:spcPts val="606"/>
              </a:spcBef>
            </a:pPr>
            <a:r>
              <a:rPr sz="2800" spc="-45" dirty="0">
                <a:latin typeface="Arial"/>
                <a:cs typeface="Arial"/>
              </a:rPr>
              <a:t>– </a:t>
            </a:r>
            <a:r>
              <a:rPr sz="2800" spc="-3" dirty="0">
                <a:latin typeface="Cambria"/>
                <a:cs typeface="Cambria"/>
              </a:rPr>
              <a:t>Propriedade</a:t>
            </a:r>
            <a:endParaRPr sz="2800">
              <a:latin typeface="Cambria"/>
              <a:cs typeface="Cambria"/>
            </a:endParaRPr>
          </a:p>
          <a:p>
            <a:pPr marL="623620" marR="65973">
              <a:lnSpc>
                <a:spcPct val="97696"/>
              </a:lnSpc>
              <a:spcBef>
                <a:spcPts val="749"/>
              </a:spcBef>
            </a:pPr>
            <a:r>
              <a:rPr sz="2800" spc="-45" dirty="0">
                <a:latin typeface="Arial"/>
                <a:cs typeface="Arial"/>
              </a:rPr>
              <a:t>– </a:t>
            </a:r>
            <a:r>
              <a:rPr sz="2800" spc="-28" dirty="0">
                <a:latin typeface="Cambria"/>
                <a:cs typeface="Cambria"/>
              </a:rPr>
              <a:t>Valor da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700" y="2942844"/>
            <a:ext cx="3922197" cy="2022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5963">
              <a:lnSpc>
                <a:spcPts val="1000"/>
              </a:lnSpc>
            </a:pPr>
            <a:endParaRPr sz="1000"/>
          </a:p>
          <a:p>
            <a:pPr marL="1970819">
              <a:lnSpc>
                <a:spcPct val="97696"/>
              </a:lnSpc>
              <a:spcBef>
                <a:spcPts val="1434"/>
              </a:spcBef>
            </a:pPr>
            <a:r>
              <a:rPr sz="2800" spc="-3" dirty="0">
                <a:latin typeface="Cambria"/>
                <a:cs typeface="Cambria"/>
              </a:rPr>
              <a:t>propriedade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57400" y="4343400"/>
            <a:ext cx="4387088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95800" y="3471672"/>
            <a:ext cx="1418844" cy="1525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37837" y="3493897"/>
            <a:ext cx="1272413" cy="1364614"/>
          </a:xfrm>
          <a:custGeom>
            <a:avLst/>
            <a:gdLst/>
            <a:ahLst/>
            <a:cxnLst/>
            <a:rect l="l" t="t" r="r" b="b"/>
            <a:pathLst>
              <a:path w="1272413" h="1364614">
                <a:moveTo>
                  <a:pt x="1226668" y="1294057"/>
                </a:moveTo>
                <a:lnTo>
                  <a:pt x="1199261" y="1302003"/>
                </a:lnTo>
                <a:lnTo>
                  <a:pt x="1257046" y="1364614"/>
                </a:lnTo>
                <a:lnTo>
                  <a:pt x="1272413" y="1280795"/>
                </a:lnTo>
                <a:lnTo>
                  <a:pt x="1248537" y="1300988"/>
                </a:lnTo>
                <a:lnTo>
                  <a:pt x="1230249" y="1306321"/>
                </a:lnTo>
                <a:lnTo>
                  <a:pt x="1226668" y="1294057"/>
                </a:lnTo>
                <a:close/>
              </a:path>
              <a:path w="1272413" h="1364614">
                <a:moveTo>
                  <a:pt x="113411" y="32765"/>
                </a:moveTo>
                <a:lnTo>
                  <a:pt x="169672" y="40386"/>
                </a:lnTo>
                <a:lnTo>
                  <a:pt x="225425" y="48767"/>
                </a:lnTo>
                <a:lnTo>
                  <a:pt x="280670" y="58165"/>
                </a:lnTo>
                <a:lnTo>
                  <a:pt x="335152" y="69087"/>
                </a:lnTo>
                <a:lnTo>
                  <a:pt x="388747" y="81787"/>
                </a:lnTo>
                <a:lnTo>
                  <a:pt x="441451" y="96138"/>
                </a:lnTo>
                <a:lnTo>
                  <a:pt x="492633" y="112775"/>
                </a:lnTo>
                <a:lnTo>
                  <a:pt x="542798" y="131825"/>
                </a:lnTo>
                <a:lnTo>
                  <a:pt x="591565" y="153796"/>
                </a:lnTo>
                <a:lnTo>
                  <a:pt x="638810" y="178688"/>
                </a:lnTo>
                <a:lnTo>
                  <a:pt x="684276" y="206755"/>
                </a:lnTo>
                <a:lnTo>
                  <a:pt x="728090" y="238378"/>
                </a:lnTo>
                <a:lnTo>
                  <a:pt x="769874" y="273938"/>
                </a:lnTo>
                <a:lnTo>
                  <a:pt x="809625" y="313563"/>
                </a:lnTo>
                <a:lnTo>
                  <a:pt x="838453" y="348360"/>
                </a:lnTo>
                <a:lnTo>
                  <a:pt x="867790" y="390525"/>
                </a:lnTo>
                <a:lnTo>
                  <a:pt x="897127" y="439038"/>
                </a:lnTo>
                <a:lnTo>
                  <a:pt x="926464" y="492886"/>
                </a:lnTo>
                <a:lnTo>
                  <a:pt x="945768" y="531367"/>
                </a:lnTo>
                <a:lnTo>
                  <a:pt x="965073" y="571626"/>
                </a:lnTo>
                <a:lnTo>
                  <a:pt x="983996" y="613282"/>
                </a:lnTo>
                <a:lnTo>
                  <a:pt x="1002538" y="656082"/>
                </a:lnTo>
                <a:lnTo>
                  <a:pt x="1021079" y="699896"/>
                </a:lnTo>
                <a:lnTo>
                  <a:pt x="1038987" y="744346"/>
                </a:lnTo>
                <a:lnTo>
                  <a:pt x="1073658" y="834389"/>
                </a:lnTo>
                <a:lnTo>
                  <a:pt x="1090167" y="879220"/>
                </a:lnTo>
                <a:lnTo>
                  <a:pt x="1106297" y="923670"/>
                </a:lnTo>
                <a:lnTo>
                  <a:pt x="1121664" y="967485"/>
                </a:lnTo>
                <a:lnTo>
                  <a:pt x="1136396" y="1010411"/>
                </a:lnTo>
                <a:lnTo>
                  <a:pt x="1150492" y="1052067"/>
                </a:lnTo>
                <a:lnTo>
                  <a:pt x="1163827" y="1092453"/>
                </a:lnTo>
                <a:lnTo>
                  <a:pt x="1176274" y="1130934"/>
                </a:lnTo>
                <a:lnTo>
                  <a:pt x="1187830" y="1167510"/>
                </a:lnTo>
                <a:lnTo>
                  <a:pt x="1193418" y="1185036"/>
                </a:lnTo>
                <a:lnTo>
                  <a:pt x="1198752" y="1201927"/>
                </a:lnTo>
                <a:lnTo>
                  <a:pt x="1203833" y="1218183"/>
                </a:lnTo>
                <a:lnTo>
                  <a:pt x="1208532" y="1233804"/>
                </a:lnTo>
                <a:lnTo>
                  <a:pt x="1213103" y="1248664"/>
                </a:lnTo>
                <a:lnTo>
                  <a:pt x="1217422" y="1262888"/>
                </a:lnTo>
                <a:lnTo>
                  <a:pt x="1221359" y="1276222"/>
                </a:lnTo>
                <a:lnTo>
                  <a:pt x="1225168" y="1288922"/>
                </a:lnTo>
                <a:lnTo>
                  <a:pt x="1226668" y="1294057"/>
                </a:lnTo>
                <a:lnTo>
                  <a:pt x="1230249" y="1306321"/>
                </a:lnTo>
                <a:lnTo>
                  <a:pt x="1248537" y="1300988"/>
                </a:lnTo>
                <a:lnTo>
                  <a:pt x="1272413" y="1280795"/>
                </a:lnTo>
                <a:lnTo>
                  <a:pt x="1245012" y="1288739"/>
                </a:lnTo>
                <a:lnTo>
                  <a:pt x="1243457" y="1283334"/>
                </a:lnTo>
                <a:lnTo>
                  <a:pt x="1239647" y="1270889"/>
                </a:lnTo>
                <a:lnTo>
                  <a:pt x="1235583" y="1257427"/>
                </a:lnTo>
                <a:lnTo>
                  <a:pt x="1231264" y="1243202"/>
                </a:lnTo>
                <a:lnTo>
                  <a:pt x="1226692" y="1228216"/>
                </a:lnTo>
                <a:lnTo>
                  <a:pt x="1221993" y="1212595"/>
                </a:lnTo>
                <a:lnTo>
                  <a:pt x="1216914" y="1196213"/>
                </a:lnTo>
                <a:lnTo>
                  <a:pt x="1211579" y="1179321"/>
                </a:lnTo>
                <a:lnTo>
                  <a:pt x="1205991" y="1161795"/>
                </a:lnTo>
                <a:lnTo>
                  <a:pt x="1194435" y="1125092"/>
                </a:lnTo>
                <a:lnTo>
                  <a:pt x="1181862" y="1086484"/>
                </a:lnTo>
                <a:lnTo>
                  <a:pt x="1168527" y="1045971"/>
                </a:lnTo>
                <a:lnTo>
                  <a:pt x="1154429" y="1004188"/>
                </a:lnTo>
                <a:lnTo>
                  <a:pt x="1139698" y="961263"/>
                </a:lnTo>
                <a:lnTo>
                  <a:pt x="1124203" y="917194"/>
                </a:lnTo>
                <a:lnTo>
                  <a:pt x="1108075" y="872616"/>
                </a:lnTo>
                <a:lnTo>
                  <a:pt x="1091438" y="827532"/>
                </a:lnTo>
                <a:lnTo>
                  <a:pt x="1056639" y="737234"/>
                </a:lnTo>
                <a:lnTo>
                  <a:pt x="1038605" y="692530"/>
                </a:lnTo>
                <a:lnTo>
                  <a:pt x="1020063" y="648588"/>
                </a:lnTo>
                <a:lnTo>
                  <a:pt x="1001267" y="605282"/>
                </a:lnTo>
                <a:lnTo>
                  <a:pt x="982217" y="563371"/>
                </a:lnTo>
                <a:lnTo>
                  <a:pt x="962787" y="522858"/>
                </a:lnTo>
                <a:lnTo>
                  <a:pt x="943228" y="483869"/>
                </a:lnTo>
                <a:lnTo>
                  <a:pt x="923543" y="447039"/>
                </a:lnTo>
                <a:lnTo>
                  <a:pt x="903604" y="412369"/>
                </a:lnTo>
                <a:lnTo>
                  <a:pt x="873633" y="364870"/>
                </a:lnTo>
                <a:lnTo>
                  <a:pt x="843407" y="323722"/>
                </a:lnTo>
                <a:lnTo>
                  <a:pt x="803148" y="279400"/>
                </a:lnTo>
                <a:lnTo>
                  <a:pt x="761238" y="240919"/>
                </a:lnTo>
                <a:lnTo>
                  <a:pt x="717168" y="206501"/>
                </a:lnTo>
                <a:lnTo>
                  <a:pt x="671449" y="175894"/>
                </a:lnTo>
                <a:lnTo>
                  <a:pt x="623951" y="148844"/>
                </a:lnTo>
                <a:lnTo>
                  <a:pt x="574928" y="124967"/>
                </a:lnTo>
                <a:lnTo>
                  <a:pt x="524383" y="104139"/>
                </a:lnTo>
                <a:lnTo>
                  <a:pt x="472821" y="85978"/>
                </a:lnTo>
                <a:lnTo>
                  <a:pt x="393191" y="63118"/>
                </a:lnTo>
                <a:lnTo>
                  <a:pt x="338963" y="50418"/>
                </a:lnTo>
                <a:lnTo>
                  <a:pt x="283845" y="39497"/>
                </a:lnTo>
                <a:lnTo>
                  <a:pt x="228218" y="29844"/>
                </a:lnTo>
                <a:lnTo>
                  <a:pt x="172212" y="21462"/>
                </a:lnTo>
                <a:lnTo>
                  <a:pt x="115697" y="13842"/>
                </a:lnTo>
                <a:lnTo>
                  <a:pt x="2286" y="0"/>
                </a:lnTo>
                <a:lnTo>
                  <a:pt x="0" y="18923"/>
                </a:lnTo>
                <a:lnTo>
                  <a:pt x="113411" y="327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2524" y="2372867"/>
            <a:ext cx="1830324" cy="2404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4624" y="2396363"/>
            <a:ext cx="1668589" cy="2281047"/>
          </a:xfrm>
          <a:custGeom>
            <a:avLst/>
            <a:gdLst/>
            <a:ahLst/>
            <a:cxnLst/>
            <a:rect l="l" t="t" r="r" b="b"/>
            <a:pathLst>
              <a:path w="1668589" h="2281047">
                <a:moveTo>
                  <a:pt x="1604962" y="2233295"/>
                </a:moveTo>
                <a:lnTo>
                  <a:pt x="1668589" y="2241677"/>
                </a:lnTo>
                <a:lnTo>
                  <a:pt x="1591754" y="2204974"/>
                </a:lnTo>
                <a:lnTo>
                  <a:pt x="1592230" y="2233509"/>
                </a:lnTo>
                <a:lnTo>
                  <a:pt x="1604962" y="2233295"/>
                </a:lnTo>
                <a:close/>
              </a:path>
              <a:path w="1668589" h="2281047">
                <a:moveTo>
                  <a:pt x="1593024" y="2281047"/>
                </a:moveTo>
                <a:lnTo>
                  <a:pt x="1605216" y="2252345"/>
                </a:lnTo>
                <a:lnTo>
                  <a:pt x="1592548" y="2252558"/>
                </a:lnTo>
                <a:lnTo>
                  <a:pt x="1593024" y="2281047"/>
                </a:lnTo>
                <a:close/>
              </a:path>
              <a:path w="1668589" h="2281047">
                <a:moveTo>
                  <a:pt x="21805" y="617092"/>
                </a:moveTo>
                <a:lnTo>
                  <a:pt x="23799" y="563752"/>
                </a:lnTo>
                <a:lnTo>
                  <a:pt x="26276" y="512952"/>
                </a:lnTo>
                <a:lnTo>
                  <a:pt x="29121" y="464692"/>
                </a:lnTo>
                <a:lnTo>
                  <a:pt x="32346" y="419226"/>
                </a:lnTo>
                <a:lnTo>
                  <a:pt x="35864" y="376936"/>
                </a:lnTo>
                <a:lnTo>
                  <a:pt x="39573" y="337947"/>
                </a:lnTo>
                <a:lnTo>
                  <a:pt x="43446" y="302640"/>
                </a:lnTo>
                <a:lnTo>
                  <a:pt x="47510" y="271272"/>
                </a:lnTo>
                <a:lnTo>
                  <a:pt x="51993" y="243204"/>
                </a:lnTo>
                <a:lnTo>
                  <a:pt x="57505" y="217042"/>
                </a:lnTo>
                <a:lnTo>
                  <a:pt x="63830" y="193039"/>
                </a:lnTo>
                <a:lnTo>
                  <a:pt x="70980" y="170814"/>
                </a:lnTo>
                <a:lnTo>
                  <a:pt x="78816" y="150749"/>
                </a:lnTo>
                <a:lnTo>
                  <a:pt x="87541" y="132207"/>
                </a:lnTo>
                <a:lnTo>
                  <a:pt x="106959" y="100329"/>
                </a:lnTo>
                <a:lnTo>
                  <a:pt x="129095" y="74802"/>
                </a:lnTo>
                <a:lnTo>
                  <a:pt x="153644" y="54737"/>
                </a:lnTo>
                <a:lnTo>
                  <a:pt x="180670" y="39750"/>
                </a:lnTo>
                <a:lnTo>
                  <a:pt x="209803" y="29083"/>
                </a:lnTo>
                <a:lnTo>
                  <a:pt x="241058" y="22478"/>
                </a:lnTo>
                <a:lnTo>
                  <a:pt x="274332" y="19303"/>
                </a:lnTo>
                <a:lnTo>
                  <a:pt x="291604" y="18923"/>
                </a:lnTo>
                <a:lnTo>
                  <a:pt x="309117" y="19303"/>
                </a:lnTo>
                <a:lnTo>
                  <a:pt x="345262" y="21716"/>
                </a:lnTo>
                <a:lnTo>
                  <a:pt x="382701" y="26415"/>
                </a:lnTo>
                <a:lnTo>
                  <a:pt x="420865" y="32638"/>
                </a:lnTo>
                <a:lnTo>
                  <a:pt x="459727" y="40004"/>
                </a:lnTo>
                <a:lnTo>
                  <a:pt x="498970" y="47751"/>
                </a:lnTo>
                <a:lnTo>
                  <a:pt x="502678" y="29083"/>
                </a:lnTo>
                <a:lnTo>
                  <a:pt x="463435" y="21209"/>
                </a:lnTo>
                <a:lnTo>
                  <a:pt x="424383" y="13970"/>
                </a:lnTo>
                <a:lnTo>
                  <a:pt x="385775" y="7620"/>
                </a:lnTo>
                <a:lnTo>
                  <a:pt x="347586" y="2921"/>
                </a:lnTo>
                <a:lnTo>
                  <a:pt x="291896" y="0"/>
                </a:lnTo>
                <a:lnTo>
                  <a:pt x="273926" y="381"/>
                </a:lnTo>
                <a:lnTo>
                  <a:pt x="221856" y="6603"/>
                </a:lnTo>
                <a:lnTo>
                  <a:pt x="173469" y="22098"/>
                </a:lnTo>
                <a:lnTo>
                  <a:pt x="129768" y="48767"/>
                </a:lnTo>
                <a:lnTo>
                  <a:pt x="92113" y="88391"/>
                </a:lnTo>
                <a:lnTo>
                  <a:pt x="70954" y="122809"/>
                </a:lnTo>
                <a:lnTo>
                  <a:pt x="53225" y="163957"/>
                </a:lnTo>
                <a:lnTo>
                  <a:pt x="39077" y="212216"/>
                </a:lnTo>
                <a:lnTo>
                  <a:pt x="28689" y="268224"/>
                </a:lnTo>
                <a:lnTo>
                  <a:pt x="20624" y="335914"/>
                </a:lnTo>
                <a:lnTo>
                  <a:pt x="16903" y="375031"/>
                </a:lnTo>
                <a:lnTo>
                  <a:pt x="13373" y="417702"/>
                </a:lnTo>
                <a:lnTo>
                  <a:pt x="10121" y="463296"/>
                </a:lnTo>
                <a:lnTo>
                  <a:pt x="7251" y="511810"/>
                </a:lnTo>
                <a:lnTo>
                  <a:pt x="4775" y="562863"/>
                </a:lnTo>
                <a:lnTo>
                  <a:pt x="2768" y="616331"/>
                </a:lnTo>
                <a:lnTo>
                  <a:pt x="1244" y="671829"/>
                </a:lnTo>
                <a:lnTo>
                  <a:pt x="381" y="729234"/>
                </a:lnTo>
                <a:lnTo>
                  <a:pt x="0" y="788035"/>
                </a:lnTo>
                <a:lnTo>
                  <a:pt x="292" y="848233"/>
                </a:lnTo>
                <a:lnTo>
                  <a:pt x="3149" y="971550"/>
                </a:lnTo>
                <a:lnTo>
                  <a:pt x="9347" y="1097152"/>
                </a:lnTo>
                <a:lnTo>
                  <a:pt x="19176" y="1222883"/>
                </a:lnTo>
                <a:lnTo>
                  <a:pt x="33210" y="1346835"/>
                </a:lnTo>
                <a:lnTo>
                  <a:pt x="51739" y="1466850"/>
                </a:lnTo>
                <a:lnTo>
                  <a:pt x="62839" y="1525016"/>
                </a:lnTo>
                <a:lnTo>
                  <a:pt x="75285" y="1581150"/>
                </a:lnTo>
                <a:lnTo>
                  <a:pt x="89065" y="1635379"/>
                </a:lnTo>
                <a:lnTo>
                  <a:pt x="104305" y="1687449"/>
                </a:lnTo>
                <a:lnTo>
                  <a:pt x="120992" y="1736979"/>
                </a:lnTo>
                <a:lnTo>
                  <a:pt x="139141" y="1783842"/>
                </a:lnTo>
                <a:lnTo>
                  <a:pt x="158965" y="1827657"/>
                </a:lnTo>
                <a:lnTo>
                  <a:pt x="180454" y="1868424"/>
                </a:lnTo>
                <a:lnTo>
                  <a:pt x="203771" y="1905635"/>
                </a:lnTo>
                <a:lnTo>
                  <a:pt x="228790" y="1939036"/>
                </a:lnTo>
                <a:lnTo>
                  <a:pt x="255663" y="1969389"/>
                </a:lnTo>
                <a:lnTo>
                  <a:pt x="284175" y="1997837"/>
                </a:lnTo>
                <a:lnTo>
                  <a:pt x="314439" y="2024253"/>
                </a:lnTo>
                <a:lnTo>
                  <a:pt x="346316" y="2048891"/>
                </a:lnTo>
                <a:lnTo>
                  <a:pt x="379831" y="2071751"/>
                </a:lnTo>
                <a:lnTo>
                  <a:pt x="414845" y="2092833"/>
                </a:lnTo>
                <a:lnTo>
                  <a:pt x="451281" y="2112264"/>
                </a:lnTo>
                <a:lnTo>
                  <a:pt x="489153" y="2130171"/>
                </a:lnTo>
                <a:lnTo>
                  <a:pt x="528408" y="2146554"/>
                </a:lnTo>
                <a:lnTo>
                  <a:pt x="568871" y="2161413"/>
                </a:lnTo>
                <a:lnTo>
                  <a:pt x="610565" y="2175002"/>
                </a:lnTo>
                <a:lnTo>
                  <a:pt x="653376" y="2187194"/>
                </a:lnTo>
                <a:lnTo>
                  <a:pt x="697433" y="2197989"/>
                </a:lnTo>
                <a:lnTo>
                  <a:pt x="742353" y="2207768"/>
                </a:lnTo>
                <a:lnTo>
                  <a:pt x="788339" y="2216404"/>
                </a:lnTo>
                <a:lnTo>
                  <a:pt x="835367" y="2223897"/>
                </a:lnTo>
                <a:lnTo>
                  <a:pt x="883221" y="2230501"/>
                </a:lnTo>
                <a:lnTo>
                  <a:pt x="931735" y="2236089"/>
                </a:lnTo>
                <a:lnTo>
                  <a:pt x="981265" y="2240788"/>
                </a:lnTo>
                <a:lnTo>
                  <a:pt x="1031430" y="2244725"/>
                </a:lnTo>
                <a:lnTo>
                  <a:pt x="1082230" y="2247900"/>
                </a:lnTo>
                <a:lnTo>
                  <a:pt x="1133538" y="2250440"/>
                </a:lnTo>
                <a:lnTo>
                  <a:pt x="1185608" y="2252218"/>
                </a:lnTo>
                <a:lnTo>
                  <a:pt x="1238059" y="2253488"/>
                </a:lnTo>
                <a:lnTo>
                  <a:pt x="1344104" y="2254631"/>
                </a:lnTo>
                <a:lnTo>
                  <a:pt x="1451673" y="2254377"/>
                </a:lnTo>
                <a:lnTo>
                  <a:pt x="1560004" y="2253107"/>
                </a:lnTo>
                <a:lnTo>
                  <a:pt x="1592548" y="2252558"/>
                </a:lnTo>
                <a:lnTo>
                  <a:pt x="1605216" y="2252345"/>
                </a:lnTo>
                <a:lnTo>
                  <a:pt x="1593024" y="2281047"/>
                </a:lnTo>
                <a:lnTo>
                  <a:pt x="1668589" y="2241677"/>
                </a:lnTo>
                <a:lnTo>
                  <a:pt x="1604962" y="2233295"/>
                </a:lnTo>
                <a:lnTo>
                  <a:pt x="1592230" y="2233509"/>
                </a:lnTo>
                <a:lnTo>
                  <a:pt x="1559750" y="2234057"/>
                </a:lnTo>
                <a:lnTo>
                  <a:pt x="1451546" y="2235327"/>
                </a:lnTo>
                <a:lnTo>
                  <a:pt x="1344358" y="2235581"/>
                </a:lnTo>
                <a:lnTo>
                  <a:pt x="1238440" y="2234565"/>
                </a:lnTo>
                <a:lnTo>
                  <a:pt x="1186243" y="2233168"/>
                </a:lnTo>
                <a:lnTo>
                  <a:pt x="1134554" y="2231390"/>
                </a:lnTo>
                <a:lnTo>
                  <a:pt x="1083373" y="2228850"/>
                </a:lnTo>
                <a:lnTo>
                  <a:pt x="1032827" y="2225802"/>
                </a:lnTo>
                <a:lnTo>
                  <a:pt x="983043" y="2221865"/>
                </a:lnTo>
                <a:lnTo>
                  <a:pt x="934021" y="2217166"/>
                </a:lnTo>
                <a:lnTo>
                  <a:pt x="885761" y="2211578"/>
                </a:lnTo>
                <a:lnTo>
                  <a:pt x="838365" y="2205101"/>
                </a:lnTo>
                <a:lnTo>
                  <a:pt x="791857" y="2197735"/>
                </a:lnTo>
                <a:lnTo>
                  <a:pt x="746404" y="2189226"/>
                </a:lnTo>
                <a:lnTo>
                  <a:pt x="701979" y="2179574"/>
                </a:lnTo>
                <a:lnTo>
                  <a:pt x="658596" y="2168906"/>
                </a:lnTo>
                <a:lnTo>
                  <a:pt x="616445" y="2156841"/>
                </a:lnTo>
                <a:lnTo>
                  <a:pt x="575462" y="2143506"/>
                </a:lnTo>
                <a:lnTo>
                  <a:pt x="535724" y="2128901"/>
                </a:lnTo>
                <a:lnTo>
                  <a:pt x="497255" y="2112899"/>
                </a:lnTo>
                <a:lnTo>
                  <a:pt x="460260" y="2095500"/>
                </a:lnTo>
                <a:lnTo>
                  <a:pt x="424688" y="2076577"/>
                </a:lnTo>
                <a:lnTo>
                  <a:pt x="390550" y="2055876"/>
                </a:lnTo>
                <a:lnTo>
                  <a:pt x="357962" y="2033778"/>
                </a:lnTo>
                <a:lnTo>
                  <a:pt x="326961" y="2009902"/>
                </a:lnTo>
                <a:lnTo>
                  <a:pt x="297611" y="1984248"/>
                </a:lnTo>
                <a:lnTo>
                  <a:pt x="269925" y="1956816"/>
                </a:lnTo>
                <a:lnTo>
                  <a:pt x="244030" y="1927606"/>
                </a:lnTo>
                <a:lnTo>
                  <a:pt x="219900" y="1895475"/>
                </a:lnTo>
                <a:lnTo>
                  <a:pt x="197307" y="1859534"/>
                </a:lnTo>
                <a:lnTo>
                  <a:pt x="176314" y="1819910"/>
                </a:lnTo>
                <a:lnTo>
                  <a:pt x="156895" y="1776984"/>
                </a:lnTo>
                <a:lnTo>
                  <a:pt x="139039" y="1730883"/>
                </a:lnTo>
                <a:lnTo>
                  <a:pt x="122580" y="1682114"/>
                </a:lnTo>
                <a:lnTo>
                  <a:pt x="107530" y="1630807"/>
                </a:lnTo>
                <a:lnTo>
                  <a:pt x="93878" y="1577086"/>
                </a:lnTo>
                <a:lnTo>
                  <a:pt x="81559" y="1521333"/>
                </a:lnTo>
                <a:lnTo>
                  <a:pt x="70561" y="1464056"/>
                </a:lnTo>
                <a:lnTo>
                  <a:pt x="52133" y="1344676"/>
                </a:lnTo>
                <a:lnTo>
                  <a:pt x="38163" y="1221486"/>
                </a:lnTo>
                <a:lnTo>
                  <a:pt x="28371" y="1096264"/>
                </a:lnTo>
                <a:lnTo>
                  <a:pt x="22186" y="971169"/>
                </a:lnTo>
                <a:lnTo>
                  <a:pt x="19329" y="848233"/>
                </a:lnTo>
                <a:lnTo>
                  <a:pt x="19050" y="788162"/>
                </a:lnTo>
                <a:lnTo>
                  <a:pt x="19431" y="729488"/>
                </a:lnTo>
                <a:lnTo>
                  <a:pt x="20281" y="672338"/>
                </a:lnTo>
                <a:lnTo>
                  <a:pt x="21805" y="6170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700" y="2942844"/>
            <a:ext cx="2997707" cy="20223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0092" y="2965069"/>
            <a:ext cx="2874162" cy="1860422"/>
          </a:xfrm>
          <a:custGeom>
            <a:avLst/>
            <a:gdLst/>
            <a:ahLst/>
            <a:cxnLst/>
            <a:rect l="l" t="t" r="r" b="b"/>
            <a:pathLst>
              <a:path w="2874162" h="1860423">
                <a:moveTo>
                  <a:pt x="21323" y="499744"/>
                </a:moveTo>
                <a:lnTo>
                  <a:pt x="22847" y="465327"/>
                </a:lnTo>
                <a:lnTo>
                  <a:pt x="24549" y="432053"/>
                </a:lnTo>
                <a:lnTo>
                  <a:pt x="26454" y="399795"/>
                </a:lnTo>
                <a:lnTo>
                  <a:pt x="28359" y="368807"/>
                </a:lnTo>
                <a:lnTo>
                  <a:pt x="30175" y="339216"/>
                </a:lnTo>
                <a:lnTo>
                  <a:pt x="31889" y="311403"/>
                </a:lnTo>
                <a:lnTo>
                  <a:pt x="33413" y="285241"/>
                </a:lnTo>
                <a:lnTo>
                  <a:pt x="34569" y="260984"/>
                </a:lnTo>
                <a:lnTo>
                  <a:pt x="35331" y="238886"/>
                </a:lnTo>
                <a:lnTo>
                  <a:pt x="35521" y="228600"/>
                </a:lnTo>
                <a:lnTo>
                  <a:pt x="35610" y="218947"/>
                </a:lnTo>
                <a:lnTo>
                  <a:pt x="35890" y="201294"/>
                </a:lnTo>
                <a:lnTo>
                  <a:pt x="36626" y="184657"/>
                </a:lnTo>
                <a:lnTo>
                  <a:pt x="37922" y="169163"/>
                </a:lnTo>
                <a:lnTo>
                  <a:pt x="39674" y="154685"/>
                </a:lnTo>
                <a:lnTo>
                  <a:pt x="41884" y="141350"/>
                </a:lnTo>
                <a:lnTo>
                  <a:pt x="44526" y="128904"/>
                </a:lnTo>
                <a:lnTo>
                  <a:pt x="47625" y="117347"/>
                </a:lnTo>
                <a:lnTo>
                  <a:pt x="51053" y="106679"/>
                </a:lnTo>
                <a:lnTo>
                  <a:pt x="54813" y="97027"/>
                </a:lnTo>
                <a:lnTo>
                  <a:pt x="58978" y="88137"/>
                </a:lnTo>
                <a:lnTo>
                  <a:pt x="63512" y="80009"/>
                </a:lnTo>
                <a:lnTo>
                  <a:pt x="68237" y="72643"/>
                </a:lnTo>
                <a:lnTo>
                  <a:pt x="73329" y="66039"/>
                </a:lnTo>
                <a:lnTo>
                  <a:pt x="78574" y="60070"/>
                </a:lnTo>
                <a:lnTo>
                  <a:pt x="84302" y="54482"/>
                </a:lnTo>
                <a:lnTo>
                  <a:pt x="89776" y="49910"/>
                </a:lnTo>
                <a:lnTo>
                  <a:pt x="102412" y="41528"/>
                </a:lnTo>
                <a:lnTo>
                  <a:pt x="116078" y="34925"/>
                </a:lnTo>
                <a:lnTo>
                  <a:pt x="130619" y="29844"/>
                </a:lnTo>
                <a:lnTo>
                  <a:pt x="146126" y="26034"/>
                </a:lnTo>
                <a:lnTo>
                  <a:pt x="162407" y="23367"/>
                </a:lnTo>
                <a:lnTo>
                  <a:pt x="179070" y="21462"/>
                </a:lnTo>
                <a:lnTo>
                  <a:pt x="214020" y="19050"/>
                </a:lnTo>
                <a:lnTo>
                  <a:pt x="212674" y="0"/>
                </a:lnTo>
                <a:lnTo>
                  <a:pt x="177723" y="2412"/>
                </a:lnTo>
                <a:lnTo>
                  <a:pt x="160286" y="4444"/>
                </a:lnTo>
                <a:lnTo>
                  <a:pt x="143040" y="7238"/>
                </a:lnTo>
                <a:lnTo>
                  <a:pt x="126161" y="11302"/>
                </a:lnTo>
                <a:lnTo>
                  <a:pt x="109842" y="16890"/>
                </a:lnTo>
                <a:lnTo>
                  <a:pt x="94170" y="24383"/>
                </a:lnTo>
                <a:lnTo>
                  <a:pt x="79375" y="33908"/>
                </a:lnTo>
                <a:lnTo>
                  <a:pt x="72085" y="39877"/>
                </a:lnTo>
                <a:lnTo>
                  <a:pt x="65430" y="46227"/>
                </a:lnTo>
                <a:lnTo>
                  <a:pt x="59054" y="53339"/>
                </a:lnTo>
                <a:lnTo>
                  <a:pt x="53098" y="61086"/>
                </a:lnTo>
                <a:lnTo>
                  <a:pt x="47536" y="69595"/>
                </a:lnTo>
                <a:lnTo>
                  <a:pt x="42354" y="78866"/>
                </a:lnTo>
                <a:lnTo>
                  <a:pt x="37566" y="89026"/>
                </a:lnTo>
                <a:lnTo>
                  <a:pt x="33324" y="99694"/>
                </a:lnTo>
                <a:lnTo>
                  <a:pt x="29514" y="111378"/>
                </a:lnTo>
                <a:lnTo>
                  <a:pt x="26136" y="123825"/>
                </a:lnTo>
                <a:lnTo>
                  <a:pt x="23253" y="137286"/>
                </a:lnTo>
                <a:lnTo>
                  <a:pt x="20891" y="151510"/>
                </a:lnTo>
                <a:lnTo>
                  <a:pt x="19011" y="166877"/>
                </a:lnTo>
                <a:lnTo>
                  <a:pt x="17653" y="183133"/>
                </a:lnTo>
                <a:lnTo>
                  <a:pt x="16865" y="200405"/>
                </a:lnTo>
                <a:lnTo>
                  <a:pt x="16573" y="218693"/>
                </a:lnTo>
                <a:lnTo>
                  <a:pt x="16471" y="228345"/>
                </a:lnTo>
                <a:lnTo>
                  <a:pt x="16281" y="238505"/>
                </a:lnTo>
                <a:lnTo>
                  <a:pt x="15519" y="260350"/>
                </a:lnTo>
                <a:lnTo>
                  <a:pt x="14389" y="284352"/>
                </a:lnTo>
                <a:lnTo>
                  <a:pt x="12865" y="310260"/>
                </a:lnTo>
                <a:lnTo>
                  <a:pt x="11150" y="338073"/>
                </a:lnTo>
                <a:lnTo>
                  <a:pt x="9347" y="367664"/>
                </a:lnTo>
                <a:lnTo>
                  <a:pt x="5537" y="430910"/>
                </a:lnTo>
                <a:lnTo>
                  <a:pt x="2285" y="498982"/>
                </a:lnTo>
                <a:lnTo>
                  <a:pt x="279" y="570483"/>
                </a:lnTo>
                <a:lnTo>
                  <a:pt x="0" y="607186"/>
                </a:lnTo>
                <a:lnTo>
                  <a:pt x="177" y="644270"/>
                </a:lnTo>
                <a:lnTo>
                  <a:pt x="2768" y="719200"/>
                </a:lnTo>
                <a:lnTo>
                  <a:pt x="8699" y="793749"/>
                </a:lnTo>
                <a:lnTo>
                  <a:pt x="18770" y="866901"/>
                </a:lnTo>
                <a:lnTo>
                  <a:pt x="33667" y="937513"/>
                </a:lnTo>
                <a:lnTo>
                  <a:pt x="54203" y="1004315"/>
                </a:lnTo>
                <a:lnTo>
                  <a:pt x="81013" y="1065783"/>
                </a:lnTo>
                <a:lnTo>
                  <a:pt x="115163" y="1121028"/>
                </a:lnTo>
                <a:lnTo>
                  <a:pt x="157187" y="1168653"/>
                </a:lnTo>
                <a:lnTo>
                  <a:pt x="194551" y="1198625"/>
                </a:lnTo>
                <a:lnTo>
                  <a:pt x="237578" y="1223136"/>
                </a:lnTo>
                <a:lnTo>
                  <a:pt x="286880" y="1243329"/>
                </a:lnTo>
                <a:lnTo>
                  <a:pt x="342239" y="1259585"/>
                </a:lnTo>
                <a:lnTo>
                  <a:pt x="382282" y="1268475"/>
                </a:lnTo>
                <a:lnTo>
                  <a:pt x="424586" y="1275968"/>
                </a:lnTo>
                <a:lnTo>
                  <a:pt x="468820" y="1282191"/>
                </a:lnTo>
                <a:lnTo>
                  <a:pt x="515150" y="1287144"/>
                </a:lnTo>
                <a:lnTo>
                  <a:pt x="563118" y="1290954"/>
                </a:lnTo>
                <a:lnTo>
                  <a:pt x="612800" y="1293621"/>
                </a:lnTo>
                <a:lnTo>
                  <a:pt x="663854" y="1295399"/>
                </a:lnTo>
                <a:lnTo>
                  <a:pt x="716178" y="1296288"/>
                </a:lnTo>
                <a:lnTo>
                  <a:pt x="769391" y="1296415"/>
                </a:lnTo>
                <a:lnTo>
                  <a:pt x="823493" y="1295780"/>
                </a:lnTo>
                <a:lnTo>
                  <a:pt x="878357" y="1294637"/>
                </a:lnTo>
                <a:lnTo>
                  <a:pt x="933856" y="1292859"/>
                </a:lnTo>
                <a:lnTo>
                  <a:pt x="1045489" y="1288160"/>
                </a:lnTo>
                <a:lnTo>
                  <a:pt x="1156995" y="1282318"/>
                </a:lnTo>
                <a:lnTo>
                  <a:pt x="1212367" y="1279143"/>
                </a:lnTo>
                <a:lnTo>
                  <a:pt x="1267104" y="1276095"/>
                </a:lnTo>
                <a:lnTo>
                  <a:pt x="1321079" y="1273047"/>
                </a:lnTo>
                <a:lnTo>
                  <a:pt x="1374165" y="1270253"/>
                </a:lnTo>
                <a:lnTo>
                  <a:pt x="1426108" y="1267586"/>
                </a:lnTo>
                <a:lnTo>
                  <a:pt x="1477035" y="1265300"/>
                </a:lnTo>
                <a:lnTo>
                  <a:pt x="1526184" y="1263522"/>
                </a:lnTo>
                <a:lnTo>
                  <a:pt x="1573809" y="1262252"/>
                </a:lnTo>
                <a:lnTo>
                  <a:pt x="1619656" y="1261490"/>
                </a:lnTo>
                <a:lnTo>
                  <a:pt x="1663471" y="1261363"/>
                </a:lnTo>
                <a:lnTo>
                  <a:pt x="1684426" y="1261617"/>
                </a:lnTo>
                <a:lnTo>
                  <a:pt x="1705000" y="1262125"/>
                </a:lnTo>
                <a:lnTo>
                  <a:pt x="1724939" y="1262760"/>
                </a:lnTo>
                <a:lnTo>
                  <a:pt x="1744243" y="1263776"/>
                </a:lnTo>
                <a:lnTo>
                  <a:pt x="1819681" y="1267332"/>
                </a:lnTo>
                <a:lnTo>
                  <a:pt x="1893341" y="1269491"/>
                </a:lnTo>
                <a:lnTo>
                  <a:pt x="1964715" y="1270634"/>
                </a:lnTo>
                <a:lnTo>
                  <a:pt x="1999640" y="1270888"/>
                </a:lnTo>
                <a:lnTo>
                  <a:pt x="2033930" y="1271015"/>
                </a:lnTo>
                <a:lnTo>
                  <a:pt x="2067585" y="1271269"/>
                </a:lnTo>
                <a:lnTo>
                  <a:pt x="2100732" y="1271269"/>
                </a:lnTo>
                <a:lnTo>
                  <a:pt x="2133244" y="1271396"/>
                </a:lnTo>
                <a:lnTo>
                  <a:pt x="2196490" y="1271523"/>
                </a:lnTo>
                <a:lnTo>
                  <a:pt x="2227097" y="1271777"/>
                </a:lnTo>
                <a:lnTo>
                  <a:pt x="2256942" y="1272285"/>
                </a:lnTo>
                <a:lnTo>
                  <a:pt x="2286406" y="1272920"/>
                </a:lnTo>
                <a:lnTo>
                  <a:pt x="2314981" y="1273682"/>
                </a:lnTo>
                <a:lnTo>
                  <a:pt x="2342921" y="1274825"/>
                </a:lnTo>
                <a:lnTo>
                  <a:pt x="2370226" y="1276349"/>
                </a:lnTo>
                <a:lnTo>
                  <a:pt x="2396642" y="1278127"/>
                </a:lnTo>
                <a:lnTo>
                  <a:pt x="2422423" y="1280286"/>
                </a:lnTo>
                <a:lnTo>
                  <a:pt x="2447569" y="1282826"/>
                </a:lnTo>
                <a:lnTo>
                  <a:pt x="2471953" y="1285874"/>
                </a:lnTo>
                <a:lnTo>
                  <a:pt x="2495321" y="1289430"/>
                </a:lnTo>
                <a:lnTo>
                  <a:pt x="2518181" y="1293494"/>
                </a:lnTo>
                <a:lnTo>
                  <a:pt x="2540152" y="1298193"/>
                </a:lnTo>
                <a:lnTo>
                  <a:pt x="2561234" y="1303400"/>
                </a:lnTo>
                <a:lnTo>
                  <a:pt x="2581681" y="1309242"/>
                </a:lnTo>
                <a:lnTo>
                  <a:pt x="2619908" y="1323212"/>
                </a:lnTo>
                <a:lnTo>
                  <a:pt x="2654706" y="1339976"/>
                </a:lnTo>
                <a:lnTo>
                  <a:pt x="2685821" y="1359661"/>
                </a:lnTo>
                <a:lnTo>
                  <a:pt x="2712618" y="1381759"/>
                </a:lnTo>
                <a:lnTo>
                  <a:pt x="2735986" y="1406016"/>
                </a:lnTo>
                <a:lnTo>
                  <a:pt x="2755925" y="1432305"/>
                </a:lnTo>
                <a:lnTo>
                  <a:pt x="2772689" y="1460499"/>
                </a:lnTo>
                <a:lnTo>
                  <a:pt x="2786786" y="1490598"/>
                </a:lnTo>
                <a:lnTo>
                  <a:pt x="2798089" y="1522475"/>
                </a:lnTo>
                <a:lnTo>
                  <a:pt x="2807106" y="1555876"/>
                </a:lnTo>
                <a:lnTo>
                  <a:pt x="2814091" y="1590928"/>
                </a:lnTo>
                <a:lnTo>
                  <a:pt x="2819298" y="1626996"/>
                </a:lnTo>
                <a:lnTo>
                  <a:pt x="2822727" y="1664207"/>
                </a:lnTo>
                <a:lnTo>
                  <a:pt x="2825013" y="1702307"/>
                </a:lnTo>
                <a:lnTo>
                  <a:pt x="2826156" y="1741042"/>
                </a:lnTo>
                <a:lnTo>
                  <a:pt x="2826537" y="1780412"/>
                </a:lnTo>
                <a:lnTo>
                  <a:pt x="2826410" y="1796795"/>
                </a:lnTo>
                <a:lnTo>
                  <a:pt x="2845460" y="1796922"/>
                </a:lnTo>
                <a:lnTo>
                  <a:pt x="2845206" y="1740534"/>
                </a:lnTo>
                <a:lnTo>
                  <a:pt x="2844063" y="1701164"/>
                </a:lnTo>
                <a:lnTo>
                  <a:pt x="2841777" y="1662429"/>
                </a:lnTo>
                <a:lnTo>
                  <a:pt x="2838094" y="1624329"/>
                </a:lnTo>
                <a:lnTo>
                  <a:pt x="2832887" y="1587118"/>
                </a:lnTo>
                <a:lnTo>
                  <a:pt x="2825648" y="1551304"/>
                </a:lnTo>
                <a:lnTo>
                  <a:pt x="2816123" y="1516506"/>
                </a:lnTo>
                <a:lnTo>
                  <a:pt x="2804185" y="1482978"/>
                </a:lnTo>
                <a:lnTo>
                  <a:pt x="2789326" y="1451228"/>
                </a:lnTo>
                <a:lnTo>
                  <a:pt x="2771419" y="1421129"/>
                </a:lnTo>
                <a:lnTo>
                  <a:pt x="2750210" y="1393189"/>
                </a:lnTo>
                <a:lnTo>
                  <a:pt x="2725191" y="1367281"/>
                </a:lnTo>
                <a:lnTo>
                  <a:pt x="2696362" y="1343786"/>
                </a:lnTo>
                <a:lnTo>
                  <a:pt x="2663469" y="1323085"/>
                </a:lnTo>
                <a:lnTo>
                  <a:pt x="2626766" y="1305432"/>
                </a:lnTo>
                <a:lnTo>
                  <a:pt x="2587015" y="1290954"/>
                </a:lnTo>
                <a:lnTo>
                  <a:pt x="2544089" y="1279524"/>
                </a:lnTo>
                <a:lnTo>
                  <a:pt x="2498242" y="1270634"/>
                </a:lnTo>
                <a:lnTo>
                  <a:pt x="2474239" y="1266951"/>
                </a:lnTo>
                <a:lnTo>
                  <a:pt x="2449474" y="1263903"/>
                </a:lnTo>
                <a:lnTo>
                  <a:pt x="2424074" y="1261363"/>
                </a:lnTo>
                <a:lnTo>
                  <a:pt x="2398039" y="1259077"/>
                </a:lnTo>
                <a:lnTo>
                  <a:pt x="2371115" y="1257299"/>
                </a:lnTo>
                <a:lnTo>
                  <a:pt x="2343683" y="1255902"/>
                </a:lnTo>
                <a:lnTo>
                  <a:pt x="2315489" y="1254759"/>
                </a:lnTo>
                <a:lnTo>
                  <a:pt x="2286787" y="1253997"/>
                </a:lnTo>
                <a:lnTo>
                  <a:pt x="2257323" y="1253235"/>
                </a:lnTo>
                <a:lnTo>
                  <a:pt x="2227224" y="1252727"/>
                </a:lnTo>
                <a:lnTo>
                  <a:pt x="2196490" y="1252473"/>
                </a:lnTo>
                <a:lnTo>
                  <a:pt x="2133371" y="1252346"/>
                </a:lnTo>
                <a:lnTo>
                  <a:pt x="2100732" y="1252219"/>
                </a:lnTo>
                <a:lnTo>
                  <a:pt x="2067712" y="1252219"/>
                </a:lnTo>
                <a:lnTo>
                  <a:pt x="2034057" y="1251965"/>
                </a:lnTo>
                <a:lnTo>
                  <a:pt x="1999767" y="1251838"/>
                </a:lnTo>
                <a:lnTo>
                  <a:pt x="1964969" y="1251584"/>
                </a:lnTo>
                <a:lnTo>
                  <a:pt x="1893849" y="1250441"/>
                </a:lnTo>
                <a:lnTo>
                  <a:pt x="1820570" y="1248282"/>
                </a:lnTo>
                <a:lnTo>
                  <a:pt x="1745132" y="1244726"/>
                </a:lnTo>
                <a:lnTo>
                  <a:pt x="1725574" y="1243710"/>
                </a:lnTo>
                <a:lnTo>
                  <a:pt x="1705508" y="1243075"/>
                </a:lnTo>
                <a:lnTo>
                  <a:pt x="1684680" y="1242567"/>
                </a:lnTo>
                <a:lnTo>
                  <a:pt x="1663471" y="1242313"/>
                </a:lnTo>
                <a:lnTo>
                  <a:pt x="1619402" y="1242440"/>
                </a:lnTo>
                <a:lnTo>
                  <a:pt x="1573301" y="1243202"/>
                </a:lnTo>
                <a:lnTo>
                  <a:pt x="1525422" y="1244472"/>
                </a:lnTo>
                <a:lnTo>
                  <a:pt x="1476146" y="1246377"/>
                </a:lnTo>
                <a:lnTo>
                  <a:pt x="1425219" y="1248663"/>
                </a:lnTo>
                <a:lnTo>
                  <a:pt x="1373149" y="1251203"/>
                </a:lnTo>
                <a:lnTo>
                  <a:pt x="1320063" y="1253997"/>
                </a:lnTo>
                <a:lnTo>
                  <a:pt x="1265961" y="1257045"/>
                </a:lnTo>
                <a:lnTo>
                  <a:pt x="1211224" y="1260093"/>
                </a:lnTo>
                <a:lnTo>
                  <a:pt x="1155979" y="1263268"/>
                </a:lnTo>
                <a:lnTo>
                  <a:pt x="1044727" y="1269110"/>
                </a:lnTo>
                <a:lnTo>
                  <a:pt x="933221" y="1273809"/>
                </a:lnTo>
                <a:lnTo>
                  <a:pt x="877976" y="1275587"/>
                </a:lnTo>
                <a:lnTo>
                  <a:pt x="823366" y="1276730"/>
                </a:lnTo>
                <a:lnTo>
                  <a:pt x="769391" y="1277365"/>
                </a:lnTo>
                <a:lnTo>
                  <a:pt x="716432" y="1277238"/>
                </a:lnTo>
                <a:lnTo>
                  <a:pt x="664489" y="1276476"/>
                </a:lnTo>
                <a:lnTo>
                  <a:pt x="613816" y="1274571"/>
                </a:lnTo>
                <a:lnTo>
                  <a:pt x="564629" y="1271904"/>
                </a:lnTo>
                <a:lnTo>
                  <a:pt x="517156" y="1268221"/>
                </a:lnTo>
                <a:lnTo>
                  <a:pt x="471474" y="1263395"/>
                </a:lnTo>
                <a:lnTo>
                  <a:pt x="427697" y="1257172"/>
                </a:lnTo>
                <a:lnTo>
                  <a:pt x="386181" y="1249806"/>
                </a:lnTo>
                <a:lnTo>
                  <a:pt x="347167" y="1241170"/>
                </a:lnTo>
                <a:lnTo>
                  <a:pt x="293370" y="1225295"/>
                </a:lnTo>
                <a:lnTo>
                  <a:pt x="246087" y="1206118"/>
                </a:lnTo>
                <a:lnTo>
                  <a:pt x="205676" y="1183131"/>
                </a:lnTo>
                <a:lnTo>
                  <a:pt x="170840" y="1155318"/>
                </a:lnTo>
                <a:lnTo>
                  <a:pt x="130949" y="1110360"/>
                </a:lnTo>
                <a:lnTo>
                  <a:pt x="98234" y="1057655"/>
                </a:lnTo>
                <a:lnTo>
                  <a:pt x="72275" y="998219"/>
                </a:lnTo>
                <a:lnTo>
                  <a:pt x="52235" y="933322"/>
                </a:lnTo>
                <a:lnTo>
                  <a:pt x="37604" y="864107"/>
                </a:lnTo>
                <a:lnTo>
                  <a:pt x="27673" y="792098"/>
                </a:lnTo>
                <a:lnTo>
                  <a:pt x="21793" y="718311"/>
                </a:lnTo>
                <a:lnTo>
                  <a:pt x="19227" y="644143"/>
                </a:lnTo>
                <a:lnTo>
                  <a:pt x="19037" y="607313"/>
                </a:lnTo>
                <a:lnTo>
                  <a:pt x="19329" y="570991"/>
                </a:lnTo>
                <a:lnTo>
                  <a:pt x="20180" y="535051"/>
                </a:lnTo>
                <a:lnTo>
                  <a:pt x="21323" y="499744"/>
                </a:lnTo>
                <a:close/>
              </a:path>
              <a:path w="2874162" h="1860423">
                <a:moveTo>
                  <a:pt x="2826509" y="1784079"/>
                </a:moveTo>
                <a:lnTo>
                  <a:pt x="2797962" y="1783841"/>
                </a:lnTo>
                <a:lnTo>
                  <a:pt x="2835427" y="1860422"/>
                </a:lnTo>
                <a:lnTo>
                  <a:pt x="2874162" y="1784476"/>
                </a:lnTo>
                <a:lnTo>
                  <a:pt x="2845557" y="1784238"/>
                </a:lnTo>
                <a:lnTo>
                  <a:pt x="2845460" y="1796922"/>
                </a:lnTo>
                <a:lnTo>
                  <a:pt x="2826410" y="1796795"/>
                </a:lnTo>
                <a:lnTo>
                  <a:pt x="2826509" y="178407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2081" y="574583"/>
            <a:ext cx="2919205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95" dirty="0">
                <a:latin typeface="Times New Roman"/>
                <a:cs typeface="Times New Roman"/>
              </a:rPr>
              <a:t>Exemplo de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340" y="574583"/>
            <a:ext cx="1910049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130" dirty="0">
                <a:latin typeface="Times New Roman"/>
                <a:cs typeface="Times New Roman"/>
              </a:rPr>
              <a:t>Sintaxe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9144" y="1698526"/>
            <a:ext cx="4522270" cy="946991"/>
          </a:xfrm>
          <a:prstGeom prst="rect">
            <a:avLst/>
          </a:prstGeom>
        </p:spPr>
        <p:txBody>
          <a:bodyPr wrap="square" lIns="0" tIns="21653" rIns="0" bIns="0" rtlCol="0">
            <a:noAutofit/>
          </a:bodyPr>
          <a:lstStyle/>
          <a:p>
            <a:pPr marL="12700" marR="53263">
              <a:lnSpc>
                <a:spcPts val="3410"/>
              </a:lnSpc>
            </a:pPr>
            <a:r>
              <a:rPr sz="3200" spc="0" dirty="0">
                <a:latin typeface="Cambria"/>
                <a:cs typeface="Cambria"/>
              </a:rPr>
              <a:t>Define-se:</a:t>
            </a:r>
            <a:endParaRPr sz="3200">
              <a:latin typeface="Cambria"/>
              <a:cs typeface="Cambria"/>
            </a:endParaRPr>
          </a:p>
          <a:p>
            <a:pPr marL="1564314">
              <a:lnSpc>
                <a:spcPct val="97696"/>
              </a:lnSpc>
              <a:spcBef>
                <a:spcPts val="586"/>
              </a:spcBef>
            </a:pPr>
            <a:r>
              <a:rPr sz="2800" spc="-8" dirty="0">
                <a:latin typeface="Cambria"/>
                <a:cs typeface="Cambria"/>
              </a:rPr>
              <a:t>ou elemento HTML</a:t>
            </a:r>
            <a:endParaRPr sz="28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635512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26916DD-6A9B-4B05-A26C-1E24C781FAB0}"/>
              </a:ext>
            </a:extLst>
          </p:cNvPr>
          <p:cNvSpPr/>
          <p:nvPr/>
        </p:nvSpPr>
        <p:spPr>
          <a:xfrm>
            <a:off x="2286000" y="2639040"/>
            <a:ext cx="4572000" cy="26879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9580" algn="r">
              <a:spcBef>
                <a:spcPts val="750"/>
              </a:spcBef>
              <a:spcAft>
                <a:spcPts val="750"/>
              </a:spcAft>
            </a:pPr>
            <a:endParaRPr lang="pt-BR" sz="3600" dirty="0">
              <a:solidFill>
                <a:srgbClr val="000000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449580" algn="r"/>
            <a:endParaRPr lang="pt-BR" sz="3600" dirty="0">
              <a:solidFill>
                <a:srgbClr val="000000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449580" algn="r"/>
            <a:endParaRPr lang="pt-BR" sz="3600" dirty="0">
              <a:solidFill>
                <a:srgbClr val="000000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449580" algn="r"/>
            <a:endParaRPr lang="pt-BR" sz="3600" dirty="0">
              <a:solidFill>
                <a:srgbClr val="000000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449580" algn="r"/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3AF3C5-6E3B-4BD4-B267-D57D35AAD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63538"/>
            <a:ext cx="7645401" cy="2133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49580">
              <a:spcBef>
                <a:spcPts val="750"/>
              </a:spcBef>
              <a:spcAft>
                <a:spcPts val="750"/>
              </a:spcAft>
            </a:pPr>
            <a:r>
              <a:rPr lang="pt-BR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CSS </a:t>
            </a:r>
            <a:r>
              <a:rPr lang="pt-BR" sz="3600" dirty="0" err="1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Syntax</a:t>
            </a:r>
            <a:endParaRPr lang="pt-BR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/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A CSS conjunto de regras consiste em um seletor e um bloco de declaração:</a:t>
            </a:r>
          </a:p>
          <a:p>
            <a:pPr marL="449580"/>
            <a:endParaRPr lang="pt-BR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marL="449580"/>
            <a:endParaRPr lang="pt-BR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marL="449580"/>
            <a:endParaRPr lang="pt-BR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94937DD-B39A-4013-AD70-7C98AEDFD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0415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2B84CF-8743-4CB2-95AD-278E3894C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99" y="1693543"/>
            <a:ext cx="87122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52" name="Imagem 2" descr="seletor CSS">
            <a:extLst>
              <a:ext uri="{FF2B5EF4-FFF2-40B4-BE49-F238E27FC236}">
                <a16:creationId xmlns:a16="http://schemas.microsoft.com/office/drawing/2014/main" id="{9D261F8F-2442-48FC-BDF7-FE88A057C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03674"/>
            <a:ext cx="7338640" cy="138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B6E0B7-7323-4B87-81A0-74D7DA1A7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99" y="3199283"/>
            <a:ext cx="13562613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9821A6-12F0-4948-A4DF-632BC846DB1C}"/>
              </a:ext>
            </a:extLst>
          </p:cNvPr>
          <p:cNvSpPr/>
          <p:nvPr/>
        </p:nvSpPr>
        <p:spPr>
          <a:xfrm>
            <a:off x="990600" y="3718679"/>
            <a:ext cx="8153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Os pontos seletor para o elemento HTML que deseja estilizar.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O bloco de declaração contém uma ou mais declarações separadas por um ponto e vírgula.</a:t>
            </a:r>
          </a:p>
          <a:p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Cada declaração inclui um nome de propriedade CSS e um valor, separados por dois pontos.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A declaração CSS sempre termina com um ponto e vírgula, e blocos de declaração são cercadas por chaves. </a:t>
            </a:r>
          </a:p>
          <a:p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96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01C4238-D4F6-4297-8673-18A889D6CD6A}"/>
              </a:ext>
            </a:extLst>
          </p:cNvPr>
          <p:cNvSpPr/>
          <p:nvPr/>
        </p:nvSpPr>
        <p:spPr>
          <a:xfrm>
            <a:off x="1828800" y="76200"/>
            <a:ext cx="7086600" cy="7327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pt-BR" sz="2800" b="1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endParaRPr lang="pt-BR" b="1" dirty="0">
              <a:solidFill>
                <a:srgbClr val="1F3763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Neste exemplo, todos os &lt;p&gt; elementos será de centro-alinhados, com uma cor de texto vermelho: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text-align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center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pt-BR" dirty="0"/>
          </a:p>
          <a:p>
            <a:r>
              <a:rPr lang="en-US" dirty="0"/>
              <a:t>&lt;!DOCTYPE html&gt;</a:t>
            </a:r>
            <a:endParaRPr lang="pt-BR" dirty="0"/>
          </a:p>
          <a:p>
            <a:r>
              <a:rPr lang="en-US" dirty="0"/>
              <a:t>&lt;html&gt;</a:t>
            </a:r>
            <a:endParaRPr lang="pt-BR" dirty="0"/>
          </a:p>
          <a:p>
            <a:r>
              <a:rPr lang="en-US" dirty="0"/>
              <a:t>&lt;head&gt;</a:t>
            </a:r>
            <a:endParaRPr lang="pt-BR" dirty="0"/>
          </a:p>
          <a:p>
            <a:r>
              <a:rPr lang="en-US" dirty="0"/>
              <a:t>&lt;style&gt;</a:t>
            </a:r>
            <a:endParaRPr lang="pt-BR" dirty="0"/>
          </a:p>
          <a:p>
            <a:r>
              <a:rPr lang="en-US" dirty="0"/>
              <a:t>p {</a:t>
            </a:r>
            <a:endParaRPr lang="pt-BR" dirty="0"/>
          </a:p>
          <a:p>
            <a:r>
              <a:rPr lang="en-US" dirty="0"/>
              <a:t>  color: red;</a:t>
            </a:r>
            <a:endParaRPr lang="pt-BR" dirty="0"/>
          </a:p>
          <a:p>
            <a:r>
              <a:rPr lang="en-US" dirty="0"/>
              <a:t>  text-align: center;</a:t>
            </a:r>
            <a:endParaRPr lang="pt-BR" dirty="0"/>
          </a:p>
          <a:p>
            <a:r>
              <a:rPr lang="en-US" dirty="0"/>
              <a:t>} </a:t>
            </a:r>
            <a:endParaRPr lang="pt-BR" dirty="0"/>
          </a:p>
          <a:p>
            <a:r>
              <a:rPr lang="en-US" dirty="0"/>
              <a:t>&lt;/style&gt;</a:t>
            </a:r>
            <a:endParaRPr lang="pt-BR" dirty="0"/>
          </a:p>
          <a:p>
            <a:r>
              <a:rPr lang="en-US" dirty="0"/>
              <a:t>&lt;/head&gt;</a:t>
            </a:r>
            <a:endParaRPr lang="pt-BR" dirty="0"/>
          </a:p>
          <a:p>
            <a:r>
              <a:rPr lang="en-US" dirty="0"/>
              <a:t>&lt;body&gt;</a:t>
            </a:r>
            <a:endParaRPr lang="pt-BR" dirty="0"/>
          </a:p>
          <a:p>
            <a:r>
              <a:rPr lang="en-US" dirty="0"/>
              <a:t> &lt;p&gt;Hello World!&lt;/p&gt;</a:t>
            </a:r>
            <a:endParaRPr lang="pt-BR" dirty="0"/>
          </a:p>
          <a:p>
            <a:r>
              <a:rPr lang="en-US" dirty="0"/>
              <a:t>&lt;p&gt;These paragraphs are styled with CSS.&lt;/p&gt;</a:t>
            </a:r>
            <a:endParaRPr lang="pt-BR" dirty="0"/>
          </a:p>
          <a:p>
            <a:r>
              <a:rPr lang="en-US" dirty="0"/>
              <a:t> </a:t>
            </a:r>
            <a:r>
              <a:rPr lang="pt-BR" dirty="0"/>
              <a:t>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9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905F629-D684-4947-9DDA-8B04A0041777}"/>
              </a:ext>
            </a:extLst>
          </p:cNvPr>
          <p:cNvSpPr/>
          <p:nvPr/>
        </p:nvSpPr>
        <p:spPr>
          <a:xfrm>
            <a:off x="949569" y="914400"/>
            <a:ext cx="8229600" cy="5087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pt-BR" sz="2800" b="1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endParaRPr lang="pt-BR" b="1" dirty="0">
              <a:solidFill>
                <a:srgbClr val="1F3763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Um comentário CSS começa com / * e termina com * /. Os comentários também podem abranger várias linhas: </a:t>
            </a:r>
          </a:p>
          <a:p>
            <a:endParaRPr lang="pt-BR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</a:rPr>
              <a:t>p {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  color: red;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  /* This is a single-line comment */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  text-align: center;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}</a:t>
            </a: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/* This is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 multi-line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comment */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pt-BR" b="1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884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F95074B-FE6F-4897-A03F-ECFFF016A912}"/>
              </a:ext>
            </a:extLst>
          </p:cNvPr>
          <p:cNvSpPr/>
          <p:nvPr/>
        </p:nvSpPr>
        <p:spPr>
          <a:xfrm>
            <a:off x="2133600" y="217977"/>
            <a:ext cx="6324600" cy="6640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pt-BR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endParaRPr lang="pt-BR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pt-BR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  <a:endParaRPr lang="pt-BR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pt-BR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background-color: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lightblue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  <a:endParaRPr lang="pt-BR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white;</a:t>
            </a:r>
            <a:endParaRPr lang="pt-BR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text-align: center;</a:t>
            </a:r>
            <a:endParaRPr lang="pt-BR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  <a:endParaRPr lang="pt-BR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font-family: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verdana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20px;</a:t>
            </a:r>
          </a:p>
          <a:p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}</a:t>
            </a:r>
          </a:p>
          <a:p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&lt;/</a:t>
            </a:r>
            <a:r>
              <a:rPr lang="pt-BR" b="1" dirty="0" err="1">
                <a:solidFill>
                  <a:schemeClr val="bg2">
                    <a:lumMod val="10000"/>
                  </a:schemeClr>
                </a:solidFill>
              </a:rPr>
              <a:t>style</a:t>
            </a:r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&gt;</a:t>
            </a:r>
          </a:p>
          <a:p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&lt;/</a:t>
            </a:r>
            <a:r>
              <a:rPr lang="pt-BR" b="1" dirty="0" err="1">
                <a:solidFill>
                  <a:schemeClr val="bg2">
                    <a:lumMod val="10000"/>
                  </a:schemeClr>
                </a:solidFill>
              </a:rPr>
              <a:t>head</a:t>
            </a:r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&gt;</a:t>
            </a:r>
          </a:p>
          <a:p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pt-BR" b="1" dirty="0" err="1">
                <a:solidFill>
                  <a:schemeClr val="bg2">
                    <a:lumMod val="10000"/>
                  </a:schemeClr>
                </a:solidFill>
              </a:rPr>
              <a:t>body</a:t>
            </a:r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&gt;</a:t>
            </a:r>
          </a:p>
          <a:p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 &lt;h1&gt;Meu Primeiro Paragrafo em CSS&lt;/h1&gt;</a:t>
            </a:r>
          </a:p>
          <a:p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&lt;p&gt;Este Paragrafo Funciona.&lt;/p&gt;</a:t>
            </a:r>
          </a:p>
          <a:p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&lt;/</a:t>
            </a:r>
            <a:r>
              <a:rPr lang="pt-BR" b="1" dirty="0" err="1">
                <a:solidFill>
                  <a:schemeClr val="bg2">
                    <a:lumMod val="10000"/>
                  </a:schemeClr>
                </a:solidFill>
              </a:rPr>
              <a:t>body</a:t>
            </a:r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&gt;</a:t>
            </a:r>
          </a:p>
          <a:p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&lt;/</a:t>
            </a:r>
            <a:r>
              <a:rPr lang="pt-BR" b="1" dirty="0" err="1">
                <a:solidFill>
                  <a:schemeClr val="bg2">
                    <a:lumMod val="10000"/>
                  </a:schemeClr>
                </a:solidFill>
              </a:rPr>
              <a:t>html</a:t>
            </a:r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&gt;</a:t>
            </a:r>
          </a:p>
          <a:p>
            <a:pPr>
              <a:lnSpc>
                <a:spcPts val="1425"/>
              </a:lnSpc>
              <a:spcAft>
                <a:spcPts val="0"/>
              </a:spcAft>
            </a:pP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271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33400" y="2514600"/>
            <a:ext cx="7889875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59886" y="574583"/>
            <a:ext cx="1910049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130" dirty="0">
                <a:latin typeface="Times New Roman"/>
                <a:cs typeface="Times New Roman"/>
              </a:rPr>
              <a:t>Sintaxe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9144" y="1698526"/>
            <a:ext cx="5357724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6" dirty="0">
                <a:latin typeface="Cambria"/>
                <a:cs typeface="Cambria"/>
              </a:rPr>
              <a:t>Definindo várias propriedades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2209800" y="2895600"/>
            <a:ext cx="4807965" cy="1838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64736" y="4244340"/>
            <a:ext cx="2548127" cy="478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19600" y="4267200"/>
            <a:ext cx="2438400" cy="381000"/>
          </a:xfrm>
          <a:custGeom>
            <a:avLst/>
            <a:gdLst/>
            <a:ahLst/>
            <a:cxnLst/>
            <a:rect l="l" t="t" r="r" b="b"/>
            <a:pathLst>
              <a:path w="2438400" h="381000">
                <a:moveTo>
                  <a:pt x="2438400" y="0"/>
                </a:moveTo>
                <a:lnTo>
                  <a:pt x="2437686" y="40312"/>
                </a:lnTo>
                <a:lnTo>
                  <a:pt x="2434175" y="94970"/>
                </a:lnTo>
                <a:lnTo>
                  <a:pt x="2428180" y="139969"/>
                </a:lnTo>
                <a:lnTo>
                  <a:pt x="2417194" y="179728"/>
                </a:lnTo>
                <a:lnTo>
                  <a:pt x="2406650" y="190500"/>
                </a:lnTo>
                <a:lnTo>
                  <a:pt x="1250950" y="190500"/>
                </a:lnTo>
                <a:lnTo>
                  <a:pt x="1247538" y="191588"/>
                </a:lnTo>
                <a:lnTo>
                  <a:pt x="1241046" y="199961"/>
                </a:lnTo>
                <a:lnTo>
                  <a:pt x="1238004" y="207022"/>
                </a:lnTo>
                <a:lnTo>
                  <a:pt x="1235121" y="215849"/>
                </a:lnTo>
                <a:lnTo>
                  <a:pt x="1232417" y="226332"/>
                </a:lnTo>
                <a:lnTo>
                  <a:pt x="1229911" y="238359"/>
                </a:lnTo>
                <a:lnTo>
                  <a:pt x="1227621" y="251817"/>
                </a:lnTo>
                <a:lnTo>
                  <a:pt x="1225566" y="266595"/>
                </a:lnTo>
                <a:lnTo>
                  <a:pt x="1223764" y="282581"/>
                </a:lnTo>
                <a:lnTo>
                  <a:pt x="1222234" y="299663"/>
                </a:lnTo>
                <a:lnTo>
                  <a:pt x="1220995" y="317730"/>
                </a:lnTo>
                <a:lnTo>
                  <a:pt x="1220065" y="336669"/>
                </a:lnTo>
                <a:lnTo>
                  <a:pt x="1219463" y="356369"/>
                </a:lnTo>
                <a:lnTo>
                  <a:pt x="1219207" y="376718"/>
                </a:lnTo>
                <a:lnTo>
                  <a:pt x="1219200" y="381000"/>
                </a:lnTo>
                <a:lnTo>
                  <a:pt x="1219018" y="360530"/>
                </a:lnTo>
                <a:lnTo>
                  <a:pt x="1217623" y="321581"/>
                </a:lnTo>
                <a:lnTo>
                  <a:pt x="1213227" y="269807"/>
                </a:lnTo>
                <a:lnTo>
                  <a:pt x="1206517" y="228698"/>
                </a:lnTo>
                <a:lnTo>
                  <a:pt x="1191555" y="192079"/>
                </a:lnTo>
                <a:lnTo>
                  <a:pt x="1187450" y="190500"/>
                </a:lnTo>
                <a:lnTo>
                  <a:pt x="31750" y="190500"/>
                </a:lnTo>
                <a:lnTo>
                  <a:pt x="28338" y="189411"/>
                </a:lnTo>
                <a:lnTo>
                  <a:pt x="21846" y="181038"/>
                </a:lnTo>
                <a:lnTo>
                  <a:pt x="18804" y="173977"/>
                </a:lnTo>
                <a:lnTo>
                  <a:pt x="15921" y="165150"/>
                </a:lnTo>
                <a:lnTo>
                  <a:pt x="13217" y="154667"/>
                </a:lnTo>
                <a:lnTo>
                  <a:pt x="10711" y="142640"/>
                </a:lnTo>
                <a:lnTo>
                  <a:pt x="8421" y="129182"/>
                </a:lnTo>
                <a:lnTo>
                  <a:pt x="6366" y="114404"/>
                </a:lnTo>
                <a:lnTo>
                  <a:pt x="4564" y="98418"/>
                </a:lnTo>
                <a:lnTo>
                  <a:pt x="3034" y="81336"/>
                </a:lnTo>
                <a:lnTo>
                  <a:pt x="1795" y="63269"/>
                </a:lnTo>
                <a:lnTo>
                  <a:pt x="865" y="44330"/>
                </a:lnTo>
                <a:lnTo>
                  <a:pt x="263" y="24630"/>
                </a:lnTo>
                <a:lnTo>
                  <a:pt x="7" y="4281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79144" y="574583"/>
            <a:ext cx="5683154" cy="1497968"/>
          </a:xfrm>
          <a:prstGeom prst="rect">
            <a:avLst/>
          </a:prstGeom>
        </p:spPr>
        <p:txBody>
          <a:bodyPr wrap="square" lIns="0" tIns="30003" rIns="0" bIns="0" rtlCol="0">
            <a:noAutofit/>
          </a:bodyPr>
          <a:lstStyle/>
          <a:p>
            <a:pPr marL="2793441" marR="53309">
              <a:lnSpc>
                <a:spcPts val="4725"/>
              </a:lnSpc>
            </a:pPr>
            <a:r>
              <a:rPr sz="4400" spc="130" dirty="0">
                <a:latin typeface="Times New Roman"/>
                <a:cs typeface="Times New Roman"/>
              </a:rPr>
              <a:t>Sintaxe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97696"/>
              </a:lnSpc>
              <a:spcBef>
                <a:spcPts val="3543"/>
              </a:spcBef>
            </a:pPr>
            <a:r>
              <a:rPr sz="2800" spc="-13" dirty="0">
                <a:latin typeface="Cambria"/>
                <a:cs typeface="Cambria"/>
              </a:rPr>
              <a:t>Se o valor, for uma </a:t>
            </a:r>
            <a:r>
              <a:rPr sz="2800" u="heavy" spc="-13" dirty="0">
                <a:latin typeface="Cambria"/>
                <a:cs typeface="Cambria"/>
              </a:rPr>
              <a:t>palavra composta</a:t>
            </a:r>
            <a:r>
              <a:rPr sz="2800" spc="-13" dirty="0">
                <a:latin typeface="Cambria"/>
                <a:cs typeface="Cambria"/>
              </a:rPr>
              <a:t>,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691819"/>
            <a:ext cx="203098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61749" y="1691755"/>
            <a:ext cx="932841" cy="380796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dirty="0">
                <a:latin typeface="Cambria"/>
                <a:cs typeface="Cambria"/>
              </a:rPr>
              <a:t>então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9144" y="2118722"/>
            <a:ext cx="1186499" cy="380491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1" dirty="0">
                <a:latin typeface="Cambria"/>
                <a:cs typeface="Cambria"/>
              </a:rPr>
              <a:t>colocar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5152" y="2118722"/>
            <a:ext cx="886424" cy="380491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-5" dirty="0">
                <a:latin typeface="Cambria"/>
                <a:cs typeface="Cambria"/>
              </a:rPr>
              <a:t>entre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1106" y="2118722"/>
            <a:ext cx="1001819" cy="380491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0" dirty="0">
                <a:latin typeface="Cambria"/>
                <a:cs typeface="Cambria"/>
              </a:rPr>
              <a:t>aspas.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192059"/>
            <a:ext cx="202946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144" y="5191995"/>
            <a:ext cx="4314113" cy="807212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-17" dirty="0">
                <a:latin typeface="Cambria"/>
                <a:cs typeface="Cambria"/>
              </a:rPr>
              <a:t>Cada par </a:t>
            </a:r>
            <a:r>
              <a:rPr sz="2800" u="heavy" spc="-17" dirty="0">
                <a:latin typeface="Cambria"/>
                <a:cs typeface="Cambria"/>
              </a:rPr>
              <a:t>propriedade-valor</a:t>
            </a:r>
            <a:r>
              <a:rPr sz="2800" spc="-17" dirty="0">
                <a:latin typeface="Cambria"/>
                <a:cs typeface="Cambria"/>
              </a:rPr>
              <a:t>,</a:t>
            </a:r>
            <a:endParaRPr sz="2800">
              <a:latin typeface="Cambria"/>
              <a:cs typeface="Cambria"/>
            </a:endParaRPr>
          </a:p>
          <a:p>
            <a:pPr marL="12700" marR="53263">
              <a:lnSpc>
                <a:spcPct val="97696"/>
              </a:lnSpc>
            </a:pPr>
            <a:r>
              <a:rPr sz="2800" spc="-4" dirty="0">
                <a:latin typeface="Cambria"/>
                <a:cs typeface="Cambria"/>
              </a:rPr>
              <a:t>separada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5172" y="5191995"/>
            <a:ext cx="2576616" cy="380492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-11" dirty="0">
                <a:latin typeface="Cambria"/>
                <a:cs typeface="Cambria"/>
              </a:rPr>
              <a:t>deve estar numa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0299" y="5191995"/>
            <a:ext cx="841209" cy="380492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dirty="0">
                <a:latin typeface="Cambria"/>
                <a:cs typeface="Cambria"/>
              </a:rPr>
              <a:t>linha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66528" y="1852802"/>
            <a:ext cx="8057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514600" y="2438400"/>
            <a:ext cx="4057650" cy="4069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0328" y="3317748"/>
            <a:ext cx="1626108" cy="425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2974" y="3421397"/>
            <a:ext cx="1371752" cy="170795"/>
          </a:xfrm>
          <a:custGeom>
            <a:avLst/>
            <a:gdLst/>
            <a:ahLst/>
            <a:cxnLst/>
            <a:rect l="l" t="t" r="r" b="b"/>
            <a:pathLst>
              <a:path w="1371752" h="170795">
                <a:moveTo>
                  <a:pt x="1200582" y="149806"/>
                </a:moveTo>
                <a:lnTo>
                  <a:pt x="1203096" y="161526"/>
                </a:lnTo>
                <a:lnTo>
                  <a:pt x="1206638" y="165944"/>
                </a:lnTo>
                <a:lnTo>
                  <a:pt x="1217327" y="170795"/>
                </a:lnTo>
                <a:lnTo>
                  <a:pt x="1229131" y="168384"/>
                </a:lnTo>
                <a:lnTo>
                  <a:pt x="1333906" y="104376"/>
                </a:lnTo>
                <a:lnTo>
                  <a:pt x="1263375" y="104295"/>
                </a:lnTo>
                <a:lnTo>
                  <a:pt x="1209954" y="135364"/>
                </a:lnTo>
                <a:lnTo>
                  <a:pt x="1205349" y="139107"/>
                </a:lnTo>
                <a:lnTo>
                  <a:pt x="1200582" y="149806"/>
                </a:lnTo>
                <a:close/>
              </a:path>
              <a:path w="1371752" h="170795">
                <a:moveTo>
                  <a:pt x="1324381" y="68816"/>
                </a:moveTo>
                <a:lnTo>
                  <a:pt x="1296014" y="85313"/>
                </a:lnTo>
                <a:lnTo>
                  <a:pt x="1324254" y="101836"/>
                </a:lnTo>
                <a:lnTo>
                  <a:pt x="1324381" y="68816"/>
                </a:lnTo>
                <a:close/>
              </a:path>
              <a:path w="1371752" h="170795">
                <a:moveTo>
                  <a:pt x="1229131" y="168384"/>
                </a:moveTo>
                <a:lnTo>
                  <a:pt x="1371752" y="85326"/>
                </a:lnTo>
                <a:lnTo>
                  <a:pt x="1333906" y="66276"/>
                </a:lnTo>
                <a:lnTo>
                  <a:pt x="1263340" y="66195"/>
                </a:lnTo>
                <a:lnTo>
                  <a:pt x="50" y="64752"/>
                </a:lnTo>
                <a:lnTo>
                  <a:pt x="0" y="102852"/>
                </a:lnTo>
                <a:lnTo>
                  <a:pt x="1263375" y="104295"/>
                </a:lnTo>
                <a:lnTo>
                  <a:pt x="1333906" y="104376"/>
                </a:lnTo>
                <a:lnTo>
                  <a:pt x="1324381" y="68816"/>
                </a:lnTo>
                <a:lnTo>
                  <a:pt x="1324254" y="101836"/>
                </a:lnTo>
                <a:lnTo>
                  <a:pt x="1296014" y="85313"/>
                </a:lnTo>
                <a:lnTo>
                  <a:pt x="1324381" y="68816"/>
                </a:lnTo>
                <a:lnTo>
                  <a:pt x="1333906" y="104376"/>
                </a:lnTo>
                <a:lnTo>
                  <a:pt x="1229131" y="168384"/>
                </a:lnTo>
                <a:close/>
              </a:path>
              <a:path w="1371752" h="170795">
                <a:moveTo>
                  <a:pt x="1229258" y="2141"/>
                </a:moveTo>
                <a:lnTo>
                  <a:pt x="1223925" y="0"/>
                </a:lnTo>
                <a:lnTo>
                  <a:pt x="1212245" y="1007"/>
                </a:lnTo>
                <a:lnTo>
                  <a:pt x="1203223" y="8872"/>
                </a:lnTo>
                <a:lnTo>
                  <a:pt x="1201052" y="14398"/>
                </a:lnTo>
                <a:lnTo>
                  <a:pt x="1202142" y="26065"/>
                </a:lnTo>
                <a:lnTo>
                  <a:pt x="1210081" y="35034"/>
                </a:lnTo>
                <a:lnTo>
                  <a:pt x="1263340" y="66195"/>
                </a:lnTo>
                <a:lnTo>
                  <a:pt x="1333906" y="66276"/>
                </a:lnTo>
                <a:lnTo>
                  <a:pt x="1371752" y="85326"/>
                </a:lnTo>
                <a:lnTo>
                  <a:pt x="1229258" y="21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0328" y="5830824"/>
            <a:ext cx="1626108" cy="4236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2974" y="5934367"/>
            <a:ext cx="1371752" cy="170858"/>
          </a:xfrm>
          <a:custGeom>
            <a:avLst/>
            <a:gdLst/>
            <a:ahLst/>
            <a:cxnLst/>
            <a:rect l="l" t="t" r="r" b="b"/>
            <a:pathLst>
              <a:path w="1371752" h="170858">
                <a:moveTo>
                  <a:pt x="1200587" y="149798"/>
                </a:moveTo>
                <a:lnTo>
                  <a:pt x="1203096" y="161505"/>
                </a:lnTo>
                <a:lnTo>
                  <a:pt x="1206698" y="166016"/>
                </a:lnTo>
                <a:lnTo>
                  <a:pt x="1217367" y="170858"/>
                </a:lnTo>
                <a:lnTo>
                  <a:pt x="1229131" y="168401"/>
                </a:lnTo>
                <a:lnTo>
                  <a:pt x="1333906" y="104431"/>
                </a:lnTo>
                <a:lnTo>
                  <a:pt x="1263464" y="104350"/>
                </a:lnTo>
                <a:lnTo>
                  <a:pt x="1209954" y="135470"/>
                </a:lnTo>
                <a:lnTo>
                  <a:pt x="1205404" y="139125"/>
                </a:lnTo>
                <a:lnTo>
                  <a:pt x="1200587" y="149798"/>
                </a:lnTo>
                <a:close/>
              </a:path>
              <a:path w="1371752" h="170858">
                <a:moveTo>
                  <a:pt x="1324381" y="68922"/>
                </a:moveTo>
                <a:lnTo>
                  <a:pt x="1296112" y="85362"/>
                </a:lnTo>
                <a:lnTo>
                  <a:pt x="1324254" y="101827"/>
                </a:lnTo>
                <a:lnTo>
                  <a:pt x="1324381" y="68922"/>
                </a:lnTo>
                <a:close/>
              </a:path>
              <a:path w="1371752" h="170858">
                <a:moveTo>
                  <a:pt x="1229131" y="168401"/>
                </a:moveTo>
                <a:lnTo>
                  <a:pt x="1371752" y="85432"/>
                </a:lnTo>
                <a:lnTo>
                  <a:pt x="1333906" y="66331"/>
                </a:lnTo>
                <a:lnTo>
                  <a:pt x="1263447" y="66250"/>
                </a:lnTo>
                <a:lnTo>
                  <a:pt x="50" y="64794"/>
                </a:lnTo>
                <a:lnTo>
                  <a:pt x="0" y="102894"/>
                </a:lnTo>
                <a:lnTo>
                  <a:pt x="1263464" y="104350"/>
                </a:lnTo>
                <a:lnTo>
                  <a:pt x="1333906" y="104431"/>
                </a:lnTo>
                <a:lnTo>
                  <a:pt x="1324381" y="68922"/>
                </a:lnTo>
                <a:lnTo>
                  <a:pt x="1324254" y="101827"/>
                </a:lnTo>
                <a:lnTo>
                  <a:pt x="1296112" y="85362"/>
                </a:lnTo>
                <a:lnTo>
                  <a:pt x="1324381" y="68922"/>
                </a:lnTo>
                <a:lnTo>
                  <a:pt x="1333906" y="104431"/>
                </a:lnTo>
                <a:lnTo>
                  <a:pt x="1229131" y="168401"/>
                </a:lnTo>
                <a:close/>
              </a:path>
              <a:path w="1371752" h="170858">
                <a:moveTo>
                  <a:pt x="1229258" y="2132"/>
                </a:moveTo>
                <a:lnTo>
                  <a:pt x="1223903" y="0"/>
                </a:lnTo>
                <a:lnTo>
                  <a:pt x="1212235" y="1048"/>
                </a:lnTo>
                <a:lnTo>
                  <a:pt x="1203223" y="8965"/>
                </a:lnTo>
                <a:lnTo>
                  <a:pt x="1201066" y="14396"/>
                </a:lnTo>
                <a:lnTo>
                  <a:pt x="1202130" y="26056"/>
                </a:lnTo>
                <a:lnTo>
                  <a:pt x="1210081" y="35025"/>
                </a:lnTo>
                <a:lnTo>
                  <a:pt x="1263447" y="66250"/>
                </a:lnTo>
                <a:lnTo>
                  <a:pt x="1333906" y="66331"/>
                </a:lnTo>
                <a:lnTo>
                  <a:pt x="1371752" y="85432"/>
                </a:lnTo>
                <a:lnTo>
                  <a:pt x="1229258" y="2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33981" y="574583"/>
            <a:ext cx="3378634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179" dirty="0">
                <a:latin typeface="Times New Roman"/>
                <a:cs typeface="Times New Roman"/>
              </a:rPr>
              <a:t>Onde colocar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1122" y="574583"/>
            <a:ext cx="412101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175" dirty="0">
                <a:latin typeface="Times New Roman"/>
                <a:cs typeface="Times New Roman"/>
              </a:rPr>
              <a:t>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1757" y="574583"/>
            <a:ext cx="1057229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dirty="0">
                <a:latin typeface="Times New Roman"/>
                <a:cs typeface="Times New Roman"/>
              </a:rPr>
              <a:t>C</a:t>
            </a:r>
            <a:r>
              <a:rPr sz="4400" spc="-14" dirty="0">
                <a:latin typeface="Times New Roman"/>
                <a:cs typeface="Times New Roman"/>
              </a:rPr>
              <a:t>S</a:t>
            </a:r>
            <a:r>
              <a:rPr sz="4400" spc="0" dirty="0"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9144" y="1698526"/>
            <a:ext cx="6930377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3" dirty="0">
                <a:latin typeface="Cambria"/>
                <a:cs typeface="Cambria"/>
              </a:rPr>
              <a:t>Na tag &lt;style&gt;, dentro da tag da &lt;head&gt;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8534400" y="152400"/>
            <a:ext cx="4572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1654" y="574583"/>
            <a:ext cx="2554368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54" dirty="0">
                <a:latin typeface="Times New Roman"/>
                <a:cs typeface="Times New Roman"/>
              </a:rPr>
              <a:t>Utilizando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3926" y="574583"/>
            <a:ext cx="1058880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dirty="0">
                <a:latin typeface="Times New Roman"/>
                <a:cs typeface="Times New Roman"/>
              </a:rPr>
              <a:t>CSS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1473" y="574583"/>
            <a:ext cx="1203155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259" dirty="0">
                <a:latin typeface="Times New Roman"/>
                <a:cs typeface="Times New Roman"/>
              </a:rPr>
              <a:t>num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2840" y="574583"/>
            <a:ext cx="255983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261" dirty="0">
                <a:latin typeface="Times New Roman"/>
                <a:cs typeface="Times New Roman"/>
              </a:rPr>
              <a:t>parágrafo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144" y="1698526"/>
            <a:ext cx="5839926" cy="920235"/>
          </a:xfrm>
          <a:prstGeom prst="rect">
            <a:avLst/>
          </a:prstGeom>
        </p:spPr>
        <p:txBody>
          <a:bodyPr wrap="square" lIns="0" tIns="21653" rIns="0" bIns="0" rtlCol="0">
            <a:noAutofit/>
          </a:bodyPr>
          <a:lstStyle/>
          <a:p>
            <a:pPr marL="12700">
              <a:lnSpc>
                <a:spcPts val="3410"/>
              </a:lnSpc>
            </a:pPr>
            <a:r>
              <a:rPr sz="3200" spc="-10" dirty="0">
                <a:latin typeface="Cambria"/>
                <a:cs typeface="Cambria"/>
              </a:rPr>
              <a:t>Exemplo: formatar um parágrafo,</a:t>
            </a:r>
            <a:endParaRPr sz="3200">
              <a:latin typeface="Cambria"/>
              <a:cs typeface="Cambria"/>
            </a:endParaRPr>
          </a:p>
          <a:p>
            <a:pPr marL="12700" marR="61081">
              <a:lnSpc>
                <a:spcPts val="3750"/>
              </a:lnSpc>
              <a:spcBef>
                <a:spcPts val="102"/>
              </a:spcBef>
            </a:pPr>
            <a:r>
              <a:rPr sz="3200" spc="-4" dirty="0">
                <a:latin typeface="Cambria"/>
                <a:cs typeface="Cambria"/>
              </a:rPr>
              <a:t>as seguintes propriedades: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4277" y="1698526"/>
            <a:ext cx="1756254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0" dirty="0">
                <a:latin typeface="Cambria"/>
                <a:cs typeface="Cambria"/>
              </a:rPr>
              <a:t>definindo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2753024"/>
            <a:ext cx="276310" cy="2941504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 marR="215">
              <a:lnSpc>
                <a:spcPts val="2960"/>
              </a:lnSpc>
            </a:pPr>
            <a:r>
              <a:rPr sz="2800" dirty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664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812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1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812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14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79906" y="2752960"/>
            <a:ext cx="2560357" cy="2941504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 marR="53309">
              <a:lnSpc>
                <a:spcPts val="2990"/>
              </a:lnSpc>
            </a:pPr>
            <a:r>
              <a:rPr sz="2800" spc="-5" dirty="0">
                <a:latin typeface="Cambria"/>
                <a:cs typeface="Cambria"/>
              </a:rPr>
              <a:t>Cor de fundo</a:t>
            </a:r>
            <a:endParaRPr sz="2800">
              <a:latin typeface="Cambria"/>
              <a:cs typeface="Cambria"/>
            </a:endParaRPr>
          </a:p>
          <a:p>
            <a:pPr marL="12700" marR="47900">
              <a:lnSpc>
                <a:spcPts val="3282"/>
              </a:lnSpc>
              <a:spcBef>
                <a:spcPts val="599"/>
              </a:spcBef>
            </a:pPr>
            <a:r>
              <a:rPr sz="2800" spc="-8" dirty="0">
                <a:latin typeface="Cambria"/>
                <a:cs typeface="Cambria"/>
              </a:rPr>
              <a:t>Cor da fonte </a:t>
            </a:r>
            <a:endParaRPr sz="2800">
              <a:latin typeface="Cambria"/>
              <a:cs typeface="Cambria"/>
            </a:endParaRPr>
          </a:p>
          <a:p>
            <a:pPr marL="12700" marR="47900">
              <a:lnSpc>
                <a:spcPts val="3282"/>
              </a:lnSpc>
              <a:spcBef>
                <a:spcPts val="751"/>
              </a:spcBef>
            </a:pPr>
            <a:r>
              <a:rPr sz="2800" spc="-9" dirty="0">
                <a:latin typeface="Cambria"/>
                <a:cs typeface="Cambria"/>
              </a:rPr>
              <a:t>Tipo da fonte </a:t>
            </a:r>
            <a:endParaRPr sz="2800">
              <a:latin typeface="Cambria"/>
              <a:cs typeface="Cambria"/>
            </a:endParaRPr>
          </a:p>
          <a:p>
            <a:pPr marL="12700" marR="47900">
              <a:lnSpc>
                <a:spcPts val="3282"/>
              </a:lnSpc>
              <a:spcBef>
                <a:spcPts val="751"/>
              </a:spcBef>
            </a:pPr>
            <a:r>
              <a:rPr sz="2800" dirty="0">
                <a:latin typeface="Cambria"/>
                <a:cs typeface="Cambria"/>
              </a:rPr>
              <a:t>Ma</a:t>
            </a:r>
            <a:r>
              <a:rPr sz="2800" spc="-29" dirty="0">
                <a:latin typeface="Cambria"/>
                <a:cs typeface="Cambria"/>
              </a:rPr>
              <a:t>r</a:t>
            </a:r>
            <a:r>
              <a:rPr sz="2800" spc="0" dirty="0">
                <a:latin typeface="Cambria"/>
                <a:cs typeface="Cambria"/>
              </a:rPr>
              <a:t>gem</a:t>
            </a:r>
            <a:r>
              <a:rPr sz="2800" spc="-40" dirty="0">
                <a:latin typeface="Cambria"/>
                <a:cs typeface="Cambria"/>
              </a:rPr>
              <a:t> </a:t>
            </a:r>
            <a:r>
              <a:rPr sz="2800" spc="0" dirty="0">
                <a:latin typeface="Cambria"/>
                <a:cs typeface="Cambria"/>
              </a:rPr>
              <a:t>in</a:t>
            </a:r>
            <a:r>
              <a:rPr sz="2800" spc="-25" dirty="0">
                <a:latin typeface="Cambria"/>
                <a:cs typeface="Cambria"/>
              </a:rPr>
              <a:t>t</a:t>
            </a:r>
            <a:r>
              <a:rPr sz="2800" spc="0" dirty="0">
                <a:latin typeface="Cambria"/>
                <a:cs typeface="Cambria"/>
              </a:rPr>
              <a:t>erna </a:t>
            </a:r>
            <a:endParaRPr sz="2800">
              <a:latin typeface="Cambria"/>
              <a:cs typeface="Cambria"/>
            </a:endParaRPr>
          </a:p>
          <a:p>
            <a:pPr marL="12700" marR="47900">
              <a:lnSpc>
                <a:spcPts val="3282"/>
              </a:lnSpc>
              <a:spcBef>
                <a:spcPts val="751"/>
              </a:spcBef>
            </a:pPr>
            <a:r>
              <a:rPr sz="2800" spc="-7" dirty="0">
                <a:latin typeface="Cambria"/>
                <a:cs typeface="Cambria"/>
              </a:rPr>
              <a:t>Borda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751"/>
              </a:spcBef>
            </a:pPr>
            <a:r>
              <a:rPr sz="2800" spc="-8" dirty="0">
                <a:latin typeface="Cambria"/>
                <a:cs typeface="Cambria"/>
              </a:rPr>
              <a:t>Margem externa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35940" y="2819400"/>
            <a:ext cx="6023610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10308" y="574583"/>
            <a:ext cx="3411002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247" dirty="0">
                <a:latin typeface="Times New Roman"/>
                <a:cs typeface="Times New Roman"/>
              </a:rPr>
              <a:t>Propriedades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1027" y="574583"/>
            <a:ext cx="234180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190" dirty="0">
                <a:latin typeface="Times New Roman"/>
                <a:cs typeface="Times New Roman"/>
              </a:rPr>
              <a:t>e valores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9144" y="1698526"/>
            <a:ext cx="7510731" cy="920235"/>
          </a:xfrm>
          <a:prstGeom prst="rect">
            <a:avLst/>
          </a:prstGeom>
        </p:spPr>
        <p:txBody>
          <a:bodyPr wrap="square" lIns="0" tIns="21653" rIns="0" bIns="0" rtlCol="0">
            <a:noAutofit/>
          </a:bodyPr>
          <a:lstStyle/>
          <a:p>
            <a:pPr marL="12700">
              <a:lnSpc>
                <a:spcPts val="3410"/>
              </a:lnSpc>
            </a:pPr>
            <a:r>
              <a:rPr sz="3200" spc="-7" dirty="0">
                <a:latin typeface="Cambria"/>
                <a:cs typeface="Cambria"/>
              </a:rPr>
              <a:t>Definindo as propriedades do parágrafo no</a:t>
            </a:r>
            <a:endParaRPr sz="3200">
              <a:latin typeface="Cambria"/>
              <a:cs typeface="Cambria"/>
            </a:endParaRPr>
          </a:p>
          <a:p>
            <a:pPr marL="12700" marR="61081">
              <a:lnSpc>
                <a:spcPts val="3750"/>
              </a:lnSpc>
              <a:spcBef>
                <a:spcPts val="102"/>
              </a:spcBef>
            </a:pPr>
            <a:r>
              <a:rPr sz="3200" spc="-3" dirty="0">
                <a:latin typeface="Cambria"/>
                <a:cs typeface="Cambria"/>
              </a:rPr>
              <a:t>com CSS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993896" y="762000"/>
            <a:ext cx="6207990" cy="1481542"/>
          </a:xfrm>
          <a:prstGeom prst="rect">
            <a:avLst/>
          </a:prstGeom>
        </p:spPr>
        <p:txBody>
          <a:bodyPr wrap="square" lIns="0" tIns="30003" rIns="0" bIns="0" rtlCol="0">
            <a:noAutofit/>
          </a:bodyPr>
          <a:lstStyle/>
          <a:p>
            <a:pPr marL="2493517" marR="57195">
              <a:lnSpc>
                <a:spcPts val="4725"/>
              </a:lnSpc>
            </a:pPr>
            <a:r>
              <a:rPr sz="4400" spc="208" dirty="0">
                <a:latin typeface="Times New Roman"/>
                <a:cs typeface="Times New Roman"/>
              </a:rPr>
              <a:t>Introdução</a:t>
            </a:r>
            <a:endParaRPr sz="4400" dirty="0">
              <a:latin typeface="Times New Roman"/>
              <a:cs typeface="Times New Roman"/>
            </a:endParaRPr>
          </a:p>
          <a:p>
            <a:pPr marL="12700">
              <a:lnSpc>
                <a:spcPct val="97696"/>
              </a:lnSpc>
              <a:spcBef>
                <a:spcPts val="3185"/>
              </a:spcBef>
            </a:pPr>
            <a:r>
              <a:rPr sz="3000" spc="0" dirty="0">
                <a:latin typeface="Cambria"/>
                <a:cs typeface="Cambria"/>
              </a:rPr>
              <a:t>É uma </a:t>
            </a:r>
            <a:r>
              <a:rPr sz="3000" u="heavy" spc="0" dirty="0">
                <a:latin typeface="Cambria"/>
                <a:cs typeface="Cambria"/>
              </a:rPr>
              <a:t>linguagem de estilo</a:t>
            </a:r>
            <a:r>
              <a:rPr sz="3000" spc="0" dirty="0">
                <a:latin typeface="Cambria"/>
                <a:cs typeface="Cambria"/>
              </a:rPr>
              <a:t>, que define</a:t>
            </a:r>
            <a:endParaRPr sz="3000" dirty="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4264" y="1834428"/>
            <a:ext cx="216052" cy="406704"/>
          </a:xfrm>
          <a:prstGeom prst="rect">
            <a:avLst/>
          </a:prstGeom>
        </p:spPr>
        <p:txBody>
          <a:bodyPr wrap="square" lIns="0" tIns="20129" rIns="0" bIns="0" rtlCol="0">
            <a:noAutofit/>
          </a:bodyPr>
          <a:lstStyle/>
          <a:p>
            <a:pPr marL="12700">
              <a:lnSpc>
                <a:spcPts val="3170"/>
              </a:lnSpc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26484" y="1834359"/>
            <a:ext cx="1584661" cy="406704"/>
          </a:xfrm>
          <a:prstGeom prst="rect">
            <a:avLst/>
          </a:prstGeom>
        </p:spPr>
        <p:txBody>
          <a:bodyPr wrap="square" lIns="0" tIns="20320" rIns="0" bIns="0" rtlCol="0">
            <a:noAutofit/>
          </a:bodyPr>
          <a:lstStyle/>
          <a:p>
            <a:pPr marL="12700">
              <a:lnSpc>
                <a:spcPts val="3200"/>
              </a:lnSpc>
            </a:pPr>
            <a:r>
              <a:rPr sz="3000" dirty="0">
                <a:latin typeface="Cambria"/>
                <a:cs typeface="Cambria"/>
              </a:rPr>
              <a:t>como um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7164" y="2246086"/>
            <a:ext cx="6242919" cy="909319"/>
          </a:xfrm>
          <a:prstGeom prst="rect">
            <a:avLst/>
          </a:prstGeom>
        </p:spPr>
        <p:txBody>
          <a:bodyPr wrap="square" lIns="0" tIns="20320" rIns="0" bIns="0" rtlCol="0">
            <a:noAutofit/>
          </a:bodyPr>
          <a:lstStyle/>
          <a:p>
            <a:pPr marL="12700" marR="57150">
              <a:lnSpc>
                <a:spcPts val="3200"/>
              </a:lnSpc>
            </a:pPr>
            <a:r>
              <a:rPr sz="3000" spc="-4" dirty="0">
                <a:latin typeface="Cambria"/>
                <a:cs typeface="Cambria"/>
              </a:rPr>
              <a:t>elemento será apresentado.</a:t>
            </a:r>
            <a:endParaRPr sz="3000" dirty="0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280"/>
              </a:spcBef>
            </a:pPr>
            <a:r>
              <a:rPr sz="3000" spc="-4" dirty="0">
                <a:latin typeface="Cambria"/>
                <a:cs typeface="Cambria"/>
              </a:rPr>
              <a:t>Possibilita </a:t>
            </a:r>
            <a:r>
              <a:rPr sz="3000" u="heavy" spc="-4" dirty="0">
                <a:latin typeface="Cambria"/>
                <a:cs typeface="Cambria"/>
              </a:rPr>
              <a:t>controlar</a:t>
            </a:r>
            <a:r>
              <a:rPr sz="3000" spc="-4" dirty="0">
                <a:latin typeface="Cambria"/>
                <a:cs typeface="Cambria"/>
              </a:rPr>
              <a:t> completamente a</a:t>
            </a:r>
            <a:endParaRPr sz="3000" dirty="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4264" y="2749075"/>
            <a:ext cx="215900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62262" y="2749006"/>
            <a:ext cx="1675484" cy="406400"/>
          </a:xfrm>
          <a:prstGeom prst="rect">
            <a:avLst/>
          </a:prstGeom>
        </p:spPr>
        <p:txBody>
          <a:bodyPr wrap="square" lIns="0" tIns="20320" rIns="0" bIns="0" rtlCol="0">
            <a:noAutofit/>
          </a:bodyPr>
          <a:lstStyle/>
          <a:p>
            <a:pPr marL="12700">
              <a:lnSpc>
                <a:spcPts val="3200"/>
              </a:lnSpc>
            </a:pPr>
            <a:r>
              <a:rPr sz="3000" u="heavy" spc="-6" dirty="0">
                <a:latin typeface="Cambria"/>
                <a:cs typeface="Cambria"/>
              </a:rPr>
              <a:t>aparência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7164" y="3160493"/>
            <a:ext cx="6864284" cy="818127"/>
          </a:xfrm>
          <a:prstGeom prst="rect">
            <a:avLst/>
          </a:prstGeom>
        </p:spPr>
        <p:txBody>
          <a:bodyPr wrap="square" lIns="0" tIns="20320" rIns="0" bIns="0" rtlCol="0">
            <a:noAutofit/>
          </a:bodyPr>
          <a:lstStyle/>
          <a:p>
            <a:pPr marL="12700">
              <a:lnSpc>
                <a:spcPts val="3200"/>
              </a:lnSpc>
            </a:pPr>
            <a:r>
              <a:rPr sz="3000" spc="-1" dirty="0">
                <a:latin typeface="Cambria"/>
                <a:cs typeface="Cambria"/>
              </a:rPr>
              <a:t>de uma página web, sem a necessidade de</a:t>
            </a:r>
            <a:endParaRPr sz="3000">
              <a:latin typeface="Cambria"/>
              <a:cs typeface="Cambria"/>
            </a:endParaRPr>
          </a:p>
          <a:p>
            <a:pPr marL="12700" marR="57195">
              <a:lnSpc>
                <a:spcPts val="3240"/>
              </a:lnSpc>
              <a:spcBef>
                <a:spcPts val="2"/>
              </a:spcBef>
            </a:pPr>
            <a:r>
              <a:rPr sz="3000" u="heavy" spc="0" dirty="0">
                <a:latin typeface="Cambria"/>
                <a:cs typeface="Cambria"/>
              </a:rPr>
              <a:t>modificar o código HTML</a:t>
            </a:r>
            <a:r>
              <a:rPr sz="3000" spc="0" dirty="0">
                <a:latin typeface="Cambria"/>
                <a:cs typeface="Cambria"/>
              </a:rPr>
              <a:t>.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4264" y="4075209"/>
            <a:ext cx="215900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7164" y="4075140"/>
            <a:ext cx="8026836" cy="2049638"/>
          </a:xfrm>
          <a:prstGeom prst="rect">
            <a:avLst/>
          </a:prstGeom>
        </p:spPr>
        <p:txBody>
          <a:bodyPr wrap="square" lIns="0" tIns="20320" rIns="0" bIns="0" rtlCol="0">
            <a:noAutofit/>
          </a:bodyPr>
          <a:lstStyle/>
          <a:p>
            <a:pPr marL="12700" marR="49660" algn="just">
              <a:lnSpc>
                <a:spcPts val="3200"/>
              </a:lnSpc>
            </a:pPr>
            <a:r>
              <a:rPr sz="3000" spc="-2" dirty="0">
                <a:latin typeface="Cambria"/>
                <a:cs typeface="Cambria"/>
              </a:rPr>
              <a:t>Desse modo podemos separar em </a:t>
            </a:r>
            <a:r>
              <a:rPr sz="3000" spc="-2" dirty="0">
                <a:solidFill>
                  <a:srgbClr val="0000FF"/>
                </a:solidFill>
                <a:latin typeface="Cambria"/>
                <a:cs typeface="Cambria"/>
              </a:rPr>
              <a:t>duas partes</a:t>
            </a:r>
            <a:endParaRPr sz="3000" dirty="0">
              <a:latin typeface="Cambria"/>
              <a:cs typeface="Cambria"/>
            </a:endParaRPr>
          </a:p>
          <a:p>
            <a:pPr marL="12700" marR="49660" algn="just">
              <a:lnSpc>
                <a:spcPts val="3245"/>
              </a:lnSpc>
              <a:spcBef>
                <a:spcPts val="2"/>
              </a:spcBef>
            </a:pPr>
            <a:r>
              <a:rPr sz="3000" spc="-1" dirty="0">
                <a:latin typeface="Cambria"/>
                <a:cs typeface="Cambria"/>
              </a:rPr>
              <a:t>uma página web:</a:t>
            </a:r>
            <a:endParaRPr sz="3000" dirty="0">
              <a:latin typeface="Cambria"/>
              <a:cs typeface="Cambria"/>
            </a:endParaRPr>
          </a:p>
          <a:p>
            <a:pPr marL="413816" marR="1137643" indent="-286816" algn="just">
              <a:lnSpc>
                <a:spcPts val="2810"/>
              </a:lnSpc>
              <a:spcBef>
                <a:spcPts val="591"/>
              </a:spcBef>
            </a:pPr>
            <a:r>
              <a:rPr sz="2600" spc="44" dirty="0">
                <a:latin typeface="Arial"/>
                <a:cs typeface="Arial"/>
              </a:rPr>
              <a:t>– </a:t>
            </a:r>
            <a:r>
              <a:rPr sz="2600" b="1" spc="-4" dirty="0">
                <a:latin typeface="Cambria"/>
                <a:cs typeface="Cambria"/>
              </a:rPr>
              <a:t>A estrutura</a:t>
            </a:r>
            <a:r>
              <a:rPr sz="2600" spc="-4" dirty="0">
                <a:latin typeface="Cambria"/>
                <a:cs typeface="Cambria"/>
              </a:rPr>
              <a:t>: definida pelo HTML (ex: tabelas, parágrafos, frames, listas, etc...);</a:t>
            </a:r>
            <a:endParaRPr sz="2600" dirty="0">
              <a:latin typeface="Cambria"/>
              <a:cs typeface="Cambria"/>
            </a:endParaRPr>
          </a:p>
          <a:p>
            <a:pPr marL="127000" algn="just">
              <a:lnSpc>
                <a:spcPct val="97696"/>
              </a:lnSpc>
              <a:spcBef>
                <a:spcPts val="259"/>
              </a:spcBef>
            </a:pPr>
            <a:r>
              <a:rPr sz="2600" spc="44" dirty="0">
                <a:latin typeface="Arial"/>
                <a:cs typeface="Arial"/>
              </a:rPr>
              <a:t>– </a:t>
            </a:r>
            <a:r>
              <a:rPr sz="2600" b="1" spc="-6" dirty="0">
                <a:latin typeface="Cambria"/>
                <a:cs typeface="Cambria"/>
              </a:rPr>
              <a:t>A aparência</a:t>
            </a:r>
            <a:r>
              <a:rPr sz="2600" spc="-6" dirty="0">
                <a:latin typeface="Cambria"/>
                <a:cs typeface="Cambria"/>
              </a:rPr>
              <a:t>: definida pelo CSS (layout, cores, fontes).</a:t>
            </a:r>
            <a:endParaRPr sz="26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1085" y="2016404"/>
            <a:ext cx="8501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413597" y="2016404"/>
            <a:ext cx="8255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699070" y="3754018"/>
            <a:ext cx="8395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985243" y="3754018"/>
            <a:ext cx="8391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147041" y="3754018"/>
            <a:ext cx="8416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66800" y="946447"/>
            <a:ext cx="8305800" cy="5360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333750" y="574583"/>
            <a:ext cx="2559916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183" dirty="0">
                <a:latin typeface="Times New Roman"/>
                <a:cs typeface="Times New Roman"/>
              </a:rPr>
              <a:t>Resultado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/>
          <p:nvPr/>
        </p:nvSpPr>
        <p:spPr>
          <a:xfrm>
            <a:off x="879144" y="574583"/>
            <a:ext cx="5065356" cy="1401169"/>
          </a:xfrm>
          <a:prstGeom prst="rect">
            <a:avLst/>
          </a:prstGeom>
        </p:spPr>
        <p:txBody>
          <a:bodyPr wrap="square" lIns="0" tIns="30003" rIns="0" bIns="0" rtlCol="0">
            <a:noAutofit/>
          </a:bodyPr>
          <a:lstStyle/>
          <a:p>
            <a:pPr marL="318109">
              <a:lnSpc>
                <a:spcPts val="4725"/>
              </a:lnSpc>
            </a:pPr>
            <a:r>
              <a:rPr sz="4400" spc="246" dirty="0">
                <a:latin typeface="Times New Roman"/>
                <a:cs typeface="Times New Roman"/>
              </a:rPr>
              <a:t>Propriedades mais</a:t>
            </a:r>
            <a:endParaRPr sz="4400">
              <a:latin typeface="Times New Roman"/>
              <a:cs typeface="Times New Roman"/>
            </a:endParaRPr>
          </a:p>
          <a:p>
            <a:pPr marL="12700" marR="83941">
              <a:lnSpc>
                <a:spcPct val="97696"/>
              </a:lnSpc>
              <a:spcBef>
                <a:spcPts val="2894"/>
              </a:spcBef>
            </a:pPr>
            <a:r>
              <a:rPr sz="2700" u="heavy" spc="-4" dirty="0">
                <a:latin typeface="Cambria"/>
                <a:cs typeface="Cambria"/>
              </a:rPr>
              <a:t>Alinhamento do texto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02820" y="574583"/>
            <a:ext cx="204585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249" dirty="0">
                <a:latin typeface="Times New Roman"/>
                <a:cs typeface="Times New Roman"/>
              </a:rPr>
              <a:t>comuns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5940" y="1607211"/>
            <a:ext cx="197002" cy="368604"/>
          </a:xfrm>
          <a:prstGeom prst="rect">
            <a:avLst/>
          </a:prstGeom>
        </p:spPr>
        <p:txBody>
          <a:bodyPr wrap="square" lIns="0" tIns="18161" rIns="0" bIns="0" rtlCol="0">
            <a:noAutofit/>
          </a:bodyPr>
          <a:lstStyle/>
          <a:p>
            <a:pPr marL="12700">
              <a:lnSpc>
                <a:spcPts val="2860"/>
              </a:lnSpc>
            </a:pPr>
            <a:r>
              <a:rPr sz="27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5940" y="2018876"/>
            <a:ext cx="5078364" cy="368300"/>
          </a:xfrm>
          <a:prstGeom prst="rect">
            <a:avLst/>
          </a:prstGeom>
        </p:spPr>
        <p:txBody>
          <a:bodyPr wrap="square" lIns="0" tIns="18351" rIns="0" bIns="0" rtlCol="0">
            <a:noAutofit/>
          </a:bodyPr>
          <a:lstStyle/>
          <a:p>
            <a:pPr marL="12700">
              <a:lnSpc>
                <a:spcPts val="2890"/>
              </a:lnSpc>
            </a:pPr>
            <a:r>
              <a:rPr sz="2700" spc="-7" dirty="0">
                <a:solidFill>
                  <a:srgbClr val="0000FF"/>
                </a:solidFill>
                <a:latin typeface="Cambria"/>
                <a:cs typeface="Cambria"/>
              </a:rPr>
              <a:t>text-align: </a:t>
            </a:r>
            <a:r>
              <a:rPr sz="2700" spc="-7" dirty="0">
                <a:solidFill>
                  <a:srgbClr val="FF0000"/>
                </a:solidFill>
                <a:latin typeface="Cambria"/>
                <a:cs typeface="Cambria"/>
              </a:rPr>
              <a:t>rigth, left, center, justify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5940" y="2430418"/>
            <a:ext cx="196850" cy="368300"/>
          </a:xfrm>
          <a:prstGeom prst="rect">
            <a:avLst/>
          </a:prstGeom>
        </p:spPr>
        <p:txBody>
          <a:bodyPr wrap="square" lIns="0" tIns="18161" rIns="0" bIns="0" rtlCol="0">
            <a:noAutofit/>
          </a:bodyPr>
          <a:lstStyle/>
          <a:p>
            <a:pPr marL="12700">
              <a:lnSpc>
                <a:spcPts val="2860"/>
              </a:lnSpc>
            </a:pPr>
            <a:r>
              <a:rPr sz="27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9144" y="2430356"/>
            <a:ext cx="1855718" cy="368300"/>
          </a:xfrm>
          <a:prstGeom prst="rect">
            <a:avLst/>
          </a:prstGeom>
        </p:spPr>
        <p:txBody>
          <a:bodyPr wrap="square" lIns="0" tIns="18351" rIns="0" bIns="0" rtlCol="0">
            <a:noAutofit/>
          </a:bodyPr>
          <a:lstStyle/>
          <a:p>
            <a:pPr marL="12700">
              <a:lnSpc>
                <a:spcPts val="2890"/>
              </a:lnSpc>
            </a:pPr>
            <a:r>
              <a:rPr sz="2700" u="heavy" spc="-5" dirty="0">
                <a:latin typeface="Cambria"/>
                <a:cs typeface="Cambria"/>
              </a:rPr>
              <a:t>Cor do texto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940" y="2841843"/>
            <a:ext cx="4281996" cy="368604"/>
          </a:xfrm>
          <a:prstGeom prst="rect">
            <a:avLst/>
          </a:prstGeom>
        </p:spPr>
        <p:txBody>
          <a:bodyPr wrap="square" lIns="0" tIns="18351" rIns="0" bIns="0" rtlCol="0">
            <a:noAutofit/>
          </a:bodyPr>
          <a:lstStyle/>
          <a:p>
            <a:pPr marL="12700">
              <a:lnSpc>
                <a:spcPts val="2890"/>
              </a:lnSpc>
            </a:pPr>
            <a:r>
              <a:rPr sz="2700" spc="-10" dirty="0">
                <a:solidFill>
                  <a:srgbClr val="0000FF"/>
                </a:solidFill>
                <a:latin typeface="Cambria"/>
                <a:cs typeface="Cambria"/>
              </a:rPr>
              <a:t>color: </a:t>
            </a:r>
            <a:r>
              <a:rPr sz="2700" spc="-10" dirty="0">
                <a:solidFill>
                  <a:srgbClr val="FF0000"/>
                </a:solidFill>
                <a:latin typeface="Cambria"/>
                <a:cs typeface="Cambria"/>
              </a:rPr>
              <a:t>yellow, blue, #FFCCCC,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16705" y="2841843"/>
            <a:ext cx="288032" cy="368604"/>
          </a:xfrm>
          <a:prstGeom prst="rect">
            <a:avLst/>
          </a:prstGeom>
        </p:spPr>
        <p:txBody>
          <a:bodyPr wrap="square" lIns="0" tIns="18351" rIns="0" bIns="0" rtlCol="0">
            <a:noAutofit/>
          </a:bodyPr>
          <a:lstStyle/>
          <a:p>
            <a:pPr marL="12700">
              <a:lnSpc>
                <a:spcPts val="2890"/>
              </a:lnSpc>
            </a:pPr>
            <a:r>
              <a:rPr sz="2700" dirty="0">
                <a:solidFill>
                  <a:srgbClr val="FF0000"/>
                </a:solidFill>
                <a:latin typeface="Cambria"/>
                <a:cs typeface="Cambria"/>
              </a:rPr>
              <a:t>...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5940" y="3253632"/>
            <a:ext cx="196850" cy="368299"/>
          </a:xfrm>
          <a:prstGeom prst="rect">
            <a:avLst/>
          </a:prstGeom>
        </p:spPr>
        <p:txBody>
          <a:bodyPr wrap="square" lIns="0" tIns="18161" rIns="0" bIns="0" rtlCol="0">
            <a:noAutofit/>
          </a:bodyPr>
          <a:lstStyle/>
          <a:p>
            <a:pPr marL="12700">
              <a:lnSpc>
                <a:spcPts val="2860"/>
              </a:lnSpc>
            </a:pPr>
            <a:r>
              <a:rPr sz="27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9144" y="3253570"/>
            <a:ext cx="3176912" cy="368300"/>
          </a:xfrm>
          <a:prstGeom prst="rect">
            <a:avLst/>
          </a:prstGeom>
        </p:spPr>
        <p:txBody>
          <a:bodyPr wrap="square" lIns="0" tIns="18351" rIns="0" bIns="0" rtlCol="0">
            <a:noAutofit/>
          </a:bodyPr>
          <a:lstStyle/>
          <a:p>
            <a:pPr marL="12700">
              <a:lnSpc>
                <a:spcPts val="2890"/>
              </a:lnSpc>
            </a:pPr>
            <a:r>
              <a:rPr sz="2700" u="heavy" spc="-1" dirty="0">
                <a:latin typeface="Cambria"/>
                <a:cs typeface="Cambria"/>
              </a:rPr>
              <a:t>Margem do elemento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5940" y="3665050"/>
            <a:ext cx="1924391" cy="368300"/>
          </a:xfrm>
          <a:prstGeom prst="rect">
            <a:avLst/>
          </a:prstGeom>
        </p:spPr>
        <p:txBody>
          <a:bodyPr wrap="square" lIns="0" tIns="18351" rIns="0" bIns="0" rtlCol="0">
            <a:noAutofit/>
          </a:bodyPr>
          <a:lstStyle/>
          <a:p>
            <a:pPr marL="12700">
              <a:lnSpc>
                <a:spcPts val="2890"/>
              </a:lnSpc>
            </a:pPr>
            <a:r>
              <a:rPr sz="2700" spc="-3" dirty="0">
                <a:solidFill>
                  <a:srgbClr val="0000FF"/>
                </a:solidFill>
                <a:latin typeface="Cambria"/>
                <a:cs typeface="Cambria"/>
              </a:rPr>
              <a:t>margin: </a:t>
            </a:r>
            <a:r>
              <a:rPr sz="2700" spc="-3" dirty="0">
                <a:solidFill>
                  <a:srgbClr val="FF0000"/>
                </a:solidFill>
                <a:latin typeface="Cambria"/>
                <a:cs typeface="Cambria"/>
              </a:rPr>
              <a:t>5px;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40" y="4076726"/>
            <a:ext cx="197002" cy="368604"/>
          </a:xfrm>
          <a:prstGeom prst="rect">
            <a:avLst/>
          </a:prstGeom>
        </p:spPr>
        <p:txBody>
          <a:bodyPr wrap="square" lIns="0" tIns="18161" rIns="0" bIns="0" rtlCol="0">
            <a:noAutofit/>
          </a:bodyPr>
          <a:lstStyle/>
          <a:p>
            <a:pPr marL="12700">
              <a:lnSpc>
                <a:spcPts val="2860"/>
              </a:lnSpc>
            </a:pPr>
            <a:r>
              <a:rPr sz="27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9144" y="4076664"/>
            <a:ext cx="2429121" cy="368604"/>
          </a:xfrm>
          <a:prstGeom prst="rect">
            <a:avLst/>
          </a:prstGeom>
        </p:spPr>
        <p:txBody>
          <a:bodyPr wrap="square" lIns="0" tIns="18351" rIns="0" bIns="0" rtlCol="0">
            <a:noAutofit/>
          </a:bodyPr>
          <a:lstStyle/>
          <a:p>
            <a:pPr marL="12700">
              <a:lnSpc>
                <a:spcPts val="2890"/>
              </a:lnSpc>
            </a:pPr>
            <a:r>
              <a:rPr sz="2700" u="heavy" spc="-3" dirty="0">
                <a:latin typeface="Cambria"/>
                <a:cs typeface="Cambria"/>
              </a:rPr>
              <a:t>Margem interna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4488391"/>
            <a:ext cx="2072219" cy="368300"/>
          </a:xfrm>
          <a:prstGeom prst="rect">
            <a:avLst/>
          </a:prstGeom>
        </p:spPr>
        <p:txBody>
          <a:bodyPr wrap="square" lIns="0" tIns="18351" rIns="0" bIns="0" rtlCol="0">
            <a:noAutofit/>
          </a:bodyPr>
          <a:lstStyle/>
          <a:p>
            <a:pPr marL="12700">
              <a:lnSpc>
                <a:spcPts val="2890"/>
              </a:lnSpc>
            </a:pPr>
            <a:r>
              <a:rPr sz="2700" spc="0" dirty="0">
                <a:solidFill>
                  <a:srgbClr val="0000FF"/>
                </a:solidFill>
                <a:latin typeface="Cambria"/>
                <a:cs typeface="Cambria"/>
              </a:rPr>
              <a:t>padding: </a:t>
            </a:r>
            <a:r>
              <a:rPr sz="2700" spc="0" dirty="0">
                <a:solidFill>
                  <a:srgbClr val="FF0000"/>
                </a:solidFill>
                <a:latin typeface="Cambria"/>
                <a:cs typeface="Cambria"/>
              </a:rPr>
              <a:t>5px;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4899933"/>
            <a:ext cx="196850" cy="368300"/>
          </a:xfrm>
          <a:prstGeom prst="rect">
            <a:avLst/>
          </a:prstGeom>
        </p:spPr>
        <p:txBody>
          <a:bodyPr wrap="square" lIns="0" tIns="18161" rIns="0" bIns="0" rtlCol="0">
            <a:noAutofit/>
          </a:bodyPr>
          <a:lstStyle/>
          <a:p>
            <a:pPr marL="12700">
              <a:lnSpc>
                <a:spcPts val="2860"/>
              </a:lnSpc>
            </a:pPr>
            <a:r>
              <a:rPr sz="27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9144" y="4899871"/>
            <a:ext cx="2854929" cy="368300"/>
          </a:xfrm>
          <a:prstGeom prst="rect">
            <a:avLst/>
          </a:prstGeom>
        </p:spPr>
        <p:txBody>
          <a:bodyPr wrap="square" lIns="0" tIns="18351" rIns="0" bIns="0" rtlCol="0">
            <a:noAutofit/>
          </a:bodyPr>
          <a:lstStyle/>
          <a:p>
            <a:pPr marL="12700">
              <a:lnSpc>
                <a:spcPts val="2890"/>
              </a:lnSpc>
            </a:pPr>
            <a:r>
              <a:rPr sz="2700" u="heavy" spc="-2" dirty="0">
                <a:latin typeface="Cambria"/>
                <a:cs typeface="Cambria"/>
              </a:rPr>
              <a:t>Borda do elemento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5311358"/>
            <a:ext cx="1881984" cy="368604"/>
          </a:xfrm>
          <a:prstGeom prst="rect">
            <a:avLst/>
          </a:prstGeom>
        </p:spPr>
        <p:txBody>
          <a:bodyPr wrap="square" lIns="0" tIns="18351" rIns="0" bIns="0" rtlCol="0">
            <a:noAutofit/>
          </a:bodyPr>
          <a:lstStyle/>
          <a:p>
            <a:pPr marL="12700">
              <a:lnSpc>
                <a:spcPts val="2890"/>
              </a:lnSpc>
            </a:pPr>
            <a:r>
              <a:rPr sz="2700" spc="-6" dirty="0">
                <a:solidFill>
                  <a:srgbClr val="0000FF"/>
                </a:solidFill>
                <a:latin typeface="Cambria"/>
                <a:cs typeface="Cambria"/>
              </a:rPr>
              <a:t>border: </a:t>
            </a:r>
            <a:r>
              <a:rPr sz="2700" spc="-6" dirty="0">
                <a:solidFill>
                  <a:srgbClr val="FF0000"/>
                </a:solidFill>
                <a:latin typeface="Cambria"/>
                <a:cs typeface="Cambria"/>
              </a:rPr>
              <a:t>5px;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82478" y="1758314"/>
            <a:ext cx="7661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231626" y="1758314"/>
            <a:ext cx="7672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408538" y="2581275"/>
            <a:ext cx="7720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857948" y="2581275"/>
            <a:ext cx="7562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099183" y="3404489"/>
            <a:ext cx="754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546834" y="3404489"/>
            <a:ext cx="7768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099570" y="4227830"/>
            <a:ext cx="7551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778230" y="5050790"/>
            <a:ext cx="754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225879" y="5050790"/>
            <a:ext cx="7665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62406" y="599738"/>
            <a:ext cx="3684466" cy="532891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spc="240" dirty="0">
                <a:latin typeface="Times New Roman"/>
                <a:cs typeface="Times New Roman"/>
              </a:rPr>
              <a:t>Parágrafos com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98562" y="599738"/>
            <a:ext cx="2343401" cy="532891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spc="179" dirty="0">
                <a:latin typeface="Times New Roman"/>
                <a:cs typeface="Times New Roman"/>
              </a:rPr>
              <a:t>diferentes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9507" y="599738"/>
            <a:ext cx="1557762" cy="532891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spc="167" dirty="0">
                <a:latin typeface="Times New Roman"/>
                <a:cs typeface="Times New Roman"/>
              </a:rPr>
              <a:t>estilos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144" y="1698526"/>
            <a:ext cx="7590024" cy="4139869"/>
          </a:xfrm>
          <a:prstGeom prst="rect">
            <a:avLst/>
          </a:prstGeom>
        </p:spPr>
        <p:txBody>
          <a:bodyPr wrap="square" lIns="0" tIns="21653" rIns="0" bIns="0" rtlCol="0">
            <a:noAutofit/>
          </a:bodyPr>
          <a:lstStyle/>
          <a:p>
            <a:pPr marL="12700" marR="58767">
              <a:lnSpc>
                <a:spcPts val="3410"/>
              </a:lnSpc>
            </a:pPr>
            <a:r>
              <a:rPr sz="3200" spc="-7" dirty="0">
                <a:latin typeface="Cambria"/>
                <a:cs typeface="Cambria"/>
              </a:rPr>
              <a:t>O CSS permite formatarmos </a:t>
            </a:r>
            <a:r>
              <a:rPr sz="3200" u="heavy" spc="-7" dirty="0">
                <a:latin typeface="Cambria"/>
                <a:cs typeface="Cambria"/>
              </a:rPr>
              <a:t>diferentes</a:t>
            </a:r>
            <a:endParaRPr sz="3200">
              <a:latin typeface="Cambria"/>
              <a:cs typeface="Cambria"/>
            </a:endParaRPr>
          </a:p>
          <a:p>
            <a:pPr marL="12700" marR="58767">
              <a:lnSpc>
                <a:spcPct val="97696"/>
              </a:lnSpc>
            </a:pPr>
            <a:r>
              <a:rPr sz="3200" u="heavy" spc="-8" dirty="0">
                <a:latin typeface="Cambria"/>
                <a:cs typeface="Cambria"/>
              </a:rPr>
              <a:t>parágrafos</a:t>
            </a:r>
            <a:r>
              <a:rPr sz="3200" spc="-8" dirty="0">
                <a:latin typeface="Cambria"/>
                <a:cs typeface="Cambria"/>
              </a:rPr>
              <a:t> com diferentes estilos.</a:t>
            </a:r>
            <a:endParaRPr sz="3200">
              <a:latin typeface="Cambria"/>
              <a:cs typeface="Cambria"/>
            </a:endParaRPr>
          </a:p>
          <a:p>
            <a:pPr marL="12700">
              <a:lnSpc>
                <a:spcPts val="3751"/>
              </a:lnSpc>
              <a:spcBef>
                <a:spcPts val="858"/>
              </a:spcBef>
            </a:pPr>
            <a:r>
              <a:rPr sz="3200" spc="-54" dirty="0">
                <a:latin typeface="Cambria"/>
                <a:cs typeface="Cambria"/>
              </a:rPr>
              <a:t>P</a:t>
            </a:r>
            <a:r>
              <a:rPr sz="3200" spc="0" dirty="0">
                <a:latin typeface="Cambria"/>
                <a:cs typeface="Cambria"/>
              </a:rPr>
              <a:t>a</a:t>
            </a:r>
            <a:r>
              <a:rPr sz="3200" spc="-69" dirty="0">
                <a:latin typeface="Cambria"/>
                <a:cs typeface="Cambria"/>
              </a:rPr>
              <a:t>r</a:t>
            </a:r>
            <a:r>
              <a:rPr sz="3200" spc="0" dirty="0">
                <a:latin typeface="Cambria"/>
                <a:cs typeface="Cambria"/>
              </a:rPr>
              <a:t>a</a:t>
            </a:r>
            <a:r>
              <a:rPr sz="3200" spc="-14" dirty="0">
                <a:latin typeface="Cambria"/>
                <a:cs typeface="Cambria"/>
              </a:rPr>
              <a:t> </a:t>
            </a:r>
            <a:r>
              <a:rPr sz="3200" spc="0" dirty="0">
                <a:latin typeface="Cambria"/>
                <a:cs typeface="Cambria"/>
              </a:rPr>
              <a:t>isso p</a:t>
            </a:r>
            <a:r>
              <a:rPr sz="3200" spc="-50" dirty="0">
                <a:latin typeface="Cambria"/>
                <a:cs typeface="Cambria"/>
              </a:rPr>
              <a:t>r</a:t>
            </a:r>
            <a:r>
              <a:rPr sz="3200" spc="0" dirty="0">
                <a:latin typeface="Cambria"/>
                <a:cs typeface="Cambria"/>
              </a:rPr>
              <a:t>ecisamos</a:t>
            </a:r>
            <a:r>
              <a:rPr sz="3200" spc="-29" dirty="0">
                <a:latin typeface="Cambria"/>
                <a:cs typeface="Cambria"/>
              </a:rPr>
              <a:t> </a:t>
            </a:r>
            <a:r>
              <a:rPr sz="3200" spc="0" dirty="0">
                <a:latin typeface="Cambria"/>
                <a:cs typeface="Cambria"/>
              </a:rPr>
              <a:t>defin</a:t>
            </a:r>
            <a:r>
              <a:rPr sz="3200" spc="-4" dirty="0">
                <a:latin typeface="Cambria"/>
                <a:cs typeface="Cambria"/>
              </a:rPr>
              <a:t>i</a:t>
            </a:r>
            <a:r>
              <a:rPr sz="3200" spc="0" dirty="0">
                <a:latin typeface="Cambria"/>
                <a:cs typeface="Cambria"/>
              </a:rPr>
              <a:t>r classes</a:t>
            </a:r>
            <a:r>
              <a:rPr sz="3200" spc="-9" dirty="0">
                <a:latin typeface="Cambria"/>
                <a:cs typeface="Cambria"/>
              </a:rPr>
              <a:t> </a:t>
            </a:r>
            <a:r>
              <a:rPr sz="3200" spc="0" dirty="0">
                <a:latin typeface="Cambria"/>
                <a:cs typeface="Cambria"/>
              </a:rPr>
              <a:t>no </a:t>
            </a:r>
            <a:r>
              <a:rPr sz="3200" spc="-34" dirty="0">
                <a:latin typeface="Cambria"/>
                <a:cs typeface="Cambria"/>
              </a:rPr>
              <a:t>C</a:t>
            </a:r>
            <a:r>
              <a:rPr sz="3200" spc="0" dirty="0">
                <a:latin typeface="Cambria"/>
                <a:cs typeface="Cambria"/>
              </a:rPr>
              <a:t>S</a:t>
            </a:r>
            <a:r>
              <a:rPr sz="3200" spc="-9" dirty="0">
                <a:latin typeface="Cambria"/>
                <a:cs typeface="Cambria"/>
              </a:rPr>
              <a:t>S</a:t>
            </a:r>
            <a:r>
              <a:rPr sz="3200" spc="0" dirty="0">
                <a:latin typeface="Cambria"/>
                <a:cs typeface="Cambria"/>
              </a:rPr>
              <a:t>. </a:t>
            </a:r>
            <a:endParaRPr sz="3200">
              <a:latin typeface="Cambria"/>
              <a:cs typeface="Cambria"/>
            </a:endParaRPr>
          </a:p>
          <a:p>
            <a:pPr marL="12700">
              <a:lnSpc>
                <a:spcPts val="3751"/>
              </a:lnSpc>
              <a:spcBef>
                <a:spcPts val="855"/>
              </a:spcBef>
            </a:pPr>
            <a:r>
              <a:rPr sz="3200" spc="-2" dirty="0">
                <a:latin typeface="Cambria"/>
                <a:cs typeface="Cambria"/>
              </a:rPr>
              <a:t>Cada classe possui assim, uma formatação</a:t>
            </a:r>
            <a:endParaRPr sz="3200">
              <a:latin typeface="Cambria"/>
              <a:cs typeface="Cambria"/>
            </a:endParaRPr>
          </a:p>
          <a:p>
            <a:pPr marL="12700" marR="58767">
              <a:lnSpc>
                <a:spcPts val="2985"/>
              </a:lnSpc>
              <a:spcBef>
                <a:spcPts val="1004"/>
              </a:spcBef>
            </a:pPr>
            <a:r>
              <a:rPr sz="3200" dirty="0">
                <a:latin typeface="Cambria"/>
                <a:cs typeface="Cambria"/>
              </a:rPr>
              <a:t>específica.</a:t>
            </a:r>
            <a:endParaRPr sz="3200">
              <a:latin typeface="Cambria"/>
              <a:cs typeface="Cambria"/>
            </a:endParaRPr>
          </a:p>
          <a:p>
            <a:pPr marL="12700" marR="455980">
              <a:lnSpc>
                <a:spcPct val="100041"/>
              </a:lnSpc>
              <a:spcBef>
                <a:spcPts val="710"/>
              </a:spcBef>
            </a:pPr>
            <a:r>
              <a:rPr sz="3200" spc="-219" dirty="0">
                <a:latin typeface="Cambria"/>
                <a:cs typeface="Cambria"/>
              </a:rPr>
              <a:t>V</a:t>
            </a:r>
            <a:r>
              <a:rPr sz="3200" spc="0" dirty="0">
                <a:latin typeface="Cambria"/>
                <a:cs typeface="Cambria"/>
              </a:rPr>
              <a:t>ej</a:t>
            </a:r>
            <a:r>
              <a:rPr sz="3200" spc="-9" dirty="0">
                <a:latin typeface="Cambria"/>
                <a:cs typeface="Cambria"/>
              </a:rPr>
              <a:t>a</a:t>
            </a:r>
            <a:r>
              <a:rPr sz="3200" spc="0" dirty="0">
                <a:latin typeface="Cambria"/>
                <a:cs typeface="Cambria"/>
              </a:rPr>
              <a:t>mos </a:t>
            </a:r>
            <a:r>
              <a:rPr sz="3200" spc="-14" dirty="0">
                <a:latin typeface="Cambria"/>
                <a:cs typeface="Cambria"/>
              </a:rPr>
              <a:t>u</a:t>
            </a:r>
            <a:r>
              <a:rPr sz="3200" spc="0" dirty="0">
                <a:latin typeface="Cambria"/>
                <a:cs typeface="Cambria"/>
              </a:rPr>
              <a:t>m</a:t>
            </a:r>
            <a:r>
              <a:rPr sz="3200" spc="-9" dirty="0">
                <a:latin typeface="Cambria"/>
                <a:cs typeface="Cambria"/>
              </a:rPr>
              <a:t> </a:t>
            </a:r>
            <a:r>
              <a:rPr sz="3200" spc="-39" dirty="0">
                <a:latin typeface="Cambria"/>
                <a:cs typeface="Cambria"/>
              </a:rPr>
              <a:t>e</a:t>
            </a:r>
            <a:r>
              <a:rPr sz="3200" spc="-75" dirty="0">
                <a:latin typeface="Cambria"/>
                <a:cs typeface="Cambria"/>
              </a:rPr>
              <a:t>x</a:t>
            </a:r>
            <a:r>
              <a:rPr sz="3200" spc="0" dirty="0">
                <a:latin typeface="Cambria"/>
                <a:cs typeface="Cambria"/>
              </a:rPr>
              <a:t>emplo, onde</a:t>
            </a:r>
            <a:r>
              <a:rPr sz="3200" spc="-14" dirty="0">
                <a:latin typeface="Cambria"/>
                <a:cs typeface="Cambria"/>
              </a:rPr>
              <a:t> </a:t>
            </a:r>
            <a:r>
              <a:rPr sz="3200" spc="0" dirty="0">
                <a:latin typeface="Cambria"/>
                <a:cs typeface="Cambria"/>
              </a:rPr>
              <a:t>qu</a:t>
            </a:r>
            <a:r>
              <a:rPr sz="3200" spc="-14" dirty="0">
                <a:latin typeface="Cambria"/>
                <a:cs typeface="Cambria"/>
              </a:rPr>
              <a:t>e</a:t>
            </a:r>
            <a:r>
              <a:rPr sz="3200" spc="-54" dirty="0">
                <a:latin typeface="Cambria"/>
                <a:cs typeface="Cambria"/>
              </a:rPr>
              <a:t>r</a:t>
            </a:r>
            <a:r>
              <a:rPr sz="3200" spc="0" dirty="0">
                <a:latin typeface="Cambria"/>
                <a:cs typeface="Cambria"/>
              </a:rPr>
              <a:t>emos </a:t>
            </a:r>
            <a:r>
              <a:rPr sz="3200" spc="-34" dirty="0">
                <a:latin typeface="Cambria"/>
                <a:cs typeface="Cambria"/>
              </a:rPr>
              <a:t>f</a:t>
            </a:r>
            <a:r>
              <a:rPr sz="3200" spc="0" dirty="0">
                <a:latin typeface="Cambria"/>
                <a:cs typeface="Cambria"/>
              </a:rPr>
              <a:t>orma</a:t>
            </a:r>
            <a:r>
              <a:rPr sz="3200" spc="-9" dirty="0">
                <a:latin typeface="Cambria"/>
                <a:cs typeface="Cambria"/>
              </a:rPr>
              <a:t>t</a:t>
            </a:r>
            <a:r>
              <a:rPr sz="3200" spc="0" dirty="0">
                <a:latin typeface="Cambria"/>
                <a:cs typeface="Cambria"/>
              </a:rPr>
              <a:t>ar dois</a:t>
            </a:r>
            <a:r>
              <a:rPr sz="3200" spc="-19" dirty="0">
                <a:latin typeface="Cambria"/>
                <a:cs typeface="Cambria"/>
              </a:rPr>
              <a:t> </a:t>
            </a:r>
            <a:r>
              <a:rPr sz="3200" spc="0" dirty="0">
                <a:latin typeface="Cambria"/>
                <a:cs typeface="Cambria"/>
              </a:rPr>
              <a:t>pa</a:t>
            </a:r>
            <a:r>
              <a:rPr sz="3200" spc="-64" dirty="0">
                <a:latin typeface="Cambria"/>
                <a:cs typeface="Cambria"/>
              </a:rPr>
              <a:t>r</a:t>
            </a:r>
            <a:r>
              <a:rPr sz="3200" spc="0" dirty="0">
                <a:latin typeface="Cambria"/>
                <a:cs typeface="Cambria"/>
              </a:rPr>
              <a:t>ág</a:t>
            </a:r>
            <a:r>
              <a:rPr sz="3200" spc="-64" dirty="0">
                <a:latin typeface="Cambria"/>
                <a:cs typeface="Cambria"/>
              </a:rPr>
              <a:t>r</a:t>
            </a:r>
            <a:r>
              <a:rPr sz="3200" spc="0" dirty="0">
                <a:latin typeface="Cambria"/>
                <a:cs typeface="Cambria"/>
              </a:rPr>
              <a:t>a</a:t>
            </a:r>
            <a:r>
              <a:rPr sz="3200" spc="-39" dirty="0">
                <a:latin typeface="Cambria"/>
                <a:cs typeface="Cambria"/>
              </a:rPr>
              <a:t>f</a:t>
            </a:r>
            <a:r>
              <a:rPr sz="3200" spc="0" dirty="0">
                <a:latin typeface="Cambria"/>
                <a:cs typeface="Cambria"/>
              </a:rPr>
              <a:t>os,</a:t>
            </a:r>
            <a:r>
              <a:rPr sz="3200" spc="19" dirty="0">
                <a:latin typeface="Cambria"/>
                <a:cs typeface="Cambria"/>
              </a:rPr>
              <a:t> </a:t>
            </a:r>
            <a:r>
              <a:rPr sz="3200" spc="0" dirty="0">
                <a:latin typeface="Cambria"/>
                <a:cs typeface="Cambria"/>
              </a:rPr>
              <a:t>com</a:t>
            </a:r>
            <a:r>
              <a:rPr sz="3200" spc="-14" dirty="0">
                <a:latin typeface="Cambria"/>
                <a:cs typeface="Cambria"/>
              </a:rPr>
              <a:t> </a:t>
            </a:r>
            <a:r>
              <a:rPr sz="3200" spc="0" dirty="0">
                <a:latin typeface="Cambria"/>
                <a:cs typeface="Cambria"/>
              </a:rPr>
              <a:t>di</a:t>
            </a:r>
            <a:r>
              <a:rPr sz="3200" spc="-34" dirty="0">
                <a:latin typeface="Cambria"/>
                <a:cs typeface="Cambria"/>
              </a:rPr>
              <a:t>f</a:t>
            </a:r>
            <a:r>
              <a:rPr sz="3200" spc="0" dirty="0">
                <a:latin typeface="Cambria"/>
                <a:cs typeface="Cambria"/>
              </a:rPr>
              <a:t>e</a:t>
            </a:r>
            <a:r>
              <a:rPr sz="3200" spc="-54" dirty="0">
                <a:latin typeface="Cambria"/>
                <a:cs typeface="Cambria"/>
              </a:rPr>
              <a:t>r</a:t>
            </a:r>
            <a:r>
              <a:rPr sz="3200" spc="0" dirty="0">
                <a:latin typeface="Cambria"/>
                <a:cs typeface="Cambria"/>
              </a:rPr>
              <a:t>en</a:t>
            </a:r>
            <a:r>
              <a:rPr sz="3200" spc="-29" dirty="0">
                <a:latin typeface="Cambria"/>
                <a:cs typeface="Cambria"/>
              </a:rPr>
              <a:t>t</a:t>
            </a:r>
            <a:r>
              <a:rPr sz="3200" spc="0" dirty="0">
                <a:latin typeface="Cambria"/>
                <a:cs typeface="Cambria"/>
              </a:rPr>
              <a:t>es est</a:t>
            </a:r>
            <a:r>
              <a:rPr sz="3200" spc="-9" dirty="0">
                <a:latin typeface="Cambria"/>
                <a:cs typeface="Cambria"/>
              </a:rPr>
              <a:t>i</a:t>
            </a:r>
            <a:r>
              <a:rPr sz="3200" spc="0" dirty="0">
                <a:latin typeface="Cambria"/>
                <a:cs typeface="Cambria"/>
              </a:rPr>
              <a:t>los: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771997"/>
            <a:ext cx="228853" cy="1017523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9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430243"/>
            <a:ext cx="229006" cy="432612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3962400" y="1752600"/>
            <a:ext cx="4885690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49700" y="1739900"/>
            <a:ext cx="4911090" cy="3987800"/>
          </a:xfrm>
          <a:custGeom>
            <a:avLst/>
            <a:gdLst/>
            <a:ahLst/>
            <a:cxnLst/>
            <a:rect l="l" t="t" r="r" b="b"/>
            <a:pathLst>
              <a:path w="4911090" h="3987800">
                <a:moveTo>
                  <a:pt x="0" y="3987800"/>
                </a:moveTo>
                <a:lnTo>
                  <a:pt x="4911090" y="3987800"/>
                </a:lnTo>
                <a:lnTo>
                  <a:pt x="4911090" y="0"/>
                </a:lnTo>
                <a:lnTo>
                  <a:pt x="0" y="0"/>
                </a:lnTo>
                <a:lnTo>
                  <a:pt x="0" y="3987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2406" y="599738"/>
            <a:ext cx="2590290" cy="532891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spc="245" dirty="0">
                <a:latin typeface="Times New Roman"/>
                <a:cs typeface="Times New Roman"/>
              </a:rPr>
              <a:t>Parágrafos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6439" y="599738"/>
            <a:ext cx="1040433" cy="532891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spc="159" dirty="0">
                <a:latin typeface="Times New Roman"/>
                <a:cs typeface="Times New Roman"/>
              </a:rPr>
              <a:t>com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8562" y="599738"/>
            <a:ext cx="2343401" cy="532891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spc="179" dirty="0">
                <a:latin typeface="Times New Roman"/>
                <a:cs typeface="Times New Roman"/>
              </a:rPr>
              <a:t>diferentes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9507" y="599738"/>
            <a:ext cx="1557762" cy="532891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spc="167" dirty="0">
                <a:latin typeface="Times New Roman"/>
                <a:cs typeface="Times New Roman"/>
              </a:rPr>
              <a:t>estilos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691819"/>
            <a:ext cx="203098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144" y="1691755"/>
            <a:ext cx="2788285" cy="807459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-2" dirty="0">
                <a:latin typeface="Cambria"/>
                <a:cs typeface="Cambria"/>
              </a:rPr>
              <a:t>Primeiro, criamos</a:t>
            </a:r>
            <a:endParaRPr sz="2800">
              <a:latin typeface="Cambria"/>
              <a:cs typeface="Cambria"/>
            </a:endParaRPr>
          </a:p>
          <a:p>
            <a:pPr marL="12700" marR="53309">
              <a:lnSpc>
                <a:spcPct val="97696"/>
              </a:lnSpc>
            </a:pPr>
            <a:r>
              <a:rPr sz="2800" u="heavy" spc="-4" dirty="0">
                <a:latin typeface="Cambria"/>
                <a:cs typeface="Cambria"/>
              </a:rPr>
              <a:t>duas classes: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144" y="2610587"/>
            <a:ext cx="2481069" cy="2132457"/>
          </a:xfrm>
          <a:prstGeom prst="rect">
            <a:avLst/>
          </a:prstGeom>
        </p:spPr>
        <p:txBody>
          <a:bodyPr wrap="square" lIns="0" tIns="16383" rIns="0" bIns="0" rtlCol="0">
            <a:noAutofit/>
          </a:bodyPr>
          <a:lstStyle/>
          <a:p>
            <a:pPr marL="127000" marR="49833">
              <a:lnSpc>
                <a:spcPts val="2580"/>
              </a:lnSpc>
            </a:pPr>
            <a:r>
              <a:rPr sz="2400" spc="127" dirty="0">
                <a:latin typeface="Arial"/>
                <a:cs typeface="Arial"/>
              </a:rPr>
              <a:t>– </a:t>
            </a:r>
            <a:r>
              <a:rPr sz="2400" b="1" spc="0" dirty="0">
                <a:latin typeface="Cambria"/>
                <a:cs typeface="Cambria"/>
              </a:rPr>
              <a:t>destaque</a:t>
            </a:r>
            <a:endParaRPr sz="2400">
              <a:latin typeface="Cambria"/>
              <a:cs typeface="Cambria"/>
            </a:endParaRPr>
          </a:p>
          <a:p>
            <a:pPr marL="127000" marR="49833">
              <a:lnSpc>
                <a:spcPct val="97696"/>
              </a:lnSpc>
              <a:spcBef>
                <a:spcPts val="515"/>
              </a:spcBef>
            </a:pPr>
            <a:r>
              <a:rPr sz="2400" spc="127" dirty="0">
                <a:latin typeface="Arial"/>
                <a:cs typeface="Arial"/>
              </a:rPr>
              <a:t>– </a:t>
            </a:r>
            <a:r>
              <a:rPr sz="2400" b="1" spc="0" dirty="0">
                <a:latin typeface="Cambria"/>
                <a:cs typeface="Cambria"/>
              </a:rPr>
              <a:t>normal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98967"/>
              </a:lnSpc>
              <a:spcBef>
                <a:spcPts val="742"/>
              </a:spcBef>
            </a:pPr>
            <a:r>
              <a:rPr sz="2800" dirty="0">
                <a:latin typeface="Cambria"/>
                <a:cs typeface="Cambria"/>
              </a:rPr>
              <a:t>Em</a:t>
            </a:r>
            <a:r>
              <a:rPr sz="2800" spc="-39" dirty="0">
                <a:latin typeface="Cambria"/>
                <a:cs typeface="Cambria"/>
              </a:rPr>
              <a:t> </a:t>
            </a:r>
            <a:r>
              <a:rPr sz="2800" spc="0" dirty="0">
                <a:latin typeface="Cambria"/>
                <a:cs typeface="Cambria"/>
              </a:rPr>
              <a:t>segu</a:t>
            </a:r>
            <a:r>
              <a:rPr sz="2800" spc="4" dirty="0">
                <a:latin typeface="Cambria"/>
                <a:cs typeface="Cambria"/>
              </a:rPr>
              <a:t>i</a:t>
            </a:r>
            <a:r>
              <a:rPr sz="2800" spc="0" dirty="0">
                <a:latin typeface="Cambria"/>
                <a:cs typeface="Cambria"/>
              </a:rPr>
              <a:t>da associ</a:t>
            </a:r>
            <a:r>
              <a:rPr sz="2800" spc="9" dirty="0">
                <a:latin typeface="Cambria"/>
                <a:cs typeface="Cambria"/>
              </a:rPr>
              <a:t>a</a:t>
            </a:r>
            <a:r>
              <a:rPr sz="2800" spc="0" dirty="0">
                <a:latin typeface="Cambria"/>
                <a:cs typeface="Cambria"/>
              </a:rPr>
              <a:t>mos</a:t>
            </a:r>
            <a:r>
              <a:rPr sz="2800" spc="-60" dirty="0">
                <a:latin typeface="Cambria"/>
                <a:cs typeface="Cambria"/>
              </a:rPr>
              <a:t> </a:t>
            </a:r>
            <a:r>
              <a:rPr sz="2800" spc="0" dirty="0">
                <a:latin typeface="Cambria"/>
                <a:cs typeface="Cambria"/>
              </a:rPr>
              <a:t>elas ao</a:t>
            </a:r>
            <a:r>
              <a:rPr sz="2800" spc="-28" dirty="0">
                <a:latin typeface="Cambria"/>
                <a:cs typeface="Cambria"/>
              </a:rPr>
              <a:t> </a:t>
            </a:r>
            <a:r>
              <a:rPr sz="2800" spc="0" dirty="0">
                <a:latin typeface="Cambria"/>
                <a:cs typeface="Cambria"/>
              </a:rPr>
              <a:t>el</a:t>
            </a:r>
            <a:r>
              <a:rPr sz="2800" spc="4" dirty="0">
                <a:latin typeface="Cambria"/>
                <a:cs typeface="Cambria"/>
              </a:rPr>
              <a:t>e</a:t>
            </a:r>
            <a:r>
              <a:rPr sz="2800" spc="0" dirty="0">
                <a:latin typeface="Cambria"/>
                <a:cs typeface="Cambria"/>
              </a:rPr>
              <a:t>men</a:t>
            </a:r>
            <a:r>
              <a:rPr sz="2800" spc="-14" dirty="0">
                <a:latin typeface="Cambria"/>
                <a:cs typeface="Cambria"/>
              </a:rPr>
              <a:t>t</a:t>
            </a:r>
            <a:r>
              <a:rPr sz="2800" spc="0" dirty="0">
                <a:latin typeface="Cambria"/>
                <a:cs typeface="Cambria"/>
              </a:rPr>
              <a:t>o</a:t>
            </a:r>
            <a:r>
              <a:rPr sz="2800" spc="-71" dirty="0">
                <a:latin typeface="Cambria"/>
                <a:cs typeface="Cambria"/>
              </a:rPr>
              <a:t> </a:t>
            </a:r>
            <a:r>
              <a:rPr sz="2800" b="1" spc="185" dirty="0">
                <a:latin typeface="Times New Roman"/>
                <a:cs typeface="Times New Roman"/>
              </a:rPr>
              <a:t>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508928"/>
            <a:ext cx="202946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700" y="1739900"/>
            <a:ext cx="4911090" cy="398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610871" y="2279523"/>
            <a:ext cx="7815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371600" y="2895650"/>
            <a:ext cx="5943600" cy="3155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58900" y="2882950"/>
            <a:ext cx="5969000" cy="3180588"/>
          </a:xfrm>
          <a:custGeom>
            <a:avLst/>
            <a:gdLst/>
            <a:ahLst/>
            <a:cxnLst/>
            <a:rect l="l" t="t" r="r" b="b"/>
            <a:pathLst>
              <a:path w="5969000" h="3180588">
                <a:moveTo>
                  <a:pt x="0" y="3180588"/>
                </a:moveTo>
                <a:lnTo>
                  <a:pt x="5969000" y="3180588"/>
                </a:lnTo>
                <a:lnTo>
                  <a:pt x="5969000" y="0"/>
                </a:lnTo>
                <a:lnTo>
                  <a:pt x="0" y="0"/>
                </a:lnTo>
                <a:lnTo>
                  <a:pt x="0" y="318058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2406" y="599738"/>
            <a:ext cx="2590290" cy="532891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spc="245" dirty="0">
                <a:latin typeface="Times New Roman"/>
                <a:cs typeface="Times New Roman"/>
              </a:rPr>
              <a:t>Parágrafos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6439" y="599738"/>
            <a:ext cx="1040433" cy="532891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spc="159" dirty="0">
                <a:latin typeface="Times New Roman"/>
                <a:cs typeface="Times New Roman"/>
              </a:rPr>
              <a:t>com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8562" y="599738"/>
            <a:ext cx="2343401" cy="532891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spc="179" dirty="0">
                <a:latin typeface="Times New Roman"/>
                <a:cs typeface="Times New Roman"/>
              </a:rPr>
              <a:t>diferentes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9507" y="599738"/>
            <a:ext cx="1557762" cy="532891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spc="167" dirty="0">
                <a:latin typeface="Times New Roman"/>
                <a:cs typeface="Times New Roman"/>
              </a:rPr>
              <a:t>estilos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91819"/>
            <a:ext cx="203098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9144" y="1691755"/>
            <a:ext cx="7618422" cy="807459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-4" dirty="0">
                <a:latin typeface="Cambria"/>
                <a:cs typeface="Cambria"/>
              </a:rPr>
              <a:t>Por fim, associamos as classes aos parágrafos, que</a:t>
            </a:r>
            <a:endParaRPr sz="2800">
              <a:latin typeface="Cambria"/>
              <a:cs typeface="Cambria"/>
            </a:endParaRPr>
          </a:p>
          <a:p>
            <a:pPr marL="12700" marR="53309">
              <a:lnSpc>
                <a:spcPct val="97696"/>
              </a:lnSpc>
            </a:pPr>
            <a:r>
              <a:rPr sz="2800" spc="-14" dirty="0">
                <a:latin typeface="Cambria"/>
                <a:cs typeface="Cambria"/>
              </a:rPr>
              <a:t>estão no código html dentro da body.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58900" y="2882950"/>
            <a:ext cx="5969000" cy="3180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228600" y="1600200"/>
            <a:ext cx="2724150" cy="4905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600" y="4876800"/>
            <a:ext cx="4366513" cy="638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01290" y="574583"/>
            <a:ext cx="2217451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116" dirty="0">
                <a:latin typeface="Times New Roman"/>
                <a:cs typeface="Times New Roman"/>
              </a:rPr>
              <a:t>Estilo de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79473" y="574583"/>
            <a:ext cx="1550180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259" dirty="0">
                <a:latin typeface="Times New Roman"/>
                <a:cs typeface="Times New Roman"/>
              </a:rPr>
              <a:t>borda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2175" y="1691819"/>
            <a:ext cx="203098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5075" y="1691755"/>
            <a:ext cx="4652569" cy="3112382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 marR="49833">
              <a:lnSpc>
                <a:spcPts val="2990"/>
              </a:lnSpc>
            </a:pPr>
            <a:r>
              <a:rPr sz="2800" spc="-3" dirty="0">
                <a:latin typeface="Cambria"/>
                <a:cs typeface="Cambria"/>
              </a:rPr>
              <a:t>Os elementos podem ter</a:t>
            </a:r>
            <a:endParaRPr sz="2800">
              <a:latin typeface="Cambria"/>
              <a:cs typeface="Cambria"/>
            </a:endParaRPr>
          </a:p>
          <a:p>
            <a:pPr marL="12700" marR="66534">
              <a:lnSpc>
                <a:spcPct val="100041"/>
              </a:lnSpc>
            </a:pPr>
            <a:r>
              <a:rPr sz="2800" spc="-10" dirty="0">
                <a:latin typeface="Cambria"/>
                <a:cs typeface="Cambria"/>
              </a:rPr>
              <a:t>diversos tipos de bordas (veja imagem ao lado).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41"/>
              </a:lnSpc>
              <a:spcBef>
                <a:spcPts val="672"/>
              </a:spcBef>
            </a:pPr>
            <a:r>
              <a:rPr sz="2800" dirty="0">
                <a:latin typeface="Cambria"/>
                <a:cs typeface="Cambria"/>
              </a:rPr>
              <a:t>No</a:t>
            </a:r>
            <a:r>
              <a:rPr sz="2800" spc="-9" dirty="0">
                <a:latin typeface="Cambria"/>
                <a:cs typeface="Cambria"/>
              </a:rPr>
              <a:t> </a:t>
            </a:r>
            <a:r>
              <a:rPr sz="2800" spc="-14" dirty="0">
                <a:latin typeface="Cambria"/>
                <a:cs typeface="Cambria"/>
              </a:rPr>
              <a:t>C</a:t>
            </a:r>
            <a:r>
              <a:rPr sz="2800" spc="0" dirty="0">
                <a:latin typeface="Cambria"/>
                <a:cs typeface="Cambria"/>
              </a:rPr>
              <a:t>SS</a:t>
            </a:r>
            <a:r>
              <a:rPr sz="2800" spc="-27" dirty="0">
                <a:latin typeface="Cambria"/>
                <a:cs typeface="Cambria"/>
              </a:rPr>
              <a:t> </a:t>
            </a:r>
            <a:r>
              <a:rPr sz="2800" spc="0" dirty="0">
                <a:latin typeface="Cambria"/>
                <a:cs typeface="Cambria"/>
              </a:rPr>
              <a:t>pa</a:t>
            </a:r>
            <a:r>
              <a:rPr sz="2800" spc="-54" dirty="0">
                <a:latin typeface="Cambria"/>
                <a:cs typeface="Cambria"/>
              </a:rPr>
              <a:t>r</a:t>
            </a:r>
            <a:r>
              <a:rPr sz="2800" spc="0" dirty="0">
                <a:latin typeface="Cambria"/>
                <a:cs typeface="Cambria"/>
              </a:rPr>
              <a:t>a</a:t>
            </a:r>
            <a:r>
              <a:rPr sz="2800" spc="4" dirty="0">
                <a:latin typeface="Cambria"/>
                <a:cs typeface="Cambria"/>
              </a:rPr>
              <a:t> </a:t>
            </a:r>
            <a:r>
              <a:rPr sz="2800" spc="0" dirty="0">
                <a:latin typeface="Cambria"/>
                <a:cs typeface="Cambria"/>
              </a:rPr>
              <a:t>usarmos</a:t>
            </a:r>
            <a:r>
              <a:rPr sz="2800" spc="-4" dirty="0">
                <a:latin typeface="Cambria"/>
                <a:cs typeface="Cambria"/>
              </a:rPr>
              <a:t> </a:t>
            </a:r>
            <a:r>
              <a:rPr sz="2800" spc="0" dirty="0">
                <a:latin typeface="Cambria"/>
                <a:cs typeface="Cambria"/>
              </a:rPr>
              <a:t>uma b</a:t>
            </a:r>
            <a:r>
              <a:rPr sz="2800" spc="9" dirty="0">
                <a:latin typeface="Cambria"/>
                <a:cs typeface="Cambria"/>
              </a:rPr>
              <a:t>o</a:t>
            </a:r>
            <a:r>
              <a:rPr sz="2800" spc="-39" dirty="0">
                <a:latin typeface="Cambria"/>
                <a:cs typeface="Cambria"/>
              </a:rPr>
              <a:t>r</a:t>
            </a:r>
            <a:r>
              <a:rPr sz="2800" spc="0" dirty="0">
                <a:latin typeface="Cambria"/>
                <a:cs typeface="Cambria"/>
              </a:rPr>
              <a:t>da</a:t>
            </a:r>
            <a:r>
              <a:rPr sz="2800" spc="-70" dirty="0">
                <a:latin typeface="Cambria"/>
                <a:cs typeface="Cambria"/>
              </a:rPr>
              <a:t> </a:t>
            </a:r>
            <a:r>
              <a:rPr sz="2800" spc="0" dirty="0">
                <a:latin typeface="Cambria"/>
                <a:cs typeface="Cambria"/>
              </a:rPr>
              <a:t>utiliz</a:t>
            </a:r>
            <a:r>
              <a:rPr sz="2800" spc="14" dirty="0">
                <a:latin typeface="Cambria"/>
                <a:cs typeface="Cambria"/>
              </a:rPr>
              <a:t>a</a:t>
            </a:r>
            <a:r>
              <a:rPr sz="2800" spc="-4" dirty="0">
                <a:latin typeface="Cambria"/>
                <a:cs typeface="Cambria"/>
              </a:rPr>
              <a:t>-</a:t>
            </a:r>
            <a:r>
              <a:rPr sz="2800" spc="0" dirty="0">
                <a:latin typeface="Cambria"/>
                <a:cs typeface="Cambria"/>
              </a:rPr>
              <a:t>se</a:t>
            </a:r>
            <a:r>
              <a:rPr sz="2800" spc="-83" dirty="0">
                <a:latin typeface="Cambria"/>
                <a:cs typeface="Cambria"/>
              </a:rPr>
              <a:t> </a:t>
            </a:r>
            <a:r>
              <a:rPr sz="2800" spc="0" dirty="0">
                <a:latin typeface="Cambria"/>
                <a:cs typeface="Cambria"/>
              </a:rPr>
              <a:t>a</a:t>
            </a:r>
            <a:r>
              <a:rPr sz="2800" spc="-28" dirty="0">
                <a:latin typeface="Cambria"/>
                <a:cs typeface="Cambria"/>
              </a:rPr>
              <a:t> </a:t>
            </a:r>
            <a:r>
              <a:rPr sz="2800" spc="0" dirty="0">
                <a:latin typeface="Cambria"/>
                <a:cs typeface="Cambria"/>
              </a:rPr>
              <a:t>p</a:t>
            </a:r>
            <a:r>
              <a:rPr sz="2800" spc="-34" dirty="0">
                <a:latin typeface="Cambria"/>
                <a:cs typeface="Cambria"/>
              </a:rPr>
              <a:t>r</a:t>
            </a:r>
            <a:r>
              <a:rPr sz="2800" spc="0" dirty="0">
                <a:latin typeface="Cambria"/>
                <a:cs typeface="Cambria"/>
              </a:rPr>
              <a:t>o</a:t>
            </a:r>
            <a:r>
              <a:rPr sz="2800" spc="4" dirty="0">
                <a:latin typeface="Cambria"/>
                <a:cs typeface="Cambria"/>
              </a:rPr>
              <a:t>p</a:t>
            </a:r>
            <a:r>
              <a:rPr sz="2800" spc="0" dirty="0">
                <a:latin typeface="Cambria"/>
                <a:cs typeface="Cambria"/>
              </a:rPr>
              <a:t>riedade b</a:t>
            </a:r>
            <a:r>
              <a:rPr sz="2800" spc="9" dirty="0">
                <a:latin typeface="Cambria"/>
                <a:cs typeface="Cambria"/>
              </a:rPr>
              <a:t>o</a:t>
            </a:r>
            <a:r>
              <a:rPr sz="2800" spc="-39" dirty="0">
                <a:latin typeface="Cambria"/>
                <a:cs typeface="Cambria"/>
              </a:rPr>
              <a:t>r</a:t>
            </a:r>
            <a:r>
              <a:rPr sz="2800" spc="0" dirty="0">
                <a:latin typeface="Cambria"/>
                <a:cs typeface="Cambria"/>
              </a:rPr>
              <a:t>der</a:t>
            </a:r>
            <a:r>
              <a:rPr sz="2800" spc="-4" dirty="0">
                <a:latin typeface="Cambria"/>
                <a:cs typeface="Cambria"/>
              </a:rPr>
              <a:t>-</a:t>
            </a:r>
            <a:r>
              <a:rPr sz="2800" spc="0" dirty="0">
                <a:latin typeface="Cambria"/>
                <a:cs typeface="Cambria"/>
              </a:rPr>
              <a:t>st</a:t>
            </a:r>
            <a:r>
              <a:rPr sz="2800" spc="-39" dirty="0">
                <a:latin typeface="Cambria"/>
                <a:cs typeface="Cambria"/>
              </a:rPr>
              <a:t>y</a:t>
            </a:r>
            <a:r>
              <a:rPr sz="2800" spc="0" dirty="0">
                <a:latin typeface="Cambria"/>
                <a:cs typeface="Cambria"/>
              </a:rPr>
              <a:t>le.</a:t>
            </a:r>
            <a:endParaRPr sz="2800">
              <a:latin typeface="Cambria"/>
              <a:cs typeface="Cambria"/>
            </a:endParaRPr>
          </a:p>
          <a:p>
            <a:pPr marL="12700" marR="49833">
              <a:lnSpc>
                <a:spcPct val="97696"/>
              </a:lnSpc>
              <a:spcBef>
                <a:spcPts val="673"/>
              </a:spcBef>
            </a:pPr>
            <a:r>
              <a:rPr sz="2800" spc="-5" dirty="0">
                <a:latin typeface="Cambria"/>
                <a:cs typeface="Cambria"/>
              </a:rPr>
              <a:t>Exemplo: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32175" y="3057577"/>
            <a:ext cx="203098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432175" y="4423709"/>
            <a:ext cx="202946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3429000" y="2666949"/>
            <a:ext cx="5167249" cy="4035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75254" y="574583"/>
            <a:ext cx="236801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92" dirty="0">
                <a:latin typeface="Times New Roman"/>
                <a:cs typeface="Times New Roman"/>
              </a:rPr>
              <a:t>Exercício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02854" y="574583"/>
            <a:ext cx="450355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483" dirty="0">
                <a:latin typeface="Times New Roman"/>
                <a:cs typeface="Times New Roman"/>
              </a:rPr>
              <a:t>1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9144" y="1698526"/>
            <a:ext cx="3492719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4" dirty="0">
                <a:latin typeface="Cambria"/>
                <a:cs typeface="Cambria"/>
              </a:rPr>
              <a:t>Aplique formatação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5066" y="1698526"/>
            <a:ext cx="716516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8" dirty="0">
                <a:latin typeface="Cambria"/>
                <a:cs typeface="Cambria"/>
              </a:rPr>
              <a:t>CSS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2982" y="1698526"/>
            <a:ext cx="623931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dirty="0">
                <a:latin typeface="Cambria"/>
                <a:cs typeface="Cambria"/>
              </a:rPr>
              <a:t>em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8461" y="1698526"/>
            <a:ext cx="889573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dirty="0">
                <a:latin typeface="Cambria"/>
                <a:cs typeface="Cambria"/>
              </a:rPr>
              <a:t>cada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9850" y="1698526"/>
            <a:ext cx="650177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dirty="0">
                <a:latin typeface="Cambria"/>
                <a:cs typeface="Cambria"/>
              </a:rPr>
              <a:t>um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1391" y="1698526"/>
            <a:ext cx="703464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dirty="0">
                <a:latin typeface="Cambria"/>
                <a:cs typeface="Cambria"/>
              </a:rPr>
              <a:t>dos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144" y="2186453"/>
            <a:ext cx="1938864" cy="432307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16" dirty="0">
                <a:latin typeface="Cambria"/>
                <a:cs typeface="Cambria"/>
              </a:rPr>
              <a:t>parágrafos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1316" y="2186453"/>
            <a:ext cx="1329716" cy="432307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10" dirty="0">
                <a:latin typeface="Cambria"/>
                <a:cs typeface="Cambria"/>
              </a:rPr>
              <a:t>abaixo: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9740" y="3138297"/>
            <a:ext cx="1137027" cy="1427937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 marR="45719">
              <a:lnSpc>
                <a:spcPts val="2500"/>
              </a:lnSpc>
            </a:pPr>
            <a:r>
              <a:rPr sz="2400" u="heavy" spc="-5" dirty="0">
                <a:latin typeface="Calibri"/>
                <a:cs typeface="Calibri"/>
              </a:rPr>
              <a:t>Cores:</a:t>
            </a:r>
            <a:endParaRPr sz="2400">
              <a:latin typeface="Calibri"/>
              <a:cs typeface="Calibri"/>
            </a:endParaRPr>
          </a:p>
          <a:p>
            <a:pPr marL="12700" marR="45719">
              <a:lnSpc>
                <a:spcPts val="2880"/>
              </a:lnSpc>
              <a:spcBef>
                <a:spcPts val="19"/>
              </a:spcBef>
            </a:pPr>
            <a:r>
              <a:rPr sz="2400" spc="0" dirty="0">
                <a:latin typeface="Calibri"/>
                <a:cs typeface="Calibri"/>
              </a:rPr>
              <a:t>#FFFF99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80"/>
              </a:lnSpc>
            </a:pPr>
            <a:r>
              <a:rPr sz="2400" dirty="0">
                <a:latin typeface="Calibri"/>
                <a:cs typeface="Calibri"/>
              </a:rPr>
              <a:t>#66CCFF</a:t>
            </a:r>
            <a:endParaRPr sz="2400">
              <a:latin typeface="Calibri"/>
              <a:cs typeface="Calibri"/>
            </a:endParaRPr>
          </a:p>
          <a:p>
            <a:pPr marL="12700" marR="16112">
              <a:lnSpc>
                <a:spcPts val="2885"/>
              </a:lnSpc>
              <a:spcBef>
                <a:spcPts val="0"/>
              </a:spcBef>
            </a:pPr>
            <a:r>
              <a:rPr sz="2400" spc="-1" dirty="0">
                <a:latin typeface="Calibri"/>
                <a:cs typeface="Calibri"/>
              </a:rPr>
              <a:t>#99FF66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66800" y="1752600"/>
            <a:ext cx="6505575" cy="4695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25318" y="574583"/>
            <a:ext cx="236801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92" dirty="0">
                <a:latin typeface="Times New Roman"/>
                <a:cs typeface="Times New Roman"/>
              </a:rPr>
              <a:t>Exercício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2918" y="574583"/>
            <a:ext cx="951220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365" dirty="0">
                <a:latin typeface="Times New Roman"/>
                <a:cs typeface="Times New Roman"/>
              </a:rPr>
              <a:t>1.1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838577" y="1752600"/>
            <a:ext cx="6305423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25318" y="574583"/>
            <a:ext cx="236801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92" dirty="0">
                <a:latin typeface="Times New Roman"/>
                <a:cs typeface="Times New Roman"/>
              </a:rPr>
              <a:t>Exercício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2918" y="574583"/>
            <a:ext cx="951766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365" dirty="0">
                <a:latin typeface="Times New Roman"/>
                <a:cs typeface="Times New Roman"/>
              </a:rPr>
              <a:t>1.2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4940" y="1872839"/>
            <a:ext cx="2568698" cy="1377626"/>
          </a:xfrm>
          <a:prstGeom prst="rect">
            <a:avLst/>
          </a:prstGeom>
        </p:spPr>
        <p:txBody>
          <a:bodyPr wrap="square" lIns="0" tIns="13779" rIns="0" bIns="0" rtlCol="0">
            <a:noAutofit/>
          </a:bodyPr>
          <a:lstStyle/>
          <a:p>
            <a:pPr marL="12700" marR="31967">
              <a:lnSpc>
                <a:spcPts val="2170"/>
              </a:lnSpc>
            </a:pPr>
            <a:r>
              <a:rPr sz="2000" spc="-5" dirty="0">
                <a:latin typeface="Cambria"/>
                <a:cs typeface="Cambria"/>
              </a:rPr>
              <a:t>margem topo: 20px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ts val="2344"/>
              </a:lnSpc>
              <a:spcBef>
                <a:spcPts val="426"/>
              </a:spcBef>
            </a:pPr>
            <a:r>
              <a:rPr sz="2000" dirty="0">
                <a:latin typeface="Cambria"/>
                <a:cs typeface="Cambria"/>
              </a:rPr>
              <a:t>m</a:t>
            </a:r>
            <a:r>
              <a:rPr sz="2000" spc="4" dirty="0">
                <a:latin typeface="Cambria"/>
                <a:cs typeface="Cambria"/>
              </a:rPr>
              <a:t>a</a:t>
            </a:r>
            <a:r>
              <a:rPr sz="2000" spc="-14" dirty="0">
                <a:latin typeface="Cambria"/>
                <a:cs typeface="Cambria"/>
              </a:rPr>
              <a:t>r</a:t>
            </a:r>
            <a:r>
              <a:rPr sz="2000" spc="4" dirty="0">
                <a:latin typeface="Cambria"/>
                <a:cs typeface="Cambria"/>
              </a:rPr>
              <a:t>g</a:t>
            </a:r>
            <a:r>
              <a:rPr sz="2000" spc="0" dirty="0">
                <a:latin typeface="Cambria"/>
                <a:cs typeface="Cambria"/>
              </a:rPr>
              <a:t>em</a:t>
            </a:r>
            <a:r>
              <a:rPr sz="2000" spc="-34" dirty="0">
                <a:latin typeface="Cambria"/>
                <a:cs typeface="Cambria"/>
              </a:rPr>
              <a:t> </a:t>
            </a:r>
            <a:r>
              <a:rPr sz="2000" spc="0" dirty="0">
                <a:latin typeface="Cambria"/>
                <a:cs typeface="Cambria"/>
              </a:rPr>
              <a:t>a di</a:t>
            </a:r>
            <a:r>
              <a:rPr sz="2000" spc="-25" dirty="0">
                <a:latin typeface="Cambria"/>
                <a:cs typeface="Cambria"/>
              </a:rPr>
              <a:t>r</a:t>
            </a:r>
            <a:r>
              <a:rPr sz="2000" spc="0" dirty="0">
                <a:latin typeface="Cambria"/>
                <a:cs typeface="Cambria"/>
              </a:rPr>
              <a:t>e</a:t>
            </a:r>
            <a:r>
              <a:rPr sz="2000" spc="-9" dirty="0">
                <a:latin typeface="Cambria"/>
                <a:cs typeface="Cambria"/>
              </a:rPr>
              <a:t>i</a:t>
            </a:r>
            <a:r>
              <a:rPr sz="2000" spc="4" dirty="0">
                <a:latin typeface="Cambria"/>
                <a:cs typeface="Cambria"/>
              </a:rPr>
              <a:t>ta</a:t>
            </a:r>
            <a:r>
              <a:rPr sz="2000" spc="0" dirty="0">
                <a:latin typeface="Cambria"/>
                <a:cs typeface="Cambria"/>
              </a:rPr>
              <a:t>:</a:t>
            </a:r>
            <a:r>
              <a:rPr sz="2000" spc="-44" dirty="0">
                <a:latin typeface="Cambria"/>
                <a:cs typeface="Cambria"/>
              </a:rPr>
              <a:t> </a:t>
            </a:r>
            <a:r>
              <a:rPr sz="2000" spc="-4" dirty="0">
                <a:latin typeface="Cambria"/>
                <a:cs typeface="Cambria"/>
              </a:rPr>
              <a:t>20</a:t>
            </a:r>
            <a:r>
              <a:rPr sz="2000" spc="-19" dirty="0">
                <a:latin typeface="Cambria"/>
                <a:cs typeface="Cambria"/>
              </a:rPr>
              <a:t>p</a:t>
            </a:r>
            <a:r>
              <a:rPr sz="2000" spc="0" dirty="0">
                <a:latin typeface="Cambria"/>
                <a:cs typeface="Cambria"/>
              </a:rPr>
              <a:t>x 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ts val="2344"/>
              </a:lnSpc>
              <a:spcBef>
                <a:spcPts val="534"/>
              </a:spcBef>
            </a:pPr>
            <a:r>
              <a:rPr sz="2000" spc="-2" dirty="0">
                <a:latin typeface="Cambria"/>
                <a:cs typeface="Cambria"/>
              </a:rPr>
              <a:t>borda pontilhada</a:t>
            </a:r>
            <a:endParaRPr sz="2000">
              <a:latin typeface="Cambria"/>
              <a:cs typeface="Cambria"/>
            </a:endParaRPr>
          </a:p>
          <a:p>
            <a:pPr marL="12700" marR="31967">
              <a:lnSpc>
                <a:spcPct val="97696"/>
              </a:lnSpc>
              <a:spcBef>
                <a:spcPts val="534"/>
              </a:spcBef>
            </a:pPr>
            <a:r>
              <a:rPr sz="2000" spc="-3" dirty="0">
                <a:latin typeface="Cambria"/>
                <a:cs typeface="Cambria"/>
              </a:rPr>
              <a:t>fundo cinza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3581400" y="2513329"/>
            <a:ext cx="5562600" cy="4344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75254" y="574583"/>
            <a:ext cx="236801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92" dirty="0">
                <a:latin typeface="Times New Roman"/>
                <a:cs typeface="Times New Roman"/>
              </a:rPr>
              <a:t>Exercício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2854" y="574583"/>
            <a:ext cx="450902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483" dirty="0">
                <a:latin typeface="Times New Roman"/>
                <a:cs typeface="Times New Roman"/>
              </a:rPr>
              <a:t>2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9144" y="1698526"/>
            <a:ext cx="3199989" cy="920235"/>
          </a:xfrm>
          <a:prstGeom prst="rect">
            <a:avLst/>
          </a:prstGeom>
        </p:spPr>
        <p:txBody>
          <a:bodyPr wrap="square" lIns="0" tIns="21653" rIns="0" bIns="0" rtlCol="0">
            <a:noAutofit/>
          </a:bodyPr>
          <a:lstStyle/>
          <a:p>
            <a:pPr marL="12700">
              <a:lnSpc>
                <a:spcPts val="3410"/>
              </a:lnSpc>
            </a:pPr>
            <a:r>
              <a:rPr sz="3200" spc="-3" dirty="0">
                <a:latin typeface="Cambria"/>
                <a:cs typeface="Cambria"/>
              </a:rPr>
              <a:t>Aplique, em todos</a:t>
            </a:r>
            <a:endParaRPr sz="3200">
              <a:latin typeface="Cambria"/>
              <a:cs typeface="Cambria"/>
            </a:endParaRPr>
          </a:p>
          <a:p>
            <a:pPr marL="12700" marR="61081">
              <a:lnSpc>
                <a:spcPts val="3750"/>
              </a:lnSpc>
              <a:spcBef>
                <a:spcPts val="102"/>
              </a:spcBef>
            </a:pPr>
            <a:r>
              <a:rPr sz="3200" spc="-4" dirty="0">
                <a:latin typeface="Cambria"/>
                <a:cs typeface="Cambria"/>
              </a:rPr>
              <a:t>configuração: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2687" y="1698526"/>
            <a:ext cx="477589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dirty="0">
                <a:latin typeface="Cambria"/>
                <a:cs typeface="Cambria"/>
              </a:rPr>
              <a:t>os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9941" y="1698526"/>
            <a:ext cx="1939075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17" dirty="0">
                <a:latin typeface="Cambria"/>
                <a:cs typeface="Cambria"/>
              </a:rPr>
              <a:t>parágrafos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3975" y="1698526"/>
            <a:ext cx="285316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dirty="0">
                <a:latin typeface="Cambria"/>
                <a:cs typeface="Cambria"/>
              </a:rPr>
              <a:t>a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90653" y="1698526"/>
            <a:ext cx="1557657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4" dirty="0">
                <a:latin typeface="Cambria"/>
                <a:cs typeface="Cambria"/>
              </a:rPr>
              <a:t>seguinte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7340" y="3276219"/>
            <a:ext cx="2303423" cy="2723515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 marR="34289">
              <a:lnSpc>
                <a:spcPts val="1900"/>
              </a:lnSpc>
            </a:pPr>
            <a:r>
              <a:rPr sz="1800" b="1" u="heavy" spc="-2" dirty="0">
                <a:latin typeface="Calibri"/>
                <a:cs typeface="Calibri"/>
              </a:rPr>
              <a:t>Estilo: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3"/>
              </a:spcBef>
            </a:pPr>
            <a:r>
              <a:rPr sz="1800" spc="-4" dirty="0">
                <a:latin typeface="Calibri"/>
                <a:cs typeface="Calibri"/>
              </a:rPr>
              <a:t>Margem externa: 10px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spc="-4" dirty="0">
                <a:latin typeface="Calibri"/>
                <a:cs typeface="Calibri"/>
              </a:rPr>
              <a:t>Margem interna: 10px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5"/>
              </a:lnSpc>
              <a:spcBef>
                <a:spcPts val="0"/>
              </a:spcBef>
            </a:pPr>
            <a:r>
              <a:rPr sz="1800" spc="-5" dirty="0">
                <a:latin typeface="Calibri"/>
                <a:cs typeface="Calibri"/>
              </a:rPr>
              <a:t>Margem de baixo: 20px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spc="-13" dirty="0">
                <a:latin typeface="Calibri"/>
                <a:cs typeface="Calibri"/>
              </a:rPr>
              <a:t>Fonte: Tahoma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1800" spc="-9" dirty="0">
                <a:latin typeface="Calibri"/>
                <a:cs typeface="Calibri"/>
              </a:rPr>
              <a:t>Tamanho da fonte: 14px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b="1" u="heavy" dirty="0">
                <a:latin typeface="Calibri"/>
                <a:cs typeface="Calibri"/>
              </a:rPr>
              <a:t>D</a:t>
            </a:r>
            <a:r>
              <a:rPr sz="1800" b="1" u="heavy" spc="0" dirty="0">
                <a:latin typeface="Calibri"/>
                <a:cs typeface="Calibri"/>
              </a:rPr>
              <a:t>ica: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dirty="0">
                <a:latin typeface="Calibri"/>
                <a:cs typeface="Calibri"/>
              </a:rPr>
              <a:t>Defina apenas uma vez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spc="-7" dirty="0">
                <a:latin typeface="Calibri"/>
                <a:cs typeface="Calibri"/>
              </a:rPr>
              <a:t>a formatação, coloque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spc="-1" dirty="0">
                <a:latin typeface="Calibri"/>
                <a:cs typeface="Calibri"/>
              </a:rPr>
              <a:t>dentro da tag head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25BD414-0A52-4899-9B03-6DA0A36123CD}"/>
              </a:ext>
            </a:extLst>
          </p:cNvPr>
          <p:cNvSpPr/>
          <p:nvPr/>
        </p:nvSpPr>
        <p:spPr>
          <a:xfrm>
            <a:off x="2286000" y="1263728"/>
            <a:ext cx="4572000" cy="45611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 err="1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Exemplo</a:t>
            </a:r>
            <a:r>
              <a:rPr lang="en-US" sz="3200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Código CSS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body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lightblue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h1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white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text-align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 font-family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verdana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font-size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20px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993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267200" y="2667015"/>
            <a:ext cx="4648200" cy="408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75254" y="574583"/>
            <a:ext cx="236801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92" dirty="0">
                <a:latin typeface="Times New Roman"/>
                <a:cs typeface="Times New Roman"/>
              </a:rPr>
              <a:t>Exercício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2854" y="574583"/>
            <a:ext cx="451722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483" dirty="0">
                <a:latin typeface="Times New Roman"/>
                <a:cs typeface="Times New Roman"/>
              </a:rPr>
              <a:t>3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98526"/>
            <a:ext cx="3572562" cy="432686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345" dirty="0">
                <a:latin typeface="Arial"/>
                <a:cs typeface="Arial"/>
              </a:rPr>
              <a:t>• </a:t>
            </a:r>
            <a:r>
              <a:rPr sz="3200" spc="-3" dirty="0">
                <a:latin typeface="Cambria"/>
                <a:cs typeface="Cambria"/>
              </a:rPr>
              <a:t>Crie um sub-título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1693" y="1698526"/>
            <a:ext cx="1761823" cy="920235"/>
          </a:xfrm>
          <a:prstGeom prst="rect">
            <a:avLst/>
          </a:prstGeom>
        </p:spPr>
        <p:txBody>
          <a:bodyPr wrap="square" lIns="0" tIns="21653" rIns="0" bIns="0" rtlCol="0">
            <a:noAutofit/>
          </a:bodyPr>
          <a:lstStyle/>
          <a:p>
            <a:pPr marL="12700">
              <a:lnSpc>
                <a:spcPts val="3410"/>
              </a:lnSpc>
            </a:pPr>
            <a:r>
              <a:rPr sz="3200" spc="-8" dirty="0">
                <a:latin typeface="Cambria"/>
                <a:cs typeface="Cambria"/>
              </a:rPr>
              <a:t>para cada</a:t>
            </a:r>
            <a:endParaRPr sz="3200">
              <a:latin typeface="Cambria"/>
              <a:cs typeface="Cambria"/>
            </a:endParaRPr>
          </a:p>
          <a:p>
            <a:pPr marL="26056" marR="61081">
              <a:lnSpc>
                <a:spcPts val="3750"/>
              </a:lnSpc>
              <a:spcBef>
                <a:spcPts val="102"/>
              </a:spcBef>
            </a:pPr>
            <a:r>
              <a:rPr sz="3200" spc="-2" dirty="0">
                <a:latin typeface="Cambria"/>
                <a:cs typeface="Cambria"/>
              </a:rPr>
              <a:t>estilo: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75332" y="1698526"/>
            <a:ext cx="1764508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19" dirty="0">
                <a:latin typeface="Cambria"/>
                <a:cs typeface="Cambria"/>
              </a:rPr>
              <a:t>parágrafo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3043" y="1698526"/>
            <a:ext cx="285117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dirty="0">
                <a:latin typeface="Cambria"/>
                <a:cs typeface="Cambria"/>
              </a:rPr>
              <a:t>e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144" y="2186453"/>
            <a:ext cx="1684266" cy="432307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1" dirty="0">
                <a:latin typeface="Cambria"/>
                <a:cs typeface="Cambria"/>
              </a:rPr>
              <a:t>aplique o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64557" y="2186453"/>
            <a:ext cx="1557324" cy="432307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4" dirty="0">
                <a:latin typeface="Cambria"/>
                <a:cs typeface="Cambria"/>
              </a:rPr>
              <a:t>seguinte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1140" y="2971190"/>
            <a:ext cx="3651250" cy="2998063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 marR="34289">
              <a:lnSpc>
                <a:spcPts val="1900"/>
              </a:lnSpc>
            </a:pPr>
            <a:r>
              <a:rPr sz="1800" b="1" u="heavy" spc="-3" dirty="0">
                <a:latin typeface="Calibri"/>
                <a:cs typeface="Calibri"/>
              </a:rPr>
              <a:t>Estilo: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3"/>
              </a:spcBef>
            </a:pPr>
            <a:r>
              <a:rPr sz="1800" spc="-3" dirty="0">
                <a:latin typeface="Calibri"/>
                <a:cs typeface="Calibri"/>
              </a:rPr>
              <a:t>Fonte: Arial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spc="-2" dirty="0">
                <a:latin typeface="Calibri"/>
                <a:cs typeface="Calibri"/>
              </a:rPr>
              <a:t>Negrito, Sublinhado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spc="-9" dirty="0">
                <a:latin typeface="Calibri"/>
                <a:cs typeface="Calibri"/>
              </a:rPr>
              <a:t>Tamanho da fonte: 20px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spc="-2" dirty="0">
                <a:latin typeface="Calibri"/>
                <a:cs typeface="Calibri"/>
              </a:rPr>
              <a:t>Cor: maroon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5"/>
              </a:lnSpc>
              <a:spcBef>
                <a:spcPts val="0"/>
              </a:spcBef>
            </a:pPr>
            <a:r>
              <a:rPr sz="1800" dirty="0">
                <a:latin typeface="Calibri"/>
                <a:cs typeface="Calibri"/>
              </a:rPr>
              <a:t>---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1800" spc="-3" dirty="0">
                <a:latin typeface="Calibri"/>
                <a:cs typeface="Calibri"/>
              </a:rPr>
              <a:t>Para o sub-titulo “O Desenvolvimento”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spc="0" dirty="0">
                <a:latin typeface="Calibri"/>
                <a:cs typeface="Calibri"/>
              </a:rPr>
              <a:t>aplicar a cor: #FFCC00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dirty="0">
                <a:latin typeface="Calibri"/>
                <a:cs typeface="Calibri"/>
              </a:rPr>
              <a:t>---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spc="-5" dirty="0">
                <a:latin typeface="Calibri"/>
                <a:cs typeface="Calibri"/>
              </a:rPr>
              <a:t>Cada parágrafo tem uma cor de texto</a:t>
            </a:r>
            <a:endParaRPr sz="1800">
              <a:latin typeface="Calibri"/>
              <a:cs typeface="Calibri"/>
            </a:endParaRPr>
          </a:p>
          <a:p>
            <a:pPr marL="12700" marR="3776">
              <a:lnSpc>
                <a:spcPts val="2160"/>
              </a:lnSpc>
            </a:pPr>
            <a:r>
              <a:rPr sz="1800" spc="-7" dirty="0">
                <a:latin typeface="Calibri"/>
                <a:cs typeface="Calibri"/>
              </a:rPr>
              <a:t>específica, que são: navy, FFFFFF, black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3571875" y="2590800"/>
            <a:ext cx="5572125" cy="3952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75254" y="574583"/>
            <a:ext cx="236801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92" dirty="0">
                <a:latin typeface="Times New Roman"/>
                <a:cs typeface="Times New Roman"/>
              </a:rPr>
              <a:t>Exercício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2854" y="574583"/>
            <a:ext cx="450902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483" dirty="0">
                <a:latin typeface="Times New Roman"/>
                <a:cs typeface="Times New Roman"/>
              </a:rPr>
              <a:t>4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1615619"/>
            <a:ext cx="203098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4040" y="1615555"/>
            <a:ext cx="4158432" cy="4392853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-9" dirty="0">
                <a:latin typeface="Cambria"/>
                <a:cs typeface="Cambria"/>
              </a:rPr>
              <a:t>Desenvolva a página HTML</a:t>
            </a:r>
            <a:endParaRPr sz="2800">
              <a:latin typeface="Cambria"/>
              <a:cs typeface="Cambria"/>
            </a:endParaRPr>
          </a:p>
          <a:p>
            <a:pPr marL="12700" marR="620971">
              <a:lnSpc>
                <a:spcPts val="3282"/>
              </a:lnSpc>
            </a:pPr>
            <a:r>
              <a:rPr sz="2800" spc="-8" dirty="0">
                <a:latin typeface="Cambria"/>
                <a:cs typeface="Cambria"/>
              </a:rPr>
              <a:t>equivalente, definindo: </a:t>
            </a:r>
            <a:endParaRPr sz="2800">
              <a:latin typeface="Cambria"/>
              <a:cs typeface="Cambria"/>
            </a:endParaRPr>
          </a:p>
          <a:p>
            <a:pPr marL="12700" marR="620971">
              <a:lnSpc>
                <a:spcPts val="3282"/>
              </a:lnSpc>
              <a:spcBef>
                <a:spcPts val="748"/>
              </a:spcBef>
            </a:pPr>
            <a:r>
              <a:rPr sz="2800" spc="-4" dirty="0">
                <a:latin typeface="Cambria"/>
                <a:cs typeface="Cambria"/>
              </a:rPr>
              <a:t>Cor fundo</a:t>
            </a:r>
            <a:endParaRPr sz="2800">
              <a:latin typeface="Cambria"/>
              <a:cs typeface="Cambria"/>
            </a:endParaRPr>
          </a:p>
          <a:p>
            <a:pPr marL="12700" marR="1567077">
              <a:lnSpc>
                <a:spcPts val="3282"/>
              </a:lnSpc>
              <a:spcBef>
                <a:spcPts val="748"/>
              </a:spcBef>
            </a:pPr>
            <a:r>
              <a:rPr sz="2800" spc="-5" dirty="0">
                <a:latin typeface="Cambria"/>
                <a:cs typeface="Cambria"/>
              </a:rPr>
              <a:t>Cor fonte </a:t>
            </a:r>
            <a:endParaRPr sz="2800">
              <a:latin typeface="Cambria"/>
              <a:cs typeface="Cambria"/>
            </a:endParaRPr>
          </a:p>
          <a:p>
            <a:pPr marL="12700" marR="1567077">
              <a:lnSpc>
                <a:spcPts val="3282"/>
              </a:lnSpc>
              <a:spcBef>
                <a:spcPts val="751"/>
              </a:spcBef>
            </a:pPr>
            <a:r>
              <a:rPr sz="2800" spc="-8" dirty="0">
                <a:latin typeface="Cambria"/>
                <a:cs typeface="Cambria"/>
              </a:rPr>
              <a:t>Margem interna </a:t>
            </a:r>
            <a:endParaRPr sz="2800">
              <a:latin typeface="Cambria"/>
              <a:cs typeface="Cambria"/>
            </a:endParaRPr>
          </a:p>
          <a:p>
            <a:pPr marL="12700" marR="1567077">
              <a:lnSpc>
                <a:spcPts val="3282"/>
              </a:lnSpc>
              <a:spcBef>
                <a:spcPts val="751"/>
              </a:spcBef>
            </a:pPr>
            <a:r>
              <a:rPr sz="2800" spc="-6" dirty="0">
                <a:latin typeface="Cambria"/>
                <a:cs typeface="Cambria"/>
              </a:rPr>
              <a:t>Margem Externa </a:t>
            </a:r>
            <a:endParaRPr sz="2800">
              <a:latin typeface="Cambria"/>
              <a:cs typeface="Cambria"/>
            </a:endParaRPr>
          </a:p>
          <a:p>
            <a:pPr marL="12700" marR="1567077">
              <a:lnSpc>
                <a:spcPts val="3282"/>
              </a:lnSpc>
              <a:spcBef>
                <a:spcPts val="751"/>
              </a:spcBef>
            </a:pPr>
            <a:r>
              <a:rPr sz="2800" spc="-6" dirty="0">
                <a:latin typeface="Cambria"/>
                <a:cs typeface="Cambria"/>
              </a:rPr>
              <a:t>Bordas</a:t>
            </a:r>
            <a:endParaRPr sz="2800">
              <a:latin typeface="Cambria"/>
              <a:cs typeface="Cambria"/>
            </a:endParaRPr>
          </a:p>
          <a:p>
            <a:pPr marL="12700" marR="53309">
              <a:lnSpc>
                <a:spcPts val="3279"/>
              </a:lnSpc>
              <a:spcBef>
                <a:spcPts val="915"/>
              </a:spcBef>
            </a:pPr>
            <a:r>
              <a:rPr sz="2800" spc="-10" dirty="0">
                <a:latin typeface="Cambria"/>
                <a:cs typeface="Cambria"/>
              </a:rPr>
              <a:t>Tipo de fonte</a:t>
            </a:r>
            <a:endParaRPr sz="2800">
              <a:latin typeface="Cambria"/>
              <a:cs typeface="Cambria"/>
            </a:endParaRPr>
          </a:p>
          <a:p>
            <a:pPr marL="12700" marR="53309">
              <a:lnSpc>
                <a:spcPct val="97696"/>
              </a:lnSpc>
              <a:spcBef>
                <a:spcPts val="587"/>
              </a:spcBef>
            </a:pPr>
            <a:r>
              <a:rPr sz="2800" spc="-1" dirty="0">
                <a:latin typeface="Cambria"/>
                <a:cs typeface="Cambria"/>
              </a:rPr>
              <a:t>Alinhamento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2182" y="1615555"/>
            <a:ext cx="1073380" cy="380796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-7" dirty="0">
                <a:latin typeface="Cambria"/>
                <a:cs typeface="Cambria"/>
              </a:rPr>
              <a:t>abaixo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1926" y="1615555"/>
            <a:ext cx="252069" cy="380796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dirty="0">
                <a:latin typeface="Cambria"/>
                <a:cs typeface="Cambria"/>
              </a:rPr>
              <a:t>e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3547" y="1615555"/>
            <a:ext cx="267340" cy="380796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dirty="0">
                <a:latin typeface="Cambria"/>
                <a:cs typeface="Cambria"/>
              </a:rPr>
              <a:t>o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0450" y="1615555"/>
            <a:ext cx="1084163" cy="380796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dirty="0">
                <a:latin typeface="Cambria"/>
                <a:cs typeface="Cambria"/>
              </a:rPr>
              <a:t>código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04411" y="1615555"/>
            <a:ext cx="628575" cy="380796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-6" dirty="0">
                <a:latin typeface="Cambria"/>
                <a:cs typeface="Cambria"/>
              </a:rPr>
              <a:t>CSS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1140" y="2554650"/>
            <a:ext cx="203098" cy="345382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 marR="152">
              <a:lnSpc>
                <a:spcPts val="296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6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812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815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812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812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814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042158" y="1447798"/>
            <a:ext cx="6101842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75254" y="574583"/>
            <a:ext cx="236801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92" dirty="0">
                <a:latin typeface="Times New Roman"/>
                <a:cs typeface="Times New Roman"/>
              </a:rPr>
              <a:t>Exercício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02854" y="574583"/>
            <a:ext cx="451722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483" dirty="0">
                <a:latin typeface="Times New Roman"/>
                <a:cs typeface="Times New Roman"/>
              </a:rPr>
              <a:t>5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" y="1751736"/>
            <a:ext cx="2953977" cy="1077188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 marR="34289">
              <a:lnSpc>
                <a:spcPts val="1900"/>
              </a:lnSpc>
            </a:pPr>
            <a:r>
              <a:rPr sz="1800" spc="-3" dirty="0">
                <a:latin typeface="Calibri"/>
                <a:cs typeface="Calibri"/>
              </a:rPr>
              <a:t>Continuando o exercício 4,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3"/>
              </a:spcBef>
            </a:pPr>
            <a:r>
              <a:rPr sz="1800" spc="1" dirty="0">
                <a:latin typeface="Calibri"/>
                <a:cs typeface="Calibri"/>
              </a:rPr>
              <a:t>adicione um segundo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spc="-4" dirty="0">
                <a:latin typeface="Calibri"/>
                <a:cs typeface="Calibri"/>
              </a:rPr>
              <a:t>parágrafo com um sub-título.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1800" u="heavy" spc="-2" dirty="0">
                <a:latin typeface="Calibri"/>
                <a:cs typeface="Calibri"/>
              </a:rPr>
              <a:t>Aplique a seguinte formatação: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2849270"/>
            <a:ext cx="2700689" cy="1351508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7" dirty="0">
                <a:latin typeface="Calibri"/>
                <a:cs typeface="Calibri"/>
              </a:rPr>
              <a:t>Fonte do parágrafo: Monaco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0"/>
              </a:lnSpc>
              <a:spcBef>
                <a:spcPts val="13"/>
              </a:spcBef>
            </a:pPr>
            <a:r>
              <a:rPr sz="1800" spc="-5" dirty="0">
                <a:latin typeface="Calibri"/>
                <a:cs typeface="Calibri"/>
              </a:rPr>
              <a:t>Fonte 2º parágrafo: #CCC;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0"/>
              </a:lnSpc>
            </a:pPr>
            <a:r>
              <a:rPr sz="1800" spc="0" dirty="0">
                <a:latin typeface="Calibri"/>
                <a:cs typeface="Calibri"/>
              </a:rPr>
              <a:t>Borda dupla do segundo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0"/>
              </a:lnSpc>
            </a:pPr>
            <a:r>
              <a:rPr sz="1800" spc="-2" dirty="0">
                <a:latin typeface="Calibri"/>
                <a:cs typeface="Calibri"/>
              </a:rPr>
              <a:t>título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0"/>
              </a:lnSpc>
            </a:pPr>
            <a:r>
              <a:rPr sz="1800" spc="0" dirty="0">
                <a:latin typeface="Calibri"/>
                <a:cs typeface="Calibri"/>
              </a:rPr>
              <a:t>Cor da borda: #33FFFF;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285" y="2619375"/>
            <a:ext cx="5359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65378" y="2619375"/>
            <a:ext cx="5166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807210" y="2619375"/>
            <a:ext cx="5359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3733800" y="1524000"/>
            <a:ext cx="5191125" cy="5095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75254" y="574583"/>
            <a:ext cx="236801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92" dirty="0">
                <a:latin typeface="Times New Roman"/>
                <a:cs typeface="Times New Roman"/>
              </a:rPr>
              <a:t>Exercício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2854" y="574583"/>
            <a:ext cx="451995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483" dirty="0">
                <a:latin typeface="Times New Roman"/>
                <a:cs typeface="Times New Roman"/>
              </a:rPr>
              <a:t>6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40" y="1698600"/>
            <a:ext cx="229006" cy="432612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640" y="1698526"/>
            <a:ext cx="2459164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6" dirty="0">
                <a:latin typeface="Cambria"/>
                <a:cs typeface="Cambria"/>
              </a:rPr>
              <a:t>Cores usadas: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40" y="2265026"/>
            <a:ext cx="2222515" cy="3000034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0">
              <a:lnSpc>
                <a:spcPts val="2990"/>
              </a:lnSpc>
            </a:pPr>
            <a:r>
              <a:rPr sz="2800" spc="-45" dirty="0">
                <a:latin typeface="Arial"/>
                <a:cs typeface="Arial"/>
              </a:rPr>
              <a:t>– </a:t>
            </a:r>
            <a:r>
              <a:rPr sz="2800" spc="-1" dirty="0">
                <a:latin typeface="Cambria"/>
                <a:cs typeface="Cambria"/>
              </a:rPr>
              <a:t>blue; beige;</a:t>
            </a:r>
            <a:endParaRPr sz="2800">
              <a:latin typeface="Cambria"/>
              <a:cs typeface="Cambria"/>
            </a:endParaRPr>
          </a:p>
          <a:p>
            <a:pPr marL="413512" marR="53273">
              <a:lnSpc>
                <a:spcPct val="97696"/>
              </a:lnSpc>
            </a:pPr>
            <a:r>
              <a:rPr sz="2800" spc="-13" dirty="0">
                <a:latin typeface="Cambria"/>
                <a:cs typeface="Cambria"/>
              </a:rPr>
              <a:t>red</a:t>
            </a:r>
            <a:endParaRPr sz="2800">
              <a:latin typeface="Cambria"/>
              <a:cs typeface="Cambria"/>
            </a:endParaRPr>
          </a:p>
          <a:p>
            <a:pPr marL="12700" marR="53273">
              <a:lnSpc>
                <a:spcPct val="97696"/>
              </a:lnSpc>
              <a:spcBef>
                <a:spcPts val="851"/>
              </a:spcBef>
            </a:pPr>
            <a:r>
              <a:rPr sz="3200" dirty="0">
                <a:latin typeface="Cambria"/>
                <a:cs typeface="Cambria"/>
              </a:rPr>
              <a:t>Imagens:</a:t>
            </a:r>
            <a:endParaRPr sz="3200">
              <a:latin typeface="Cambria"/>
              <a:cs typeface="Cambria"/>
            </a:endParaRPr>
          </a:p>
          <a:p>
            <a:pPr marL="127000" marR="53273">
              <a:lnSpc>
                <a:spcPct val="97696"/>
              </a:lnSpc>
              <a:spcBef>
                <a:spcPts val="756"/>
              </a:spcBef>
            </a:pPr>
            <a:r>
              <a:rPr sz="2800" spc="-45" dirty="0">
                <a:latin typeface="Arial"/>
                <a:cs typeface="Arial"/>
              </a:rPr>
              <a:t>– </a:t>
            </a:r>
            <a:r>
              <a:rPr sz="2800" spc="-34" dirty="0">
                <a:latin typeface="Cambria"/>
                <a:cs typeface="Cambria"/>
              </a:rPr>
              <a:t>star.png</a:t>
            </a:r>
            <a:endParaRPr sz="2800">
              <a:latin typeface="Cambria"/>
              <a:cs typeface="Cambria"/>
            </a:endParaRPr>
          </a:p>
          <a:p>
            <a:pPr marL="127000" marR="53273">
              <a:lnSpc>
                <a:spcPct val="97696"/>
              </a:lnSpc>
              <a:spcBef>
                <a:spcPts val="752"/>
              </a:spcBef>
            </a:pPr>
            <a:r>
              <a:rPr sz="2800" spc="-45" dirty="0">
                <a:latin typeface="Arial"/>
                <a:cs typeface="Arial"/>
              </a:rPr>
              <a:t>– </a:t>
            </a:r>
            <a:r>
              <a:rPr sz="2800" spc="0" dirty="0">
                <a:latin typeface="Cambria"/>
                <a:cs typeface="Cambria"/>
              </a:rPr>
              <a:t>check.png</a:t>
            </a:r>
            <a:endParaRPr sz="2800">
              <a:latin typeface="Cambria"/>
              <a:cs typeface="Cambria"/>
            </a:endParaRPr>
          </a:p>
          <a:p>
            <a:pPr marL="12700" marR="53273">
              <a:lnSpc>
                <a:spcPts val="3750"/>
              </a:lnSpc>
              <a:spcBef>
                <a:spcPts val="1036"/>
              </a:spcBef>
            </a:pPr>
            <a:r>
              <a:rPr sz="3200" dirty="0">
                <a:latin typeface="Cambria"/>
                <a:cs typeface="Cambria"/>
              </a:rPr>
              <a:t>Dica: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2653" y="2265026"/>
            <a:ext cx="832729" cy="380491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-21" dirty="0">
                <a:latin typeface="Cambria"/>
                <a:cs typeface="Cambria"/>
              </a:rPr>
              <a:t>gray;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3223101"/>
            <a:ext cx="228854" cy="432307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4832826"/>
            <a:ext cx="228854" cy="432308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8740" y="5347856"/>
            <a:ext cx="3066465" cy="254000"/>
          </a:xfrm>
          <a:prstGeom prst="rect">
            <a:avLst/>
          </a:prstGeom>
        </p:spPr>
        <p:txBody>
          <a:bodyPr wrap="square" lIns="0" tIns="12446" rIns="0" bIns="0" rtlCol="0">
            <a:noAutofit/>
          </a:bodyPr>
          <a:lstStyle/>
          <a:p>
            <a:pPr marL="12700">
              <a:lnSpc>
                <a:spcPts val="1960"/>
              </a:lnSpc>
            </a:pPr>
            <a:r>
              <a:rPr sz="1800" spc="-5" dirty="0">
                <a:latin typeface="Cambria"/>
                <a:cs typeface="Cambria"/>
              </a:rPr>
              <a:t>list-style-image: url(‘star.png’);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3425" y="1327658"/>
            <a:ext cx="7877175" cy="5377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75254" y="574583"/>
            <a:ext cx="236801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92" dirty="0">
                <a:latin typeface="Times New Roman"/>
                <a:cs typeface="Times New Roman"/>
              </a:rPr>
              <a:t>Exercício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02854" y="574583"/>
            <a:ext cx="450902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483" dirty="0">
                <a:latin typeface="Times New Roman"/>
                <a:cs typeface="Times New Roman"/>
              </a:rPr>
              <a:t>7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9E31A65-585E-4163-95AB-227EEC7652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62000"/>
            <a:ext cx="7239000" cy="571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647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9A029B0-F8BB-43D0-BE4B-DCFAA5AB36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8153400" cy="586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27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627632" y="855064"/>
            <a:ext cx="5888735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lang="pt-BR" sz="4400" spc="128" dirty="0">
                <a:latin typeface="Times New Roman"/>
                <a:cs typeface="Times New Roman"/>
              </a:rPr>
              <a:t>O que significa CSS?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9144" y="2171660"/>
            <a:ext cx="7846060" cy="533196"/>
          </a:xfrm>
          <a:prstGeom prst="rect">
            <a:avLst/>
          </a:prstGeom>
        </p:spPr>
        <p:txBody>
          <a:bodyPr wrap="square" lIns="0" tIns="26606" rIns="0" bIns="0" rtlCol="0">
            <a:noAutofit/>
          </a:bodyPr>
          <a:lstStyle/>
          <a:p>
            <a:pPr marL="12700">
              <a:lnSpc>
                <a:spcPts val="4190"/>
              </a:lnSpc>
            </a:pPr>
            <a:r>
              <a:rPr sz="4000" dirty="0">
                <a:latin typeface="Arial"/>
                <a:cs typeface="Arial"/>
              </a:rPr>
              <a:t>•</a:t>
            </a:r>
            <a:r>
              <a:rPr lang="pt-BR" sz="4000" dirty="0">
                <a:latin typeface="Arial"/>
                <a:cs typeface="Arial"/>
              </a:rPr>
              <a:t> </a:t>
            </a:r>
            <a:r>
              <a:rPr lang="pt-BR" sz="4000" dirty="0" err="1">
                <a:latin typeface="Arial"/>
                <a:cs typeface="Arial"/>
              </a:rPr>
              <a:t>Cascading</a:t>
            </a:r>
            <a:r>
              <a:rPr lang="pt-BR" sz="4000" dirty="0">
                <a:latin typeface="Arial"/>
                <a:cs typeface="Arial"/>
              </a:rPr>
              <a:t> </a:t>
            </a:r>
            <a:r>
              <a:rPr lang="pt-BR" sz="4000" dirty="0" err="1">
                <a:latin typeface="Arial"/>
                <a:cs typeface="Arial"/>
              </a:rPr>
              <a:t>Style</a:t>
            </a:r>
            <a:r>
              <a:rPr lang="pt-BR" sz="4000" dirty="0">
                <a:latin typeface="Arial"/>
                <a:cs typeface="Arial"/>
              </a:rPr>
              <a:t> </a:t>
            </a:r>
            <a:r>
              <a:rPr lang="pt-BR" sz="4000" dirty="0" err="1">
                <a:latin typeface="Arial"/>
                <a:cs typeface="Arial"/>
              </a:rPr>
              <a:t>Sheets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9144" y="1716063"/>
            <a:ext cx="7662357" cy="1142739"/>
          </a:xfrm>
          <a:prstGeom prst="rect">
            <a:avLst/>
          </a:prstGeom>
        </p:spPr>
        <p:txBody>
          <a:bodyPr wrap="square" lIns="0" tIns="26860" rIns="0" bIns="0" rtlCol="0">
            <a:noAutofit/>
          </a:bodyPr>
          <a:lstStyle/>
          <a:p>
            <a:pPr marL="12700" marR="76123">
              <a:lnSpc>
                <a:spcPts val="4230"/>
              </a:lnSpc>
            </a:pPr>
            <a:endParaRPr sz="40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7449" y="3420634"/>
            <a:ext cx="7194860" cy="493483"/>
          </a:xfrm>
          <a:prstGeom prst="rect">
            <a:avLst/>
          </a:prstGeom>
        </p:spPr>
        <p:txBody>
          <a:bodyPr wrap="square" lIns="0" tIns="26860" rIns="0" bIns="0" rtlCol="0">
            <a:noAutofit/>
          </a:bodyPr>
          <a:lstStyle/>
          <a:p>
            <a:pPr marL="12700" marR="80400">
              <a:lnSpc>
                <a:spcPts val="4230"/>
              </a:lnSpc>
            </a:pPr>
            <a:r>
              <a:rPr lang="pt-BR" sz="4000" spc="-2" dirty="0">
                <a:latin typeface="Cambria"/>
                <a:cs typeface="Cambria"/>
              </a:rPr>
              <a:t>ou em tradução livre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571" y="4419600"/>
            <a:ext cx="7801930" cy="532892"/>
          </a:xfrm>
          <a:prstGeom prst="rect">
            <a:avLst/>
          </a:prstGeom>
        </p:spPr>
        <p:txBody>
          <a:bodyPr wrap="square" lIns="0" tIns="26574" rIns="0" bIns="0" rtlCol="0">
            <a:noAutofit/>
          </a:bodyPr>
          <a:lstStyle/>
          <a:p>
            <a:pPr marL="12700">
              <a:lnSpc>
                <a:spcPts val="4185"/>
              </a:lnSpc>
            </a:pPr>
            <a:r>
              <a:rPr sz="4000" dirty="0">
                <a:latin typeface="Arial"/>
                <a:cs typeface="Arial"/>
              </a:rPr>
              <a:t>•</a:t>
            </a:r>
            <a:r>
              <a:rPr lang="pt-BR" sz="4000" dirty="0">
                <a:latin typeface="Arial"/>
                <a:cs typeface="Arial"/>
              </a:rPr>
              <a:t> Folha de Estilo em Cascatas </a:t>
            </a:r>
          </a:p>
          <a:p>
            <a:pPr marL="12700">
              <a:lnSpc>
                <a:spcPts val="4185"/>
              </a:lnSpc>
            </a:pPr>
            <a:endParaRPr sz="4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9755" y="2610230"/>
            <a:ext cx="11440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761964" y="2610230"/>
            <a:ext cx="11150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997287" y="2610230"/>
            <a:ext cx="1106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08552" y="838200"/>
            <a:ext cx="5888735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lang="pt-BR" sz="4400" spc="128" dirty="0">
                <a:latin typeface="Arial" panose="020B0604020202020204" pitchFamily="34" charset="0"/>
                <a:cs typeface="Arial" panose="020B0604020202020204" pitchFamily="34" charset="0"/>
              </a:rPr>
              <a:t>Pra que serve?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9144" y="2171660"/>
            <a:ext cx="7846060" cy="3771940"/>
          </a:xfrm>
          <a:prstGeom prst="rect">
            <a:avLst/>
          </a:prstGeom>
        </p:spPr>
        <p:txBody>
          <a:bodyPr wrap="square" lIns="0" tIns="26606" rIns="0" bIns="0" rtlCol="0">
            <a:noAutofit/>
          </a:bodyPr>
          <a:lstStyle/>
          <a:p>
            <a:pPr marL="12700">
              <a:lnSpc>
                <a:spcPts val="4190"/>
              </a:lnSpc>
            </a:pPr>
            <a:r>
              <a:rPr sz="3600" dirty="0">
                <a:latin typeface="Arial"/>
                <a:cs typeface="Arial"/>
              </a:rPr>
              <a:t>•</a:t>
            </a:r>
            <a:r>
              <a:rPr lang="pt-BR" sz="3600" dirty="0">
                <a:latin typeface="Arial"/>
                <a:cs typeface="Arial"/>
              </a:rPr>
              <a:t> Para adicionar estilo ao seu </a:t>
            </a:r>
            <a:r>
              <a:rPr lang="pt-BR" sz="3600" dirty="0" err="1">
                <a:latin typeface="Arial"/>
                <a:cs typeface="Arial"/>
              </a:rPr>
              <a:t>html</a:t>
            </a:r>
            <a:endParaRPr lang="pt-BR" sz="3600" dirty="0">
              <a:latin typeface="Arial"/>
              <a:cs typeface="Arial"/>
            </a:endParaRPr>
          </a:p>
          <a:p>
            <a:pPr marL="12700">
              <a:lnSpc>
                <a:spcPts val="4190"/>
              </a:lnSpc>
            </a:pPr>
            <a:endParaRPr lang="pt-BR" sz="3600" dirty="0">
              <a:latin typeface="Arial"/>
              <a:cs typeface="Arial"/>
            </a:endParaRPr>
          </a:p>
          <a:p>
            <a:pPr marL="12700">
              <a:lnSpc>
                <a:spcPts val="4190"/>
              </a:lnSpc>
            </a:pPr>
            <a:r>
              <a:rPr lang="pt-BR" sz="3600" dirty="0">
                <a:latin typeface="Arial"/>
                <a:cs typeface="Arial"/>
              </a:rPr>
              <a:t>• Para melhorar o design</a:t>
            </a:r>
          </a:p>
          <a:p>
            <a:pPr marL="12700">
              <a:lnSpc>
                <a:spcPts val="4190"/>
              </a:lnSpc>
            </a:pPr>
            <a:endParaRPr lang="pt-BR" sz="3600" dirty="0">
              <a:latin typeface="Arial"/>
              <a:cs typeface="Arial"/>
            </a:endParaRPr>
          </a:p>
          <a:p>
            <a:pPr marL="12700">
              <a:lnSpc>
                <a:spcPts val="4190"/>
              </a:lnSpc>
            </a:pPr>
            <a:r>
              <a:rPr lang="pt-BR" sz="3600" dirty="0">
                <a:latin typeface="Arial"/>
                <a:cs typeface="Arial"/>
              </a:rPr>
              <a:t>• Para adicionar mais recursos visuais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9144" y="1716063"/>
            <a:ext cx="7662357" cy="1142739"/>
          </a:xfrm>
          <a:prstGeom prst="rect">
            <a:avLst/>
          </a:prstGeom>
        </p:spPr>
        <p:txBody>
          <a:bodyPr wrap="square" lIns="0" tIns="26860" rIns="0" bIns="0" rtlCol="0">
            <a:noAutofit/>
          </a:bodyPr>
          <a:lstStyle/>
          <a:p>
            <a:pPr marL="12700" marR="76123">
              <a:lnSpc>
                <a:spcPts val="4230"/>
              </a:lnSpc>
            </a:pPr>
            <a:endParaRPr sz="40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9755" y="2610230"/>
            <a:ext cx="11440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761964" y="2610230"/>
            <a:ext cx="11150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997287" y="2610230"/>
            <a:ext cx="1106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436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08552" y="838200"/>
            <a:ext cx="5888735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lang="pt-BR" sz="4400" spc="128" dirty="0">
                <a:latin typeface="Arial" panose="020B0604020202020204" pitchFamily="34" charset="0"/>
                <a:cs typeface="Arial" panose="020B0604020202020204" pitchFamily="34" charset="0"/>
              </a:rPr>
              <a:t>Como usar?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9144" y="2171660"/>
            <a:ext cx="7846060" cy="3771940"/>
          </a:xfrm>
          <a:prstGeom prst="rect">
            <a:avLst/>
          </a:prstGeom>
        </p:spPr>
        <p:txBody>
          <a:bodyPr wrap="square" lIns="0" tIns="26606" rIns="0" bIns="0" rtlCol="0">
            <a:noAutofit/>
          </a:bodyPr>
          <a:lstStyle/>
          <a:p>
            <a:pPr marL="12700">
              <a:lnSpc>
                <a:spcPts val="4190"/>
              </a:lnSpc>
            </a:pPr>
            <a:r>
              <a:rPr sz="3600" dirty="0">
                <a:latin typeface="Arial"/>
                <a:cs typeface="Arial"/>
              </a:rPr>
              <a:t>•</a:t>
            </a:r>
            <a:r>
              <a:rPr lang="pt-BR" sz="3600" dirty="0">
                <a:latin typeface="Arial"/>
                <a:cs typeface="Arial"/>
              </a:rPr>
              <a:t> Incorporado ao HTML, ou seja, no mesmo arquivo da página</a:t>
            </a:r>
          </a:p>
          <a:p>
            <a:pPr marL="12700">
              <a:lnSpc>
                <a:spcPts val="4190"/>
              </a:lnSpc>
            </a:pPr>
            <a:endParaRPr lang="pt-BR" sz="3600" dirty="0">
              <a:latin typeface="Arial"/>
              <a:cs typeface="Arial"/>
            </a:endParaRPr>
          </a:p>
          <a:p>
            <a:pPr marL="12700">
              <a:lnSpc>
                <a:spcPts val="4190"/>
              </a:lnSpc>
            </a:pPr>
            <a:r>
              <a:rPr lang="pt-BR" sz="3600" dirty="0">
                <a:latin typeface="Arial"/>
                <a:cs typeface="Arial"/>
              </a:rPr>
              <a:t>• Arquivo de estilo separado, ou seja,</a:t>
            </a:r>
          </a:p>
          <a:p>
            <a:pPr marL="12700">
              <a:lnSpc>
                <a:spcPts val="4190"/>
              </a:lnSpc>
            </a:pPr>
            <a:r>
              <a:rPr lang="pt-BR" sz="3600" dirty="0">
                <a:latin typeface="Arial"/>
                <a:cs typeface="Arial"/>
              </a:rPr>
              <a:t>Um arquivo para o </a:t>
            </a:r>
            <a:r>
              <a:rPr lang="pt-BR" sz="3600" dirty="0" err="1">
                <a:latin typeface="Arial"/>
                <a:cs typeface="Arial"/>
              </a:rPr>
              <a:t>html</a:t>
            </a:r>
            <a:r>
              <a:rPr lang="pt-BR" sz="3600" dirty="0">
                <a:latin typeface="Arial"/>
                <a:cs typeface="Arial"/>
              </a:rPr>
              <a:t> e outro para o CSS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9144" y="1716063"/>
            <a:ext cx="7662357" cy="1142739"/>
          </a:xfrm>
          <a:prstGeom prst="rect">
            <a:avLst/>
          </a:prstGeom>
        </p:spPr>
        <p:txBody>
          <a:bodyPr wrap="square" lIns="0" tIns="26860" rIns="0" bIns="0" rtlCol="0">
            <a:noAutofit/>
          </a:bodyPr>
          <a:lstStyle/>
          <a:p>
            <a:pPr marL="12700" marR="76123">
              <a:lnSpc>
                <a:spcPts val="4230"/>
              </a:lnSpc>
            </a:pPr>
            <a:endParaRPr sz="40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9755" y="2610230"/>
            <a:ext cx="11440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761964" y="2610230"/>
            <a:ext cx="11150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997287" y="2610230"/>
            <a:ext cx="1106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56945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089910" y="574583"/>
            <a:ext cx="411827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2074" y="583558"/>
            <a:ext cx="4364256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lang="pt-BR" sz="4400" spc="325" dirty="0">
                <a:latin typeface="Times New Roman"/>
                <a:cs typeface="Times New Roman"/>
              </a:rPr>
              <a:t>Como funciona?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95210"/>
            <a:ext cx="216052" cy="955286"/>
          </a:xfrm>
          <a:prstGeom prst="rect">
            <a:avLst/>
          </a:prstGeom>
        </p:spPr>
        <p:txBody>
          <a:bodyPr wrap="square" lIns="0" tIns="20129" rIns="0" bIns="0" rtlCol="0">
            <a:noAutofit/>
          </a:bodyPr>
          <a:lstStyle/>
          <a:p>
            <a:pPr marL="12700">
              <a:lnSpc>
                <a:spcPts val="3170"/>
              </a:lnSpc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11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144" y="1695141"/>
            <a:ext cx="7698283" cy="4339456"/>
          </a:xfrm>
          <a:prstGeom prst="rect">
            <a:avLst/>
          </a:prstGeom>
        </p:spPr>
        <p:txBody>
          <a:bodyPr wrap="square" lIns="0" tIns="20320" rIns="0" bIns="0" rtlCol="0">
            <a:noAutofit/>
          </a:bodyPr>
          <a:lstStyle/>
          <a:p>
            <a:pPr marL="12700" marR="54300">
              <a:lnSpc>
                <a:spcPts val="3200"/>
              </a:lnSpc>
            </a:pPr>
            <a:r>
              <a:rPr sz="3000" spc="-5" dirty="0">
                <a:latin typeface="Cambria"/>
                <a:cs typeface="Cambria"/>
              </a:rPr>
              <a:t>Uma regra CSS, é composta de três partes:</a:t>
            </a:r>
            <a:endParaRPr sz="3000">
              <a:latin typeface="Cambria"/>
              <a:cs typeface="Cambria"/>
            </a:endParaRPr>
          </a:p>
          <a:p>
            <a:pPr marL="12700" marR="213077">
              <a:lnSpc>
                <a:spcPct val="100041"/>
              </a:lnSpc>
              <a:spcBef>
                <a:spcPts val="642"/>
              </a:spcBef>
            </a:pPr>
            <a:r>
              <a:rPr sz="3000" b="1" u="heavy" spc="-1" dirty="0">
                <a:latin typeface="Cambria"/>
                <a:cs typeface="Cambria"/>
              </a:rPr>
              <a:t>Seletor</a:t>
            </a:r>
            <a:r>
              <a:rPr sz="3000" b="1" spc="-1" dirty="0">
                <a:latin typeface="Cambria"/>
                <a:cs typeface="Cambria"/>
              </a:rPr>
              <a:t>: </a:t>
            </a:r>
            <a:r>
              <a:rPr sz="3000" spc="-1" dirty="0">
                <a:latin typeface="Cambria"/>
                <a:cs typeface="Cambria"/>
              </a:rPr>
              <a:t>é o </a:t>
            </a:r>
            <a:r>
              <a:rPr sz="3000" b="1" spc="-1" dirty="0">
                <a:solidFill>
                  <a:srgbClr val="FF0000"/>
                </a:solidFill>
                <a:latin typeface="Cambria"/>
                <a:cs typeface="Cambria"/>
              </a:rPr>
              <a:t>elemento </a:t>
            </a:r>
            <a:r>
              <a:rPr sz="3000" spc="-1" dirty="0">
                <a:latin typeface="Cambria"/>
                <a:cs typeface="Cambria"/>
              </a:rPr>
              <a:t>HTML identificado por sua tag, ou por uma classe, ou por uma ID.</a:t>
            </a:r>
            <a:endParaRPr sz="3000">
              <a:latin typeface="Cambria"/>
              <a:cs typeface="Cambria"/>
            </a:endParaRPr>
          </a:p>
          <a:p>
            <a:pPr marL="12700" marR="39014">
              <a:lnSpc>
                <a:spcPct val="100041"/>
              </a:lnSpc>
              <a:spcBef>
                <a:spcPts val="720"/>
              </a:spcBef>
            </a:pPr>
            <a:r>
              <a:rPr sz="3000" b="1" u="heavy" spc="-6" dirty="0">
                <a:latin typeface="Cambria"/>
                <a:cs typeface="Cambria"/>
              </a:rPr>
              <a:t>Propriedade</a:t>
            </a:r>
            <a:r>
              <a:rPr sz="3000" b="1" spc="-6" dirty="0">
                <a:latin typeface="Cambria"/>
                <a:cs typeface="Cambria"/>
              </a:rPr>
              <a:t>: </a:t>
            </a:r>
            <a:r>
              <a:rPr sz="3000" spc="-6" dirty="0">
                <a:latin typeface="Cambria"/>
                <a:cs typeface="Cambria"/>
              </a:rPr>
              <a:t>é o </a:t>
            </a:r>
            <a:r>
              <a:rPr sz="3000" b="1" spc="-6" dirty="0">
                <a:solidFill>
                  <a:srgbClr val="FF0000"/>
                </a:solidFill>
                <a:latin typeface="Cambria"/>
                <a:cs typeface="Cambria"/>
              </a:rPr>
              <a:t>atributo </a:t>
            </a:r>
            <a:r>
              <a:rPr sz="3000" spc="-6" dirty="0">
                <a:latin typeface="Cambria"/>
                <a:cs typeface="Cambria"/>
              </a:rPr>
              <a:t>do elemento HTML ao qual será aplicada a regra (por exemplo: font, color, background, etc...).</a:t>
            </a:r>
            <a:endParaRPr sz="3000">
              <a:latin typeface="Cambria"/>
              <a:cs typeface="Cambria"/>
            </a:endParaRPr>
          </a:p>
          <a:p>
            <a:pPr marL="12700">
              <a:lnSpc>
                <a:spcPct val="100041"/>
              </a:lnSpc>
              <a:spcBef>
                <a:spcPts val="718"/>
              </a:spcBef>
            </a:pPr>
            <a:r>
              <a:rPr sz="3000" b="1" u="heavy" spc="-184" dirty="0">
                <a:latin typeface="Cambria"/>
                <a:cs typeface="Cambria"/>
              </a:rPr>
              <a:t>V</a:t>
            </a:r>
            <a:r>
              <a:rPr sz="3000" b="1" u="heavy" spc="0" dirty="0">
                <a:latin typeface="Cambria"/>
                <a:cs typeface="Cambria"/>
              </a:rPr>
              <a:t>alo</a:t>
            </a:r>
            <a:r>
              <a:rPr sz="3000" b="1" u="heavy" spc="-4" dirty="0">
                <a:latin typeface="Cambria"/>
                <a:cs typeface="Cambria"/>
              </a:rPr>
              <a:t>r</a:t>
            </a:r>
            <a:r>
              <a:rPr sz="3000" b="1" spc="0" dirty="0">
                <a:latin typeface="Cambria"/>
                <a:cs typeface="Cambria"/>
              </a:rPr>
              <a:t>: </a:t>
            </a:r>
            <a:r>
              <a:rPr sz="3000" spc="0" dirty="0">
                <a:latin typeface="Cambria"/>
                <a:cs typeface="Cambria"/>
              </a:rPr>
              <a:t>é a ca</a:t>
            </a:r>
            <a:r>
              <a:rPr sz="3000" spc="-54" dirty="0">
                <a:latin typeface="Cambria"/>
                <a:cs typeface="Cambria"/>
              </a:rPr>
              <a:t>r</a:t>
            </a:r>
            <a:r>
              <a:rPr sz="3000" spc="0" dirty="0">
                <a:latin typeface="Cambria"/>
                <a:cs typeface="Cambria"/>
              </a:rPr>
              <a:t>ac</a:t>
            </a:r>
            <a:r>
              <a:rPr sz="3000" spc="-25" dirty="0">
                <a:latin typeface="Cambria"/>
                <a:cs typeface="Cambria"/>
              </a:rPr>
              <a:t>t</a:t>
            </a:r>
            <a:r>
              <a:rPr sz="3000" spc="0" dirty="0">
                <a:latin typeface="Cambria"/>
                <a:cs typeface="Cambria"/>
              </a:rPr>
              <a:t>er</a:t>
            </a:r>
            <a:r>
              <a:rPr sz="3000" spc="-9" dirty="0">
                <a:latin typeface="Cambria"/>
                <a:cs typeface="Cambria"/>
              </a:rPr>
              <a:t>í</a:t>
            </a:r>
            <a:r>
              <a:rPr sz="3000" spc="0" dirty="0">
                <a:latin typeface="Cambria"/>
                <a:cs typeface="Cambria"/>
              </a:rPr>
              <a:t>stica espec</a:t>
            </a:r>
            <a:r>
              <a:rPr sz="3000" spc="-9" dirty="0">
                <a:latin typeface="Cambria"/>
                <a:cs typeface="Cambria"/>
              </a:rPr>
              <a:t>í</a:t>
            </a:r>
            <a:r>
              <a:rPr sz="3000" spc="0" dirty="0">
                <a:latin typeface="Cambria"/>
                <a:cs typeface="Cambria"/>
              </a:rPr>
              <a:t>fica</a:t>
            </a:r>
            <a:r>
              <a:rPr sz="3000" spc="14" dirty="0">
                <a:latin typeface="Cambria"/>
                <a:cs typeface="Cambria"/>
              </a:rPr>
              <a:t> </a:t>
            </a:r>
            <a:r>
              <a:rPr sz="3000" spc="0" dirty="0">
                <a:latin typeface="Cambria"/>
                <a:cs typeface="Cambria"/>
              </a:rPr>
              <a:t>a ser as</a:t>
            </a:r>
            <a:r>
              <a:rPr sz="3000" spc="-9" dirty="0">
                <a:latin typeface="Cambria"/>
                <a:cs typeface="Cambria"/>
              </a:rPr>
              <a:t>s</a:t>
            </a:r>
            <a:r>
              <a:rPr sz="3000" spc="0" dirty="0">
                <a:latin typeface="Cambria"/>
                <a:cs typeface="Cambria"/>
              </a:rPr>
              <a:t>umida</a:t>
            </a:r>
            <a:r>
              <a:rPr sz="3000" spc="19" dirty="0">
                <a:latin typeface="Cambria"/>
                <a:cs typeface="Cambria"/>
              </a:rPr>
              <a:t> </a:t>
            </a:r>
            <a:r>
              <a:rPr sz="3000" spc="0" dirty="0">
                <a:latin typeface="Cambria"/>
                <a:cs typeface="Cambria"/>
              </a:rPr>
              <a:t>pela</a:t>
            </a:r>
            <a:r>
              <a:rPr sz="3000" spc="-9" dirty="0">
                <a:latin typeface="Cambria"/>
                <a:cs typeface="Cambria"/>
              </a:rPr>
              <a:t> </a:t>
            </a:r>
            <a:r>
              <a:rPr sz="3000" spc="0" dirty="0">
                <a:latin typeface="Cambria"/>
                <a:cs typeface="Cambria"/>
              </a:rPr>
              <a:t>p</a:t>
            </a:r>
            <a:r>
              <a:rPr sz="3000" spc="-54" dirty="0">
                <a:latin typeface="Cambria"/>
                <a:cs typeface="Cambria"/>
              </a:rPr>
              <a:t>r</a:t>
            </a:r>
            <a:r>
              <a:rPr sz="3000" spc="0" dirty="0">
                <a:latin typeface="Cambria"/>
                <a:cs typeface="Cambria"/>
              </a:rPr>
              <a:t>opr</a:t>
            </a:r>
            <a:r>
              <a:rPr sz="3000" spc="-4" dirty="0">
                <a:latin typeface="Cambria"/>
                <a:cs typeface="Cambria"/>
              </a:rPr>
              <a:t>i</a:t>
            </a:r>
            <a:r>
              <a:rPr sz="3000" spc="0" dirty="0">
                <a:latin typeface="Cambria"/>
                <a:cs typeface="Cambria"/>
              </a:rPr>
              <a:t>edade </a:t>
            </a:r>
            <a:r>
              <a:rPr sz="3000" spc="-9" dirty="0">
                <a:latin typeface="Cambria"/>
                <a:cs typeface="Cambria"/>
              </a:rPr>
              <a:t>(</a:t>
            </a:r>
            <a:r>
              <a:rPr sz="3000" spc="0" dirty="0">
                <a:latin typeface="Cambria"/>
                <a:cs typeface="Cambria"/>
              </a:rPr>
              <a:t>por </a:t>
            </a:r>
            <a:r>
              <a:rPr sz="3000" spc="-39" dirty="0">
                <a:latin typeface="Cambria"/>
                <a:cs typeface="Cambria"/>
              </a:rPr>
              <a:t>e</a:t>
            </a:r>
            <a:r>
              <a:rPr sz="3000" spc="-59" dirty="0">
                <a:latin typeface="Cambria"/>
                <a:cs typeface="Cambria"/>
              </a:rPr>
              <a:t>x</a:t>
            </a:r>
            <a:r>
              <a:rPr sz="3000" spc="0" dirty="0">
                <a:latin typeface="Cambria"/>
                <a:cs typeface="Cambria"/>
              </a:rPr>
              <a:t>emplo:</a:t>
            </a:r>
            <a:r>
              <a:rPr sz="3000" spc="-14" dirty="0">
                <a:latin typeface="Cambria"/>
                <a:cs typeface="Cambria"/>
              </a:rPr>
              <a:t> </a:t>
            </a:r>
            <a:r>
              <a:rPr sz="3000" spc="0" dirty="0">
                <a:latin typeface="Cambria"/>
                <a:cs typeface="Cambria"/>
              </a:rPr>
              <a:t>le</a:t>
            </a:r>
            <a:r>
              <a:rPr sz="3000" spc="4" dirty="0">
                <a:latin typeface="Cambria"/>
                <a:cs typeface="Cambria"/>
              </a:rPr>
              <a:t>t</a:t>
            </a:r>
            <a:r>
              <a:rPr sz="3000" spc="-54" dirty="0">
                <a:latin typeface="Cambria"/>
                <a:cs typeface="Cambria"/>
              </a:rPr>
              <a:t>r</a:t>
            </a:r>
            <a:r>
              <a:rPr sz="3000" spc="0" dirty="0">
                <a:latin typeface="Cambria"/>
                <a:cs typeface="Cambria"/>
              </a:rPr>
              <a:t>a tipo </a:t>
            </a:r>
            <a:r>
              <a:rPr sz="3000" spc="-9" dirty="0">
                <a:latin typeface="Cambria"/>
                <a:cs typeface="Cambria"/>
              </a:rPr>
              <a:t>a</a:t>
            </a:r>
            <a:r>
              <a:rPr sz="3000" spc="0" dirty="0">
                <a:latin typeface="Cambria"/>
                <a:cs typeface="Cambria"/>
              </a:rPr>
              <a:t>r</a:t>
            </a:r>
            <a:r>
              <a:rPr sz="3000" spc="-9" dirty="0">
                <a:latin typeface="Cambria"/>
                <a:cs typeface="Cambria"/>
              </a:rPr>
              <a:t>i</a:t>
            </a:r>
            <a:r>
              <a:rPr sz="3000" spc="0" dirty="0">
                <a:latin typeface="Cambria"/>
                <a:cs typeface="Cambria"/>
              </a:rPr>
              <a:t>al, cor azul, cen</a:t>
            </a:r>
            <a:r>
              <a:rPr sz="3000" spc="9" dirty="0">
                <a:latin typeface="Cambria"/>
                <a:cs typeface="Cambria"/>
              </a:rPr>
              <a:t>t</a:t>
            </a:r>
            <a:r>
              <a:rPr sz="3000" spc="-54" dirty="0">
                <a:latin typeface="Cambria"/>
                <a:cs typeface="Cambria"/>
              </a:rPr>
              <a:t>r</a:t>
            </a:r>
            <a:r>
              <a:rPr sz="3000" spc="0" dirty="0">
                <a:latin typeface="Cambria"/>
                <a:cs typeface="Cambria"/>
              </a:rPr>
              <a:t>alizado,</a:t>
            </a:r>
            <a:r>
              <a:rPr sz="3000" spc="-19" dirty="0">
                <a:latin typeface="Cambria"/>
                <a:cs typeface="Cambria"/>
              </a:rPr>
              <a:t> </a:t>
            </a:r>
            <a:r>
              <a:rPr sz="3000" spc="0" dirty="0">
                <a:latin typeface="Cambria"/>
                <a:cs typeface="Cambria"/>
              </a:rPr>
              <a:t>e</a:t>
            </a:r>
            <a:r>
              <a:rPr sz="3000" spc="-19" dirty="0">
                <a:latin typeface="Cambria"/>
                <a:cs typeface="Cambria"/>
              </a:rPr>
              <a:t>t</a:t>
            </a:r>
            <a:r>
              <a:rPr sz="3000" spc="0" dirty="0">
                <a:latin typeface="Cambria"/>
                <a:cs typeface="Cambria"/>
              </a:rPr>
              <a:t>c..</a:t>
            </a:r>
            <a:r>
              <a:rPr sz="3000" spc="-9" dirty="0">
                <a:latin typeface="Cambria"/>
                <a:cs typeface="Cambria"/>
              </a:rPr>
              <a:t>.</a:t>
            </a:r>
            <a:r>
              <a:rPr sz="3000" spc="0" dirty="0">
                <a:latin typeface="Cambria"/>
                <a:cs typeface="Cambria"/>
              </a:rPr>
              <a:t>)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250191"/>
            <a:ext cx="215899" cy="406399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713612"/>
            <a:ext cx="215900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7A890B9BF7D5843B83C860F3DA3CD2D" ma:contentTypeVersion="5" ma:contentTypeDescription="Crie um novo documento." ma:contentTypeScope="" ma:versionID="2001e3c7e2ec2c33943d7a12d9669c16">
  <xsd:schema xmlns:xsd="http://www.w3.org/2001/XMLSchema" xmlns:xs="http://www.w3.org/2001/XMLSchema" xmlns:p="http://schemas.microsoft.com/office/2006/metadata/properties" xmlns:ns2="97a75eea-71d4-46f8-8d87-7af075409f81" targetNamespace="http://schemas.microsoft.com/office/2006/metadata/properties" ma:root="true" ma:fieldsID="08233f1a2b86cfecf7136953aa87428f" ns2:_="">
    <xsd:import namespace="97a75eea-71d4-46f8-8d87-7af075409f8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a75eea-71d4-46f8-8d87-7af075409f8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97a75eea-71d4-46f8-8d87-7af075409f81" xsi:nil="true"/>
  </documentManagement>
</p:properties>
</file>

<file path=customXml/itemProps1.xml><?xml version="1.0" encoding="utf-8"?>
<ds:datastoreItem xmlns:ds="http://schemas.openxmlformats.org/officeDocument/2006/customXml" ds:itemID="{7F99EBF8-503E-42ED-A656-9365CFD45401}"/>
</file>

<file path=customXml/itemProps2.xml><?xml version="1.0" encoding="utf-8"?>
<ds:datastoreItem xmlns:ds="http://schemas.openxmlformats.org/officeDocument/2006/customXml" ds:itemID="{73BB0482-2545-4D3C-8467-B795FDF1C0C9}"/>
</file>

<file path=customXml/itemProps3.xml><?xml version="1.0" encoding="utf-8"?>
<ds:datastoreItem xmlns:ds="http://schemas.openxmlformats.org/officeDocument/2006/customXml" ds:itemID="{1312111B-54FA-4F61-AA56-E97CC0E435AC}"/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548</TotalTime>
  <Words>1000</Words>
  <Application>Microsoft Office PowerPoint</Application>
  <PresentationFormat>Apresentação na tela (4:3)</PresentationFormat>
  <Paragraphs>341</Paragraphs>
  <Slides>34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Calibri Light</vt:lpstr>
      <vt:lpstr>Cambria</vt:lpstr>
      <vt:lpstr>Consolas</vt:lpstr>
      <vt:lpstr>Corbel</vt:lpstr>
      <vt:lpstr>Segoe UI</vt:lpstr>
      <vt:lpstr>Times New Roman</vt:lpstr>
      <vt:lpstr>Verdana</vt:lpstr>
      <vt:lpstr>Paralaxe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ediney ciasi barreto</cp:lastModifiedBy>
  <cp:revision>12</cp:revision>
  <dcterms:modified xsi:type="dcterms:W3CDTF">2019-09-17T20:37:53Z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0x0101004F0D248EBF11BC48BD5227E2310FE561</vt:lpwstr>
  </property>
</Properties>
</file>