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3" r:id="rId5"/>
    <p:sldId id="262" r:id="rId6"/>
    <p:sldId id="267" r:id="rId7"/>
    <p:sldId id="264" r:id="rId8"/>
    <p:sldId id="266" r:id="rId9"/>
    <p:sldId id="273" r:id="rId10"/>
    <p:sldId id="272" r:id="rId11"/>
    <p:sldId id="274" r:id="rId12"/>
    <p:sldId id="269" r:id="rId13"/>
    <p:sldId id="271" r:id="rId14"/>
    <p:sldId id="265" r:id="rId15"/>
    <p:sldId id="276" r:id="rId16"/>
    <p:sldId id="268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4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E8D19-C226-F208-6888-3C0EEE087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B47E9C-D539-E6D6-731F-44AA94650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17CB76-2BD6-463D-CCCB-3080F8A8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D5F28C-D3C1-4A3D-11D5-8BC815C4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60F2A3-EEA6-E16F-2751-193CE79A6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851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F6C1FF-5C7A-98E2-7063-DC08E57F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66D303A-867E-C01E-266E-7C5204A6E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292F5-E238-7790-8717-D581D183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8DCA9F-9905-CAFE-CE8B-B88A5E274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FBCAAA-D396-2977-6637-0B56DD88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89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FF975D-04C2-BEFA-8AE4-FAF68BB316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ECF026-D826-D90F-20F8-948332CC7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0A29D20-FB4C-0D77-F465-1C6C2FFD0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ED23C4-DEE4-5EB1-C5B1-A1FF3DF08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7C7884-7C58-2140-3C55-1F494155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126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8E7588-0E1F-AE47-7D90-62B4D206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347F514-55EA-0AC0-9702-BB1922B2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E02888-BC93-9064-A90A-1DC677C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AB6555-E72F-BA65-9919-0D3EFF3B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7B02-A455-71A4-94A6-32075CDC5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31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B79564-11D7-3B53-9715-9AD62BF3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0E4930-3940-04C4-59E4-8F5B2B43F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6EFA71-E628-0750-1FA6-D4BA43362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C0920A-EE2B-202F-F1CC-AED18A3A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9E2F00-2E79-641B-DD27-2BEBE60B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5236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5D0549-49F4-478E-8890-F18BFAED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6C311A-923E-5AAC-F76D-37F69B401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97094A1-DDBD-A6DB-4B05-997E95A2EA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8FBE32-34C7-955F-A695-D6D574580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89C3E5-B6D6-57E3-5B4B-5C252EAB3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BB36FC5-1546-98F6-6D9E-4FA742F8A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116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E86CC4-3803-8445-2358-4B46DE0D7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FCF1C1-8A21-890D-3E64-65E5CB6A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09478E-AE7A-73A7-4CB0-5F6F9C951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FA5D07-3094-6D0E-1210-498D2CDFD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1CD96DB-2D07-63BE-3070-E783143D2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8142534-55E0-F052-B128-7639760A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A2A4B7-4E45-6204-4477-672EA356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9A32D4-7A3E-7588-0B96-AE9E6867F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238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7AF6E9-71F4-01EA-7452-DE715E172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77097E3-2631-4C6C-CA6D-A75C7EFFB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27720E1-CE28-22E0-AD8D-AF5DB84F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E670517-9157-C26E-DBDE-2DC82E8C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3220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2951319-93DF-9B58-F5F3-9986E964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1C0A2F-1254-17F6-FB69-E9C25A18E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EC3EE49-F5F8-3E26-BA46-0D87CDB0B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5625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228EC-2305-0D2A-DBF1-52F75B05C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2CA5E6-6261-9C4A-502C-828EE6E67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9154B3-144D-B1F9-B4C3-23A1994743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ADE07FF-5493-64B0-B5BC-CCD83BE37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0087A09-E600-B908-AF0B-1BD11791A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3C988F-A7C6-B027-07E8-881D9FCF7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0350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4CFFDD-1B89-C55D-68A0-B307677A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81C3B487-0E93-6CED-D222-5772AF2B3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3B3BC53-9BD3-0490-363D-A9222D15F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F3A1109-8CE2-0A21-91BD-02FA48ECC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DFC54D-F57F-181B-8EAF-49AEC82AC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44227D4-B76C-2446-8B9F-5CE3B8347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498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9D097F5-723E-44F5-3CE8-AD6D5BC3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15B4C5-C1DA-BEC0-7AB5-830EEB3D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F6A192-86ED-B4E7-E2AB-C7A3BA9120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0F8BFE-8D48-4F7E-B908-93EFC10FB384}" type="datetimeFigureOut">
              <a:rPr lang="pt-BR" smtClean="0"/>
              <a:t>01/05/2023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630F8DD-48B6-C410-B396-1B204FCD70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40FF3-BA2B-A01A-A6DF-5433F47D8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D489-F660-4BC4-83AC-A4CFBC1EF3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91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6.png"/><Relationship Id="rId7" Type="http://schemas.openxmlformats.org/officeDocument/2006/relationships/image" Target="../media/image9.w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0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6.png"/><Relationship Id="rId7" Type="http://schemas.openxmlformats.org/officeDocument/2006/relationships/image" Target="../media/image8.w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wmf"/><Relationship Id="rId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9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hyperlink" Target="https://docs.microsoft.com/pt-br/dotnet/standard/net-standard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868166" y="1823788"/>
            <a:ext cx="41661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rgbClr val="002060"/>
                </a:solidFill>
              </a:rPr>
              <a:t>C#  Essencial</a:t>
            </a:r>
            <a:endParaRPr lang="pt-BR" sz="4400" b="1" dirty="0">
              <a:solidFill>
                <a:srgbClr val="002060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63F349-D291-E96A-AEA4-21A2A5D4EDB7}"/>
              </a:ext>
            </a:extLst>
          </p:cNvPr>
          <p:cNvSpPr txBox="1"/>
          <p:nvPr/>
        </p:nvSpPr>
        <p:spPr>
          <a:xfrm>
            <a:off x="5815173" y="0"/>
            <a:ext cx="6376827" cy="6858000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1001">
            <a:schemeClr val="dk2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817D65-97F9-427C-4224-5FE2D18F91AC}"/>
              </a:ext>
            </a:extLst>
          </p:cNvPr>
          <p:cNvSpPr txBox="1"/>
          <p:nvPr/>
        </p:nvSpPr>
        <p:spPr>
          <a:xfrm>
            <a:off x="6096000" y="1900732"/>
            <a:ext cx="56268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b="1" dirty="0">
                <a:solidFill>
                  <a:schemeClr val="bg1"/>
                </a:solidFill>
              </a:rPr>
              <a:t>A plataforma .NET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A198D350-E2E0-D038-426F-25DFD500D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809" y="2991494"/>
            <a:ext cx="2163130" cy="2433764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3CA0271D-D9EE-5889-5FEA-50C9DBF2E16D}"/>
              </a:ext>
            </a:extLst>
          </p:cNvPr>
          <p:cNvSpPr txBox="1"/>
          <p:nvPr/>
        </p:nvSpPr>
        <p:spPr>
          <a:xfrm>
            <a:off x="6332306" y="2704913"/>
            <a:ext cx="3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.NET 6 / .NET 7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839C078-9EBC-6A06-6ABA-F5C34F643052}"/>
              </a:ext>
            </a:extLst>
          </p:cNvPr>
          <p:cNvSpPr txBox="1"/>
          <p:nvPr/>
        </p:nvSpPr>
        <p:spPr>
          <a:xfrm>
            <a:off x="6332306" y="3361316"/>
            <a:ext cx="3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Evolução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B987D2-3234-95A5-61F2-81BDF8E33812}"/>
              </a:ext>
            </a:extLst>
          </p:cNvPr>
          <p:cNvSpPr txBox="1"/>
          <p:nvPr/>
        </p:nvSpPr>
        <p:spPr>
          <a:xfrm>
            <a:off x="6332306" y="4007647"/>
            <a:ext cx="3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.NET Framework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37E1862-77D5-A69A-E7B0-9F4E513127CF}"/>
              </a:ext>
            </a:extLst>
          </p:cNvPr>
          <p:cNvSpPr txBox="1"/>
          <p:nvPr/>
        </p:nvSpPr>
        <p:spPr>
          <a:xfrm>
            <a:off x="6332306" y="4685107"/>
            <a:ext cx="3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.NET Core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4C779A-03CD-CF29-6E93-483029033237}"/>
              </a:ext>
            </a:extLst>
          </p:cNvPr>
          <p:cNvSpPr txBox="1"/>
          <p:nvPr/>
        </p:nvSpPr>
        <p:spPr>
          <a:xfrm>
            <a:off x="6332306" y="5348467"/>
            <a:ext cx="3674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</a:rPr>
              <a:t>.NET Standard</a:t>
            </a:r>
          </a:p>
        </p:txBody>
      </p:sp>
    </p:spTree>
    <p:extLst>
      <p:ext uri="{BB962C8B-B14F-4D97-AF65-F5344CB8AC3E}">
        <p14:creationId xmlns:p14="http://schemas.microsoft.com/office/powerpoint/2010/main" val="4158711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Standard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2CB30AA-30C1-2C3B-5CD7-AA8B69F48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739" y="737594"/>
            <a:ext cx="10348898" cy="55810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3850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FE4F608A-B3D5-1C46-E30E-09E03AD83840}"/>
              </a:ext>
            </a:extLst>
          </p:cNvPr>
          <p:cNvSpPr txBox="1"/>
          <p:nvPr/>
        </p:nvSpPr>
        <p:spPr>
          <a:xfrm>
            <a:off x="1028700" y="1967266"/>
            <a:ext cx="2628900" cy="254725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.NET</a:t>
            </a:r>
          </a:p>
        </p:txBody>
      </p:sp>
      <p:pic>
        <p:nvPicPr>
          <p:cNvPr id="3" name="Imagem 2" descr="Diagrama&#10;&#10;Descrição gerada automaticamente com confiança média">
            <a:extLst>
              <a:ext uri="{FF2B5EF4-FFF2-40B4-BE49-F238E27FC236}">
                <a16:creationId xmlns:a16="http://schemas.microsoft.com/office/drawing/2014/main" id="{743A8920-E816-0735-6204-D672976A6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144" y="253049"/>
            <a:ext cx="6946774" cy="61478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955B175-052B-48E1-A960-AA33A414007D}"/>
              </a:ext>
            </a:extLst>
          </p:cNvPr>
          <p:cNvSpPr txBox="1"/>
          <p:nvPr/>
        </p:nvSpPr>
        <p:spPr>
          <a:xfrm>
            <a:off x="7099444" y="3467528"/>
            <a:ext cx="16952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600" b="1" dirty="0">
                <a:solidFill>
                  <a:srgbClr val="002060"/>
                </a:solidFill>
              </a:rPr>
              <a:t>C#</a:t>
            </a:r>
          </a:p>
        </p:txBody>
      </p:sp>
    </p:spTree>
    <p:extLst>
      <p:ext uri="{BB962C8B-B14F-4D97-AF65-F5344CB8AC3E}">
        <p14:creationId xmlns:p14="http://schemas.microsoft.com/office/powerpoint/2010/main" val="1942332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Framework, .NET Core e </a:t>
            </a:r>
            <a:r>
              <a:rPr lang="pt-BR" sz="3200" b="1" dirty="0" err="1">
                <a:solidFill>
                  <a:srgbClr val="002060"/>
                </a:solidFill>
              </a:rPr>
              <a:t>Xamarin</a:t>
            </a:r>
            <a:endParaRPr lang="pt-BR" sz="3200" b="1" dirty="0">
              <a:solidFill>
                <a:srgbClr val="002060"/>
              </a:solidFill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AB43A58D-0C4E-DEBE-AA76-162C13284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196" y="646419"/>
            <a:ext cx="8063608" cy="595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715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Core - Histórico de releases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1292F85-399F-0AFB-3DE8-1F9BA14F2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515" y="808885"/>
            <a:ext cx="11588969" cy="5240230"/>
          </a:xfrm>
          <a:prstGeom prst="rect">
            <a:avLst/>
          </a:prstGeom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0ADCC878-58DC-8658-F322-C28C4E172786}"/>
              </a:ext>
            </a:extLst>
          </p:cNvPr>
          <p:cNvSpPr/>
          <p:nvPr/>
        </p:nvSpPr>
        <p:spPr>
          <a:xfrm>
            <a:off x="9832369" y="4409534"/>
            <a:ext cx="1150705" cy="136454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B075197C-D12E-C31D-1571-CD2FD900D44B}"/>
              </a:ext>
            </a:extLst>
          </p:cNvPr>
          <p:cNvSpPr/>
          <p:nvPr/>
        </p:nvSpPr>
        <p:spPr>
          <a:xfrm>
            <a:off x="8825501" y="4409534"/>
            <a:ext cx="914400" cy="136454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3AB0D84F-7EE2-D054-E25E-31C5C9B99B4A}"/>
              </a:ext>
            </a:extLst>
          </p:cNvPr>
          <p:cNvSpPr/>
          <p:nvPr/>
        </p:nvSpPr>
        <p:spPr>
          <a:xfrm>
            <a:off x="2260315" y="3525956"/>
            <a:ext cx="914400" cy="235086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9B42DB7-0485-15AA-6861-38D2F4C98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15" y="1179459"/>
            <a:ext cx="667104" cy="667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1B73FF80-D80D-02C1-6FCC-3AAE3CD5D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8288338"/>
              </p:ext>
            </p:extLst>
          </p:nvPr>
        </p:nvGraphicFramePr>
        <p:xfrm>
          <a:off x="2483505" y="5966872"/>
          <a:ext cx="795002" cy="7180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181160" imgH="1066680" progId="PBrush">
                  <p:embed/>
                </p:oleObj>
              </mc:Choice>
              <mc:Fallback>
                <p:oleObj name="Bitmap Image" r:id="rId4" imgW="1181160" imgH="1066680" progId="PBrush">
                  <p:embed/>
                  <p:pic>
                    <p:nvPicPr>
                      <p:cNvPr id="2" name="Objeto 1">
                        <a:extLst>
                          <a:ext uri="{FF2B5EF4-FFF2-40B4-BE49-F238E27FC236}">
                            <a16:creationId xmlns:a16="http://schemas.microsoft.com/office/drawing/2014/main" id="{4C1B39E7-1A1D-0BFF-651E-50E7715839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3505" y="5966872"/>
                        <a:ext cx="795002" cy="7180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3559BECF-028F-5BEC-C37F-606E79E038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836316"/>
              </p:ext>
            </p:extLst>
          </p:nvPr>
        </p:nvGraphicFramePr>
        <p:xfrm>
          <a:off x="3338304" y="5979571"/>
          <a:ext cx="658343" cy="705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933480" imgH="1000080" progId="PBrush">
                  <p:embed/>
                </p:oleObj>
              </mc:Choice>
              <mc:Fallback>
                <p:oleObj name="Bitmap Image" r:id="rId6" imgW="933480" imgH="100008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06906FCB-616B-BAC5-A4D3-81CE5D0C8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38304" y="5979571"/>
                        <a:ext cx="658343" cy="7053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to 13">
            <a:extLst>
              <a:ext uri="{FF2B5EF4-FFF2-40B4-BE49-F238E27FC236}">
                <a16:creationId xmlns:a16="http://schemas.microsoft.com/office/drawing/2014/main" id="{466E4785-83F5-B123-7374-4623DCEB10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427163"/>
              </p:ext>
            </p:extLst>
          </p:nvPr>
        </p:nvGraphicFramePr>
        <p:xfrm>
          <a:off x="4042538" y="5876818"/>
          <a:ext cx="722374" cy="761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1047600" imgH="1104840" progId="PBrush">
                  <p:embed/>
                </p:oleObj>
              </mc:Choice>
              <mc:Fallback>
                <p:oleObj name="Bitmap Image" r:id="rId8" imgW="1047600" imgH="1104840" progId="PBrush">
                  <p:embed/>
                  <p:pic>
                    <p:nvPicPr>
                      <p:cNvPr id="4" name="Objeto 3">
                        <a:extLst>
                          <a:ext uri="{FF2B5EF4-FFF2-40B4-BE49-F238E27FC236}">
                            <a16:creationId xmlns:a16="http://schemas.microsoft.com/office/drawing/2014/main" id="{AE49C218-CC34-2CD1-6961-35EF95B27D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042538" y="5876818"/>
                        <a:ext cx="722374" cy="761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17900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51370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A plataforma .NET ou apenas .NET – Visão Atual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F4CECE5-12A7-729C-7AF8-E1D00B8A7AC6}"/>
              </a:ext>
            </a:extLst>
          </p:cNvPr>
          <p:cNvSpPr txBox="1"/>
          <p:nvPr/>
        </p:nvSpPr>
        <p:spPr>
          <a:xfrm>
            <a:off x="267129" y="1068512"/>
            <a:ext cx="11054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O .NET é uma plataforma de </a:t>
            </a:r>
            <a:r>
              <a:rPr lang="pt-PT" sz="2400" i="1" dirty="0"/>
              <a:t>código aberto, multiplataforma e gratuita </a:t>
            </a:r>
            <a:r>
              <a:rPr lang="pt-PT" sz="2400" dirty="0"/>
              <a:t>para construir  diferentes tipos de aplicativos usando </a:t>
            </a:r>
            <a:r>
              <a:rPr lang="pt-PT" sz="2400" i="1" dirty="0"/>
              <a:t>várias linguagens</a:t>
            </a:r>
            <a:r>
              <a:rPr lang="pt-PT" sz="2400" dirty="0"/>
              <a:t>, editores e bibliotecas</a:t>
            </a:r>
            <a:endParaRPr lang="pt-BR" sz="2400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954596-7D97-52F9-2402-6B9C167C42EA}"/>
              </a:ext>
            </a:extLst>
          </p:cNvPr>
          <p:cNvSpPr txBox="1"/>
          <p:nvPr/>
        </p:nvSpPr>
        <p:spPr>
          <a:xfrm>
            <a:off x="267129" y="2229492"/>
            <a:ext cx="110543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Podemos criar aplicações .NET usando o </a:t>
            </a:r>
            <a:r>
              <a:rPr lang="pt-PT" sz="2400" i="1" dirty="0"/>
              <a:t>C#,  o F# e o Visual Basic </a:t>
            </a:r>
            <a:r>
              <a:rPr lang="pt-PT" sz="2400" dirty="0"/>
              <a:t>que poderão ser executadas em qualquer SO compatível. Algumas poderão ser multiplataforma e outras serão especificas para um SO e dispositivos.</a:t>
            </a:r>
            <a:endParaRPr lang="pt-BR" sz="2400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055F0A7-FD61-3683-F333-A395BCD6EA9C}"/>
              </a:ext>
            </a:extLst>
          </p:cNvPr>
          <p:cNvSpPr txBox="1"/>
          <p:nvPr/>
        </p:nvSpPr>
        <p:spPr>
          <a:xfrm>
            <a:off x="267129" y="3800363"/>
            <a:ext cx="110543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dirty="0"/>
              <a:t>A plataforma .NET atual fornece um conjunto padrão de bibliotecas de classes básicas e APIs comuns a todos os aplicativos .NET.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2B6BF21-4027-2DF1-ED56-73B217B3E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5001901"/>
            <a:ext cx="3028950" cy="151447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63D7A00-0D98-9A89-D818-E976F091055C}"/>
              </a:ext>
            </a:extLst>
          </p:cNvPr>
          <p:cNvSpPr txBox="1"/>
          <p:nvPr/>
        </p:nvSpPr>
        <p:spPr>
          <a:xfrm>
            <a:off x="4518206" y="5205140"/>
            <a:ext cx="1497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7030A0"/>
                </a:solidFill>
              </a:rPr>
              <a:t>6.0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74D5F21-1D52-ED85-3A6D-A26A3354B450}"/>
              </a:ext>
            </a:extLst>
          </p:cNvPr>
          <p:cNvSpPr txBox="1"/>
          <p:nvPr/>
        </p:nvSpPr>
        <p:spPr>
          <a:xfrm>
            <a:off x="8465356" y="5217600"/>
            <a:ext cx="149749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600" b="1" dirty="0">
                <a:solidFill>
                  <a:srgbClr val="7030A0"/>
                </a:solidFill>
              </a:rPr>
              <a:t>7.0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AA20243-54BE-049E-D382-D63DE7C99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531" y="5001902"/>
            <a:ext cx="1647825" cy="1514475"/>
          </a:xfrm>
          <a:prstGeom prst="rect">
            <a:avLst/>
          </a:prstGeom>
        </p:spPr>
      </p:pic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1FA6A06E-17AB-D1C7-88FB-86FE7984B09B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641327" y="5759140"/>
            <a:ext cx="11762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39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A plataforma .NET ou apenas .NET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66568E-93E8-393D-2A23-0686B96DBE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634" y="810717"/>
            <a:ext cx="10340083" cy="58162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5234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ângulo: Cantos Arredondados 47">
            <a:extLst>
              <a:ext uri="{FF2B5EF4-FFF2-40B4-BE49-F238E27FC236}">
                <a16:creationId xmlns:a16="http://schemas.microsoft.com/office/drawing/2014/main" id="{06506861-77DB-3594-CCB1-54D8BC54700F}"/>
              </a:ext>
            </a:extLst>
          </p:cNvPr>
          <p:cNvSpPr/>
          <p:nvPr/>
        </p:nvSpPr>
        <p:spPr>
          <a:xfrm>
            <a:off x="493159" y="4674838"/>
            <a:ext cx="914391" cy="101691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: Cantos Arredondados 46">
            <a:extLst>
              <a:ext uri="{FF2B5EF4-FFF2-40B4-BE49-F238E27FC236}">
                <a16:creationId xmlns:a16="http://schemas.microsoft.com/office/drawing/2014/main" id="{2A06EA29-592E-1962-DCE0-14D7FF9AF541}"/>
              </a:ext>
            </a:extLst>
          </p:cNvPr>
          <p:cNvSpPr/>
          <p:nvPr/>
        </p:nvSpPr>
        <p:spPr>
          <a:xfrm>
            <a:off x="1543700" y="4695676"/>
            <a:ext cx="914393" cy="1016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7931C6F0-EC23-E8A4-1595-C05BEA3A5992}"/>
              </a:ext>
            </a:extLst>
          </p:cNvPr>
          <p:cNvSpPr/>
          <p:nvPr/>
        </p:nvSpPr>
        <p:spPr>
          <a:xfrm>
            <a:off x="464901" y="4685209"/>
            <a:ext cx="914393" cy="1016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: Cantos Arredondados 44">
            <a:extLst>
              <a:ext uri="{FF2B5EF4-FFF2-40B4-BE49-F238E27FC236}">
                <a16:creationId xmlns:a16="http://schemas.microsoft.com/office/drawing/2014/main" id="{5D190357-D8E2-ED49-7F1D-C0D824BDC672}"/>
              </a:ext>
            </a:extLst>
          </p:cNvPr>
          <p:cNvSpPr/>
          <p:nvPr/>
        </p:nvSpPr>
        <p:spPr>
          <a:xfrm>
            <a:off x="1515442" y="4685209"/>
            <a:ext cx="914393" cy="1016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: Cantos Arredondados 43">
            <a:extLst>
              <a:ext uri="{FF2B5EF4-FFF2-40B4-BE49-F238E27FC236}">
                <a16:creationId xmlns:a16="http://schemas.microsoft.com/office/drawing/2014/main" id="{E8FBBB29-CB67-8A08-EFBF-484B3F7295E4}"/>
              </a:ext>
            </a:extLst>
          </p:cNvPr>
          <p:cNvSpPr/>
          <p:nvPr/>
        </p:nvSpPr>
        <p:spPr>
          <a:xfrm>
            <a:off x="493159" y="4674838"/>
            <a:ext cx="914393" cy="101691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51370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- Histórico das releases 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513F5DF-2B74-2B05-052A-D72B83454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58" y="945222"/>
            <a:ext cx="11483083" cy="548605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D032005-06E5-01AF-09BF-F9AC04BCD6A8}"/>
              </a:ext>
            </a:extLst>
          </p:cNvPr>
          <p:cNvSpPr txBox="1"/>
          <p:nvPr/>
        </p:nvSpPr>
        <p:spPr>
          <a:xfrm>
            <a:off x="493159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1.0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D76B613-E615-DD96-55FA-B1264A9E50E0}"/>
              </a:ext>
            </a:extLst>
          </p:cNvPr>
          <p:cNvSpPr txBox="1"/>
          <p:nvPr/>
        </p:nvSpPr>
        <p:spPr>
          <a:xfrm>
            <a:off x="449486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2002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DB6E1D-B0AD-1B0C-A479-9A8C41C50374}"/>
              </a:ext>
            </a:extLst>
          </p:cNvPr>
          <p:cNvSpPr txBox="1"/>
          <p:nvPr/>
        </p:nvSpPr>
        <p:spPr>
          <a:xfrm>
            <a:off x="1510299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2.0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5D05C03-0CF6-89C0-2DD5-D575783D6513}"/>
              </a:ext>
            </a:extLst>
          </p:cNvPr>
          <p:cNvSpPr txBox="1"/>
          <p:nvPr/>
        </p:nvSpPr>
        <p:spPr>
          <a:xfrm>
            <a:off x="1500027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2005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2C0D4357-B184-3319-DF26-05B74A3F853A}"/>
              </a:ext>
            </a:extLst>
          </p:cNvPr>
          <p:cNvSpPr txBox="1"/>
          <p:nvPr/>
        </p:nvSpPr>
        <p:spPr>
          <a:xfrm>
            <a:off x="2994915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3.0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708A7C20-FA1E-C9BD-7712-1ABDEE859718}"/>
              </a:ext>
            </a:extLst>
          </p:cNvPr>
          <p:cNvSpPr txBox="1"/>
          <p:nvPr/>
        </p:nvSpPr>
        <p:spPr>
          <a:xfrm>
            <a:off x="2952529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2008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E9DFC6AA-FF22-38F9-8FC5-3A7C051FB51A}"/>
              </a:ext>
            </a:extLst>
          </p:cNvPr>
          <p:cNvSpPr txBox="1"/>
          <p:nvPr/>
        </p:nvSpPr>
        <p:spPr>
          <a:xfrm>
            <a:off x="3940137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4.0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F15025D-08C1-1308-777C-EC0A22BF6825}"/>
              </a:ext>
            </a:extLst>
          </p:cNvPr>
          <p:cNvSpPr txBox="1"/>
          <p:nvPr/>
        </p:nvSpPr>
        <p:spPr>
          <a:xfrm>
            <a:off x="3928790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2010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6B33BAB-FFCE-AF07-DACE-690D0B03A054}"/>
              </a:ext>
            </a:extLst>
          </p:cNvPr>
          <p:cNvSpPr txBox="1"/>
          <p:nvPr/>
        </p:nvSpPr>
        <p:spPr>
          <a:xfrm>
            <a:off x="4982964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5.0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A0146E8B-6BF5-6AA5-F927-6687DE39029E}"/>
              </a:ext>
            </a:extLst>
          </p:cNvPr>
          <p:cNvSpPr txBox="1"/>
          <p:nvPr/>
        </p:nvSpPr>
        <p:spPr>
          <a:xfrm>
            <a:off x="4962416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2012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1685D5B-9239-6193-5571-EE56DACBCA98}"/>
              </a:ext>
            </a:extLst>
          </p:cNvPr>
          <p:cNvSpPr txBox="1"/>
          <p:nvPr/>
        </p:nvSpPr>
        <p:spPr>
          <a:xfrm>
            <a:off x="6107983" y="467483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6.0.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779B5D54-A0BD-D47B-5848-31D2D5F058A3}"/>
              </a:ext>
            </a:extLst>
          </p:cNvPr>
          <p:cNvSpPr txBox="1"/>
          <p:nvPr/>
        </p:nvSpPr>
        <p:spPr>
          <a:xfrm>
            <a:off x="6095999" y="5117575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VS 2015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84DF257B-5B2C-68AD-6903-15BA68E89C44}"/>
              </a:ext>
            </a:extLst>
          </p:cNvPr>
          <p:cNvCxnSpPr>
            <a:cxnSpLocks/>
          </p:cNvCxnSpPr>
          <p:nvPr/>
        </p:nvCxnSpPr>
        <p:spPr>
          <a:xfrm>
            <a:off x="965771" y="3894002"/>
            <a:ext cx="0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2EE5EBD4-C228-5B50-7D17-10AFA1E100CA}"/>
              </a:ext>
            </a:extLst>
          </p:cNvPr>
          <p:cNvCxnSpPr>
            <a:cxnSpLocks/>
          </p:cNvCxnSpPr>
          <p:nvPr/>
        </p:nvCxnSpPr>
        <p:spPr>
          <a:xfrm>
            <a:off x="1972639" y="3894002"/>
            <a:ext cx="0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B9E31E5-E115-9EEA-1934-E98FAE84E54D}"/>
              </a:ext>
            </a:extLst>
          </p:cNvPr>
          <p:cNvCxnSpPr>
            <a:cxnSpLocks/>
          </p:cNvCxnSpPr>
          <p:nvPr/>
        </p:nvCxnSpPr>
        <p:spPr>
          <a:xfrm>
            <a:off x="4325421" y="3894002"/>
            <a:ext cx="0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4FB4B499-FF63-1E07-2F7E-C796E916B814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3467526" y="3894002"/>
            <a:ext cx="292817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47A9F165-B082-2FFF-8E85-796160616E2D}"/>
              </a:ext>
            </a:extLst>
          </p:cNvPr>
          <p:cNvCxnSpPr>
            <a:cxnSpLocks/>
          </p:cNvCxnSpPr>
          <p:nvPr/>
        </p:nvCxnSpPr>
        <p:spPr>
          <a:xfrm>
            <a:off x="5476127" y="3894002"/>
            <a:ext cx="0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2967422A-905A-0379-F9B9-4A626FC80E27}"/>
              </a:ext>
            </a:extLst>
          </p:cNvPr>
          <p:cNvCxnSpPr>
            <a:cxnSpLocks/>
          </p:cNvCxnSpPr>
          <p:nvPr/>
        </p:nvCxnSpPr>
        <p:spPr>
          <a:xfrm>
            <a:off x="6554914" y="3894002"/>
            <a:ext cx="0" cy="780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0570C0AE-408B-3AA4-1282-E0AD4D63F988}"/>
              </a:ext>
            </a:extLst>
          </p:cNvPr>
          <p:cNvSpPr txBox="1"/>
          <p:nvPr/>
        </p:nvSpPr>
        <p:spPr>
          <a:xfrm>
            <a:off x="8625153" y="4120572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7.0</a:t>
            </a:r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E3F43A63-811F-BCC0-FFFE-DA627BF60558}"/>
              </a:ext>
            </a:extLst>
          </p:cNvPr>
          <p:cNvSpPr txBox="1"/>
          <p:nvPr/>
        </p:nvSpPr>
        <p:spPr>
          <a:xfrm>
            <a:off x="9828086" y="4120572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8.0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42AF224B-C416-572F-330B-CEE225314D1B}"/>
              </a:ext>
            </a:extLst>
          </p:cNvPr>
          <p:cNvSpPr txBox="1"/>
          <p:nvPr/>
        </p:nvSpPr>
        <p:spPr>
          <a:xfrm>
            <a:off x="10892319" y="4120572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C# 9.0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607C0A0-5817-F551-4FDE-20A78EE91A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48" y="2720582"/>
            <a:ext cx="667104" cy="6671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F850A1BD-9BDF-92DC-13D7-C7B13D273C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1208372"/>
              </p:ext>
            </p:extLst>
          </p:nvPr>
        </p:nvGraphicFramePr>
        <p:xfrm>
          <a:off x="5592454" y="2720582"/>
          <a:ext cx="63036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4" imgW="1257480" imgH="1162080" progId="PBrush">
                  <p:embed/>
                </p:oleObj>
              </mc:Choice>
              <mc:Fallback>
                <p:oleObj name="Bitmap Image" r:id="rId4" imgW="1257480" imgH="116208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92454" y="2720582"/>
                        <a:ext cx="630367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DA52F84-5289-4EBD-0C81-0ED7363C49F5}"/>
              </a:ext>
            </a:extLst>
          </p:cNvPr>
          <p:cNvSpPr txBox="1"/>
          <p:nvPr/>
        </p:nvSpPr>
        <p:spPr>
          <a:xfrm>
            <a:off x="11155594" y="2869468"/>
            <a:ext cx="945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2060"/>
                </a:solidFill>
              </a:rPr>
              <a:t>NET 6.0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01D4412B-99A3-F412-71C1-7C1F05F8ED25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72639" y="3011888"/>
            <a:ext cx="361981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05B3AC5B-DC39-F9B9-FA1E-0C02539F13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13362"/>
              </p:ext>
            </p:extLst>
          </p:nvPr>
        </p:nvGraphicFramePr>
        <p:xfrm>
          <a:off x="692026" y="5528032"/>
          <a:ext cx="477017" cy="4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181160" imgH="1066680" progId="PBrush">
                  <p:embed/>
                </p:oleObj>
              </mc:Choice>
              <mc:Fallback>
                <p:oleObj name="Bitmap Image" r:id="rId6" imgW="1181160" imgH="1066680" progId="PBrush">
                  <p:embed/>
                  <p:pic>
                    <p:nvPicPr>
                      <p:cNvPr id="9" name="Objeto 8">
                        <a:extLst>
                          <a:ext uri="{FF2B5EF4-FFF2-40B4-BE49-F238E27FC236}">
                            <a16:creationId xmlns:a16="http://schemas.microsoft.com/office/drawing/2014/main" id="{1B73FF80-D80D-02C1-6FCC-3AAE3CD5DB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2026" y="5528032"/>
                        <a:ext cx="477017" cy="43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to 6">
            <a:extLst>
              <a:ext uri="{FF2B5EF4-FFF2-40B4-BE49-F238E27FC236}">
                <a16:creationId xmlns:a16="http://schemas.microsoft.com/office/drawing/2014/main" id="{CB7CE9FE-743D-A2F2-7853-86C5A8DFD9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86986"/>
              </p:ext>
            </p:extLst>
          </p:nvPr>
        </p:nvGraphicFramePr>
        <p:xfrm>
          <a:off x="7748683" y="6386004"/>
          <a:ext cx="373598" cy="400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8" imgW="933480" imgH="1000080" progId="PBrush">
                  <p:embed/>
                </p:oleObj>
              </mc:Choice>
              <mc:Fallback>
                <p:oleObj name="Bitmap Image" r:id="rId8" imgW="933480" imgH="1000080" progId="PBrush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3559BECF-028F-5BEC-C37F-606E79E038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748683" y="6386004"/>
                        <a:ext cx="373598" cy="4002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to 8">
            <a:extLst>
              <a:ext uri="{FF2B5EF4-FFF2-40B4-BE49-F238E27FC236}">
                <a16:creationId xmlns:a16="http://schemas.microsoft.com/office/drawing/2014/main" id="{615947D5-14D0-F242-12F8-294BD9B27C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4827356"/>
              </p:ext>
            </p:extLst>
          </p:nvPr>
        </p:nvGraphicFramePr>
        <p:xfrm>
          <a:off x="8148136" y="6283251"/>
          <a:ext cx="477017" cy="5030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10" imgW="1047600" imgH="1104840" progId="PBrush">
                  <p:embed/>
                </p:oleObj>
              </mc:Choice>
              <mc:Fallback>
                <p:oleObj name="Bitmap Image" r:id="rId10" imgW="1047600" imgH="1104840" progId="PBrush">
                  <p:embed/>
                  <p:pic>
                    <p:nvPicPr>
                      <p:cNvPr id="14" name="Objeto 13">
                        <a:extLst>
                          <a:ext uri="{FF2B5EF4-FFF2-40B4-BE49-F238E27FC236}">
                            <a16:creationId xmlns:a16="http://schemas.microsoft.com/office/drawing/2014/main" id="{466E4785-83F5-B123-7374-4623DCEB10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148136" y="6283251"/>
                        <a:ext cx="477017" cy="5030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to 12">
            <a:extLst>
              <a:ext uri="{FF2B5EF4-FFF2-40B4-BE49-F238E27FC236}">
                <a16:creationId xmlns:a16="http://schemas.microsoft.com/office/drawing/2014/main" id="{6F8E9B13-0FC6-AA1C-CDD5-8FD301DB7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7413362"/>
              </p:ext>
            </p:extLst>
          </p:nvPr>
        </p:nvGraphicFramePr>
        <p:xfrm>
          <a:off x="7245812" y="6392214"/>
          <a:ext cx="477017" cy="430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6" imgW="1181160" imgH="1066680" progId="PBrush">
                  <p:embed/>
                </p:oleObj>
              </mc:Choice>
              <mc:Fallback>
                <p:oleObj name="Bitmap Image" r:id="rId6" imgW="1181160" imgH="1066680" progId="PBrush">
                  <p:embed/>
                  <p:pic>
                    <p:nvPicPr>
                      <p:cNvPr id="3" name="Objeto 2">
                        <a:extLst>
                          <a:ext uri="{FF2B5EF4-FFF2-40B4-BE49-F238E27FC236}">
                            <a16:creationId xmlns:a16="http://schemas.microsoft.com/office/drawing/2014/main" id="{05B3AC5B-DC39-F9B9-FA1E-0C02539F13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45812" y="6392214"/>
                        <a:ext cx="477017" cy="4308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F49887-882D-FD6D-58BF-97972D2DC6EB}"/>
              </a:ext>
            </a:extLst>
          </p:cNvPr>
          <p:cNvSpPr txBox="1"/>
          <p:nvPr/>
        </p:nvSpPr>
        <p:spPr>
          <a:xfrm>
            <a:off x="10586663" y="1095073"/>
            <a:ext cx="1183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Última</a:t>
            </a:r>
          </a:p>
          <a:p>
            <a:r>
              <a:rPr lang="pt-BR" dirty="0"/>
              <a:t>Versão</a:t>
            </a:r>
          </a:p>
        </p:txBody>
      </p:sp>
    </p:spTree>
    <p:extLst>
      <p:ext uri="{BB962C8B-B14F-4D97-AF65-F5344CB8AC3E}">
        <p14:creationId xmlns:p14="http://schemas.microsoft.com/office/powerpoint/2010/main" val="202645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9" grpId="0"/>
      <p:bldP spid="50" grpId="0"/>
      <p:bldP spid="5" grpId="0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Framework - 2002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9FFB965-9942-8BF4-A281-238CC92521E0}"/>
              </a:ext>
            </a:extLst>
          </p:cNvPr>
          <p:cNvSpPr txBox="1"/>
          <p:nvPr/>
        </p:nvSpPr>
        <p:spPr>
          <a:xfrm>
            <a:off x="421241" y="1027890"/>
            <a:ext cx="109432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O </a:t>
            </a:r>
            <a:r>
              <a:rPr lang="pt-BR" sz="2000" b="1" dirty="0"/>
              <a:t>.NET Framework </a:t>
            </a:r>
            <a:r>
              <a:rPr lang="pt-BR" sz="2000" dirty="0"/>
              <a:t>é um ambiente de execução da Microsoft e gerenciado para </a:t>
            </a:r>
            <a:r>
              <a:rPr lang="pt-BR" sz="2000" b="1" dirty="0">
                <a:solidFill>
                  <a:srgbClr val="0070C0"/>
                </a:solidFill>
              </a:rPr>
              <a:t>Windows</a:t>
            </a:r>
            <a:r>
              <a:rPr lang="pt-BR" sz="2000" dirty="0"/>
              <a:t> que oferece uma série de serviços voltados ao desenvolvimento web e desktop reutilizando e reaproveitando códigos e possuindo componentes para criar código usando as linguagens </a:t>
            </a:r>
            <a:r>
              <a:rPr lang="pt-BR" sz="2000" b="1" dirty="0">
                <a:solidFill>
                  <a:srgbClr val="002060"/>
                </a:solidFill>
              </a:rPr>
              <a:t>C# , VB.NET e F#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C0D4CFF-EC6F-399D-6EF0-581D5F6A7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722" y="4437711"/>
            <a:ext cx="3860164" cy="163357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2AF79CC-AAAC-8C8A-D4DB-71483E3F0FBF}"/>
              </a:ext>
            </a:extLst>
          </p:cNvPr>
          <p:cNvSpPr txBox="1"/>
          <p:nvPr/>
        </p:nvSpPr>
        <p:spPr>
          <a:xfrm>
            <a:off x="421241" y="2425024"/>
            <a:ext cx="109432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/>
              <a:t>CLR (</a:t>
            </a:r>
            <a:r>
              <a:rPr lang="pt-BR" sz="2000" b="1" dirty="0"/>
              <a:t>Common </a:t>
            </a:r>
            <a:r>
              <a:rPr lang="pt-BR" sz="2000" b="1" dirty="0" err="1"/>
              <a:t>Language</a:t>
            </a:r>
            <a:r>
              <a:rPr lang="pt-BR" sz="2000" b="1" dirty="0"/>
              <a:t> </a:t>
            </a:r>
            <a:r>
              <a:rPr lang="pt-BR" sz="2000" b="1" dirty="0" err="1"/>
              <a:t>Runtime</a:t>
            </a:r>
            <a:r>
              <a:rPr lang="pt-BR" sz="2000" dirty="0"/>
              <a:t>): um mecanismo de execução que manipula aplicativos em execução (</a:t>
            </a:r>
            <a:r>
              <a:rPr lang="pt-BR" sz="2000" i="1" dirty="0"/>
              <a:t>máquina virtual</a:t>
            </a:r>
            <a:r>
              <a:rPr lang="pt-BR" sz="2000" dirty="0"/>
              <a:t>);</a:t>
            </a:r>
          </a:p>
          <a:p>
            <a:endParaRPr lang="pt-B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BCL</a:t>
            </a:r>
            <a:r>
              <a:rPr lang="pt-BR" sz="2000" dirty="0"/>
              <a:t> - </a:t>
            </a:r>
            <a:r>
              <a:rPr lang="pt-BR" sz="2000" b="1" dirty="0"/>
              <a:t>Biblioteca de classes base </a:t>
            </a:r>
            <a:r>
              <a:rPr lang="pt-BR" sz="2000" dirty="0"/>
              <a:t>: o .NET Framework oferece uma biblioteca de códigos testados e reutilizáveis que os desenvolvedores podem chamar de seus próprios aplicativos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167490-F2DF-BD30-3295-ACAFBE8D4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97" y="4602197"/>
            <a:ext cx="2222378" cy="13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717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Framework – Desenvolvimento para Windows</a:t>
            </a:r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CFFB810B-72FE-687D-68B6-141276CD2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6409868"/>
              </p:ext>
            </p:extLst>
          </p:nvPr>
        </p:nvGraphicFramePr>
        <p:xfrm>
          <a:off x="3186329" y="1095321"/>
          <a:ext cx="3390900" cy="505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390840" imgH="5057640" progId="PBrush">
                  <p:embed/>
                </p:oleObj>
              </mc:Choice>
              <mc:Fallback>
                <p:oleObj name="Bitmap Image" r:id="rId2" imgW="3390840" imgH="50576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86329" y="1095321"/>
                        <a:ext cx="3390900" cy="505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Imagem 6">
            <a:extLst>
              <a:ext uri="{FF2B5EF4-FFF2-40B4-BE49-F238E27FC236}">
                <a16:creationId xmlns:a16="http://schemas.microsoft.com/office/drawing/2014/main" id="{8F7BA3A3-B26F-08CD-4DB8-D35CBF8B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0914" y="2507109"/>
            <a:ext cx="2790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72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Core - 2016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1F4774A-B5CA-3C90-FB2D-85AB6C978F1D}"/>
              </a:ext>
            </a:extLst>
          </p:cNvPr>
          <p:cNvSpPr txBox="1"/>
          <p:nvPr/>
        </p:nvSpPr>
        <p:spPr>
          <a:xfrm>
            <a:off x="380140" y="872967"/>
            <a:ext cx="107981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Verdana" panose="020B0604030504040204" pitchFamily="34" charset="0"/>
              </a:rPr>
              <a:t>A .NET Core é uma plataforma para desenvolvimento de aplicações  lançada em 2016 como um projeto de código aberto, sendo uma solução mais leve e modular que o .NET Framework e pode ser usada em diferentes sistemas operacionais como Windows, Mac e Linux.</a:t>
            </a: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8DE7037-518C-DAA2-4ECA-A0473EF758C5}"/>
              </a:ext>
            </a:extLst>
          </p:cNvPr>
          <p:cNvSpPr txBox="1"/>
          <p:nvPr/>
        </p:nvSpPr>
        <p:spPr>
          <a:xfrm>
            <a:off x="380140" y="2257891"/>
            <a:ext cx="107981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Verdana" panose="020B0604030504040204" pitchFamily="34" charset="0"/>
              </a:rPr>
              <a:t>Antes da unificação podíamos desenvolver aplicações usando a .NET Core ou o .NET Framework que é suportado apenas no Windows e cuja última versão é a versão 4.8.  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F3A58BB-5889-00A4-CC1E-43EE2BD9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5919" y="4310330"/>
            <a:ext cx="1771650" cy="177165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CA4E52D-046B-2DB5-7F3D-6E9430306C0A}"/>
              </a:ext>
            </a:extLst>
          </p:cNvPr>
          <p:cNvSpPr txBox="1"/>
          <p:nvPr/>
        </p:nvSpPr>
        <p:spPr>
          <a:xfrm>
            <a:off x="380140" y="3088816"/>
            <a:ext cx="107981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effectLst/>
                <a:latin typeface="Verdana" panose="020B0604030504040204" pitchFamily="34" charset="0"/>
              </a:rPr>
              <a:t>Ambos os Frameworks compartilham muitos dos mesmos componentes e você podia compartilhar código entre os dois, no entanto, existiam diferenças fundamentais entre os dois e sua escolha ia depender do que você desejava realizar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50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Framework e .NET Core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AB120F2-FE5D-AADB-B273-F0CC315EA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09" y="646419"/>
            <a:ext cx="11532782" cy="5746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343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>
            <a:extLst>
              <a:ext uri="{FF2B5EF4-FFF2-40B4-BE49-F238E27FC236}">
                <a16:creationId xmlns:a16="http://schemas.microsoft.com/office/drawing/2014/main" id="{E5183C43-26FD-7597-21BA-AFBB1E91266E}"/>
              </a:ext>
            </a:extLst>
          </p:cNvPr>
          <p:cNvSpPr txBox="1"/>
          <p:nvPr/>
        </p:nvSpPr>
        <p:spPr>
          <a:xfrm>
            <a:off x="123893" y="61644"/>
            <a:ext cx="11054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>
                <a:solidFill>
                  <a:srgbClr val="002060"/>
                </a:solidFill>
              </a:rPr>
              <a:t>.NET Standard – O início da unificação 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CD168F3-063F-A584-E290-4EDE9F6EC848}"/>
              </a:ext>
            </a:extLst>
          </p:cNvPr>
          <p:cNvSpPr txBox="1"/>
          <p:nvPr/>
        </p:nvSpPr>
        <p:spPr>
          <a:xfrm>
            <a:off x="305143" y="863029"/>
            <a:ext cx="1097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O </a:t>
            </a:r>
            <a:r>
              <a:rPr lang="pt-BR" sz="2400" b="1" dirty="0">
                <a:hlinkClick r:id="rId2"/>
              </a:rPr>
              <a:t>.NET Standard</a:t>
            </a:r>
            <a:r>
              <a:rPr lang="pt-BR" sz="2400" dirty="0"/>
              <a:t>, atualmente na versão 2.1, surgiu para ser um meio termo entre as duas versões, ele é uma interface que define a lista de APIs que uma determinada função do .NET deve suportar. 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EC02FA-7989-07D5-659B-A44ECB924628}"/>
              </a:ext>
            </a:extLst>
          </p:cNvPr>
          <p:cNvSpPr txBox="1"/>
          <p:nvPr/>
        </p:nvSpPr>
        <p:spPr>
          <a:xfrm>
            <a:off x="305143" y="2255695"/>
            <a:ext cx="11386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Uma biblioteca escrita utilizando o .NET Standard pode ser suportada tanto por aplicações utilizando o .NET Core quanto o .NET Framework.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CEE6CDC-F296-C7CA-826C-7949654AA5CA}"/>
              </a:ext>
            </a:extLst>
          </p:cNvPr>
          <p:cNvSpPr txBox="1"/>
          <p:nvPr/>
        </p:nvSpPr>
        <p:spPr>
          <a:xfrm>
            <a:off x="305143" y="3234093"/>
            <a:ext cx="1097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Ele foi criado para que esse compartilhamento fosse muito mais fácil e uniforme no ecossistema do .NET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30CAF3-7940-5103-3F1D-5B798DACEC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0030" y="3821078"/>
            <a:ext cx="5020941" cy="281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43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99AB24709712949AB7584121EE5D5F9" ma:contentTypeVersion="0" ma:contentTypeDescription="Crie um novo documento." ma:contentTypeScope="" ma:versionID="507dc5c5d50c7c323fe5d2d017268d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fd2f6a5ae0b9d3ce0e2170bd1c1680d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EDCF639-3251-4C76-8D46-7CD242C31ED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458CA5-AD92-4159-B7C3-A96D2A7C7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A7A94AB-DF6A-4169-AD15-CDEB7D598198}">
  <ds:schemaRefs>
    <ds:schemaRef ds:uri="http://schemas.microsoft.com/office/2006/documentManagement/types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534</Words>
  <Application>Microsoft Office PowerPoint</Application>
  <PresentationFormat>Widescreen</PresentationFormat>
  <Paragraphs>53</Paragraphs>
  <Slides>13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do Office</vt:lpstr>
      <vt:lpstr>Bitmap Image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365 365</dc:creator>
  <cp:lastModifiedBy>jose carlos macoratti</cp:lastModifiedBy>
  <cp:revision>24</cp:revision>
  <dcterms:created xsi:type="dcterms:W3CDTF">2022-08-03T10:19:14Z</dcterms:created>
  <dcterms:modified xsi:type="dcterms:W3CDTF">2023-05-01T14:42:17Z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0x010100399AB24709712949AB7584121EE5D5F9</vt:lpwstr>
  </property>
</Properties>
</file>