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97" r:id="rId9"/>
    <p:sldId id="279" r:id="rId10"/>
    <p:sldId id="305" r:id="rId11"/>
    <p:sldId id="321" r:id="rId12"/>
    <p:sldId id="281" r:id="rId13"/>
    <p:sldId id="282" r:id="rId14"/>
    <p:sldId id="283" r:id="rId15"/>
    <p:sldId id="292" r:id="rId16"/>
    <p:sldId id="284" r:id="rId17"/>
    <p:sldId id="288" r:id="rId18"/>
    <p:sldId id="286" r:id="rId19"/>
    <p:sldId id="289" r:id="rId20"/>
    <p:sldId id="290" r:id="rId21"/>
    <p:sldId id="293" r:id="rId22"/>
    <p:sldId id="295" r:id="rId23"/>
    <p:sldId id="296" r:id="rId24"/>
    <p:sldId id="299" r:id="rId25"/>
    <p:sldId id="301" r:id="rId26"/>
    <p:sldId id="306" r:id="rId27"/>
    <p:sldId id="307" r:id="rId28"/>
    <p:sldId id="329" r:id="rId29"/>
    <p:sldId id="330" r:id="rId30"/>
    <p:sldId id="300" r:id="rId31"/>
    <p:sldId id="302" r:id="rId32"/>
    <p:sldId id="314" r:id="rId33"/>
    <p:sldId id="315" r:id="rId34"/>
    <p:sldId id="316" r:id="rId35"/>
    <p:sldId id="317" r:id="rId36"/>
    <p:sldId id="318" r:id="rId37"/>
    <p:sldId id="319" r:id="rId38"/>
    <p:sldId id="328" r:id="rId39"/>
    <p:sldId id="308" r:id="rId40"/>
    <p:sldId id="313" r:id="rId41"/>
    <p:sldId id="309" r:id="rId42"/>
    <p:sldId id="310" r:id="rId43"/>
    <p:sldId id="312" r:id="rId44"/>
    <p:sldId id="303" r:id="rId45"/>
    <p:sldId id="322" r:id="rId46"/>
    <p:sldId id="304" r:id="rId47"/>
    <p:sldId id="323" r:id="rId48"/>
    <p:sldId id="324" r:id="rId49"/>
    <p:sldId id="325" r:id="rId50"/>
    <p:sldId id="326" r:id="rId51"/>
    <p:sldId id="327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602AD93-485F-7911-BE79-D7FD7A64E9DB}" name="Steinmetz, Holger, Dr." initials="SHD" userId="S::steinmetzh@uni-trier.de::f2c5d66b-a865-44a1-924e-6a6a11872a6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inmetz, Holger, Dr." initials="SHD" lastIdx="1" clrIdx="0">
    <p:extLst>
      <p:ext uri="{19B8F6BF-5375-455C-9EA6-DF929625EA0E}">
        <p15:presenceInfo xmlns:p15="http://schemas.microsoft.com/office/powerpoint/2012/main" userId="Steinmetz, Holger, Dr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AD3"/>
    <a:srgbClr val="1082CE"/>
    <a:srgbClr val="377FF5"/>
    <a:srgbClr val="4056F6"/>
    <a:srgbClr val="2B6BD3"/>
    <a:srgbClr val="0066FF"/>
    <a:srgbClr val="4D7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3302" autoAdjust="0"/>
  </p:normalViewPr>
  <p:slideViewPr>
    <p:cSldViewPr showGuides="1">
      <p:cViewPr varScale="1">
        <p:scale>
          <a:sx n="100" d="100"/>
          <a:sy n="100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9137-0359-4B59-B742-2BF0175D10B9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39FA-A877-4AB4-876B-E493FDE28C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6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6BBA-9BE4-4C21-BF21-B943DB8335CF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9BB40-8B5E-41C8-9296-5843FC65A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8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9BB40-8B5E-41C8-9296-5843FC65AA2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8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Kanalpräferenzen: Wie Kunden bevorzugt mit dem Unternehmen interagieren (online, im Geschäft, telefonisch, per E-Mail usw.)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9BB40-8B5E-41C8-9296-5843FC65AA2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36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6544" y="2996952"/>
            <a:ext cx="7620000" cy="1152128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6544" y="4221087"/>
            <a:ext cx="9505056" cy="108012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pic>
        <p:nvPicPr>
          <p:cNvPr id="8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8175"/>
            <a:ext cx="4277781" cy="7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609599" y="2996951"/>
            <a:ext cx="96011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161371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2832911"/>
            <a:ext cx="4011084" cy="334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4775200" y="1613710"/>
            <a:ext cx="6807200" cy="45449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Textplatzhalt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62000"/>
            <a:ext cx="10972800" cy="4572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400" b="1" i="0">
                <a:latin typeface="Arial Narrow"/>
                <a:cs typeface="Arial Narrow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16" name="Titel 21"/>
          <p:cNvSpPr txBox="1">
            <a:spLocks/>
          </p:cNvSpPr>
          <p:nvPr userDrawn="1"/>
        </p:nvSpPr>
        <p:spPr>
          <a:xfrm>
            <a:off x="609600" y="400018"/>
            <a:ext cx="10972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de-DE" sz="1600">
                <a:solidFill>
                  <a:prstClr val="black">
                    <a:lumMod val="65000"/>
                    <a:lumOff val="35000"/>
                  </a:prstClr>
                </a:solidFill>
                <a:latin typeface="Arial Narrow"/>
                <a:cs typeface="Arial Narrow"/>
              </a:rPr>
              <a:t>Mastertitelformat bearbeiten</a:t>
            </a:r>
            <a:endParaRPr lang="de-DE" sz="1600" dirty="0">
              <a:solidFill>
                <a:prstClr val="black">
                  <a:lumMod val="65000"/>
                  <a:lumOff val="35000"/>
                </a:prstClr>
              </a:solidFill>
              <a:latin typeface="Arial Narrow"/>
              <a:cs typeface="Arial Narrow"/>
            </a:endParaRPr>
          </a:p>
        </p:txBody>
      </p:sp>
      <p:pic>
        <p:nvPicPr>
          <p:cNvPr id="19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06785"/>
            <a:ext cx="2844800" cy="5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ild 12" descr="IB-Lehrstuhl-Logo-OhneProfesso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52661" y="6248400"/>
            <a:ext cx="2140139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161371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2832911"/>
            <a:ext cx="4011084" cy="334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4775200" y="1613710"/>
            <a:ext cx="6807200" cy="45449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4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06785"/>
            <a:ext cx="2844800" cy="5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33400"/>
            <a:ext cx="10972800" cy="5334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800" b="1" i="0">
                <a:latin typeface="Arial Narrow"/>
                <a:cs typeface="Arial Narrow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  <p:pic>
        <p:nvPicPr>
          <p:cNvPr id="13" name="Bild 12" descr="IB-Lehrstuhl-Logo-OhneProfesso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52661" y="6248400"/>
            <a:ext cx="2140139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701B03B1-D470-3F48-BF53-509E8546C0E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idx="16"/>
          </p:nvPr>
        </p:nvSpPr>
        <p:spPr>
          <a:xfrm>
            <a:off x="609600" y="1295400"/>
            <a:ext cx="10972800" cy="990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7"/>
          </p:nvPr>
        </p:nvSpPr>
        <p:spPr>
          <a:xfrm>
            <a:off x="609600" y="2667000"/>
            <a:ext cx="10972800" cy="1828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609600" y="4800600"/>
            <a:ext cx="4673600" cy="533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de-DE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/>
                <a:cs typeface="Arial Narrow"/>
              </a:rPr>
              <a:t>Text eingeben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3251200" y="4800600"/>
            <a:ext cx="1680000" cy="1260000"/>
          </a:xfrm>
          <a:prstGeom prst="rect">
            <a:avLst/>
          </a:prstGeom>
          <a:solidFill>
            <a:srgbClr val="EAEAEA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rgbClr val="262626"/>
                </a:solidFill>
                <a:latin typeface="Arial Narrow"/>
                <a:cs typeface="Arial Narrow"/>
              </a:rPr>
              <a:t>xxx</a:t>
            </a:r>
            <a:endParaRPr lang="de-DE" sz="1600" dirty="0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7" descr="Logo Uni Trier.eps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4" r="7252" b="29249"/>
          <a:stretch/>
        </p:blipFill>
        <p:spPr>
          <a:xfrm>
            <a:off x="-1164168" y="-495512"/>
            <a:ext cx="4896632" cy="3708488"/>
          </a:xfrm>
          <a:prstGeom prst="rect">
            <a:avLst/>
          </a:prstGeom>
        </p:spPr>
      </p:pic>
      <p:sp>
        <p:nvSpPr>
          <p:cNvPr id="19" name="Titel 1"/>
          <p:cNvSpPr>
            <a:spLocks noGrp="1"/>
          </p:cNvSpPr>
          <p:nvPr>
            <p:ph type="ctrTitle" hasCustomPrompt="1"/>
          </p:nvPr>
        </p:nvSpPr>
        <p:spPr>
          <a:xfrm>
            <a:off x="47328" y="2347202"/>
            <a:ext cx="12192001" cy="2065409"/>
          </a:xfrm>
          <a:prstGeom prst="rect">
            <a:avLst/>
          </a:prstGeom>
        </p:spPr>
        <p:txBody>
          <a:bodyPr lIns="108000" rIns="108000" anchor="ctr"/>
          <a:lstStyle>
            <a:lvl1pPr algn="ctr">
              <a:defRPr sz="2400" cap="none" baseline="0"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00" y="4831202"/>
            <a:ext cx="11904000" cy="492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/>
              <a:t>XXX</a:t>
            </a:r>
          </a:p>
        </p:txBody>
      </p:sp>
      <p:pic>
        <p:nvPicPr>
          <p:cNvPr id="7" name="Grafik 6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03466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8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6544" y="2996952"/>
            <a:ext cx="7620000" cy="1152128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6544" y="4221087"/>
            <a:ext cx="9505056" cy="108012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pic>
        <p:nvPicPr>
          <p:cNvPr id="8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8175"/>
            <a:ext cx="4277781" cy="7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609599" y="2996951"/>
            <a:ext cx="96011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953000"/>
            <a:ext cx="5486400" cy="99060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cs typeface="Arial Narrow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Business in an International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Context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 II</a:t>
            </a:r>
            <a:b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</a:b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Dienstags, 14.00h – 16.00h in C3 203 (?????)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431371" y="3729731"/>
            <a:ext cx="96011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6" name="Rectangle 63"/>
          <p:cNvSpPr>
            <a:spLocks noChangeArrowheads="1"/>
          </p:cNvSpPr>
          <p:nvPr userDrawn="1"/>
        </p:nvSpPr>
        <p:spPr bwMode="auto">
          <a:xfrm>
            <a:off x="6288021" y="1"/>
            <a:ext cx="5903979" cy="6857999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09600" y="3729731"/>
            <a:ext cx="5486400" cy="1152128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endParaRPr lang="de-DE" dirty="0"/>
          </a:p>
        </p:txBody>
      </p:sp>
      <p:pic>
        <p:nvPicPr>
          <p:cNvPr id="10" name="Bild 9" descr="203643060_c1eaeef515.jpg"/>
          <p:cNvPicPr>
            <a:picLocks noChangeAspect="1"/>
          </p:cNvPicPr>
          <p:nvPr userDrawn="1"/>
        </p:nvPicPr>
        <p:blipFill>
          <a:blip r:embed="rId2" cstate="print"/>
          <a:srcRect l="27959" r="24098"/>
          <a:stretch>
            <a:fillRect/>
          </a:stretch>
        </p:blipFill>
        <p:spPr>
          <a:xfrm>
            <a:off x="6299200" y="838201"/>
            <a:ext cx="2466624" cy="2735693"/>
          </a:xfrm>
          <a:prstGeom prst="rect">
            <a:avLst/>
          </a:prstGeom>
        </p:spPr>
      </p:pic>
      <p:pic>
        <p:nvPicPr>
          <p:cNvPr id="12" name="Bild 11" descr="Globe 2.gif"/>
          <p:cNvPicPr>
            <a:picLocks noChangeAspect="1"/>
          </p:cNvPicPr>
          <p:nvPr userDrawn="1"/>
        </p:nvPicPr>
        <p:blipFill>
          <a:blip r:embed="rId3" cstate="print"/>
          <a:srcRect l="23902" r="16932"/>
          <a:stretch>
            <a:fillRect/>
          </a:stretch>
        </p:blipFill>
        <p:spPr>
          <a:xfrm>
            <a:off x="8963377" y="838200"/>
            <a:ext cx="3251200" cy="2743200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 rot="5400000">
            <a:off x="7530174" y="2209668"/>
            <a:ext cx="2667794" cy="1059"/>
          </a:xfrm>
          <a:prstGeom prst="line">
            <a:avLst/>
          </a:prstGeom>
          <a:ln w="41275" cap="rnd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67" descr="Unbenannt-1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346126"/>
            <a:ext cx="2235200" cy="4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 userDrawn="1"/>
        </p:nvSpPr>
        <p:spPr>
          <a:xfrm rot="5400000">
            <a:off x="2835313" y="3253330"/>
            <a:ext cx="6876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3"/>
          <p:cNvSpPr>
            <a:spLocks noChangeArrowheads="1"/>
          </p:cNvSpPr>
          <p:nvPr userDrawn="1"/>
        </p:nvSpPr>
        <p:spPr bwMode="auto">
          <a:xfrm>
            <a:off x="1" y="4764930"/>
            <a:ext cx="12192000" cy="7620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 rot="5400000">
            <a:off x="2439614" y="2557321"/>
            <a:ext cx="3959973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pic>
        <p:nvPicPr>
          <p:cNvPr id="17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52400"/>
            <a:ext cx="2235200" cy="4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/>
          <p:cNvSpPr txBox="1"/>
          <p:nvPr userDrawn="1"/>
        </p:nvSpPr>
        <p:spPr>
          <a:xfrm>
            <a:off x="-18016" y="472440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pic>
        <p:nvPicPr>
          <p:cNvPr id="14" name="Bild 13" descr="203643060_c1eaeef515.jpg"/>
          <p:cNvPicPr>
            <a:picLocks noChangeAspect="1"/>
          </p:cNvPicPr>
          <p:nvPr userDrawn="1"/>
        </p:nvPicPr>
        <p:blipFill>
          <a:blip r:embed="rId3" cstate="print"/>
          <a:srcRect l="16919" r="24098"/>
          <a:stretch>
            <a:fillRect/>
          </a:stretch>
        </p:blipFill>
        <p:spPr>
          <a:xfrm>
            <a:off x="0" y="762000"/>
            <a:ext cx="4342459" cy="3960000"/>
          </a:xfrm>
          <a:prstGeom prst="rect">
            <a:avLst/>
          </a:prstGeom>
        </p:spPr>
      </p:pic>
      <p:pic>
        <p:nvPicPr>
          <p:cNvPr id="15" name="Bild 14" descr="Globe 2.gif"/>
          <p:cNvPicPr>
            <a:picLocks noChangeAspect="1"/>
          </p:cNvPicPr>
          <p:nvPr userDrawn="1"/>
        </p:nvPicPr>
        <p:blipFill>
          <a:blip r:embed="rId4" cstate="print"/>
          <a:srcRect l="12808" r="-9819" b="10566"/>
          <a:stretch>
            <a:fillRect/>
          </a:stretch>
        </p:blipFill>
        <p:spPr>
          <a:xfrm>
            <a:off x="4496741" y="762000"/>
            <a:ext cx="8609659" cy="3962401"/>
          </a:xfrm>
          <a:prstGeom prst="rect">
            <a:avLst/>
          </a:prstGeom>
        </p:spPr>
      </p:pic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203200" y="4814110"/>
            <a:ext cx="10566400" cy="36749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 dirty="0"/>
              <a:t>Titelmasterformat durch Klicken bearbeiten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 Narrow"/>
              <a:ea typeface="+mj-ea"/>
              <a:cs typeface="Arial Narrow"/>
            </a:endParaRPr>
          </a:p>
        </p:txBody>
      </p:sp>
      <p:sp>
        <p:nvSpPr>
          <p:cNvPr id="2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3200" y="5172950"/>
            <a:ext cx="10566400" cy="3134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charset="2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pic>
        <p:nvPicPr>
          <p:cNvPr id="22" name="Bild 21" descr="IB-Lehrstuhl-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011584" y="5715000"/>
            <a:ext cx="3469216" cy="8750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1"/>
          <p:cNvSpPr txBox="1">
            <a:spLocks/>
          </p:cNvSpPr>
          <p:nvPr userDrawn="1"/>
        </p:nvSpPr>
        <p:spPr>
          <a:xfrm>
            <a:off x="203200" y="5105400"/>
            <a:ext cx="10972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de-DE" sz="1600">
                <a:solidFill>
                  <a:prstClr val="black">
                    <a:lumMod val="65000"/>
                    <a:lumOff val="35000"/>
                  </a:prstClr>
                </a:solidFill>
                <a:latin typeface="Arial Narrow"/>
                <a:cs typeface="Arial Narrow"/>
              </a:rPr>
              <a:t>Mastertitelformat bearbeiten</a:t>
            </a:r>
            <a:endParaRPr lang="de-DE" sz="1600" dirty="0">
              <a:solidFill>
                <a:prstClr val="black">
                  <a:lumMod val="65000"/>
                  <a:lumOff val="3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16" name="Rectangle 63"/>
          <p:cNvSpPr>
            <a:spLocks noChangeArrowheads="1"/>
          </p:cNvSpPr>
          <p:nvPr userDrawn="1"/>
        </p:nvSpPr>
        <p:spPr bwMode="auto">
          <a:xfrm>
            <a:off x="1" y="4800600"/>
            <a:ext cx="12192000" cy="7620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pic>
        <p:nvPicPr>
          <p:cNvPr id="17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152400"/>
            <a:ext cx="2235200" cy="4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Bild 13" descr="203643060_c1eaeef515.jpg"/>
          <p:cNvPicPr>
            <a:picLocks noChangeAspect="1"/>
          </p:cNvPicPr>
          <p:nvPr userDrawn="1"/>
        </p:nvPicPr>
        <p:blipFill>
          <a:blip r:embed="rId3" cstate="print"/>
          <a:srcRect l="16919" r="24098"/>
          <a:stretch>
            <a:fillRect/>
          </a:stretch>
        </p:blipFill>
        <p:spPr>
          <a:xfrm>
            <a:off x="-63444" y="685800"/>
            <a:ext cx="4556421" cy="4036200"/>
          </a:xfrm>
          <a:prstGeom prst="rect">
            <a:avLst/>
          </a:prstGeom>
        </p:spPr>
      </p:pic>
      <p:pic>
        <p:nvPicPr>
          <p:cNvPr id="15" name="Bild 14" descr="Globe 2.gif"/>
          <p:cNvPicPr>
            <a:picLocks noChangeAspect="1"/>
          </p:cNvPicPr>
          <p:nvPr userDrawn="1"/>
        </p:nvPicPr>
        <p:blipFill>
          <a:blip r:embed="rId4" cstate="print"/>
          <a:srcRect l="12808" r="-1250" b="10566"/>
          <a:stretch>
            <a:fillRect/>
          </a:stretch>
        </p:blipFill>
        <p:spPr>
          <a:xfrm>
            <a:off x="4496741" y="685801"/>
            <a:ext cx="8000059" cy="4038600"/>
          </a:xfrm>
          <a:prstGeom prst="rect">
            <a:avLst/>
          </a:prstGeom>
        </p:spPr>
      </p:pic>
      <p:pic>
        <p:nvPicPr>
          <p:cNvPr id="19" name="Bild 18" descr="IB-Lehrstuhl-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011584" y="5715000"/>
            <a:ext cx="3469216" cy="875090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-18016" y="472440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203200" y="4814110"/>
            <a:ext cx="10566400" cy="36749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 dirty="0"/>
              <a:t>Titelmasterformat durch Klicken bearbeiten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 Narrow"/>
              <a:ea typeface="+mj-ea"/>
              <a:cs typeface="Arial Narrow"/>
            </a:endParaRP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3200" y="5172950"/>
            <a:ext cx="10566400" cy="3134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charset="2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5256584"/>
          </a:xfrm>
        </p:spPr>
        <p:txBody>
          <a:bodyPr>
            <a:noAutofit/>
          </a:bodyPr>
          <a:lstStyle>
            <a:lvl1pPr marL="180975" indent="-180975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>
                <a:latin typeface="Palatino Linotype" panose="02040502050505030304" pitchFamily="18" charset="0"/>
              </a:defRPr>
            </a:lvl1pPr>
            <a:lvl2pPr marL="442913" indent="-261938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  <a:defRPr sz="2000">
                <a:latin typeface="Palatino Linotype" panose="02040502050505030304" pitchFamily="18" charset="0"/>
              </a:defRPr>
            </a:lvl2pPr>
            <a:lvl3pPr marL="715963" indent="-273050">
              <a:spcBef>
                <a:spcPts val="0"/>
              </a:spcBef>
              <a:spcAft>
                <a:spcPts val="1200"/>
              </a:spcAft>
              <a:defRPr sz="2000">
                <a:latin typeface="Palatino Linotype" panose="02040502050505030304" pitchFamily="18" charset="0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239349" y="91480"/>
            <a:ext cx="10972800" cy="4572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400" b="1" i="0">
                <a:latin typeface="Palatino Linotype" panose="02040502050505030304" pitchFamily="18" charset="0"/>
                <a:cs typeface="Palatino Linotype" panose="02040502050505030304" pitchFamily="18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A968705-8A33-1207-4213-98C2C438D69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182" y="116632"/>
            <a:ext cx="1703466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Textplatzhalt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33400"/>
            <a:ext cx="10972800" cy="5334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800" b="1" i="0">
                <a:latin typeface="Arial Narrow"/>
                <a:cs typeface="Arial Narrow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609600" y="1600200"/>
            <a:ext cx="5384800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197600" y="1600200"/>
            <a:ext cx="5384800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4" name="Textplatzhalt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62000"/>
            <a:ext cx="10972800" cy="4572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400" b="1" i="0">
                <a:latin typeface="Arial Narrow"/>
                <a:cs typeface="Arial Narrow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  <a:p>
            <a:pPr lvl="0"/>
            <a:endParaRPr lang="de-DE" dirty="0"/>
          </a:p>
        </p:txBody>
      </p:sp>
      <p:pic>
        <p:nvPicPr>
          <p:cNvPr id="12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06785"/>
            <a:ext cx="2844800" cy="5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Bild 10" descr="IB-Lehrstuhl-Logo-OhneProfesso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52661" y="6248400"/>
            <a:ext cx="2140139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609600" y="1600200"/>
            <a:ext cx="5384800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197600" y="1600200"/>
            <a:ext cx="5384800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1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06785"/>
            <a:ext cx="2844800" cy="5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33400"/>
            <a:ext cx="10972800" cy="5334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800" b="1" i="0">
                <a:latin typeface="Arial Narrow"/>
                <a:cs typeface="Arial Narrow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  <p:pic>
        <p:nvPicPr>
          <p:cNvPr id="10" name="Bild 9" descr="IB-Lehrstuhl-Logo-OhneProfesso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52661" y="6248400"/>
            <a:ext cx="2140139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720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400018"/>
            <a:ext cx="10972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2747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</a:t>
            </a:r>
            <a:fld id="{701B03B1-D470-3F48-BF53-509E8546C0E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600" b="0" i="0" kern="1200">
          <a:solidFill>
            <a:schemeClr val="tx1">
              <a:lumMod val="65000"/>
              <a:lumOff val="35000"/>
            </a:schemeClr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 typeface="Wingdings" charset="2"/>
        <a:buChar char="§"/>
        <a:defRPr sz="2000" b="0" i="0" kern="1200">
          <a:solidFill>
            <a:schemeClr val="tx1">
              <a:lumMod val="85000"/>
              <a:lumOff val="1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914400" rtl="0" eaLnBrk="1" latinLnBrk="0" hangingPunct="1">
        <a:spcBef>
          <a:spcPct val="20000"/>
        </a:spcBef>
        <a:buSzPct val="80000"/>
        <a:buFont typeface="Wingdings" charset="2"/>
        <a:buChar char="§"/>
        <a:defRPr sz="1800" b="0" i="0" kern="1200">
          <a:solidFill>
            <a:schemeClr val="tx1">
              <a:lumMod val="85000"/>
              <a:lumOff val="1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914400" rtl="0" eaLnBrk="1" latinLnBrk="0" hangingPunct="1">
        <a:spcBef>
          <a:spcPct val="20000"/>
        </a:spcBef>
        <a:buSzPct val="80000"/>
        <a:buFont typeface="Wingdings" charset="2"/>
        <a:buChar char="§"/>
        <a:defRPr sz="1600" b="0" i="0" kern="1200">
          <a:solidFill>
            <a:schemeClr val="tx1">
              <a:lumMod val="85000"/>
              <a:lumOff val="1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914400" rtl="0" eaLnBrk="1" latinLnBrk="0" hangingPunct="1">
        <a:spcBef>
          <a:spcPct val="20000"/>
        </a:spcBef>
        <a:buSzPct val="80000"/>
        <a:buFont typeface="Wingdings" charset="2"/>
        <a:buChar char="§"/>
        <a:defRPr sz="1600" b="0" i="0" kern="1200">
          <a:solidFill>
            <a:schemeClr val="tx1">
              <a:lumMod val="85000"/>
              <a:lumOff val="1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914400" rtl="0" eaLnBrk="1" latinLnBrk="0" hangingPunct="1">
        <a:spcBef>
          <a:spcPct val="20000"/>
        </a:spcBef>
        <a:buSzPct val="80000"/>
        <a:buFont typeface="Wingdings" charset="2"/>
        <a:buChar char="§"/>
        <a:defRPr sz="1400" b="0" i="0" kern="1200">
          <a:solidFill>
            <a:schemeClr val="tx1">
              <a:lumMod val="85000"/>
              <a:lumOff val="1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hbr.org/1993/01/customer-intimacy-and-other-value-disciplines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ab.pro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IcarusAE/BusinessAnalytics/raw/main/Veranstaltungsunterlagen/%C3%9Cbung/Beispiel%20Datenbank.xlsx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1664" y="2780928"/>
            <a:ext cx="5688632" cy="25600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Business Analytics I</a:t>
            </a:r>
            <a:br>
              <a:rPr lang="en-US" sz="2800" dirty="0">
                <a:latin typeface="Palatino Linotype" panose="02040502050505030304" pitchFamily="18" charset="0"/>
              </a:rPr>
            </a:br>
            <a:r>
              <a:rPr lang="en-US" sz="2800" b="1" dirty="0" err="1">
                <a:latin typeface="Palatino Linotype" panose="02040502050505030304" pitchFamily="18" charset="0"/>
              </a:rPr>
              <a:t>Hintergrund</a:t>
            </a:r>
            <a:r>
              <a:rPr lang="en-US" sz="2800" b="1" dirty="0">
                <a:latin typeface="Palatino Linotype" panose="02040502050505030304" pitchFamily="18" charset="0"/>
              </a:rPr>
              <a:t> und </a:t>
            </a:r>
            <a:r>
              <a:rPr lang="en-US" sz="2800" b="1" dirty="0" err="1">
                <a:latin typeface="Palatino Linotype" panose="02040502050505030304" pitchFamily="18" charset="0"/>
              </a:rPr>
              <a:t>Konzept</a:t>
            </a:r>
            <a:r>
              <a:rPr lang="en-US" sz="2800" b="1" dirty="0">
                <a:latin typeface="Palatino Linotype" panose="02040502050505030304" pitchFamily="18" charset="0"/>
              </a:rPr>
              <a:t> der BA </a:t>
            </a:r>
            <a:r>
              <a:rPr lang="en-US" sz="2800" b="1" dirty="0" err="1">
                <a:latin typeface="Palatino Linotype" panose="02040502050505030304" pitchFamily="18" charset="0"/>
              </a:rPr>
              <a:t>Professionalisierung</a:t>
            </a:r>
            <a:br>
              <a:rPr lang="en-US" sz="2800" b="1" dirty="0">
                <a:latin typeface="Palatino Linotype" panose="02040502050505030304" pitchFamily="18" charset="0"/>
              </a:rPr>
            </a:br>
            <a:br>
              <a:rPr lang="en-US" sz="2800" b="1" dirty="0">
                <a:latin typeface="Palatino Linotype" panose="02040502050505030304" pitchFamily="18" charset="0"/>
              </a:rPr>
            </a:br>
            <a:r>
              <a:rPr lang="en-US" sz="1600" dirty="0">
                <a:latin typeface="Palatino Linotype" panose="02040502050505030304" pitchFamily="18" charset="0"/>
              </a:rPr>
              <a:t>Dr. Holger Steinmetz</a:t>
            </a:r>
            <a:br>
              <a:rPr lang="en-US" sz="1600" dirty="0">
                <a:latin typeface="Palatino Linotype" panose="02040502050505030304" pitchFamily="18" charset="0"/>
              </a:rPr>
            </a:br>
            <a:r>
              <a:rPr lang="en-US" sz="1600" dirty="0" err="1">
                <a:latin typeface="Palatino Linotype" panose="02040502050505030304" pitchFamily="18" charset="0"/>
              </a:rPr>
              <a:t>Lehrstuhl</a:t>
            </a:r>
            <a:r>
              <a:rPr lang="en-US" sz="1600" dirty="0">
                <a:latin typeface="Palatino Linotype" panose="02040502050505030304" pitchFamily="18" charset="0"/>
              </a:rPr>
              <a:t> für </a:t>
            </a:r>
            <a:r>
              <a:rPr lang="en-US" sz="1600" dirty="0" err="1">
                <a:latin typeface="Palatino Linotype" panose="02040502050505030304" pitchFamily="18" charset="0"/>
              </a:rPr>
              <a:t>Unternehmensführung</a:t>
            </a:r>
            <a:br>
              <a:rPr lang="en-US" sz="1600" dirty="0">
                <a:latin typeface="Palatino Linotype" panose="02040502050505030304" pitchFamily="18" charset="0"/>
              </a:rPr>
            </a:br>
            <a:r>
              <a:rPr lang="en-US" sz="1600" dirty="0">
                <a:latin typeface="Palatino Linotype" panose="02040502050505030304" pitchFamily="18" charset="0"/>
              </a:rPr>
              <a:t>Universität Trier</a:t>
            </a:r>
            <a:endParaRPr lang="de-DE" sz="1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8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8218B9-04CE-76AD-5405-C21C1DEBF2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3792" y="800708"/>
            <a:ext cx="7848873" cy="5839210"/>
          </a:xfrm>
        </p:spPr>
        <p:txBody>
          <a:bodyPr/>
          <a:lstStyle/>
          <a:p>
            <a:r>
              <a:rPr lang="de-DE" dirty="0"/>
              <a:t>Commerzbank-Umfrage</a:t>
            </a:r>
          </a:p>
          <a:p>
            <a:pPr lvl="1"/>
            <a:r>
              <a:rPr lang="de-DE" dirty="0"/>
              <a:t>81% finden Big Data zentral (jetzt oder zukünftig)</a:t>
            </a:r>
          </a:p>
          <a:p>
            <a:pPr lvl="1"/>
            <a:r>
              <a:rPr lang="de-DE" dirty="0"/>
              <a:t>Für alle Branchen und Größen relevant</a:t>
            </a:r>
          </a:p>
          <a:p>
            <a:pPr lvl="1"/>
            <a:r>
              <a:rPr lang="de-DE" dirty="0"/>
              <a:t>Aber (nicht in der Abb.): Nur 8% analysieren Daten systematisch ("smart-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")</a:t>
            </a:r>
          </a:p>
          <a:p>
            <a:pPr marL="180975" lvl="1" indent="0">
              <a:buNone/>
            </a:pPr>
            <a:endParaRPr lang="de-DE" dirty="0"/>
          </a:p>
          <a:p>
            <a:pPr lvl="1"/>
            <a:r>
              <a:rPr lang="de-DE" dirty="0"/>
              <a:t>Untere Abbildung: Am Nicht-Vorhandensein digitaler Daten liegt das nicht:</a:t>
            </a:r>
          </a:p>
          <a:p>
            <a:pPr lvl="2"/>
            <a:r>
              <a:rPr lang="de-DE" dirty="0"/>
              <a:t>67% erheben digitale Daten über finanzielle Lage</a:t>
            </a:r>
          </a:p>
          <a:p>
            <a:pPr lvl="2"/>
            <a:r>
              <a:rPr lang="de-DE" dirty="0"/>
              <a:t>~50% über Ressourcenauslastung, Lagerbestände und Zielgruppen</a:t>
            </a:r>
          </a:p>
          <a:p>
            <a:pPr lvl="2"/>
            <a:r>
              <a:rPr lang="de-DE" dirty="0"/>
              <a:t>Nur 35-50% Analyse von Kundenprofilen, Produktverwendung und Zufriedenheit (!)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A29BF8-83E6-F6AE-7198-4C1FF356C3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10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7435BC-FAA3-A16E-9D2C-7C6F6FAB01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Der BA-Reifegrad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5AAED7-E376-1303-2CA9-C69A2FB0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800708"/>
            <a:ext cx="3960441" cy="26529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5272C4-31C5-6085-24CE-2B20A27F6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5" y="3705662"/>
            <a:ext cx="4024323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8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626E3C-B85C-8C45-C27D-AE00561292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F37953-BF03-0DE0-A3AD-FC5D76497E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Der BA-Reifegrad</a:t>
            </a:r>
          </a:p>
          <a:p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94E50C3-B3F8-6945-5027-6139A48D53F3}"/>
              </a:ext>
            </a:extLst>
          </p:cNvPr>
          <p:cNvGrpSpPr/>
          <p:nvPr/>
        </p:nvGrpSpPr>
        <p:grpSpPr>
          <a:xfrm>
            <a:off x="0" y="1052736"/>
            <a:ext cx="5505821" cy="4764832"/>
            <a:chOff x="0" y="1052736"/>
            <a:chExt cx="5505821" cy="4764832"/>
          </a:xfrm>
        </p:grpSpPr>
        <p:sp>
          <p:nvSpPr>
            <p:cNvPr id="6" name="Gleichschenkliges Dreieck 5">
              <a:extLst>
                <a:ext uri="{FF2B5EF4-FFF2-40B4-BE49-F238E27FC236}">
                  <a16:creationId xmlns:a16="http://schemas.microsoft.com/office/drawing/2014/main" id="{176814BB-90E1-DB99-D79A-C974764883EA}"/>
                </a:ext>
              </a:extLst>
            </p:cNvPr>
            <p:cNvSpPr/>
            <p:nvPr/>
          </p:nvSpPr>
          <p:spPr>
            <a:xfrm>
              <a:off x="0" y="1052736"/>
              <a:ext cx="5505821" cy="47648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995AE49-FB6B-46F1-F750-231EAF16F3E6}"/>
                </a:ext>
              </a:extLst>
            </p:cNvPr>
            <p:cNvSpPr/>
            <p:nvPr/>
          </p:nvSpPr>
          <p:spPr>
            <a:xfrm>
              <a:off x="170763" y="3678441"/>
              <a:ext cx="5164295" cy="187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197DC62-0A69-C9E9-77BF-0A1D07BA1974}"/>
                </a:ext>
              </a:extLst>
            </p:cNvPr>
            <p:cNvSpPr/>
            <p:nvPr/>
          </p:nvSpPr>
          <p:spPr>
            <a:xfrm>
              <a:off x="144890" y="2636912"/>
              <a:ext cx="5164295" cy="187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F39AF4B-725F-D5D1-8134-5AB76B772496}"/>
                </a:ext>
              </a:extLst>
            </p:cNvPr>
            <p:cNvSpPr/>
            <p:nvPr/>
          </p:nvSpPr>
          <p:spPr>
            <a:xfrm>
              <a:off x="144890" y="1772816"/>
              <a:ext cx="5164295" cy="187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858884DE-C638-8FD5-364E-EEC64E477E23}"/>
              </a:ext>
            </a:extLst>
          </p:cNvPr>
          <p:cNvSpPr txBox="1"/>
          <p:nvPr/>
        </p:nvSpPr>
        <p:spPr>
          <a:xfrm>
            <a:off x="144196" y="948526"/>
            <a:ext cx="3647548" cy="1805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rPr>
              <a:t>Smart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rPr>
              <a:t>data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rPr>
              <a:t>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rPr>
              <a:t>user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alatino Linotype" panose="02040502050505030304" pitchFamily="18" charset="0"/>
              <a:ea typeface="+mj-ea"/>
              <a:cs typeface="Arial Narrow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149B016-E9C2-08ED-E82D-690EB58307AC}"/>
              </a:ext>
            </a:extLst>
          </p:cNvPr>
          <p:cNvGrpSpPr/>
          <p:nvPr/>
        </p:nvGrpSpPr>
        <p:grpSpPr>
          <a:xfrm>
            <a:off x="3071664" y="620688"/>
            <a:ext cx="8528766" cy="1296144"/>
            <a:chOff x="3071664" y="620688"/>
            <a:chExt cx="8528766" cy="1296144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C411300-5A12-7C46-8E82-2297490FB27D}"/>
                </a:ext>
              </a:extLst>
            </p:cNvPr>
            <p:cNvSpPr txBox="1"/>
            <p:nvPr/>
          </p:nvSpPr>
          <p:spPr>
            <a:xfrm>
              <a:off x="6023992" y="767608"/>
              <a:ext cx="5576438" cy="1149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rtlCol="0" anchor="t" anchorCtr="0">
              <a:noAutofit/>
            </a:bodyPr>
            <a:lstStyle>
              <a:defPPr>
                <a:defRPr lang="de-DE"/>
              </a:defPPr>
              <a:lvl1pPr marL="180975" indent="-180975">
                <a:spcBef>
                  <a:spcPts val="0"/>
                </a:spcBef>
                <a:spcAft>
                  <a:spcPts val="0"/>
                </a:spcAft>
                <a:buSzPct val="100000"/>
                <a:buFont typeface="Arial" panose="020B0604020202020204" pitchFamily="34" charset="0"/>
                <a:buChar char="•"/>
                <a:defRPr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1pPr>
              <a:lvl2pPr marL="442913" lvl="1" indent="-261938">
                <a:spcBef>
                  <a:spcPts val="0"/>
                </a:spcBef>
                <a:spcAft>
                  <a:spcPts val="1200"/>
                </a:spcAft>
                <a:buSzPct val="80000"/>
                <a:buFont typeface="Symbol" panose="05050102010706020507" pitchFamily="18" charset="2"/>
                <a:buChar char="-"/>
                <a:defRPr sz="20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2pPr>
              <a:lvl3pPr marL="715963" indent="-273050">
                <a:spcBef>
                  <a:spcPts val="0"/>
                </a:spcBef>
                <a:spcAft>
                  <a:spcPts val="1200"/>
                </a:spcAft>
                <a:buSzPct val="80000"/>
                <a:buFont typeface="Wingdings" charset="2"/>
                <a:buChar char="§"/>
                <a:defRPr sz="20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3pPr>
              <a:lvl4pPr marL="1600200" indent="-228600">
                <a:spcBef>
                  <a:spcPct val="20000"/>
                </a:spcBef>
                <a:buSzPct val="80000"/>
                <a:buFont typeface="Wingdings" charset="2"/>
                <a:buChar char="§"/>
                <a:defRPr sz="16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/>
                  <a:cs typeface="Arial Narrow"/>
                </a:defRPr>
              </a:lvl4pPr>
              <a:lvl5pPr marL="2057400" indent="-228600">
                <a:spcBef>
                  <a:spcPct val="20000"/>
                </a:spcBef>
                <a:buSzPct val="80000"/>
                <a:buFont typeface="Wingdings" charset="2"/>
                <a:buChar char="§"/>
                <a:defRPr sz="14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/>
                  <a:cs typeface="Arial Narrow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de-DE" dirty="0"/>
                <a:t>Optimierung von Prozessen durch KI</a:t>
              </a:r>
            </a:p>
            <a:p>
              <a:r>
                <a:rPr lang="de-DE" dirty="0"/>
                <a:t>Zentrale und operationale Prozesse basieren auf BA-generierter </a:t>
              </a:r>
              <a:r>
                <a:rPr lang="de-DE" dirty="0" err="1"/>
                <a:t>lead</a:t>
              </a:r>
              <a:r>
                <a:rPr lang="de-DE" dirty="0"/>
                <a:t> und lag </a:t>
              </a:r>
              <a:r>
                <a:rPr lang="de-DE" dirty="0" err="1"/>
                <a:t>information</a:t>
              </a:r>
              <a:endParaRPr lang="de-DE" dirty="0"/>
            </a:p>
            <a:p>
              <a:r>
                <a:rPr lang="de-DE" dirty="0"/>
                <a:t>Automatische Informationsprozesse (→ User)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7B5CC3C-B2D8-8CD0-1BAE-8A50B5F2E482}"/>
                </a:ext>
              </a:extLst>
            </p:cNvPr>
            <p:cNvSpPr txBox="1"/>
            <p:nvPr/>
          </p:nvSpPr>
          <p:spPr>
            <a:xfrm>
              <a:off x="5159896" y="620688"/>
              <a:ext cx="1012804" cy="64807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Grad 4</a:t>
              </a:r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4DB07D5C-D2A3-BDCB-09A3-D770B70E7346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3071664" y="944724"/>
              <a:ext cx="2088232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33D0372-FD46-87C7-7967-5FBBC3CBECE4}"/>
              </a:ext>
            </a:extLst>
          </p:cNvPr>
          <p:cNvGrpSpPr/>
          <p:nvPr/>
        </p:nvGrpSpPr>
        <p:grpSpPr>
          <a:xfrm>
            <a:off x="3596040" y="1947961"/>
            <a:ext cx="7986359" cy="1328639"/>
            <a:chOff x="3596040" y="1947961"/>
            <a:chExt cx="7986359" cy="132863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7D72F0C-ADED-E000-278D-77E86D56B194}"/>
                </a:ext>
              </a:extLst>
            </p:cNvPr>
            <p:cNvSpPr txBox="1"/>
            <p:nvPr/>
          </p:nvSpPr>
          <p:spPr>
            <a:xfrm>
              <a:off x="6048002" y="2105321"/>
              <a:ext cx="5534397" cy="1171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rtlCol="0" anchor="t" anchorCtr="0">
              <a:noAutofit/>
            </a:bodyPr>
            <a:lstStyle>
              <a:lvl1pPr marL="180975" indent="-180975">
                <a:spcBef>
                  <a:spcPts val="0"/>
                </a:spcBef>
                <a:spcAft>
                  <a:spcPts val="1200"/>
                </a:spcAft>
                <a:buSzPct val="100000"/>
                <a:buFont typeface="Arial" panose="020B0604020202020204" pitchFamily="34" charset="0"/>
                <a:buChar char="•"/>
                <a:defRPr sz="2000" b="1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1pPr>
              <a:lvl2pPr marL="442913" lvl="1" indent="-261938">
                <a:spcBef>
                  <a:spcPts val="0"/>
                </a:spcBef>
                <a:spcAft>
                  <a:spcPts val="1200"/>
                </a:spcAft>
                <a:buSzPct val="80000"/>
                <a:buFont typeface="Symbol" panose="05050102010706020507" pitchFamily="18" charset="2"/>
                <a:buChar char="-"/>
                <a:defRPr sz="20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2pPr>
              <a:lvl3pPr marL="715963" indent="-273050">
                <a:spcBef>
                  <a:spcPts val="0"/>
                </a:spcBef>
                <a:spcAft>
                  <a:spcPts val="1200"/>
                </a:spcAft>
                <a:buSzPct val="80000"/>
                <a:buFont typeface="Wingdings" charset="2"/>
                <a:buChar char="§"/>
                <a:defRPr sz="20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3pPr>
              <a:lvl4pPr marL="1600200" indent="-228600">
                <a:spcBef>
                  <a:spcPct val="20000"/>
                </a:spcBef>
                <a:buSzPct val="80000"/>
                <a:buFont typeface="Wingdings" charset="2"/>
                <a:buChar char="§"/>
                <a:defRPr sz="16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/>
                  <a:cs typeface="Arial Narrow"/>
                </a:defRPr>
              </a:lvl4pPr>
              <a:lvl5pPr marL="2057400" indent="-228600">
                <a:spcBef>
                  <a:spcPct val="20000"/>
                </a:spcBef>
                <a:buSzPct val="80000"/>
                <a:buFont typeface="Wingdings" charset="2"/>
                <a:buChar char="§"/>
                <a:defRPr sz="14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/>
                  <a:cs typeface="Arial Narrow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spcAft>
                  <a:spcPts val="0"/>
                </a:spcAft>
              </a:pPr>
              <a:r>
                <a:rPr lang="de-DE" sz="1800" b="0" dirty="0"/>
                <a:t>Zentrale Prozesse basieren auf </a:t>
              </a:r>
              <a:r>
                <a:rPr lang="de-DE" sz="1800" b="0" dirty="0" err="1"/>
                <a:t>lead</a:t>
              </a:r>
              <a:r>
                <a:rPr lang="de-DE" sz="1800" b="0" dirty="0"/>
                <a:t> </a:t>
              </a:r>
              <a:r>
                <a:rPr lang="de-DE" sz="1800" b="0" dirty="0" err="1"/>
                <a:t>information</a:t>
              </a:r>
              <a:endParaRPr lang="de-DE" sz="1800" b="0" dirty="0"/>
            </a:p>
            <a:p>
              <a:pPr>
                <a:spcAft>
                  <a:spcPts val="0"/>
                </a:spcAft>
              </a:pPr>
              <a:r>
                <a:rPr lang="de-DE" sz="1800" b="0" dirty="0"/>
                <a:t>Big Data &amp; </a:t>
              </a:r>
              <a:r>
                <a:rPr lang="de-DE" sz="1800" b="0" dirty="0" err="1"/>
                <a:t>Machine</a:t>
              </a:r>
              <a:r>
                <a:rPr lang="de-DE" sz="1800" b="0" dirty="0"/>
                <a:t> </a:t>
              </a:r>
              <a:r>
                <a:rPr lang="de-DE" sz="1800" b="0" dirty="0" err="1"/>
                <a:t>learning</a:t>
              </a:r>
              <a:endParaRPr lang="de-DE" sz="1800" b="0" dirty="0"/>
            </a:p>
            <a:p>
              <a:pPr>
                <a:spcAft>
                  <a:spcPts val="0"/>
                </a:spcAft>
              </a:pPr>
              <a:r>
                <a:rPr lang="de-DE" sz="1800" b="0" dirty="0"/>
                <a:t>Automatische Prozesse</a:t>
              </a:r>
            </a:p>
            <a:p>
              <a:pPr>
                <a:spcAft>
                  <a:spcPts val="0"/>
                </a:spcAft>
              </a:pPr>
              <a:r>
                <a:rPr lang="de-DE" sz="1800" b="0" dirty="0"/>
                <a:t>Starke Kompetenzen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A2EB3D9-8A6B-ED71-4BE7-4496354E891B}"/>
                </a:ext>
              </a:extLst>
            </p:cNvPr>
            <p:cNvSpPr txBox="1"/>
            <p:nvPr/>
          </p:nvSpPr>
          <p:spPr>
            <a:xfrm>
              <a:off x="5159897" y="1947961"/>
              <a:ext cx="1012804" cy="64807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Grad 3</a:t>
              </a: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3B1DF48-8145-E231-8345-12A867D9CA9E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3596040" y="2271997"/>
              <a:ext cx="1563857" cy="26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632352D-257C-724E-0AC7-176AC3F044B6}"/>
              </a:ext>
            </a:extLst>
          </p:cNvPr>
          <p:cNvGrpSpPr/>
          <p:nvPr/>
        </p:nvGrpSpPr>
        <p:grpSpPr>
          <a:xfrm>
            <a:off x="4223792" y="3200772"/>
            <a:ext cx="7358606" cy="1029841"/>
            <a:chOff x="4223792" y="3200772"/>
            <a:chExt cx="7358606" cy="1029841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FD18089-B331-EFEC-A071-CE0536A66EE7}"/>
                </a:ext>
              </a:extLst>
            </p:cNvPr>
            <p:cNvSpPr txBox="1"/>
            <p:nvPr/>
          </p:nvSpPr>
          <p:spPr>
            <a:xfrm>
              <a:off x="6076577" y="3354213"/>
              <a:ext cx="5505821" cy="87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rtlCol="0" anchor="t" anchorCtr="0">
              <a:noAutofit/>
            </a:bodyPr>
            <a:lstStyle>
              <a:defPPr>
                <a:defRPr lang="de-DE"/>
              </a:defPPr>
              <a:lvl1pPr marL="180975" indent="-180975">
                <a:spcBef>
                  <a:spcPts val="0"/>
                </a:spcBef>
                <a:spcAft>
                  <a:spcPts val="0"/>
                </a:spcAft>
                <a:buSzPct val="100000"/>
                <a:buFont typeface="Arial" panose="020B0604020202020204" pitchFamily="34" charset="0"/>
                <a:buChar char="•"/>
                <a:defRPr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1pPr>
              <a:lvl2pPr marL="442913" lvl="1" indent="-261938">
                <a:spcBef>
                  <a:spcPts val="0"/>
                </a:spcBef>
                <a:spcAft>
                  <a:spcPts val="1200"/>
                </a:spcAft>
                <a:buSzPct val="80000"/>
                <a:buFont typeface="Symbol" panose="05050102010706020507" pitchFamily="18" charset="2"/>
                <a:buChar char="-"/>
                <a:defRPr sz="20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2pPr>
              <a:lvl3pPr marL="715963" indent="-273050">
                <a:spcBef>
                  <a:spcPts val="0"/>
                </a:spcBef>
                <a:spcAft>
                  <a:spcPts val="1200"/>
                </a:spcAft>
                <a:buSzPct val="80000"/>
                <a:buFont typeface="Wingdings" charset="2"/>
                <a:buChar char="§"/>
                <a:defRPr sz="20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3pPr>
              <a:lvl4pPr marL="1600200" indent="-228600">
                <a:spcBef>
                  <a:spcPct val="20000"/>
                </a:spcBef>
                <a:buSzPct val="80000"/>
                <a:buFont typeface="Wingdings" charset="2"/>
                <a:buChar char="§"/>
                <a:defRPr sz="16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/>
                  <a:cs typeface="Arial Narrow"/>
                </a:defRPr>
              </a:lvl4pPr>
              <a:lvl5pPr marL="2057400" indent="-228600">
                <a:spcBef>
                  <a:spcPct val="20000"/>
                </a:spcBef>
                <a:buSzPct val="80000"/>
                <a:buFont typeface="Wingdings" charset="2"/>
                <a:buChar char="§"/>
                <a:defRPr sz="14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/>
                  <a:cs typeface="Arial Narrow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de-DE" dirty="0"/>
                <a:t>Data Warehouse und Datenintegration (starke IT)</a:t>
              </a:r>
            </a:p>
            <a:p>
              <a:r>
                <a:rPr lang="de-DE" dirty="0"/>
                <a:t>Wenig analytische Kompetenz</a:t>
              </a:r>
            </a:p>
            <a:p>
              <a:r>
                <a:rPr lang="de-DE" dirty="0"/>
                <a:t>Etabliertes Reporting (lag </a:t>
              </a:r>
              <a:r>
                <a:rPr lang="de-DE" dirty="0" err="1"/>
                <a:t>information</a:t>
              </a:r>
              <a:r>
                <a:rPr lang="de-DE" dirty="0"/>
                <a:t>)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515B7B4-790D-99C5-3FEF-97F33068A146}"/>
                </a:ext>
              </a:extLst>
            </p:cNvPr>
            <p:cNvSpPr txBox="1"/>
            <p:nvPr/>
          </p:nvSpPr>
          <p:spPr>
            <a:xfrm>
              <a:off x="5165284" y="3200772"/>
              <a:ext cx="1012804" cy="64807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Grad 2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7E69CF9-53A9-7D9C-1E6A-C93156BD20E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223792" y="3429000"/>
              <a:ext cx="941492" cy="958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4F20F03-627B-DFE7-0DCA-1257A63DD752}"/>
              </a:ext>
            </a:extLst>
          </p:cNvPr>
          <p:cNvGrpSpPr/>
          <p:nvPr/>
        </p:nvGrpSpPr>
        <p:grpSpPr>
          <a:xfrm>
            <a:off x="4897769" y="4230613"/>
            <a:ext cx="6684629" cy="1368152"/>
            <a:chOff x="4897769" y="4230613"/>
            <a:chExt cx="6684629" cy="1368152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134D940-D0C8-B625-4FA5-FC1D591444EA}"/>
                </a:ext>
              </a:extLst>
            </p:cNvPr>
            <p:cNvSpPr txBox="1"/>
            <p:nvPr/>
          </p:nvSpPr>
          <p:spPr>
            <a:xfrm>
              <a:off x="6076577" y="4362325"/>
              <a:ext cx="5505821" cy="1236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rtlCol="0" anchor="t" anchorCtr="0">
              <a:noAutofit/>
            </a:bodyPr>
            <a:lstStyle>
              <a:defPPr>
                <a:defRPr lang="de-DE"/>
              </a:defPPr>
              <a:lvl1pPr marL="180975" indent="-180975">
                <a:spcBef>
                  <a:spcPts val="0"/>
                </a:spcBef>
                <a:spcAft>
                  <a:spcPts val="0"/>
                </a:spcAft>
                <a:buSzPct val="100000"/>
                <a:buFont typeface="Arial" panose="020B0604020202020204" pitchFamily="34" charset="0"/>
                <a:buChar char="•"/>
                <a:defRPr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1pPr>
              <a:lvl2pPr marL="442913" lvl="1" indent="-261938">
                <a:spcBef>
                  <a:spcPts val="0"/>
                </a:spcBef>
                <a:spcAft>
                  <a:spcPts val="1200"/>
                </a:spcAft>
                <a:buSzPct val="80000"/>
                <a:buFont typeface="Symbol" panose="05050102010706020507" pitchFamily="18" charset="2"/>
                <a:buChar char="-"/>
                <a:defRPr sz="20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2pPr>
              <a:lvl3pPr marL="715963" indent="-273050">
                <a:spcBef>
                  <a:spcPts val="0"/>
                </a:spcBef>
                <a:spcAft>
                  <a:spcPts val="1200"/>
                </a:spcAft>
                <a:buSzPct val="80000"/>
                <a:buFont typeface="Wingdings" charset="2"/>
                <a:buChar char="§"/>
                <a:defRPr sz="20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alatino Linotype" panose="02040502050505030304" pitchFamily="18" charset="0"/>
                  <a:cs typeface="Arial Narrow"/>
                </a:defRPr>
              </a:lvl3pPr>
              <a:lvl4pPr marL="1600200" indent="-228600">
                <a:spcBef>
                  <a:spcPct val="20000"/>
                </a:spcBef>
                <a:buSzPct val="80000"/>
                <a:buFont typeface="Wingdings" charset="2"/>
                <a:buChar char="§"/>
                <a:defRPr sz="16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/>
                  <a:cs typeface="Arial Narrow"/>
                </a:defRPr>
              </a:lvl4pPr>
              <a:lvl5pPr marL="2057400" indent="-228600">
                <a:spcBef>
                  <a:spcPct val="20000"/>
                </a:spcBef>
                <a:buSzPct val="80000"/>
                <a:buFont typeface="Wingdings" charset="2"/>
                <a:buChar char="§"/>
                <a:defRPr sz="1400" b="0" i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/>
                  <a:cs typeface="Arial Narrow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de-DE" dirty="0"/>
                <a:t>Dateninseln</a:t>
              </a:r>
            </a:p>
            <a:p>
              <a:r>
                <a:rPr lang="de-DE" dirty="0"/>
                <a:t>Keine BA Funktion</a:t>
              </a:r>
            </a:p>
            <a:p>
              <a:r>
                <a:rPr lang="de-DE" dirty="0"/>
                <a:t>Wenig analytische Kompetenz, grundlegende IT</a:t>
              </a:r>
            </a:p>
            <a:p>
              <a:r>
                <a:rPr lang="de-DE" dirty="0"/>
                <a:t>Einfaches Reporting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F956D95-0BB4-049D-ED66-AA8B432E8E10}"/>
                </a:ext>
              </a:extLst>
            </p:cNvPr>
            <p:cNvSpPr txBox="1"/>
            <p:nvPr/>
          </p:nvSpPr>
          <p:spPr>
            <a:xfrm>
              <a:off x="5185276" y="4230613"/>
              <a:ext cx="1012804" cy="64807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Grad 1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F67ACED-266E-9D7C-1B8A-D271B035EAD7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4897769" y="4554649"/>
              <a:ext cx="287507" cy="76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2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40762DD-0875-47D0-2F62-975FFC8637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4032" y="764704"/>
            <a:ext cx="5400600" cy="5256584"/>
          </a:xfrm>
        </p:spPr>
        <p:txBody>
          <a:bodyPr/>
          <a:lstStyle/>
          <a:p>
            <a:r>
              <a:rPr lang="de-DE" dirty="0"/>
              <a:t>Zeigt </a:t>
            </a:r>
          </a:p>
          <a:p>
            <a:pPr lvl="1"/>
            <a:r>
              <a:rPr lang="de-DE" dirty="0"/>
              <a:t>die </a:t>
            </a:r>
            <a:r>
              <a:rPr lang="de-DE" b="1" dirty="0"/>
              <a:t>Rollen </a:t>
            </a:r>
            <a:r>
              <a:rPr lang="de-DE" dirty="0"/>
              <a:t>und </a:t>
            </a:r>
          </a:p>
          <a:p>
            <a:pPr lvl="1"/>
            <a:r>
              <a:rPr lang="de-DE" b="1" dirty="0"/>
              <a:t>Aufgabenbereiche</a:t>
            </a:r>
            <a:endParaRPr lang="de-DE" dirty="0"/>
          </a:p>
          <a:p>
            <a:pPr marL="180975" lvl="1" indent="0">
              <a:buNone/>
            </a:pPr>
            <a:r>
              <a:rPr lang="de-DE" dirty="0"/>
              <a:t>die für BA relevant sind</a:t>
            </a:r>
          </a:p>
          <a:p>
            <a:r>
              <a:rPr lang="de-DE" dirty="0"/>
              <a:t>Oben: Businessorientierung </a:t>
            </a:r>
          </a:p>
          <a:p>
            <a:r>
              <a:rPr lang="de-DE" dirty="0"/>
              <a:t>Unten: Technik/Datenorientierung</a:t>
            </a:r>
          </a:p>
          <a:p>
            <a:r>
              <a:rPr lang="de-DE" dirty="0"/>
              <a:t>Von oben nach unten: Informationsbedarfe</a:t>
            </a:r>
          </a:p>
          <a:p>
            <a:r>
              <a:rPr lang="de-DE" dirty="0"/>
              <a:t>Von unten nach oben: Informationsangebot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85E2EE9-4D3C-8978-857B-368D193689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12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E8D959-E9BB-6FBC-6EC9-AA63480A1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Konzept der BA-Professionalisierung</a:t>
            </a:r>
          </a:p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1D6220-BD88-9A15-4394-4741BD91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764705"/>
            <a:ext cx="615369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9AF65F5-3679-FB02-2EEE-D23EAE3B36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05907" y="434726"/>
            <a:ext cx="5666757" cy="23462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b="1" dirty="0"/>
              <a:t>Businessorientierung</a:t>
            </a:r>
          </a:p>
          <a:p>
            <a:pPr lvl="1"/>
            <a:r>
              <a:rPr lang="de-DE" dirty="0"/>
              <a:t>Top Management</a:t>
            </a:r>
          </a:p>
          <a:p>
            <a:pPr lvl="1"/>
            <a:r>
              <a:rPr lang="de-DE" dirty="0"/>
              <a:t>Funktionsbereiche (FB), z.B. HR, Marketing, Produktion, Finanzen</a:t>
            </a:r>
          </a:p>
          <a:p>
            <a:pPr lvl="1"/>
            <a:r>
              <a:rPr lang="de-DE" dirty="0"/>
              <a:t>Fokussiert auf </a:t>
            </a:r>
            <a:r>
              <a:rPr lang="de-DE" b="1" dirty="0"/>
              <a:t>strategische </a:t>
            </a:r>
            <a:r>
              <a:rPr lang="de-DE" dirty="0"/>
              <a:t>und </a:t>
            </a:r>
            <a:r>
              <a:rPr lang="de-DE" b="1" dirty="0"/>
              <a:t>operative Prozesse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F64D9D-1824-2641-1586-E029DA6669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13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CF49F9-873C-3FA3-E171-0D8426D751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Drei zentrale Rollen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8C4A573-648D-B669-5E54-03DC1C0A75D1}"/>
              </a:ext>
            </a:extLst>
          </p:cNvPr>
          <p:cNvGrpSpPr/>
          <p:nvPr/>
        </p:nvGrpSpPr>
        <p:grpSpPr>
          <a:xfrm>
            <a:off x="-528736" y="1988840"/>
            <a:ext cx="6444380" cy="2592288"/>
            <a:chOff x="-168696" y="1124744"/>
            <a:chExt cx="6444380" cy="2592288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E3A35827-6215-E118-5191-4AA77D904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8696" y="1124744"/>
              <a:ext cx="6444380" cy="259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AC2AE7B-54CD-691B-25A0-1A6A95C2A6E9}"/>
                </a:ext>
              </a:extLst>
            </p:cNvPr>
            <p:cNvSpPr/>
            <p:nvPr/>
          </p:nvSpPr>
          <p:spPr>
            <a:xfrm rot="19022760">
              <a:off x="-77037" y="2131058"/>
              <a:ext cx="1998119" cy="843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rgbClr val="262626"/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2337D47-5C76-235D-A0DD-145A318D6381}"/>
              </a:ext>
            </a:extLst>
          </p:cNvPr>
          <p:cNvSpPr/>
          <p:nvPr/>
        </p:nvSpPr>
        <p:spPr>
          <a:xfrm rot="9232109">
            <a:off x="4694892" y="2442991"/>
            <a:ext cx="1709329" cy="338683"/>
          </a:xfrm>
          <a:prstGeom prst="rightArrow">
            <a:avLst/>
          </a:prstGeom>
          <a:solidFill>
            <a:srgbClr val="EAEAE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C9D020F8-B45A-11AB-942C-FA3EA591D062}"/>
              </a:ext>
            </a:extLst>
          </p:cNvPr>
          <p:cNvSpPr txBox="1">
            <a:spLocks/>
          </p:cNvSpPr>
          <p:nvPr/>
        </p:nvSpPr>
        <p:spPr>
          <a:xfrm>
            <a:off x="6405907" y="4839791"/>
            <a:ext cx="5666757" cy="168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180975" indent="-180975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1pPr>
            <a:lvl2pPr marL="442913" indent="-261938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80000"/>
              <a:buFont typeface="Symbol" panose="05050102010706020507" pitchFamily="18" charset="2"/>
              <a:buChar char="-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2pPr>
            <a:lvl3pPr marL="715963" indent="-2730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80000"/>
              <a:buFont typeface="Wingdings" charset="2"/>
              <a:buChar char="§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Datenorientierung </a:t>
            </a:r>
          </a:p>
          <a:p>
            <a:pPr lvl="1"/>
            <a:r>
              <a:rPr lang="de-DE" dirty="0"/>
              <a:t>Sammlung und Integration der Daten </a:t>
            </a:r>
          </a:p>
          <a:p>
            <a:pPr lvl="1"/>
            <a:r>
              <a:rPr lang="de-DE" dirty="0"/>
              <a:t>ETL (</a:t>
            </a:r>
            <a:r>
              <a:rPr lang="de-DE" dirty="0" err="1"/>
              <a:t>extract</a:t>
            </a:r>
            <a:r>
              <a:rPr lang="de-DE" dirty="0"/>
              <a:t>, </a:t>
            </a:r>
            <a:r>
              <a:rPr lang="de-DE" dirty="0" err="1"/>
              <a:t>transform</a:t>
            </a:r>
            <a:r>
              <a:rPr lang="de-DE" dirty="0"/>
              <a:t>, </a:t>
            </a:r>
            <a:r>
              <a:rPr lang="de-DE" dirty="0" err="1"/>
              <a:t>load</a:t>
            </a:r>
            <a:r>
              <a:rPr lang="de-DE" dirty="0"/>
              <a:t>): Cleaning, Integration und "</a:t>
            </a:r>
            <a:r>
              <a:rPr lang="de-DE" dirty="0" err="1"/>
              <a:t>wrangling</a:t>
            </a:r>
            <a:r>
              <a:rPr lang="de-DE" dirty="0"/>
              <a:t>"</a:t>
            </a:r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BE9FBF82-12E8-F555-9D2D-7D8AF422F5DE}"/>
              </a:ext>
            </a:extLst>
          </p:cNvPr>
          <p:cNvSpPr txBox="1">
            <a:spLocks/>
          </p:cNvSpPr>
          <p:nvPr/>
        </p:nvSpPr>
        <p:spPr>
          <a:xfrm>
            <a:off x="6405907" y="2967583"/>
            <a:ext cx="5666757" cy="168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180975" indent="-180975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1pPr>
            <a:lvl2pPr marL="442913" indent="-261938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80000"/>
              <a:buFont typeface="Symbol" panose="05050102010706020507" pitchFamily="18" charset="2"/>
              <a:buChar char="-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2pPr>
            <a:lvl3pPr marL="715963" indent="-2730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80000"/>
              <a:buFont typeface="Wingdings" charset="2"/>
              <a:buChar char="§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Analyseorientierung </a:t>
            </a:r>
          </a:p>
          <a:p>
            <a:pPr lvl="1"/>
            <a:r>
              <a:rPr lang="de-DE" dirty="0"/>
              <a:t>Arbeitet mit Daten und liefert Information</a:t>
            </a:r>
          </a:p>
          <a:p>
            <a:pPr lvl="1"/>
            <a:r>
              <a:rPr lang="de-DE" b="1" dirty="0"/>
              <a:t>Integriert </a:t>
            </a:r>
            <a:r>
              <a:rPr lang="de-DE" dirty="0"/>
              <a:t>die Business-, Daten- und Analyseorientierung und </a:t>
            </a:r>
            <a:r>
              <a:rPr lang="de-DE" b="1" dirty="0"/>
              <a:t>vermittelt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081AD85-B28F-7E20-23F0-01AA050A9EF0}"/>
              </a:ext>
            </a:extLst>
          </p:cNvPr>
          <p:cNvSpPr/>
          <p:nvPr/>
        </p:nvSpPr>
        <p:spPr>
          <a:xfrm rot="12576723">
            <a:off x="4919968" y="4629170"/>
            <a:ext cx="1451237" cy="338683"/>
          </a:xfrm>
          <a:prstGeom prst="rightArrow">
            <a:avLst/>
          </a:prstGeom>
          <a:solidFill>
            <a:srgbClr val="EAEAE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C892E2F-277B-5131-89FE-E35B5590E1C1}"/>
              </a:ext>
            </a:extLst>
          </p:cNvPr>
          <p:cNvSpPr/>
          <p:nvPr/>
        </p:nvSpPr>
        <p:spPr>
          <a:xfrm flipH="1">
            <a:off x="5221755" y="3452594"/>
            <a:ext cx="1107952" cy="336446"/>
          </a:xfrm>
          <a:prstGeom prst="rightArrow">
            <a:avLst/>
          </a:prstGeom>
          <a:solidFill>
            <a:srgbClr val="EAEAE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450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834F4A5-D646-238F-F579-21F43FA46C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6001816"/>
          </a:xfrm>
        </p:spPr>
        <p:txBody>
          <a:bodyPr/>
          <a:lstStyle/>
          <a:p>
            <a:r>
              <a:rPr lang="de-DE" dirty="0"/>
              <a:t>Betrifft die Frage der Wertschöpfung durch die BA-Funktion</a:t>
            </a:r>
          </a:p>
          <a:p>
            <a:r>
              <a:rPr lang="de-DE" dirty="0"/>
              <a:t>Dimension von "wenig" (BA-Information als "nice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") bis zu "stark relevant" (BA-Information ist zentral für strategische Entscheidungen)</a:t>
            </a:r>
          </a:p>
          <a:p>
            <a:r>
              <a:rPr lang="de-DE" dirty="0"/>
              <a:t>Laursen &amp; </a:t>
            </a:r>
            <a:r>
              <a:rPr lang="de-DE" dirty="0" err="1"/>
              <a:t>Thorlund</a:t>
            </a:r>
            <a:r>
              <a:rPr lang="de-DE" dirty="0"/>
              <a:t>: </a:t>
            </a:r>
            <a:r>
              <a:rPr lang="de-DE" b="1" dirty="0"/>
              <a:t>4 Typen der Integration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23C88F-6A40-E8BE-D7EE-C0E95AAE50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737600" y="6144494"/>
            <a:ext cx="2844800" cy="365125"/>
          </a:xfrm>
        </p:spPr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14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BC15CB-2D3F-1929-0153-8F0AF8B571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Beziehung zwischen Unternehmensstrategie und BA-Funktion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F9502C5-57DC-6A41-590F-214100A39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524892"/>
            <a:ext cx="3945644" cy="557785"/>
          </a:xfrm>
          <a:prstGeom prst="rect">
            <a:avLst/>
          </a:prstGeom>
        </p:spPr>
      </p:pic>
      <p:pic>
        <p:nvPicPr>
          <p:cNvPr id="11" name="Grafik 10" descr="Ein Bild, das Pfeil enthält.&#10;&#10;Automatisch generierte Beschreibung">
            <a:extLst>
              <a:ext uri="{FF2B5EF4-FFF2-40B4-BE49-F238E27FC236}">
                <a16:creationId xmlns:a16="http://schemas.microsoft.com/office/drawing/2014/main" id="{C2FB4420-1308-83F0-A616-DDDBE2814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24" y="3614798"/>
            <a:ext cx="3945644" cy="557785"/>
          </a:xfrm>
          <a:prstGeom prst="rect">
            <a:avLst/>
          </a:prstGeom>
        </p:spPr>
      </p:pic>
      <p:pic>
        <p:nvPicPr>
          <p:cNvPr id="13" name="Grafik 12" descr="Ein Bild, das Text, drinnen enthält.&#10;&#10;Automatisch generierte Beschreibung">
            <a:extLst>
              <a:ext uri="{FF2B5EF4-FFF2-40B4-BE49-F238E27FC236}">
                <a16:creationId xmlns:a16="http://schemas.microsoft.com/office/drawing/2014/main" id="{4F5903E1-C530-FAA5-1765-AE5EEA4594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24" y="4780382"/>
            <a:ext cx="3945644" cy="55778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002CDAD-B460-BBC4-92D9-0570778897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24" y="5746973"/>
            <a:ext cx="3884684" cy="74523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4CF7B2F-0F5D-B15C-7257-A63F95541186}"/>
              </a:ext>
            </a:extLst>
          </p:cNvPr>
          <p:cNvSpPr txBox="1"/>
          <p:nvPr/>
        </p:nvSpPr>
        <p:spPr>
          <a:xfrm>
            <a:off x="463692" y="2625455"/>
            <a:ext cx="1800200" cy="3834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rPr>
              <a:t>Separiert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D7A8C5-CF5A-2AF1-2B21-13EEF606CB92}"/>
              </a:ext>
            </a:extLst>
          </p:cNvPr>
          <p:cNvSpPr txBox="1"/>
          <p:nvPr/>
        </p:nvSpPr>
        <p:spPr>
          <a:xfrm>
            <a:off x="463692" y="3701950"/>
            <a:ext cx="1800200" cy="3834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</a:rPr>
              <a:t>Koordiniert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CED6AC1-AFB2-D878-5DD2-36A371E9F2C8}"/>
              </a:ext>
            </a:extLst>
          </p:cNvPr>
          <p:cNvSpPr txBox="1"/>
          <p:nvPr/>
        </p:nvSpPr>
        <p:spPr>
          <a:xfrm>
            <a:off x="438962" y="4852390"/>
            <a:ext cx="1800200" cy="3834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</a:rPr>
              <a:t>Dialog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042FDE-B908-E396-DB0E-71E1777E5DB4}"/>
              </a:ext>
            </a:extLst>
          </p:cNvPr>
          <p:cNvSpPr txBox="1"/>
          <p:nvPr/>
        </p:nvSpPr>
        <p:spPr>
          <a:xfrm>
            <a:off x="438962" y="5820700"/>
            <a:ext cx="1800200" cy="3834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</a:rPr>
              <a:t>Holistisch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EA3C3A-A73B-E391-0D27-7DBD3BF6BD73}"/>
              </a:ext>
            </a:extLst>
          </p:cNvPr>
          <p:cNvSpPr txBox="1"/>
          <p:nvPr/>
        </p:nvSpPr>
        <p:spPr>
          <a:xfrm>
            <a:off x="6178723" y="2348880"/>
            <a:ext cx="5677917" cy="975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rtlCol="0" anchor="t" anchorCtr="0">
            <a:noAutofit/>
          </a:bodyPr>
          <a:lstStyle>
            <a:defPPr>
              <a:defRPr lang="de-DE"/>
            </a:defPPr>
            <a:lvl1pPr marL="342900" marR="0" indent="-3429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</a:defRPr>
            </a:lvl1pPr>
          </a:lstStyle>
          <a:p>
            <a:r>
              <a:rPr lang="de-DE" sz="1800"/>
              <a:t>BA wird ad hoc mit operativem Fokus genutzt</a:t>
            </a:r>
          </a:p>
          <a:p>
            <a:r>
              <a:rPr lang="de-DE" sz="1800"/>
              <a:t>Keine Verbindung zur Strategie</a:t>
            </a:r>
          </a:p>
          <a:p>
            <a:r>
              <a:rPr lang="de-DE" sz="1800"/>
              <a:t>Entscheidungen basieren nicht auf Daten </a:t>
            </a:r>
            <a:endParaRPr lang="de-DE" sz="18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9220BB-EFE6-962E-F268-246EA4B9B967}"/>
              </a:ext>
            </a:extLst>
          </p:cNvPr>
          <p:cNvSpPr txBox="1"/>
          <p:nvPr/>
        </p:nvSpPr>
        <p:spPr>
          <a:xfrm>
            <a:off x="6169900" y="3454300"/>
            <a:ext cx="5686740" cy="954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rtlCol="0" anchor="t" anchorCtr="0">
            <a:noAutofit/>
          </a:bodyPr>
          <a:lstStyle>
            <a:defPPr>
              <a:defRPr lang="de-DE"/>
            </a:defPPr>
            <a:lvl1pPr marL="342900" marR="0" indent="-3429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</a:defRPr>
            </a:lvl1pPr>
          </a:lstStyle>
          <a:p>
            <a:r>
              <a:rPr lang="de-DE"/>
              <a:t>Reaktive / einseitige Verbindung</a:t>
            </a:r>
          </a:p>
          <a:p>
            <a:r>
              <a:rPr lang="de-DE"/>
              <a:t>BA liefert strategisch relevante Lead und Lag Informationen auf Anfrage (z.B. über KPIs)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17CB305-47D9-EB9D-5F4E-571CF967F68F}"/>
              </a:ext>
            </a:extLst>
          </p:cNvPr>
          <p:cNvSpPr txBox="1"/>
          <p:nvPr/>
        </p:nvSpPr>
        <p:spPr>
          <a:xfrm>
            <a:off x="6153993" y="4598071"/>
            <a:ext cx="5702647" cy="932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rtlCol="0" anchor="t" anchorCtr="0">
            <a:noAutofit/>
          </a:bodyPr>
          <a:lstStyle>
            <a:defPPr>
              <a:defRPr lang="de-DE"/>
            </a:defPPr>
            <a:lvl1pPr marL="342900" marR="0" indent="-3429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</a:defRPr>
            </a:lvl1pPr>
          </a:lstStyle>
          <a:p>
            <a:r>
              <a:rPr lang="de-DE"/>
              <a:t>Wechselseitiger Einfluss (feedback-loop)</a:t>
            </a:r>
          </a:p>
          <a:p>
            <a:r>
              <a:rPr lang="de-DE"/>
              <a:t>Lag information kann Strategieänderung bewirken</a:t>
            </a:r>
          </a:p>
          <a:p>
            <a:r>
              <a:rPr lang="de-DE"/>
              <a:t>Grundlage für organizational learning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73924D-F3CD-2C96-796B-BCC076AFA834}"/>
              </a:ext>
            </a:extLst>
          </p:cNvPr>
          <p:cNvSpPr txBox="1"/>
          <p:nvPr/>
        </p:nvSpPr>
        <p:spPr>
          <a:xfrm>
            <a:off x="6153993" y="5746973"/>
            <a:ext cx="5702647" cy="907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rtlCol="0" anchor="t" anchorCtr="0">
            <a:noAutofit/>
          </a:bodyPr>
          <a:lstStyle>
            <a:defPPr>
              <a:defRPr lang="de-DE"/>
            </a:defPPr>
            <a:lvl1pPr marL="342900" marR="0" indent="-3429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</a:defRPr>
            </a:lvl1pPr>
          </a:lstStyle>
          <a:p>
            <a:r>
              <a:rPr lang="de-DE"/>
              <a:t>Information wird selbst als strategische Ressource genutzt (z.B. Amazon, Facebook, Samson)</a:t>
            </a:r>
          </a:p>
          <a:p>
            <a:r>
              <a:rPr lang="de-DE"/>
              <a:t>Teil des Business models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42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0E827E-AFF5-7ADF-F5EC-2E75F42EE1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9727053" cy="5256584"/>
          </a:xfrm>
        </p:spPr>
        <p:txBody>
          <a:bodyPr/>
          <a:lstStyle/>
          <a:p>
            <a:r>
              <a:rPr lang="de-DE" b="1" dirty="0"/>
              <a:t>Informationsstrategie: </a:t>
            </a:r>
            <a:r>
              <a:rPr lang="de-DE" dirty="0"/>
              <a:t>Wie kann man den geäußerten Informationsbedarf decken?</a:t>
            </a:r>
            <a:endParaRPr lang="de-DE" b="1" dirty="0"/>
          </a:p>
          <a:p>
            <a:pPr marL="0" indent="0">
              <a:spcAft>
                <a:spcPts val="2400"/>
              </a:spcAft>
              <a:buNone/>
            </a:pPr>
            <a:r>
              <a:rPr lang="de-DE" b="1" dirty="0"/>
              <a:t>→ </a:t>
            </a:r>
            <a:r>
              <a:rPr lang="de-DE" dirty="0"/>
              <a:t>Spezifikation der 4 zentralen Zutaten eines BA-Prozesses:</a:t>
            </a:r>
          </a:p>
          <a:p>
            <a:pPr marL="638175" lvl="1" indent="-457200">
              <a:spcAft>
                <a:spcPts val="2400"/>
              </a:spcAft>
              <a:buSzPct val="100000"/>
              <a:buFont typeface="+mj-lt"/>
              <a:buAutoNum type="arabicParenBoth"/>
            </a:pPr>
            <a:r>
              <a:rPr lang="de-DE" b="1" dirty="0"/>
              <a:t>Ziel: </a:t>
            </a:r>
            <a:r>
              <a:rPr lang="de-DE" dirty="0"/>
              <a:t>Was möchte man wissen?</a:t>
            </a:r>
            <a:r>
              <a:rPr lang="de-DE" b="1" dirty="0"/>
              <a:t> → </a:t>
            </a:r>
            <a:r>
              <a:rPr lang="de-DE" dirty="0"/>
              <a:t>Reflektiert den Informationsbedarf (z.B. etwas über Kunden zu lernen)</a:t>
            </a:r>
          </a:p>
          <a:p>
            <a:pPr marL="638175" lvl="1" indent="-457200">
              <a:spcAft>
                <a:spcPts val="2400"/>
              </a:spcAft>
              <a:buSzPct val="100000"/>
              <a:buFont typeface="+mj-lt"/>
              <a:buAutoNum type="arabicParenBoth"/>
            </a:pPr>
            <a:r>
              <a:rPr lang="de-DE" b="1" dirty="0"/>
              <a:t>Inhalt: </a:t>
            </a:r>
            <a:r>
              <a:rPr lang="de-DE" dirty="0"/>
              <a:t>Welche Phänomene sind relevant (z.B. Kundenzufriedenheit)? </a:t>
            </a:r>
          </a:p>
          <a:p>
            <a:pPr marL="638175" lvl="1" indent="-457200">
              <a:spcAft>
                <a:spcPts val="2400"/>
              </a:spcAft>
              <a:buSzPct val="100000"/>
              <a:buFont typeface="+mj-lt"/>
              <a:buAutoNum type="arabicParenBoth"/>
            </a:pPr>
            <a:r>
              <a:rPr lang="de-DE" b="1" dirty="0"/>
              <a:t>Zugangsweg: </a:t>
            </a:r>
            <a:r>
              <a:rPr lang="de-DE" dirty="0"/>
              <a:t>Welche Daten kommen in Frage (z.B. Survey vs. </a:t>
            </a:r>
            <a:r>
              <a:rPr lang="de-DE" dirty="0" err="1"/>
              <a:t>Social</a:t>
            </a:r>
            <a:r>
              <a:rPr lang="de-DE" dirty="0"/>
              <a:t> Media)?</a:t>
            </a:r>
          </a:p>
          <a:p>
            <a:pPr marL="638175" lvl="1" indent="-457200">
              <a:spcAft>
                <a:spcPts val="2400"/>
              </a:spcAft>
              <a:buSzPct val="100000"/>
              <a:buFont typeface="+mj-lt"/>
              <a:buAutoNum type="arabicParenBoth"/>
            </a:pPr>
            <a:r>
              <a:rPr lang="de-DE" b="1" dirty="0"/>
              <a:t>Analytisches Design: </a:t>
            </a:r>
            <a:r>
              <a:rPr lang="de-DE" dirty="0"/>
              <a:t>Was macht man mit den Daten um das Ziel zu erreichen? (z.B. Clusteranalyse, Zeitreihenanalyse etc.)</a:t>
            </a:r>
          </a:p>
          <a:p>
            <a:pPr marL="638175" lvl="1" indent="-457200">
              <a:spcAft>
                <a:spcPts val="2400"/>
              </a:spcAft>
              <a:buSzPct val="100000"/>
              <a:buFont typeface="+mj-lt"/>
              <a:buAutoNum type="arabicParenBoth"/>
            </a:pPr>
            <a:r>
              <a:rPr lang="de-DE" b="1" dirty="0"/>
              <a:t>Nutzung der Ergebnisse: </a:t>
            </a:r>
            <a:r>
              <a:rPr lang="de-DE" dirty="0"/>
              <a:t>Ergebnisbericht? Präsentation? Dashboard? Fundament für einen automatischen KI-Prozess?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6678A4-B270-551D-7F1F-A5AF5EEB38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15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BA57FE-D74D-6F4B-9890-E809C0CE5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Informationsstrategie und ihre Zutaten</a:t>
            </a:r>
          </a:p>
        </p:txBody>
      </p:sp>
    </p:spTree>
    <p:extLst>
      <p:ext uri="{BB962C8B-B14F-4D97-AF65-F5344CB8AC3E}">
        <p14:creationId xmlns:p14="http://schemas.microsoft.com/office/powerpoint/2010/main" val="396954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8240A5-C2E8-3183-C94F-CAD18D0E4B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/>
              <a:t>Informationsbedarfe</a:t>
            </a:r>
            <a:r>
              <a:rPr lang="en-US" sz="2000" dirty="0"/>
              <a:t> </a:t>
            </a:r>
            <a:r>
              <a:rPr lang="en-US" sz="2000" dirty="0" err="1"/>
              <a:t>variieren</a:t>
            </a:r>
            <a:r>
              <a:rPr lang="en-US" sz="2000" dirty="0"/>
              <a:t> in der </a:t>
            </a:r>
            <a:r>
              <a:rPr lang="en-US" sz="2000" dirty="0" err="1"/>
              <a:t>Wichtigkeit</a:t>
            </a:r>
            <a:r>
              <a:rPr lang="en-US" sz="2000" dirty="0"/>
              <a:t> </a:t>
            </a:r>
            <a:r>
              <a:rPr lang="en-US" dirty="0"/>
              <a:t>→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von </a:t>
            </a:r>
            <a:r>
              <a:rPr lang="en-US" dirty="0" err="1"/>
              <a:t>hoher</a:t>
            </a:r>
            <a:r>
              <a:rPr lang="en-US" dirty="0"/>
              <a:t> </a:t>
            </a:r>
            <a:r>
              <a:rPr lang="en-US" dirty="0" err="1"/>
              <a:t>Wichtigkeit</a:t>
            </a:r>
            <a:r>
              <a:rPr lang="en-US" dirty="0"/>
              <a:t>?</a:t>
            </a:r>
            <a:endParaRPr lang="en-US" sz="2000" dirty="0"/>
          </a:p>
          <a:p>
            <a:r>
              <a:rPr lang="en-US" sz="2000" dirty="0" err="1"/>
              <a:t>Strategie-Taxonomie</a:t>
            </a:r>
            <a:r>
              <a:rPr lang="en-US" sz="2000" dirty="0"/>
              <a:t> von Treacy &amp; Wiersema (1993)</a:t>
            </a:r>
          </a:p>
          <a:p>
            <a:pPr marL="180975" lvl="1" indent="0">
              <a:buNone/>
            </a:pPr>
            <a:r>
              <a:rPr lang="en-US" sz="1600" dirty="0"/>
              <a:t>Treacy, M., &amp; Wiersema, F. (1993). Customer intimacy and other value disciplines. </a:t>
            </a:r>
            <a:r>
              <a:rPr lang="en-US" sz="1600" i="1" dirty="0"/>
              <a:t>Harvard Business Review</a:t>
            </a:r>
            <a:r>
              <a:rPr lang="en-US" sz="1600" dirty="0"/>
              <a:t>, 71(1), 84-93. (</a:t>
            </a:r>
            <a:r>
              <a:rPr lang="en-US" sz="1600" dirty="0">
                <a:hlinkClick r:id="rId2"/>
              </a:rPr>
              <a:t>https://hbr.org/1993/01/customer-intimacy-and-other-value-disciplines</a:t>
            </a:r>
            <a:r>
              <a:rPr lang="en-US" sz="1600" dirty="0"/>
              <a:t>)</a:t>
            </a:r>
            <a:endParaRPr lang="de-DE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2CAE99-4927-AE48-0B38-845AF18FED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16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3B2A2F-41AB-7803-01C0-CBA79D62F4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dirty="0"/>
              <a:t>Ziel: </a:t>
            </a:r>
            <a:r>
              <a:rPr lang="de-DE" dirty="0"/>
              <a:t>Was möchte man wissen?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5883EB4-9221-6E21-50F4-052CC35E26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91" y="3140968"/>
            <a:ext cx="4915035" cy="309634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3F1D5F9-84C6-38E8-E496-2880C565783F}"/>
              </a:ext>
            </a:extLst>
          </p:cNvPr>
          <p:cNvSpPr txBox="1"/>
          <p:nvPr/>
        </p:nvSpPr>
        <p:spPr>
          <a:xfrm>
            <a:off x="5646821" y="3212976"/>
            <a:ext cx="62878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Nicht alle Dimensionen können maximiert werden (wobei das Dreieck Konflikte überbetont)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Je nach Orientierung werden Informationen verschiedene Prioritäten/Werte haben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Das eine Organisation einen Fokus hat, bedeutet nicht, dass andere Dinge unwichtig sind (sie sind nur nicht </a:t>
            </a:r>
            <a:r>
              <a:rPr lang="de-DE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der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 zentrale Aspekt)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8BE405-5088-271D-C18C-09B0F242F607}"/>
              </a:ext>
            </a:extLst>
          </p:cNvPr>
          <p:cNvSpPr txBox="1"/>
          <p:nvPr/>
        </p:nvSpPr>
        <p:spPr>
          <a:xfrm>
            <a:off x="3071664" y="3789040"/>
            <a:ext cx="9361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Amazon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CE4B772-496F-68E9-4DA4-DFC9FFA9BEE5}"/>
              </a:ext>
            </a:extLst>
          </p:cNvPr>
          <p:cNvSpPr txBox="1"/>
          <p:nvPr/>
        </p:nvSpPr>
        <p:spPr>
          <a:xfrm>
            <a:off x="1887153" y="3392996"/>
            <a:ext cx="9361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Apple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5A3399-C613-4831-2E88-A657CE0A8BE5}"/>
              </a:ext>
            </a:extLst>
          </p:cNvPr>
          <p:cNvSpPr txBox="1"/>
          <p:nvPr/>
        </p:nvSpPr>
        <p:spPr>
          <a:xfrm>
            <a:off x="1991544" y="4809454"/>
            <a:ext cx="9361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Toyota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51A42C7-9EE5-0E4E-D9A6-CCCCA6DC2C36}"/>
              </a:ext>
            </a:extLst>
          </p:cNvPr>
          <p:cNvSpPr txBox="1"/>
          <p:nvPr/>
        </p:nvSpPr>
        <p:spPr>
          <a:xfrm>
            <a:off x="2554708" y="5049650"/>
            <a:ext cx="9361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FedEx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FD17B71-89F9-46C2-4AEE-E1039125C24C}"/>
              </a:ext>
            </a:extLst>
          </p:cNvPr>
          <p:cNvSpPr txBox="1"/>
          <p:nvPr/>
        </p:nvSpPr>
        <p:spPr>
          <a:xfrm>
            <a:off x="1487488" y="3573016"/>
            <a:ext cx="9361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Tesla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950EA1-F0DE-B67F-ACE1-484DA5F57CA0}"/>
              </a:ext>
            </a:extLst>
          </p:cNvPr>
          <p:cNvSpPr txBox="1"/>
          <p:nvPr/>
        </p:nvSpPr>
        <p:spPr>
          <a:xfrm>
            <a:off x="2554708" y="4617132"/>
            <a:ext cx="9361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Walmart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D737647-296E-B5A2-5DB0-EA2AE63ECDC1}"/>
              </a:ext>
            </a:extLst>
          </p:cNvPr>
          <p:cNvSpPr txBox="1"/>
          <p:nvPr/>
        </p:nvSpPr>
        <p:spPr>
          <a:xfrm>
            <a:off x="3090537" y="3395155"/>
            <a:ext cx="9361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Disney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3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BDE1E8E-628A-26AA-4710-740C4B3917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9727053" cy="525658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de-DE" dirty="0"/>
              <a:t>Die Taxonomie von  Treacy und </a:t>
            </a:r>
            <a:r>
              <a:rPr lang="de-DE" dirty="0" err="1"/>
              <a:t>Wiersema</a:t>
            </a:r>
            <a:r>
              <a:rPr lang="de-DE" dirty="0"/>
              <a:t> kann sehr gut verwendet werden, um Informationsbedarfe (→ </a:t>
            </a:r>
            <a:r>
              <a:rPr lang="de-DE" b="1" dirty="0"/>
              <a:t>Ziele der Analyse</a:t>
            </a:r>
            <a:r>
              <a:rPr lang="de-DE" dirty="0"/>
              <a:t>) zu ordnen und zu verstehen</a:t>
            </a:r>
          </a:p>
          <a:p>
            <a:pPr lvl="1">
              <a:spcAft>
                <a:spcPts val="2400"/>
              </a:spcAft>
            </a:pPr>
            <a:r>
              <a:rPr lang="de-DE" b="1" dirty="0"/>
              <a:t>Produktorientierung: </a:t>
            </a:r>
            <a:r>
              <a:rPr lang="de-DE" dirty="0"/>
              <a:t>Analysen dienen dazu, Produkte zu verbessern oder neue Ideen zu generieren</a:t>
            </a:r>
          </a:p>
          <a:p>
            <a:pPr lvl="1"/>
            <a:r>
              <a:rPr lang="de-DE" b="1" dirty="0"/>
              <a:t>Kundenorientierung: </a:t>
            </a:r>
            <a:r>
              <a:rPr lang="de-DE" dirty="0"/>
              <a:t>Analysen dienen dazu, etwas über Kunden zu lernen</a:t>
            </a:r>
          </a:p>
          <a:p>
            <a:pPr lvl="2"/>
            <a:r>
              <a:rPr lang="de-DE" dirty="0"/>
              <a:t>Wie ticken Kunden? </a:t>
            </a:r>
          </a:p>
          <a:p>
            <a:pPr lvl="2"/>
            <a:r>
              <a:rPr lang="de-DE" dirty="0"/>
              <a:t>Welche Bedürfnisse, Werte, Interessen haben sie? </a:t>
            </a:r>
          </a:p>
          <a:p>
            <a:pPr lvl="2">
              <a:spcAft>
                <a:spcPts val="2400"/>
              </a:spcAft>
            </a:pPr>
            <a:r>
              <a:rPr lang="de-DE" dirty="0"/>
              <a:t>Welche (finanziellen) Ressourcen haben sie?</a:t>
            </a:r>
          </a:p>
          <a:p>
            <a:pPr lvl="1"/>
            <a:r>
              <a:rPr lang="de-DE" b="1" dirty="0"/>
              <a:t>Prozessorientierung: </a:t>
            </a:r>
            <a:r>
              <a:rPr lang="de-DE" dirty="0"/>
              <a:t>Analysen dienen dazu, Prozesse zu optimieren: </a:t>
            </a:r>
          </a:p>
          <a:p>
            <a:pPr lvl="2"/>
            <a:r>
              <a:rPr lang="de-DE" dirty="0"/>
              <a:t>Fehler reduzieren  </a:t>
            </a:r>
          </a:p>
          <a:p>
            <a:pPr lvl="2"/>
            <a:r>
              <a:rPr lang="de-DE" dirty="0"/>
              <a:t>Effizienz erhöhen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7B1A7F-09CA-E69A-774C-C42E3A1CBB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17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5AD0FB-60C3-C1FF-86C9-41FC3ED8E9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dirty="0"/>
              <a:t>Ziel: </a:t>
            </a:r>
            <a:r>
              <a:rPr lang="de-DE" dirty="0"/>
              <a:t>Was möchte man wissen</a:t>
            </a:r>
          </a:p>
        </p:txBody>
      </p:sp>
    </p:spTree>
    <p:extLst>
      <p:ext uri="{BB962C8B-B14F-4D97-AF65-F5344CB8AC3E}">
        <p14:creationId xmlns:p14="http://schemas.microsoft.com/office/powerpoint/2010/main" val="62024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97656E-F4C5-F678-2BF2-48759CB9CF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9655045" cy="6001816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de-DE" b="1" dirty="0"/>
              <a:t>Beispiele</a:t>
            </a:r>
          </a:p>
          <a:p>
            <a:pPr lvl="1">
              <a:spcAft>
                <a:spcPts val="2400"/>
              </a:spcAft>
            </a:pPr>
            <a:r>
              <a:rPr lang="de-DE" b="1" dirty="0"/>
              <a:t>Entwicklung des Marktes </a:t>
            </a:r>
            <a:r>
              <a:rPr lang="de-DE" dirty="0"/>
              <a:t>und </a:t>
            </a:r>
            <a:r>
              <a:rPr lang="de-DE" b="1" dirty="0"/>
              <a:t>Verkaufszahlen</a:t>
            </a:r>
            <a:r>
              <a:rPr lang="de-DE" dirty="0"/>
              <a:t> (z.B. mittels Zeitreihen).</a:t>
            </a:r>
          </a:p>
          <a:p>
            <a:pPr lvl="1">
              <a:spcAft>
                <a:spcPts val="2400"/>
              </a:spcAft>
              <a:tabLst>
                <a:tab pos="228600" algn="l"/>
                <a:tab pos="449580" algn="l"/>
              </a:tabLst>
            </a:pPr>
            <a:r>
              <a:rPr lang="de-DE" b="1" dirty="0"/>
              <a:t>Analysen von Unzulänglichkeiten </a:t>
            </a:r>
            <a:r>
              <a:rPr lang="de-DE" dirty="0"/>
              <a:t>oder </a:t>
            </a:r>
            <a:r>
              <a:rPr lang="de-DE" b="1" dirty="0"/>
              <a:t>Beschwerden</a:t>
            </a:r>
            <a:r>
              <a:rPr lang="de-DE" dirty="0"/>
              <a:t> über Funktionsaspekte des Produkts etc. (z.B. auf </a:t>
            </a:r>
            <a:r>
              <a:rPr lang="de-DE" dirty="0" err="1"/>
              <a:t>Social</a:t>
            </a:r>
            <a:r>
              <a:rPr lang="de-DE" dirty="0"/>
              <a:t> Media, Beschwerdehotlines, Rezensionen) und NLP-Methoden.</a:t>
            </a:r>
          </a:p>
          <a:p>
            <a:pPr lvl="1">
              <a:spcAft>
                <a:spcPts val="2400"/>
              </a:spcAft>
              <a:tabLst>
                <a:tab pos="228600" algn="l"/>
                <a:tab pos="449580" algn="l"/>
              </a:tabLst>
            </a:pPr>
            <a:r>
              <a:rPr lang="de-DE" b="1" dirty="0"/>
              <a:t>Identifikation neuer Märkte </a:t>
            </a:r>
            <a:r>
              <a:rPr lang="de-DE" dirty="0"/>
              <a:t>über Identifikation von Kundensegmenten und Prognose ihrer Entwicklung mittels Clusteranalyse.</a:t>
            </a:r>
          </a:p>
          <a:p>
            <a:pPr lvl="1">
              <a:spcAft>
                <a:spcPts val="2400"/>
              </a:spcAft>
              <a:tabLst>
                <a:tab pos="228600" algn="l"/>
                <a:tab pos="449580" algn="l"/>
              </a:tabLst>
            </a:pPr>
            <a:r>
              <a:rPr lang="de-DE" b="1" dirty="0"/>
              <a:t>Identifikation von Synchronitäten</a:t>
            </a:r>
            <a:r>
              <a:rPr lang="de-DE" dirty="0"/>
              <a:t> vs. </a:t>
            </a:r>
            <a:r>
              <a:rPr lang="de-DE" b="1" dirty="0"/>
              <a:t>Substitute</a:t>
            </a:r>
            <a:r>
              <a:rPr lang="de-DE" dirty="0"/>
              <a:t> von Produkten oder Teilen, die mit dem Produkt assoziiert sind (mittels Market Basket-Analyse).</a:t>
            </a:r>
          </a:p>
          <a:p>
            <a:pPr lvl="1">
              <a:tabLst>
                <a:tab pos="228600" algn="l"/>
              </a:tabLst>
            </a:pPr>
            <a:r>
              <a:rPr lang="de-DE" b="1" dirty="0"/>
              <a:t>Industry 4.0 </a:t>
            </a:r>
            <a:r>
              <a:rPr lang="de-DE" dirty="0"/>
              <a:t>und </a:t>
            </a:r>
            <a:r>
              <a:rPr lang="de-DE" b="1" dirty="0"/>
              <a:t>Internet </a:t>
            </a:r>
            <a:r>
              <a:rPr lang="de-DE" b="1" dirty="0" err="1"/>
              <a:t>of</a:t>
            </a:r>
            <a:r>
              <a:rPr lang="de-DE" b="1" dirty="0"/>
              <a:t> Things (IoT)</a:t>
            </a:r>
            <a:r>
              <a:rPr lang="de-DE" dirty="0"/>
              <a:t>: Produktgebrauch oder Probleme (z.B. </a:t>
            </a:r>
            <a:r>
              <a:rPr lang="de-DE" dirty="0" err="1"/>
              <a:t>crashreports</a:t>
            </a:r>
            <a:r>
              <a:rPr lang="de-DE" dirty="0"/>
              <a:t>,  Analyse des Klickverhaltens/Cookies auf Webseiten) mittels Zeitreihen,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etc.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448764-EBE7-F87E-5D2F-F30A2CBC3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18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10A27-4F57-498D-422D-9A175D0600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dirty="0"/>
              <a:t>Ziel: </a:t>
            </a:r>
            <a:r>
              <a:rPr lang="de-DE" b="1" dirty="0">
                <a:solidFill>
                  <a:srgbClr val="4D8AD3"/>
                </a:solidFill>
              </a:rPr>
              <a:t>Produktorientierung</a:t>
            </a:r>
            <a:endParaRPr lang="de-DE" dirty="0">
              <a:solidFill>
                <a:srgbClr val="4D8A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6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007BB70-E8E3-3828-3AD8-C07533672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3"/>
            <a:ext cx="10591149" cy="5760641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de-DE" dirty="0"/>
              <a:t>Ziel ist guter Service (Jeff Bezos: "Customer Obsession") damit Kundenzufriedenheit und Loyalität</a:t>
            </a:r>
          </a:p>
          <a:p>
            <a:pPr>
              <a:spcAft>
                <a:spcPts val="2400"/>
              </a:spcAft>
            </a:pPr>
            <a:r>
              <a:rPr lang="de-DE" dirty="0"/>
              <a:t>V.a. essentiell, wenn keine Differenzierung über das Produkt möglich ist (Banken, Versicherungen etc.)</a:t>
            </a:r>
          </a:p>
          <a:p>
            <a:r>
              <a:rPr lang="de-DE" b="1" dirty="0"/>
              <a:t>Beispiele über Kunden-Informationen </a:t>
            </a:r>
            <a:r>
              <a:rPr lang="de-DE" dirty="0"/>
              <a:t>(→ Inhaltsdimension in der Informationsstrategie)</a:t>
            </a:r>
          </a:p>
          <a:p>
            <a:pPr lvl="1"/>
            <a:r>
              <a:rPr lang="de-DE" b="1" dirty="0"/>
              <a:t>Demografie</a:t>
            </a:r>
            <a:r>
              <a:rPr lang="de-DE" dirty="0"/>
              <a:t> (Alter, Geschlecht, Familienstand, Bildung, Beruf, Standort usw.)</a:t>
            </a:r>
          </a:p>
          <a:p>
            <a:pPr lvl="1"/>
            <a:r>
              <a:rPr lang="de-DE" b="1" dirty="0"/>
              <a:t>Psychografie</a:t>
            </a:r>
            <a:r>
              <a:rPr lang="de-DE" dirty="0"/>
              <a:t> (Werte, Einstellungen, Interessen, Hobbys, Lebensstil, Persönlichkeit usw.)</a:t>
            </a:r>
          </a:p>
          <a:p>
            <a:pPr lvl="1"/>
            <a:r>
              <a:rPr lang="de-DE" b="1" dirty="0"/>
              <a:t>Verhaltensdaten </a:t>
            </a:r>
            <a:r>
              <a:rPr lang="de-DE" dirty="0"/>
              <a:t>(Kaufhistorie, Häufigkeit, Betrag, Markenloyalität, Kaufmuster, Kanalpräferenzen usw.) → Wächst v.a. im Rahmen der Digitalisierung ("digital trace </a:t>
            </a:r>
            <a:r>
              <a:rPr lang="de-DE" dirty="0" err="1"/>
              <a:t>data</a:t>
            </a:r>
            <a:r>
              <a:rPr lang="de-DE" dirty="0"/>
              <a:t>")</a:t>
            </a:r>
          </a:p>
          <a:p>
            <a:pPr lvl="1"/>
            <a:r>
              <a:rPr lang="de-DE" b="1" dirty="0"/>
              <a:t>Zufriedenheit</a:t>
            </a:r>
          </a:p>
          <a:p>
            <a:pPr lvl="1"/>
            <a:r>
              <a:rPr lang="de-DE" b="1" dirty="0"/>
              <a:t>Net Promoter Score (NPS): </a:t>
            </a:r>
            <a:r>
              <a:rPr lang="de-DE" dirty="0"/>
              <a:t>Wie wahrscheinlich ist es, dass ein Kunde das Unternehmen anderen empfiehlt?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91D2A67-61B8-A3E4-8A1B-9E5639EECD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D1E39-229E-2824-F65C-4A00A93F8C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dirty="0"/>
              <a:t>Ziel: </a:t>
            </a:r>
            <a:r>
              <a:rPr lang="de-DE" dirty="0">
                <a:solidFill>
                  <a:srgbClr val="4D8AD3"/>
                </a:solidFill>
              </a:rPr>
              <a:t>Kundenorientierung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57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0F0A07D-4959-0E20-E80A-39B3898E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5875214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de-DE" dirty="0"/>
              <a:t>Umwelt des Mittelstands von 1950 - 1980</a:t>
            </a:r>
          </a:p>
          <a:p>
            <a:pPr lvl="1">
              <a:lnSpc>
                <a:spcPct val="110000"/>
              </a:lnSpc>
              <a:spcAft>
                <a:spcPts val="2400"/>
              </a:spcAft>
            </a:pPr>
            <a:r>
              <a:rPr lang="de-DE" b="1" dirty="0"/>
              <a:t>Fokus auf nationale / regionale Märkte </a:t>
            </a:r>
            <a:r>
              <a:rPr lang="de-DE" dirty="0"/>
              <a:t>und weniger internationale Beziehungen und Geschäfte</a:t>
            </a:r>
          </a:p>
          <a:p>
            <a:pPr lvl="1">
              <a:lnSpc>
                <a:spcPct val="110000"/>
              </a:lnSpc>
              <a:spcAft>
                <a:spcPts val="2400"/>
              </a:spcAft>
            </a:pPr>
            <a:r>
              <a:rPr lang="de-DE" b="1" dirty="0"/>
              <a:t>Weniger (internationale) Konkurrenz</a:t>
            </a:r>
          </a:p>
          <a:p>
            <a:pPr lvl="1">
              <a:lnSpc>
                <a:spcPct val="110000"/>
              </a:lnSpc>
              <a:spcAft>
                <a:spcPts val="2400"/>
              </a:spcAft>
            </a:pPr>
            <a:r>
              <a:rPr lang="de-DE" b="1" dirty="0"/>
              <a:t>Höhere Regulierung </a:t>
            </a:r>
            <a:r>
              <a:rPr lang="de-DE" dirty="0"/>
              <a:t>v.a. in europäischen Ländern → Klare Regeln, Vorgaben und Planbarkeit</a:t>
            </a:r>
          </a:p>
          <a:p>
            <a:pPr lvl="1">
              <a:lnSpc>
                <a:spcPct val="110000"/>
              </a:lnSpc>
              <a:spcAft>
                <a:spcPts val="2400"/>
              </a:spcAft>
            </a:pPr>
            <a:r>
              <a:rPr lang="de-DE" b="1" dirty="0"/>
              <a:t>Industrieller Wandel: </a:t>
            </a:r>
            <a:r>
              <a:rPr lang="de-DE" dirty="0"/>
              <a:t>Verschiebung von traditionellen Wirtschaftssektoren hin zu neuen Technologien und Industrien → Chancen für Wachstum</a:t>
            </a:r>
          </a:p>
          <a:p>
            <a:pPr lvl="1"/>
            <a:r>
              <a:rPr lang="de-DE" b="1" dirty="0"/>
              <a:t>Traditionelle Unternehmensstrukturen und -kultur:</a:t>
            </a:r>
          </a:p>
          <a:p>
            <a:pPr lvl="2"/>
            <a:r>
              <a:rPr lang="de-DE" b="1" dirty="0"/>
              <a:t>Struktur: </a:t>
            </a:r>
            <a:r>
              <a:rPr lang="de-DE" dirty="0"/>
              <a:t>Formalisierung, Zentralisierung von Kontrolle</a:t>
            </a:r>
          </a:p>
          <a:p>
            <a:pPr lvl="2"/>
            <a:r>
              <a:rPr lang="de-DE" b="1" dirty="0"/>
              <a:t>Kultur: </a:t>
            </a:r>
            <a:r>
              <a:rPr lang="de-DE" dirty="0"/>
              <a:t>Performanceorientierung, geringe Innovationskultur, auf langfristige Planung und Sicherheit fokussiert ("internal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culture</a:t>
            </a:r>
            <a:r>
              <a:rPr lang="de-DE" dirty="0"/>
              <a:t>")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2F0871-4240-38A7-5DC0-F04FD37166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FDAD44-90C2-0E67-445A-30E4A022C0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Umweltveränderungen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09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8C98B9-E474-B8CA-D338-72543F71F4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9583037" cy="5256584"/>
          </a:xfrm>
        </p:spPr>
        <p:txBody>
          <a:bodyPr/>
          <a:lstStyle/>
          <a:p>
            <a:r>
              <a:rPr lang="de-DE" b="1" dirty="0"/>
              <a:t>Analyseformen:</a:t>
            </a:r>
          </a:p>
          <a:p>
            <a:pPr lvl="1"/>
            <a:r>
              <a:rPr lang="de-DE" b="1" dirty="0"/>
              <a:t>Trends von Präferenzen </a:t>
            </a:r>
            <a:r>
              <a:rPr lang="de-DE" dirty="0"/>
              <a:t>mittels Zeitreihen</a:t>
            </a:r>
            <a:endParaRPr lang="de-DE" b="1" dirty="0"/>
          </a:p>
          <a:p>
            <a:pPr lvl="1"/>
            <a:r>
              <a:rPr lang="de-DE" b="1" dirty="0"/>
              <a:t>Vorhersage des Customer </a:t>
            </a:r>
            <a:r>
              <a:rPr lang="de-DE" b="1" dirty="0" err="1"/>
              <a:t>life</a:t>
            </a:r>
            <a:r>
              <a:rPr lang="de-DE" b="1" dirty="0"/>
              <a:t> time </a:t>
            </a:r>
            <a:r>
              <a:rPr lang="de-DE" b="1" dirty="0" err="1"/>
              <a:t>values</a:t>
            </a:r>
            <a:r>
              <a:rPr lang="de-DE" b="1" dirty="0"/>
              <a:t> (CLV)</a:t>
            </a:r>
            <a:r>
              <a:rPr lang="de-DE" dirty="0"/>
              <a:t> mittels </a:t>
            </a:r>
            <a:r>
              <a:rPr lang="de-DE" dirty="0" err="1"/>
              <a:t>Machine</a:t>
            </a:r>
            <a:r>
              <a:rPr lang="de-DE" dirty="0"/>
              <a:t> Learning auf Basis von Kundeninformationen auf Basis der Demographie, Psychographie oder Verhalten)</a:t>
            </a:r>
          </a:p>
          <a:p>
            <a:pPr lvl="1"/>
            <a:r>
              <a:rPr lang="de-DE" b="1" dirty="0"/>
              <a:t>Market </a:t>
            </a:r>
            <a:r>
              <a:rPr lang="de-DE" b="1" dirty="0" err="1"/>
              <a:t>segmentation</a:t>
            </a:r>
            <a:r>
              <a:rPr lang="de-DE" b="1" dirty="0"/>
              <a:t> </a:t>
            </a:r>
            <a:r>
              <a:rPr lang="de-DE" dirty="0"/>
              <a:t>mittels Clusteranalyse</a:t>
            </a:r>
          </a:p>
          <a:p>
            <a:pPr lvl="2"/>
            <a:r>
              <a:rPr lang="de-DE" b="1" dirty="0"/>
              <a:t>Need-based: </a:t>
            </a:r>
            <a:r>
              <a:rPr lang="de-DE" dirty="0"/>
              <a:t>Cluster von Kunden mit bestimmten Präferenzen</a:t>
            </a:r>
          </a:p>
          <a:p>
            <a:pPr lvl="2"/>
            <a:r>
              <a:rPr lang="de-DE" b="1" dirty="0"/>
              <a:t>Value-based: </a:t>
            </a:r>
            <a:r>
              <a:rPr lang="de-DE" dirty="0"/>
              <a:t>Cluster mit "wichtigeren" vs. "weniger wichtigen" Kunden (→ CLV)</a:t>
            </a:r>
          </a:p>
          <a:p>
            <a:pPr lvl="1"/>
            <a:r>
              <a:rPr lang="de-DE" b="1" dirty="0" err="1"/>
              <a:t>Churn</a:t>
            </a:r>
            <a:r>
              <a:rPr lang="de-DE" b="1" dirty="0"/>
              <a:t> </a:t>
            </a:r>
            <a:r>
              <a:rPr lang="de-DE" b="1" dirty="0" err="1"/>
              <a:t>prediction</a:t>
            </a:r>
            <a:r>
              <a:rPr lang="de-DE" b="1" dirty="0"/>
              <a:t>: </a:t>
            </a:r>
            <a:r>
              <a:rPr lang="de-DE" dirty="0"/>
              <a:t>Vorhersage der Dauer, bis der Kunde kündigt und der Ursachen mittels Survivalanalyse.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9031D3-539F-8317-A49B-A889F44C0F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20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00C14B-BF62-434A-5B6B-395A52B2E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dirty="0"/>
              <a:t>Ziel: </a:t>
            </a:r>
            <a:r>
              <a:rPr lang="de-DE" dirty="0">
                <a:solidFill>
                  <a:srgbClr val="4D8AD3"/>
                </a:solidFill>
              </a:rPr>
              <a:t>Kundenorientierung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01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B6602E1-3D8D-CA81-5156-4FAAF1B9CF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9871069" cy="5256584"/>
          </a:xfrm>
        </p:spPr>
        <p:txBody>
          <a:bodyPr/>
          <a:lstStyle/>
          <a:p>
            <a:r>
              <a:rPr lang="de-DE" dirty="0"/>
              <a:t>Ziele</a:t>
            </a:r>
          </a:p>
          <a:p>
            <a:pPr lvl="1"/>
            <a:r>
              <a:rPr lang="de-DE" dirty="0"/>
              <a:t>Effizienzsteigerung—d.h. Ressourcen zu schonen</a:t>
            </a:r>
          </a:p>
          <a:p>
            <a:pPr lvl="1"/>
            <a:r>
              <a:rPr lang="de-DE" dirty="0"/>
              <a:t>Stabilität erhöhen (z.B. Schwankungen und Ausfälle vermeiden), vgl. Umweltdimension "Unsicherheit"</a:t>
            </a:r>
          </a:p>
          <a:p>
            <a:pPr lvl="1"/>
            <a:r>
              <a:rPr lang="de-DE" dirty="0"/>
              <a:t>Effektivität/Qualität steigern (Fehlerrate senken) </a:t>
            </a:r>
          </a:p>
          <a:p>
            <a:pPr lvl="1"/>
            <a:r>
              <a:rPr lang="de-DE" dirty="0"/>
              <a:t>Langfristig: </a:t>
            </a:r>
          </a:p>
          <a:p>
            <a:pPr lvl="2"/>
            <a:r>
              <a:rPr lang="de-DE" dirty="0"/>
              <a:t>Preise senken können</a:t>
            </a:r>
          </a:p>
          <a:p>
            <a:pPr lvl="2"/>
            <a:r>
              <a:rPr lang="de-DE" dirty="0"/>
              <a:t>Kundenzufriedenheit erhöhen (z.B. über Qualität, Preise, Lieferzeit, Möglichkeit der Retouren)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2A86DC-6F01-4D3E-4B8B-44E2C911AE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B26A65-B645-799A-6E48-05F9475ABB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dirty="0"/>
              <a:t>Ziel: </a:t>
            </a:r>
            <a:r>
              <a:rPr lang="de-DE" dirty="0">
                <a:solidFill>
                  <a:srgbClr val="4D8AD3"/>
                </a:solidFill>
              </a:rPr>
              <a:t>Prozessorientierung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16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B6602E1-3D8D-CA81-5156-4FAAF1B9CF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9871069" cy="5875214"/>
          </a:xfrm>
        </p:spPr>
        <p:txBody>
          <a:bodyPr/>
          <a:lstStyle/>
          <a:p>
            <a:r>
              <a:rPr lang="de-DE" b="1" dirty="0"/>
              <a:t>Ansätze im technischen Bereich</a:t>
            </a:r>
          </a:p>
          <a:p>
            <a:pPr lvl="1">
              <a:spcAft>
                <a:spcPts val="1800"/>
              </a:spcAft>
            </a:pPr>
            <a:r>
              <a:rPr lang="de-DE" b="1" dirty="0"/>
              <a:t>Analyse und Vorhersage von Bestellungen </a:t>
            </a:r>
            <a:r>
              <a:rPr lang="de-DE" dirty="0"/>
              <a:t>(→ Lean Management) mittels Zeitreihen und </a:t>
            </a:r>
            <a:r>
              <a:rPr lang="de-DE" dirty="0" err="1"/>
              <a:t>Machine</a:t>
            </a:r>
            <a:r>
              <a:rPr lang="de-DE" dirty="0"/>
              <a:t> Learning (Beispiel: </a:t>
            </a:r>
            <a:r>
              <a:rPr lang="de-DE" dirty="0" err="1"/>
              <a:t>IntabPro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https://www.intab.pro/</a:t>
            </a:r>
            <a:r>
              <a:rPr lang="de-DE" dirty="0"/>
              <a:t>)</a:t>
            </a:r>
          </a:p>
          <a:p>
            <a:pPr lvl="1">
              <a:spcAft>
                <a:spcPts val="1800"/>
              </a:spcAft>
            </a:pPr>
            <a:r>
              <a:rPr lang="de-DE" b="1" dirty="0"/>
              <a:t>Routenplanung in der Logistik </a:t>
            </a:r>
            <a:r>
              <a:rPr lang="de-DE" dirty="0"/>
              <a:t>unter Berücksichtigung von Wetter, Verkehr, Uhrzeit</a:t>
            </a:r>
          </a:p>
          <a:p>
            <a:pPr lvl="1"/>
            <a:r>
              <a:rPr lang="de-DE" b="1" dirty="0" err="1"/>
              <a:t>Predictive</a:t>
            </a:r>
            <a:r>
              <a:rPr lang="de-DE" b="1" dirty="0"/>
              <a:t> Maintenance: </a:t>
            </a:r>
            <a:r>
              <a:rPr lang="de-DE" dirty="0"/>
              <a:t>Basiert auf Sensordaten von Maschinen, z.B.</a:t>
            </a:r>
          </a:p>
          <a:p>
            <a:pPr lvl="2"/>
            <a:r>
              <a:rPr lang="de-DE" b="1" dirty="0" err="1"/>
              <a:t>Anomaly</a:t>
            </a:r>
            <a:r>
              <a:rPr lang="de-DE" b="1" dirty="0"/>
              <a:t> </a:t>
            </a:r>
            <a:r>
              <a:rPr lang="de-DE" b="1" dirty="0" err="1"/>
              <a:t>Detection</a:t>
            </a:r>
            <a:r>
              <a:rPr lang="de-DE" b="1" dirty="0"/>
              <a:t>: </a:t>
            </a:r>
            <a:r>
              <a:rPr lang="de-DE" dirty="0"/>
              <a:t>Identifizieren außergewöhnlicher Spitzenwerte (oder Muster, Häufigkeiten)  und automatische Benachrichtigung von Operateuren</a:t>
            </a:r>
          </a:p>
          <a:p>
            <a:pPr lvl="2">
              <a:spcAft>
                <a:spcPts val="1800"/>
              </a:spcAft>
            </a:pPr>
            <a:r>
              <a:rPr lang="de-DE" b="1" dirty="0"/>
              <a:t>Survivalanalyse: </a:t>
            </a:r>
            <a:r>
              <a:rPr lang="de-DE" dirty="0"/>
              <a:t>Beschreibung der Lebensdauer (</a:t>
            </a:r>
            <a:r>
              <a:rPr lang="de-DE" dirty="0" err="1"/>
              <a:t>hazard</a:t>
            </a:r>
            <a:r>
              <a:rPr lang="de-DE" dirty="0"/>
              <a:t> rate) und deren Vorhersage.</a:t>
            </a:r>
          </a:p>
          <a:p>
            <a:pPr lvl="1"/>
            <a:r>
              <a:rPr lang="de-DE" b="1" dirty="0"/>
              <a:t>Fraud </a:t>
            </a:r>
            <a:r>
              <a:rPr lang="de-DE" b="1" dirty="0" err="1"/>
              <a:t>detection</a:t>
            </a:r>
            <a:r>
              <a:rPr lang="de-DE" dirty="0"/>
              <a:t>: Identifikation verdächtiger Transaktionen (→ </a:t>
            </a: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), und deren Vorhersage (durch Verhaltens- und Kundendaten)</a:t>
            </a:r>
          </a:p>
          <a:p>
            <a:pPr lvl="2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2A86DC-6F01-4D3E-4B8B-44E2C911AE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22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B26A65-B645-799A-6E48-05F9475ABB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dirty="0"/>
              <a:t>Ziel: </a:t>
            </a:r>
            <a:r>
              <a:rPr lang="de-DE" dirty="0">
                <a:solidFill>
                  <a:srgbClr val="4D8AD3"/>
                </a:solidFill>
              </a:rPr>
              <a:t>Prozessorientierung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95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E1F3757-B0C8-6EDE-256E-FC9E72B63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0231110" cy="5875214"/>
          </a:xfrm>
        </p:spPr>
        <p:txBody>
          <a:bodyPr/>
          <a:lstStyle/>
          <a:p>
            <a:r>
              <a:rPr lang="de-DE" b="1" dirty="0"/>
              <a:t>Ansätze im Humanbereich (Human </a:t>
            </a:r>
            <a:r>
              <a:rPr lang="de-DE" b="1" dirty="0" err="1"/>
              <a:t>Resource</a:t>
            </a:r>
            <a:r>
              <a:rPr lang="de-DE" b="1" dirty="0"/>
              <a:t> </a:t>
            </a:r>
            <a:r>
              <a:rPr lang="de-DE" b="1" dirty="0" err="1"/>
              <a:t>Managment</a:t>
            </a:r>
            <a:r>
              <a:rPr lang="de-DE" b="1" dirty="0"/>
              <a:t>):</a:t>
            </a:r>
          </a:p>
          <a:p>
            <a:pPr lvl="2"/>
            <a:r>
              <a:rPr lang="de-DE" dirty="0"/>
              <a:t>Vorhersage der zu erwartenden Performance (im Recruiting-Kontext)</a:t>
            </a:r>
          </a:p>
          <a:p>
            <a:pPr lvl="2"/>
            <a:r>
              <a:rPr lang="de-DE" dirty="0"/>
              <a:t>Automatisierung des Recruiting (Mögen Bewerber nicht!)</a:t>
            </a:r>
          </a:p>
          <a:p>
            <a:pPr lvl="2"/>
            <a:r>
              <a:rPr lang="de-DE" dirty="0"/>
              <a:t>Analyse der Kompetenzen und Trainingsbedarfs (Wichtig bei Strategieänderungen, die Implikationen für das Kompetenzprofil der Belegschaft haben)</a:t>
            </a:r>
          </a:p>
          <a:p>
            <a:pPr lvl="2"/>
            <a:r>
              <a:rPr lang="de-DE" b="1" dirty="0"/>
              <a:t>Turnover </a:t>
            </a:r>
            <a:r>
              <a:rPr lang="de-DE" b="1" dirty="0" err="1"/>
              <a:t>Prediction</a:t>
            </a:r>
            <a:r>
              <a:rPr lang="de-DE" b="1" dirty="0"/>
              <a:t> </a:t>
            </a:r>
            <a:r>
              <a:rPr lang="de-DE" dirty="0"/>
              <a:t>(vgl. </a:t>
            </a:r>
            <a:r>
              <a:rPr lang="de-DE" dirty="0" err="1"/>
              <a:t>Churn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). Wann kündigen welche Mitarbeiter und warum?</a:t>
            </a:r>
          </a:p>
          <a:p>
            <a:r>
              <a:rPr lang="de-DE" b="1" dirty="0"/>
              <a:t>Nebenwirkungen / Probleme: </a:t>
            </a:r>
          </a:p>
          <a:p>
            <a:pPr lvl="1"/>
            <a:r>
              <a:rPr lang="de-DE" dirty="0"/>
              <a:t>Ethische Problematik (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, systematischer </a:t>
            </a:r>
            <a:r>
              <a:rPr lang="de-DE" dirty="0" err="1"/>
              <a:t>bias</a:t>
            </a:r>
            <a:r>
              <a:rPr lang="de-DE" dirty="0"/>
              <a:t>/Diskriminierung → "AI </a:t>
            </a:r>
            <a:r>
              <a:rPr lang="de-DE" dirty="0" err="1"/>
              <a:t>fairness</a:t>
            </a:r>
            <a:r>
              <a:rPr lang="de-DE" dirty="0"/>
              <a:t>")</a:t>
            </a:r>
          </a:p>
          <a:p>
            <a:pPr lvl="1"/>
            <a:r>
              <a:rPr lang="de-DE" dirty="0"/>
              <a:t>Datenschutzrechtliche Aspekte (DSGVO)</a:t>
            </a:r>
          </a:p>
          <a:p>
            <a:pPr lvl="1"/>
            <a:r>
              <a:rPr lang="de-DE" dirty="0"/>
              <a:t>Negative "</a:t>
            </a:r>
            <a:r>
              <a:rPr lang="de-DE" dirty="0" err="1"/>
              <a:t>Interactional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"-Wahrnehmungen (z.B. bei Bewerbern oder Mitarbeitern)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693AEB-B3DA-FD01-E7E1-06616FCAB4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23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E29A04-D526-5128-5B27-44C20B431F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dirty="0"/>
              <a:t>Ziel: </a:t>
            </a:r>
            <a:r>
              <a:rPr lang="de-DE" dirty="0">
                <a:solidFill>
                  <a:srgbClr val="4D8AD3"/>
                </a:solidFill>
              </a:rPr>
              <a:t>Prozessorientierung</a:t>
            </a:r>
          </a:p>
        </p:txBody>
      </p:sp>
    </p:spTree>
    <p:extLst>
      <p:ext uri="{BB962C8B-B14F-4D97-AF65-F5344CB8AC3E}">
        <p14:creationId xmlns:p14="http://schemas.microsoft.com/office/powerpoint/2010/main" val="350104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1664" y="3245254"/>
            <a:ext cx="5688632" cy="759809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Palatino Linotype" panose="02040502050505030304" pitchFamily="18" charset="0"/>
              </a:rPr>
              <a:t>Die Rolle der/des Analysten</a:t>
            </a:r>
          </a:p>
        </p:txBody>
      </p:sp>
    </p:spTree>
    <p:extLst>
      <p:ext uri="{BB962C8B-B14F-4D97-AF65-F5344CB8AC3E}">
        <p14:creationId xmlns:p14="http://schemas.microsoft.com/office/powerpoint/2010/main" val="87209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3D9E7D-2C5D-AB16-DC76-4A3FB28D2E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3206" y="764704"/>
            <a:ext cx="8323434" cy="587521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Der Analyst ist die </a:t>
            </a:r>
            <a:r>
              <a:rPr lang="de-DE" b="1" dirty="0"/>
              <a:t>zentrale Brücke</a:t>
            </a:r>
            <a:r>
              <a:rPr lang="de-DE" dirty="0"/>
              <a:t> zwischen Personen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mit einer </a:t>
            </a:r>
            <a:r>
              <a:rPr lang="de-DE" b="1" dirty="0"/>
              <a:t>Business-Orientierung</a:t>
            </a:r>
            <a:r>
              <a:rPr lang="de-DE" dirty="0"/>
              <a:t>—d.h.</a:t>
            </a:r>
          </a:p>
          <a:p>
            <a:pPr lvl="2">
              <a:spcAft>
                <a:spcPts val="600"/>
              </a:spcAft>
            </a:pPr>
            <a:r>
              <a:rPr lang="de-DE" b="1" dirty="0"/>
              <a:t>operativen und/oder strategischen </a:t>
            </a:r>
            <a:r>
              <a:rPr lang="de-DE" dirty="0"/>
              <a:t>Zielen und Aufgaben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entsprechenden </a:t>
            </a:r>
            <a:r>
              <a:rPr lang="de-DE" b="1" dirty="0"/>
              <a:t>Informationsbedarfen </a:t>
            </a:r>
          </a:p>
          <a:p>
            <a:pPr lvl="2">
              <a:spcAft>
                <a:spcPts val="1800"/>
              </a:spcAft>
            </a:pPr>
            <a:r>
              <a:rPr lang="de-DE" dirty="0"/>
              <a:t>Perspektive der Organisation: System von </a:t>
            </a:r>
            <a:r>
              <a:rPr lang="de-DE" b="1" dirty="0"/>
              <a:t>"</a:t>
            </a:r>
            <a:r>
              <a:rPr lang="de-DE" b="1" dirty="0" err="1"/>
              <a:t>value-adding</a:t>
            </a:r>
            <a:r>
              <a:rPr lang="de-DE" b="1" dirty="0"/>
              <a:t> </a:t>
            </a:r>
            <a:r>
              <a:rPr lang="de-DE" b="1" dirty="0" err="1"/>
              <a:t>processes</a:t>
            </a:r>
            <a:r>
              <a:rPr lang="de-DE" b="1" dirty="0"/>
              <a:t>"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mit einer </a:t>
            </a:r>
            <a:r>
              <a:rPr lang="de-DE" b="1" dirty="0"/>
              <a:t>Dateninfrastruktur-Orientierung</a:t>
            </a:r>
            <a:r>
              <a:rPr lang="de-DE" dirty="0"/>
              <a:t>—d.h.</a:t>
            </a:r>
          </a:p>
          <a:p>
            <a:pPr lvl="2"/>
            <a:r>
              <a:rPr lang="de-DE" dirty="0"/>
              <a:t>technischem Fokus</a:t>
            </a:r>
          </a:p>
          <a:p>
            <a:pPr lvl="2"/>
            <a:r>
              <a:rPr lang="de-DE" dirty="0"/>
              <a:t>Sicherung der Effizienz, Verfügbarkeit und Sicherheit datenbezogener Prozesse</a:t>
            </a:r>
            <a:r>
              <a:rPr lang="de-DE" b="1" dirty="0"/>
              <a:t> </a:t>
            </a:r>
          </a:p>
          <a:p>
            <a:pPr lvl="2">
              <a:spcAft>
                <a:spcPts val="1800"/>
              </a:spcAft>
            </a:pPr>
            <a:r>
              <a:rPr lang="de-DE" dirty="0"/>
              <a:t>Perspektive der Organisation: </a:t>
            </a:r>
            <a:r>
              <a:rPr lang="de-DE" b="1" dirty="0"/>
              <a:t>Technisches System von Informationsflüssen</a:t>
            </a:r>
          </a:p>
          <a:p>
            <a:pPr>
              <a:spcAft>
                <a:spcPts val="600"/>
              </a:spcAft>
            </a:pPr>
            <a:r>
              <a:rPr lang="de-DE" dirty="0"/>
              <a:t>Bei mangelnder Integration: Das Data Warehouse entwickelt ein Eigenleben (→ Daten ohne Nutzen, schlechte Usability)</a:t>
            </a:r>
          </a:p>
          <a:p>
            <a:pPr lvl="1">
              <a:spcAft>
                <a:spcPts val="1800"/>
              </a:spcAft>
            </a:pPr>
            <a:endParaRPr lang="de-DE" b="1" dirty="0"/>
          </a:p>
          <a:p>
            <a:pPr marL="442913" lvl="2" indent="0">
              <a:spcAft>
                <a:spcPts val="1800"/>
              </a:spcAft>
              <a:buNone/>
            </a:pP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F1072F-91FC-12EB-2762-85C09F871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25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B029E6-EF77-06F0-0A67-734EF653C5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Die Rolle der /des Analysten</a:t>
            </a:r>
          </a:p>
          <a:p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3009EC1-51F0-43D5-F383-4E82E4256B2A}"/>
              </a:ext>
            </a:extLst>
          </p:cNvPr>
          <p:cNvGrpSpPr/>
          <p:nvPr/>
        </p:nvGrpSpPr>
        <p:grpSpPr>
          <a:xfrm>
            <a:off x="-5679" y="2420888"/>
            <a:ext cx="3509392" cy="1440160"/>
            <a:chOff x="-77037" y="1700808"/>
            <a:chExt cx="6472057" cy="2592288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0BF8DF9D-992A-5C42-BE89-05AC7740C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9360" y="1700808"/>
              <a:ext cx="6444380" cy="259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9CC17E7-0F1D-B8E0-D303-30CAD16596A5}"/>
                </a:ext>
              </a:extLst>
            </p:cNvPr>
            <p:cNvSpPr/>
            <p:nvPr/>
          </p:nvSpPr>
          <p:spPr>
            <a:xfrm rot="19022760">
              <a:off x="-77037" y="2131058"/>
              <a:ext cx="1998119" cy="843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rgbClr val="262626"/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52F71C2-EF8D-2241-0329-F2324EF719DD}"/>
              </a:ext>
            </a:extLst>
          </p:cNvPr>
          <p:cNvSpPr/>
          <p:nvPr/>
        </p:nvSpPr>
        <p:spPr>
          <a:xfrm>
            <a:off x="536048" y="3140968"/>
            <a:ext cx="2031560" cy="3613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1859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CBBF182-DD16-205A-C269-7817C7A1AB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9799061" cy="525658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de-DE" b="1" dirty="0"/>
              <a:t>Umgang mit Daten: </a:t>
            </a:r>
            <a:r>
              <a:rPr lang="de-DE" dirty="0"/>
              <a:t>→ Data </a:t>
            </a:r>
            <a:r>
              <a:rPr lang="de-DE" dirty="0" err="1"/>
              <a:t>wrangling</a:t>
            </a:r>
            <a:r>
              <a:rPr lang="de-DE" dirty="0"/>
              <a:t>, mit Datenbanken umgehen können</a:t>
            </a:r>
          </a:p>
          <a:p>
            <a:pPr>
              <a:spcAft>
                <a:spcPts val="2400"/>
              </a:spcAft>
            </a:pPr>
            <a:r>
              <a:rPr lang="de-DE" b="1" dirty="0"/>
              <a:t>Methodenkompetenz: </a:t>
            </a:r>
            <a:r>
              <a:rPr lang="de-DE" dirty="0"/>
              <a:t>Statistik, Modeling, Designs, kausale Inferenz, Visualisierung</a:t>
            </a:r>
          </a:p>
          <a:p>
            <a:pPr>
              <a:spcAft>
                <a:spcPts val="2400"/>
              </a:spcAft>
            </a:pPr>
            <a:r>
              <a:rPr lang="de-DE" b="1" dirty="0"/>
              <a:t>Business-Kompetenz: </a:t>
            </a:r>
            <a:r>
              <a:rPr lang="de-DE" dirty="0"/>
              <a:t>Unternehmen brauchen mehr als nur Statistik-Fachleute</a:t>
            </a:r>
          </a:p>
          <a:p>
            <a:pPr>
              <a:spcAft>
                <a:spcPts val="2400"/>
              </a:spcAft>
            </a:pPr>
            <a:r>
              <a:rPr lang="de-DE" b="1" dirty="0"/>
              <a:t>Kulturelles Wissen: </a:t>
            </a:r>
            <a:r>
              <a:rPr lang="de-DE" dirty="0"/>
              <a:t>Muss wissen, wie User ticken (d.h. deren Kenntnisse, Gewohnheiten, Präferenzen, Vorlieben, Vorurteile)</a:t>
            </a:r>
          </a:p>
          <a:p>
            <a:r>
              <a:rPr lang="de-DE" b="1" dirty="0"/>
              <a:t>Kommunikationsfähigkeit: </a:t>
            </a:r>
          </a:p>
          <a:p>
            <a:pPr lvl="1"/>
            <a:r>
              <a:rPr lang="de-DE" b="1" dirty="0"/>
              <a:t>Gegenüber den "Business-Leuten": </a:t>
            </a:r>
            <a:r>
              <a:rPr lang="de-DE" dirty="0"/>
              <a:t>Fähigkeit, Ergebnisse und analytische Prozesse Usern zu erklären</a:t>
            </a:r>
          </a:p>
          <a:p>
            <a:pPr lvl="1"/>
            <a:r>
              <a:rPr lang="de-DE" b="1" dirty="0"/>
              <a:t>Gegenüber den "Daten-Leuten": </a:t>
            </a:r>
            <a:r>
              <a:rPr lang="de-DE" dirty="0"/>
              <a:t>Informationsbedarfe erläutern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2E3303-14FF-7C88-E2CA-72095F9C90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26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19D854-9861-E8A0-5A31-29DC074D0B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Kompetenzerfordernisse</a:t>
            </a:r>
          </a:p>
        </p:txBody>
      </p:sp>
    </p:spTree>
    <p:extLst>
      <p:ext uri="{BB962C8B-B14F-4D97-AF65-F5344CB8AC3E}">
        <p14:creationId xmlns:p14="http://schemas.microsoft.com/office/powerpoint/2010/main" val="2708879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060479A-9249-D73A-2454-07C470C700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8574925" cy="5256584"/>
          </a:xfrm>
        </p:spPr>
        <p:txBody>
          <a:bodyPr/>
          <a:lstStyle/>
          <a:p>
            <a:r>
              <a:rPr lang="de-DE" dirty="0"/>
              <a:t>Übersetzung eines (meist vagen) </a:t>
            </a:r>
            <a:r>
              <a:rPr lang="de-DE" b="1" dirty="0"/>
              <a:t>Informationsbedarfes</a:t>
            </a:r>
            <a:r>
              <a:rPr lang="de-DE" dirty="0"/>
              <a:t> in eine konkrete </a:t>
            </a:r>
            <a:r>
              <a:rPr lang="de-DE" b="1" dirty="0"/>
              <a:t>Informationsstrategie </a:t>
            </a:r>
          </a:p>
          <a:p>
            <a:pPr marL="0" indent="0">
              <a:buNone/>
            </a:pPr>
            <a:r>
              <a:rPr lang="de-DE" dirty="0"/>
              <a:t>→ Dialog mit dem entsprechenden Funktionsbereich</a:t>
            </a:r>
          </a:p>
          <a:p>
            <a:pPr>
              <a:spcAft>
                <a:spcPts val="600"/>
              </a:spcAft>
            </a:pPr>
            <a:endParaRPr lang="de-DE" b="1" dirty="0"/>
          </a:p>
          <a:p>
            <a:pPr>
              <a:spcAft>
                <a:spcPts val="600"/>
              </a:spcAft>
            </a:pPr>
            <a:r>
              <a:rPr lang="de-DE" b="1" dirty="0"/>
              <a:t>Vermittelt Konflikte </a:t>
            </a:r>
            <a:r>
              <a:rPr lang="de-DE" dirty="0"/>
              <a:t>bzgl.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Sprache und Jargon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Langfristiger vs. kurzfristiger Orientierung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Geschwindigkeit vs. Akkuratheit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Fokus auf Daten vs. Fokus auf Informationsgehalt / Nützlichkeit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066647-5904-2E4C-4FE9-912F67787D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27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244245-A013-0C26-28EE-EC966BEAF1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</p:spTree>
    <p:extLst>
      <p:ext uri="{BB962C8B-B14F-4D97-AF65-F5344CB8AC3E}">
        <p14:creationId xmlns:p14="http://schemas.microsoft.com/office/powerpoint/2010/main" val="165865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0E827E-AFF5-7ADF-F5EC-2E75F42EE1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9727053" cy="5256584"/>
          </a:xfrm>
        </p:spPr>
        <p:txBody>
          <a:bodyPr/>
          <a:lstStyle/>
          <a:p>
            <a:r>
              <a:rPr lang="de-DE" b="1" dirty="0"/>
              <a:t>Informationsstrategie: </a:t>
            </a:r>
            <a:r>
              <a:rPr lang="de-DE" dirty="0"/>
              <a:t>Wie kann man den geäußerten Informationsbedarf decken?</a:t>
            </a:r>
            <a:endParaRPr lang="de-DE" b="1" dirty="0"/>
          </a:p>
          <a:p>
            <a:pPr marL="0" indent="0">
              <a:spcAft>
                <a:spcPts val="2400"/>
              </a:spcAft>
              <a:buNone/>
            </a:pPr>
            <a:r>
              <a:rPr lang="de-DE" b="1" dirty="0"/>
              <a:t>→ </a:t>
            </a:r>
            <a:r>
              <a:rPr lang="de-DE" dirty="0"/>
              <a:t>Spezifikation der 4 zentralen Zutaten eines BA-Prozesses:</a:t>
            </a:r>
          </a:p>
          <a:p>
            <a:pPr marL="638175" lvl="1" indent="-457200">
              <a:spcAft>
                <a:spcPts val="2400"/>
              </a:spcAft>
              <a:buSzPct val="100000"/>
              <a:buFont typeface="+mj-lt"/>
              <a:buAutoNum type="arabicParenBoth"/>
            </a:pPr>
            <a:r>
              <a:rPr lang="de-DE" b="1" dirty="0"/>
              <a:t>Ziel: </a:t>
            </a:r>
            <a:r>
              <a:rPr lang="de-DE" dirty="0"/>
              <a:t>Was möchte man wissen?</a:t>
            </a:r>
            <a:r>
              <a:rPr lang="de-DE" b="1" dirty="0"/>
              <a:t> </a:t>
            </a:r>
            <a:r>
              <a:rPr lang="de-DE" dirty="0"/>
              <a:t>→ Produkte, Kunden, Prozesse</a:t>
            </a:r>
          </a:p>
          <a:p>
            <a:pPr marL="638175" lvl="1" indent="-457200">
              <a:spcAft>
                <a:spcPts val="2400"/>
              </a:spcAft>
              <a:buSzPct val="100000"/>
              <a:buFont typeface="+mj-lt"/>
              <a:buAutoNum type="arabicParenBoth"/>
            </a:pPr>
            <a:r>
              <a:rPr lang="de-DE" b="1" dirty="0"/>
              <a:t>Inhalt: </a:t>
            </a:r>
            <a:r>
              <a:rPr lang="de-DE" dirty="0"/>
              <a:t>Welche Phänomene sind relevant (z.B. Kundenzufriedenheit)? </a:t>
            </a:r>
          </a:p>
          <a:p>
            <a:pPr marL="638175" lvl="1" indent="-457200">
              <a:spcAft>
                <a:spcPts val="2400"/>
              </a:spcAft>
              <a:buSzPct val="100000"/>
              <a:buFont typeface="+mj-lt"/>
              <a:buAutoNum type="arabicParenBoth"/>
            </a:pPr>
            <a:r>
              <a:rPr lang="de-DE" b="1" dirty="0"/>
              <a:t>Zugangsweg: </a:t>
            </a:r>
            <a:r>
              <a:rPr lang="de-DE" dirty="0"/>
              <a:t>Welche Daten kommen in Frage (z.B. Survey vs. </a:t>
            </a:r>
            <a:r>
              <a:rPr lang="de-DE" dirty="0" err="1"/>
              <a:t>Social</a:t>
            </a:r>
            <a:r>
              <a:rPr lang="de-DE" dirty="0"/>
              <a:t> Media)?</a:t>
            </a:r>
          </a:p>
          <a:p>
            <a:pPr marL="638175" lvl="1" indent="-457200">
              <a:spcAft>
                <a:spcPts val="2400"/>
              </a:spcAft>
              <a:buSzPct val="100000"/>
              <a:buFont typeface="+mj-lt"/>
              <a:buAutoNum type="arabicParenBoth"/>
            </a:pPr>
            <a:r>
              <a:rPr lang="de-DE" b="1" dirty="0"/>
              <a:t>Analytisches Design: </a:t>
            </a:r>
            <a:r>
              <a:rPr lang="de-DE" dirty="0"/>
              <a:t>Was macht man mit den Daten um das Ziel zu erreichen? (z.B. Clusteranalyse, Zeitreihenanalyse etc.)</a:t>
            </a:r>
          </a:p>
          <a:p>
            <a:pPr marL="638175" lvl="1" indent="-457200">
              <a:spcAft>
                <a:spcPts val="2400"/>
              </a:spcAft>
              <a:buSzPct val="100000"/>
              <a:buFont typeface="+mj-lt"/>
              <a:buAutoNum type="arabicParenBoth"/>
            </a:pPr>
            <a:r>
              <a:rPr lang="de-DE" b="1" dirty="0"/>
              <a:t>NEU: Nutzung der Ergebnisse: </a:t>
            </a:r>
            <a:r>
              <a:rPr lang="de-DE" dirty="0"/>
              <a:t>Ergebnisbericht? Präsentation? Dashboard? Fundament für einen automatischen KI-Prozess?</a:t>
            </a:r>
          </a:p>
          <a:p>
            <a:pPr marL="180975" lvl="1" indent="0">
              <a:spcAft>
                <a:spcPts val="2400"/>
              </a:spcAft>
              <a:buSzPct val="100000"/>
              <a:buNone/>
            </a:pPr>
            <a:endParaRPr lang="de-DE" dirty="0"/>
          </a:p>
          <a:p>
            <a:pPr marL="180975" lvl="1" indent="0">
              <a:buSzPct val="100000"/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6678A4-B270-551D-7F1F-A5AF5EEB38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28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BA57FE-D74D-6F4B-9890-E809C0CE5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Wiederholung: Informationsstrategie und ihre Zutaten</a:t>
            </a:r>
          </a:p>
        </p:txBody>
      </p:sp>
    </p:spTree>
    <p:extLst>
      <p:ext uri="{BB962C8B-B14F-4D97-AF65-F5344CB8AC3E}">
        <p14:creationId xmlns:p14="http://schemas.microsoft.com/office/powerpoint/2010/main" val="790223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EB7695-3636-381F-001A-950C676BB1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0375125" cy="583264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b="1" dirty="0"/>
              <a:t>Betrifft die Daten</a:t>
            </a:r>
          </a:p>
          <a:p>
            <a:pPr>
              <a:spcAft>
                <a:spcPts val="1800"/>
              </a:spcAft>
            </a:pPr>
            <a:r>
              <a:rPr lang="de-DE" b="1" dirty="0"/>
              <a:t>Zu berücksichtigende Aspekte</a:t>
            </a:r>
          </a:p>
          <a:p>
            <a:pPr lvl="1">
              <a:spcAft>
                <a:spcPts val="1800"/>
              </a:spcAft>
            </a:pPr>
            <a:r>
              <a:rPr lang="de-DE" b="1" dirty="0"/>
              <a:t>Verfügbarkeit: </a:t>
            </a:r>
            <a:r>
              <a:rPr lang="de-DE" dirty="0"/>
              <a:t>Sind Daten vorhanden oder müssen sie generiert werden? </a:t>
            </a:r>
          </a:p>
          <a:p>
            <a:pPr lvl="1">
              <a:spcAft>
                <a:spcPts val="1800"/>
              </a:spcAft>
            </a:pPr>
            <a:r>
              <a:rPr lang="de-DE" b="1" dirty="0"/>
              <a:t>Validität: </a:t>
            </a:r>
            <a:r>
              <a:rPr lang="de-DE" dirty="0"/>
              <a:t>Betrifft Stärke des Zusammenhangs zwischen dem Phänomen / Konstrukt (vgl. 2. Aspekt der Informationsstrategie: Welche Phänomene sind relevant?). Z.B. bei Survey höher als bei Textmining von Beschwerdehotlines?</a:t>
            </a:r>
          </a:p>
          <a:p>
            <a:pPr lvl="1">
              <a:spcAft>
                <a:spcPts val="1800"/>
              </a:spcAft>
            </a:pPr>
            <a:r>
              <a:rPr lang="de-DE" b="1" dirty="0" err="1"/>
              <a:t>Fehlerbehaftetheit</a:t>
            </a:r>
            <a:r>
              <a:rPr lang="de-DE" b="1" dirty="0"/>
              <a:t> der Daten ("</a:t>
            </a:r>
            <a:r>
              <a:rPr lang="de-DE" b="1" dirty="0" err="1"/>
              <a:t>Veracity</a:t>
            </a:r>
            <a:r>
              <a:rPr lang="de-DE" b="1" dirty="0"/>
              <a:t>")</a:t>
            </a:r>
            <a:r>
              <a:rPr lang="de-DE" dirty="0"/>
              <a:t>→ Zeitlicher, finanzieller und personenbezogener Aufwand für das Data Cleaning</a:t>
            </a:r>
          </a:p>
          <a:p>
            <a:pPr lvl="1">
              <a:spcAft>
                <a:spcPts val="1800"/>
              </a:spcAft>
            </a:pPr>
            <a:r>
              <a:rPr lang="de-DE" b="1" dirty="0"/>
              <a:t>Data </a:t>
            </a:r>
            <a:r>
              <a:rPr lang="de-DE" b="1" dirty="0" err="1"/>
              <a:t>wrangling</a:t>
            </a:r>
            <a:r>
              <a:rPr lang="de-DE" b="1" dirty="0"/>
              <a:t> / Feature </a:t>
            </a:r>
            <a:r>
              <a:rPr lang="de-DE" b="1" dirty="0" err="1"/>
              <a:t>Engeneering</a:t>
            </a:r>
            <a:r>
              <a:rPr lang="de-DE" b="1" dirty="0"/>
              <a:t>: </a:t>
            </a:r>
            <a:r>
              <a:rPr lang="de-DE" dirty="0"/>
              <a:t>Aus Daten müssen (konzeptionell bedeutsame Variablen) generiert werden. Daumenregel: 80% des gesamten Zeitaufwandes.</a:t>
            </a:r>
          </a:p>
          <a:p>
            <a:pPr marL="180975" lvl="1" indent="0">
              <a:spcAft>
                <a:spcPts val="1800"/>
              </a:spcAft>
              <a:buNone/>
            </a:pPr>
            <a:r>
              <a:rPr lang="de-DE" dirty="0"/>
              <a:t>→ Kennzeichnet den </a:t>
            </a:r>
            <a:r>
              <a:rPr lang="de-DE" b="1" dirty="0"/>
              <a:t>Konflikt zwischen Verfügbarkeit und Nützlichkeit </a:t>
            </a:r>
            <a:r>
              <a:rPr lang="de-DE" dirty="0"/>
              <a:t>(Validität, Fehler, Ausmaß des Feature </a:t>
            </a:r>
            <a:r>
              <a:rPr lang="de-DE" dirty="0" err="1"/>
              <a:t>Engeneering</a:t>
            </a:r>
            <a:r>
              <a:rPr lang="de-DE" dirty="0"/>
              <a:t>)</a:t>
            </a:r>
          </a:p>
          <a:p>
            <a:pPr lvl="1">
              <a:spcAft>
                <a:spcPts val="1800"/>
              </a:spcAft>
            </a:pP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809091-A26E-CFC9-7130-BDFA688B11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70E1C7-5268-FA57-F4EC-F56FB8A380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Informationsstrategie: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Zugangsweg</a:t>
            </a:r>
          </a:p>
        </p:txBody>
      </p:sp>
    </p:spTree>
    <p:extLst>
      <p:ext uri="{BB962C8B-B14F-4D97-AF65-F5344CB8AC3E}">
        <p14:creationId xmlns:p14="http://schemas.microsoft.com/office/powerpoint/2010/main" val="1910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58B15F-6A5C-1FB2-EE0A-3DBDA88B30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0591149" cy="525658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de-DE" b="1" dirty="0"/>
              <a:t>Mehr Wettbewerb </a:t>
            </a:r>
            <a:r>
              <a:rPr lang="de-DE" dirty="0"/>
              <a:t>durch Globalisierung und Internet</a:t>
            </a:r>
          </a:p>
          <a:p>
            <a:pPr>
              <a:spcAft>
                <a:spcPts val="2400"/>
              </a:spcAft>
            </a:pPr>
            <a:r>
              <a:rPr lang="de-DE" b="1" dirty="0"/>
              <a:t>Geringere Regulierung </a:t>
            </a:r>
            <a:r>
              <a:rPr lang="de-DE" dirty="0"/>
              <a:t>(Flexibilität)</a:t>
            </a:r>
          </a:p>
          <a:p>
            <a:r>
              <a:rPr lang="de-DE" b="1" dirty="0"/>
              <a:t>Veränderte Kundenanforderungen </a:t>
            </a:r>
          </a:p>
          <a:p>
            <a:pPr lvl="1"/>
            <a:r>
              <a:rPr lang="de-DE" dirty="0"/>
              <a:t>Kunden sind informierter über Konkurrenzprodukte und Preise</a:t>
            </a:r>
          </a:p>
          <a:p>
            <a:pPr lvl="1"/>
            <a:r>
              <a:rPr lang="de-DE" dirty="0"/>
              <a:t>Kunden haben heute </a:t>
            </a:r>
            <a:r>
              <a:rPr lang="de-DE" b="1" dirty="0"/>
              <a:t>höhere Anforderungen </a:t>
            </a:r>
            <a:r>
              <a:rPr lang="de-DE" dirty="0"/>
              <a:t>an Qualität, Service und Personalisierung. </a:t>
            </a:r>
          </a:p>
          <a:p>
            <a:pPr lvl="1"/>
            <a:r>
              <a:rPr lang="de-DE" b="1" dirty="0"/>
              <a:t>Veränderte Werte</a:t>
            </a:r>
            <a:r>
              <a:rPr lang="de-DE" dirty="0"/>
              <a:t> z.B. Nachhaltigkeit</a:t>
            </a:r>
          </a:p>
          <a:p>
            <a:pPr marL="180975" lvl="1" indent="0">
              <a:spcAft>
                <a:spcPts val="2400"/>
              </a:spcAft>
              <a:buNone/>
            </a:pPr>
            <a:r>
              <a:rPr lang="de-DE" dirty="0"/>
              <a:t>→ Höhere </a:t>
            </a:r>
            <a:r>
              <a:rPr lang="de-DE" dirty="0" err="1"/>
              <a:t>switching</a:t>
            </a:r>
            <a:r>
              <a:rPr lang="de-DE" dirty="0"/>
              <a:t>-Wahrscheinlichkeit, geringere Kundenloyalität</a:t>
            </a:r>
          </a:p>
          <a:p>
            <a:r>
              <a:rPr lang="de-DE" b="1" dirty="0"/>
              <a:t>Digitalisierung</a:t>
            </a:r>
          </a:p>
          <a:p>
            <a:pPr lvl="1"/>
            <a:r>
              <a:rPr lang="de-DE" dirty="0"/>
              <a:t>Neue </a:t>
            </a:r>
            <a:r>
              <a:rPr lang="de-DE" b="1" dirty="0"/>
              <a:t>Geschäftsmodelle</a:t>
            </a:r>
            <a:r>
              <a:rPr lang="de-DE" dirty="0"/>
              <a:t> und mehr Möglichkeiten der </a:t>
            </a:r>
            <a:r>
              <a:rPr lang="de-DE" b="1" dirty="0"/>
              <a:t>Vermarktung</a:t>
            </a:r>
            <a:r>
              <a:rPr lang="de-DE" dirty="0"/>
              <a:t> (z.B. social </a:t>
            </a:r>
            <a:r>
              <a:rPr lang="de-DE" dirty="0" err="1"/>
              <a:t>media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Neue </a:t>
            </a:r>
            <a:r>
              <a:rPr lang="de-DE" b="1" dirty="0"/>
              <a:t>Verpflichtungen</a:t>
            </a:r>
            <a:r>
              <a:rPr lang="de-DE" dirty="0"/>
              <a:t> (→ Kunden erwarten digitale Optionen)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3420DF-0CF1-67AB-317B-7AF805B6C7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B50C51-423F-B05D-6064-96D38F9283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Umweltveränderungen</a:t>
            </a:r>
          </a:p>
        </p:txBody>
      </p:sp>
    </p:spTree>
    <p:extLst>
      <p:ext uri="{BB962C8B-B14F-4D97-AF65-F5344CB8AC3E}">
        <p14:creationId xmlns:p14="http://schemas.microsoft.com/office/powerpoint/2010/main" val="1334669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1664" y="3245254"/>
            <a:ext cx="5688632" cy="759809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Palatino Linotype" panose="02040502050505030304" pitchFamily="18" charset="0"/>
              </a:rPr>
              <a:t>Die Rolle des Datawarehouses</a:t>
            </a:r>
          </a:p>
        </p:txBody>
      </p:sp>
    </p:spTree>
    <p:extLst>
      <p:ext uri="{BB962C8B-B14F-4D97-AF65-F5344CB8AC3E}">
        <p14:creationId xmlns:p14="http://schemas.microsoft.com/office/powerpoint/2010/main" val="1973556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3D9E7D-2C5D-AB16-DC76-4A3FB28D2E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587521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Daten werden traditionell in den Funktionsbereichen erzeugt und aufbewahrt </a:t>
            </a:r>
          </a:p>
          <a:p>
            <a:pPr lvl="1">
              <a:spcAft>
                <a:spcPts val="600"/>
              </a:spcAft>
            </a:pPr>
            <a:r>
              <a:rPr lang="de-DE" b="1" dirty="0"/>
              <a:t>Personalabteilung: </a:t>
            </a:r>
            <a:r>
              <a:rPr lang="de-DE" dirty="0"/>
              <a:t>Personalakte, Bewerbungen, Abwesenheits- und Urlaubsdaten</a:t>
            </a:r>
          </a:p>
          <a:p>
            <a:pPr lvl="1">
              <a:spcAft>
                <a:spcPts val="600"/>
              </a:spcAft>
            </a:pPr>
            <a:r>
              <a:rPr lang="de-DE" b="1" dirty="0"/>
              <a:t>Einkauf: </a:t>
            </a:r>
            <a:r>
              <a:rPr lang="de-DE" dirty="0"/>
              <a:t>Auftragsbücher</a:t>
            </a:r>
          </a:p>
          <a:p>
            <a:pPr lvl="1">
              <a:spcAft>
                <a:spcPts val="600"/>
              </a:spcAft>
            </a:pPr>
            <a:r>
              <a:rPr lang="de-DE" b="1" dirty="0"/>
              <a:t>Finanzen: </a:t>
            </a:r>
            <a:r>
              <a:rPr lang="de-DE" dirty="0"/>
              <a:t>Rechnungen, Transaktionen</a:t>
            </a:r>
          </a:p>
          <a:p>
            <a:pPr lvl="1">
              <a:spcAft>
                <a:spcPts val="600"/>
              </a:spcAft>
            </a:pPr>
            <a:r>
              <a:rPr lang="de-DE" b="1" dirty="0"/>
              <a:t>Produktion: </a:t>
            </a:r>
            <a:r>
              <a:rPr lang="de-DE" dirty="0"/>
              <a:t>Inventar, Produktionsdaten</a:t>
            </a:r>
          </a:p>
          <a:p>
            <a:pPr lvl="1">
              <a:spcAft>
                <a:spcPts val="600"/>
              </a:spcAft>
            </a:pPr>
            <a:endParaRPr lang="de-DE" dirty="0"/>
          </a:p>
          <a:p>
            <a:pPr>
              <a:spcAft>
                <a:spcPts val="600"/>
              </a:spcAft>
            </a:pPr>
            <a:r>
              <a:rPr lang="de-DE" b="1" dirty="0"/>
              <a:t>Ungünstig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Digitalisierung und Explosion der Datenmenge (Big Data)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Geringe Nützlichkeit (Ziel ist Archivierung)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"Dateninseln"  / Keine Integration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Wenig Dokumentation ("Datenfriedhöfe")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Keine Aufbereitung (schlechte Qualität)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F1072F-91FC-12EB-2762-85C09F871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B029E6-EF77-06F0-0A67-734EF653C5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Ausgangslage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789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714749D-FD5F-AC2B-5C6A-72FE9779FD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/>
              <a:t>Speicherung großer Datenmengen</a:t>
            </a:r>
          </a:p>
          <a:p>
            <a:pPr>
              <a:spcAft>
                <a:spcPts val="1800"/>
              </a:spcAft>
            </a:pPr>
            <a:r>
              <a:rPr lang="de-DE" dirty="0"/>
              <a:t>Entlastung der Funktionsbereiche</a:t>
            </a:r>
          </a:p>
          <a:p>
            <a:pPr>
              <a:spcAft>
                <a:spcPts val="600"/>
              </a:spcAft>
            </a:pPr>
            <a:r>
              <a:rPr lang="de-DE" dirty="0"/>
              <a:t>Bessere Datenaufbereitung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Höhere Qualität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Transparenz durch Dokumentation ("Meta-Daten")</a:t>
            </a:r>
          </a:p>
          <a:p>
            <a:pPr lvl="1">
              <a:spcAft>
                <a:spcPts val="1800"/>
              </a:spcAft>
            </a:pPr>
            <a:r>
              <a:rPr lang="de-DE" dirty="0"/>
              <a:t>Verfügbarkeit</a:t>
            </a:r>
          </a:p>
          <a:p>
            <a:pPr>
              <a:spcAft>
                <a:spcPts val="600"/>
              </a:spcAft>
            </a:pPr>
            <a:r>
              <a:rPr lang="de-DE" dirty="0"/>
              <a:t>Integration von Daten aus verschiedenen Quellen / Funktionsbereichen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Keine isolierten Dateninseln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Bessere Informationsausbeutung (Kombination macht Daten wertvoller)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70D5D4-ABB9-E6DD-033B-16D47B689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32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363BD6-27B5-3A87-ABE6-1265D6D26C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dirty="0"/>
              <a:t>Data Warehouse (DW)</a:t>
            </a:r>
          </a:p>
        </p:txBody>
      </p:sp>
    </p:spTree>
    <p:extLst>
      <p:ext uri="{BB962C8B-B14F-4D97-AF65-F5344CB8AC3E}">
        <p14:creationId xmlns:p14="http://schemas.microsoft.com/office/powerpoint/2010/main" val="555865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A29369-AFD8-86EB-C436-C362BE48B8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33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CA899F-2345-F610-BFE0-4DAE06B27F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98CAB6-AE0F-4C69-603A-6F7E99EC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744885"/>
            <a:ext cx="10251421" cy="600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1A8D98-7AFF-9130-FB96-A226081302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349339-5212-E515-AC9A-F286F40205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34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D0B0D9-88AA-0146-2148-0261A5320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Beispiele für Source Systems und Nutzung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62AC626-F14D-3389-51E2-C4E670E0F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29184"/>
              </p:ext>
            </p:extLst>
          </p:nvPr>
        </p:nvGraphicFramePr>
        <p:xfrm>
          <a:off x="257379" y="764704"/>
          <a:ext cx="11677242" cy="5836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50589">
                  <a:extLst>
                    <a:ext uri="{9D8B030D-6E8A-4147-A177-3AD203B41FA5}">
                      <a16:colId xmlns:a16="http://schemas.microsoft.com/office/drawing/2014/main" val="2812067388"/>
                    </a:ext>
                  </a:extLst>
                </a:gridCol>
                <a:gridCol w="6126653">
                  <a:extLst>
                    <a:ext uri="{9D8B030D-6E8A-4147-A177-3AD203B41FA5}">
                      <a16:colId xmlns:a16="http://schemas.microsoft.com/office/drawing/2014/main" val="147935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Datenquelle</a:t>
                      </a:r>
                      <a:r>
                        <a:rPr lang="de-DE" sz="19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b="1" kern="120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Nutzung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6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b="1">
                          <a:latin typeface="Palatino Linotype" panose="02040502050505030304" pitchFamily="18" charset="0"/>
                        </a:rPr>
                        <a:t>Transaktionsdaten </a:t>
                      </a:r>
                      <a:r>
                        <a:rPr lang="de-DE" sz="1900" b="0">
                          <a:latin typeface="Palatino Linotype" panose="02040502050505030304" pitchFamily="18" charset="0"/>
                        </a:rPr>
                        <a:t>(z.B. Buchungen)</a:t>
                      </a:r>
                      <a:endParaRPr lang="de-DE" sz="1900" b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Analyse von Verkaufszahlen über die Zeit, automatisches Inkasso-System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1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b="1" dirty="0">
                          <a:latin typeface="Palatino Linotype" panose="02040502050505030304" pitchFamily="18" charset="0"/>
                        </a:rPr>
                        <a:t>Sensordaten</a:t>
                      </a:r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Produktverwendung, </a:t>
                      </a:r>
                      <a:r>
                        <a:rPr lang="de-DE" sz="1900" dirty="0" err="1">
                          <a:latin typeface="Palatino Linotype" panose="02040502050505030304" pitchFamily="18" charset="0"/>
                        </a:rPr>
                        <a:t>Predictive</a:t>
                      </a:r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b="1" dirty="0">
                          <a:latin typeface="Palatino Linotype" panose="02040502050505030304" pitchFamily="18" charset="0"/>
                        </a:rPr>
                        <a:t>Kundendaten</a:t>
                      </a:r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 (Demos, Präferenzen, Interaktionen, z.B. Hotlines, Mails)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Segmentierung, </a:t>
                      </a:r>
                      <a:r>
                        <a:rPr lang="de-DE" sz="1900" dirty="0" err="1">
                          <a:latin typeface="Palatino Linotype" panose="02040502050505030304" pitchFamily="18" charset="0"/>
                        </a:rPr>
                        <a:t>Churn</a:t>
                      </a:r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de-DE" sz="1900" dirty="0" err="1">
                          <a:latin typeface="Palatino Linotype" panose="02040502050505030304" pitchFamily="18" charset="0"/>
                        </a:rPr>
                        <a:t>Prediction</a:t>
                      </a:r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, Alarmsystem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b="1" dirty="0">
                          <a:latin typeface="Palatino Linotype" panose="02040502050505030304" pitchFamily="18" charset="0"/>
                        </a:rPr>
                        <a:t>Mitarbeiter</a:t>
                      </a:r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 (Rolle, Gehalt, Urlaub, Performance), Trainingsinformationen, Umfragen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Trainingsbedarf, Verhaltensvorhersage (z.B. Urlaub, Kündigung, Job Performance)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7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b="1" dirty="0">
                          <a:latin typeface="Palatino Linotype" panose="02040502050505030304" pitchFamily="18" charset="0"/>
                        </a:rPr>
                        <a:t>Geo-Daten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Benachrichtigungen, Fraud </a:t>
                      </a:r>
                      <a:r>
                        <a:rPr lang="de-DE" sz="1900" dirty="0" err="1">
                          <a:latin typeface="Palatino Linotype" panose="02040502050505030304" pitchFamily="18" charset="0"/>
                        </a:rPr>
                        <a:t>Detection</a:t>
                      </a:r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, Logistik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1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b="1" dirty="0" err="1">
                          <a:latin typeface="Palatino Linotype" panose="02040502050505030304" pitchFamily="18" charset="0"/>
                        </a:rPr>
                        <a:t>Social</a:t>
                      </a:r>
                      <a:r>
                        <a:rPr lang="de-DE" sz="1900" b="1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de-DE" sz="1900" b="1" dirty="0" err="1">
                          <a:latin typeface="Palatino Linotype" panose="02040502050505030304" pitchFamily="18" charset="0"/>
                        </a:rPr>
                        <a:t>media</a:t>
                      </a:r>
                      <a:endParaRPr lang="de-DE" sz="19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Stimmung, Präferenzen, Trends, CSR, Tracking Bewerber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b="1" dirty="0">
                          <a:latin typeface="Palatino Linotype" panose="02040502050505030304" pitchFamily="18" charset="0"/>
                        </a:rPr>
                        <a:t>Informationen über Maßnahmen </a:t>
                      </a:r>
                      <a:r>
                        <a:rPr lang="de-DE" sz="1900" b="0" dirty="0">
                          <a:latin typeface="Palatino Linotype" panose="02040502050505030304" pitchFamily="18" charset="0"/>
                        </a:rPr>
                        <a:t>(z.B. Werbekampagnen)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Wissen was funktioniert (und für welche Art von Kunden)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8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b="1" dirty="0">
                          <a:latin typeface="Palatino Linotype" panose="02040502050505030304" pitchFamily="18" charset="0"/>
                        </a:rPr>
                        <a:t>Web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Kundenverhalten, -Interessen, -Präferenzen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5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b="1" dirty="0">
                          <a:latin typeface="Palatino Linotype" panose="02040502050505030304" pitchFamily="18" charset="0"/>
                        </a:rPr>
                        <a:t>Produktionsinformationen</a:t>
                      </a:r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 (Anzahl produzierte Einheiten, Ausfallrate der Maschinen, Kosten, Energieverbrauch, Rückrufe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latin typeface="Palatino Linotype" panose="02040502050505030304" pitchFamily="18" charset="0"/>
                        </a:rPr>
                        <a:t>Produktverbesserung, Verbesserung der Prozesse, Qualitätskontrolle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5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88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F35C99-5B5E-4247-2FE8-776CCFCCF5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dirty="0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35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44CEF6-633F-4D3F-D9AD-00EC5BBBC1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Prozesse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B95F2BF-A236-6C3A-F950-68A3FA131FCE}"/>
              </a:ext>
            </a:extLst>
          </p:cNvPr>
          <p:cNvCxnSpPr>
            <a:cxnSpLocks/>
          </p:cNvCxnSpPr>
          <p:nvPr/>
        </p:nvCxnSpPr>
        <p:spPr>
          <a:xfrm>
            <a:off x="5735960" y="1881680"/>
            <a:ext cx="49634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1EE1DB5-E687-F6CC-A842-5C808C490FDE}"/>
              </a:ext>
            </a:extLst>
          </p:cNvPr>
          <p:cNvCxnSpPr>
            <a:cxnSpLocks/>
          </p:cNvCxnSpPr>
          <p:nvPr/>
        </p:nvCxnSpPr>
        <p:spPr>
          <a:xfrm>
            <a:off x="5732102" y="3212976"/>
            <a:ext cx="49634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8DA389-7BF4-9275-5E9B-9A0F0A6955DF}"/>
              </a:ext>
            </a:extLst>
          </p:cNvPr>
          <p:cNvCxnSpPr>
            <a:cxnSpLocks/>
          </p:cNvCxnSpPr>
          <p:nvPr/>
        </p:nvCxnSpPr>
        <p:spPr>
          <a:xfrm>
            <a:off x="5725749" y="5858222"/>
            <a:ext cx="49634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F89497B-DA8E-BB6A-A8A1-E96274920196}"/>
              </a:ext>
            </a:extLst>
          </p:cNvPr>
          <p:cNvCxnSpPr>
            <a:cxnSpLocks/>
          </p:cNvCxnSpPr>
          <p:nvPr/>
        </p:nvCxnSpPr>
        <p:spPr>
          <a:xfrm>
            <a:off x="5760344" y="1301139"/>
            <a:ext cx="49634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E57BA33-444F-5139-9E90-1EA16E449370}"/>
              </a:ext>
            </a:extLst>
          </p:cNvPr>
          <p:cNvCxnSpPr>
            <a:cxnSpLocks/>
          </p:cNvCxnSpPr>
          <p:nvPr/>
        </p:nvCxnSpPr>
        <p:spPr>
          <a:xfrm>
            <a:off x="5744037" y="4671047"/>
            <a:ext cx="49634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9829DC0C-08AA-187E-501A-A55434C0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07" y="859767"/>
            <a:ext cx="5749344" cy="55935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D7062CA-B50A-F18E-8248-39B83F0CE689}"/>
              </a:ext>
            </a:extLst>
          </p:cNvPr>
          <p:cNvSpPr txBox="1"/>
          <p:nvPr/>
        </p:nvSpPr>
        <p:spPr>
          <a:xfrm>
            <a:off x="6355745" y="1099595"/>
            <a:ext cx="5572903" cy="457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defPPr>
              <a:defRPr lang="de-DE"/>
            </a:defPPr>
            <a:lvl1pPr indent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1pPr>
            <a:lvl2pPr marL="442913" lvl="1" indent="-261938">
              <a:spcBef>
                <a:spcPts val="0"/>
              </a:spcBef>
              <a:spcAft>
                <a:spcPts val="1200"/>
              </a:spcAft>
              <a:buSzPct val="80000"/>
              <a:buFont typeface="Symbol" panose="05050102010706020507" pitchFamily="18" charset="2"/>
              <a:buChar char="-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2pPr>
            <a:lvl3pPr marL="715963" indent="-273050">
              <a:spcBef>
                <a:spcPts val="0"/>
              </a:spcBef>
              <a:spcAft>
                <a:spcPts val="1200"/>
              </a:spcAft>
              <a:buSzPct val="80000"/>
              <a:buFont typeface="Wingdings" charset="2"/>
              <a:buChar char="§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de-DE" dirty="0"/>
              <a:t>Output der Analysen (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8A59ACC-68FB-4BBC-D9B4-0D740D5F0CB6}"/>
              </a:ext>
            </a:extLst>
          </p:cNvPr>
          <p:cNvSpPr txBox="1"/>
          <p:nvPr/>
        </p:nvSpPr>
        <p:spPr>
          <a:xfrm>
            <a:off x="6362097" y="5661248"/>
            <a:ext cx="5544513" cy="387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defPPr>
              <a:defRPr lang="de-DE"/>
            </a:defPPr>
            <a:lvl1pPr indent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1pPr>
            <a:lvl2pPr marL="442913" lvl="1" indent="-261938">
              <a:spcBef>
                <a:spcPts val="0"/>
              </a:spcBef>
              <a:spcAft>
                <a:spcPts val="1200"/>
              </a:spcAft>
              <a:buSzPct val="80000"/>
              <a:buFont typeface="Symbol" panose="05050102010706020507" pitchFamily="18" charset="2"/>
              <a:buChar char="-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2pPr>
            <a:lvl3pPr marL="715963" indent="-273050">
              <a:spcBef>
                <a:spcPts val="0"/>
              </a:spcBef>
              <a:spcAft>
                <a:spcPts val="1200"/>
              </a:spcAft>
              <a:buSzPct val="80000"/>
              <a:buFont typeface="Wingdings" charset="2"/>
              <a:buChar char="§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de-DE" dirty="0"/>
              <a:t>Datengenerierende Systeme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A11AAB-B102-D9F1-704A-246523A9DAF5}"/>
              </a:ext>
            </a:extLst>
          </p:cNvPr>
          <p:cNvSpPr txBox="1"/>
          <p:nvPr/>
        </p:nvSpPr>
        <p:spPr>
          <a:xfrm>
            <a:off x="6333708" y="4544471"/>
            <a:ext cx="5572903" cy="967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defPPr>
              <a:defRPr lang="de-DE"/>
            </a:defPPr>
            <a:lvl1pPr marL="180975" indent="-180975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1pPr>
            <a:lvl2pPr marL="442913" lvl="1" indent="-261938">
              <a:spcBef>
                <a:spcPts val="0"/>
              </a:spcBef>
              <a:spcAft>
                <a:spcPts val="1200"/>
              </a:spcAft>
              <a:buSzPct val="80000"/>
              <a:buFont typeface="Symbol" panose="05050102010706020507" pitchFamily="18" charset="2"/>
              <a:buChar char="-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2pPr>
            <a:lvl3pPr marL="715963" indent="-273050">
              <a:spcBef>
                <a:spcPts val="0"/>
              </a:spcBef>
              <a:spcAft>
                <a:spcPts val="1200"/>
              </a:spcAft>
              <a:buSzPct val="80000"/>
              <a:buFont typeface="Wingdings" charset="2"/>
              <a:buChar char="§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sz="2000" dirty="0" err="1"/>
              <a:t>Staging</a:t>
            </a:r>
            <a:r>
              <a:rPr lang="de-DE" sz="2000" dirty="0"/>
              <a:t> </a:t>
            </a:r>
            <a:r>
              <a:rPr lang="de-DE" sz="2000" dirty="0" err="1"/>
              <a:t>area</a:t>
            </a:r>
            <a:r>
              <a:rPr lang="de-DE" sz="2000" dirty="0"/>
              <a:t>: Vorläufige Speicherung. ODS: operational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store</a:t>
            </a:r>
            <a:r>
              <a:rPr lang="de-DE" sz="2000" dirty="0"/>
              <a:t> (schnelle Verfügbarkeit mancher Daten, z.B. Kreditkarteninfos)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B27A4A-2C0A-A40F-1FE3-FC8F555051A9}"/>
              </a:ext>
            </a:extLst>
          </p:cNvPr>
          <p:cNvSpPr txBox="1"/>
          <p:nvPr/>
        </p:nvSpPr>
        <p:spPr>
          <a:xfrm>
            <a:off x="6349392" y="2708920"/>
            <a:ext cx="5572903" cy="1006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defPPr>
              <a:defRPr lang="de-DE"/>
            </a:defPPr>
            <a:lvl1pPr indent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1pPr>
            <a:lvl2pPr marL="442913" lvl="1" indent="-261938">
              <a:spcBef>
                <a:spcPts val="0"/>
              </a:spcBef>
              <a:spcAft>
                <a:spcPts val="1200"/>
              </a:spcAft>
              <a:buSzPct val="80000"/>
              <a:buFont typeface="Symbol" panose="05050102010706020507" pitchFamily="18" charset="2"/>
              <a:buChar char="-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2pPr>
            <a:lvl3pPr marL="715963" indent="-273050">
              <a:spcBef>
                <a:spcPts val="0"/>
              </a:spcBef>
              <a:spcAft>
                <a:spcPts val="1200"/>
              </a:spcAft>
              <a:buSzPct val="80000"/>
              <a:buFont typeface="Wingdings" charset="2"/>
              <a:buChar char="§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de-DE" dirty="0"/>
              <a:t>Meta-Daten: Infos über die Daten (Zeit, Person, Variablen, letztes update etc.)</a:t>
            </a:r>
          </a:p>
          <a:p>
            <a:r>
              <a:rPr lang="de-DE" dirty="0" err="1"/>
              <a:t>Dimensions</a:t>
            </a:r>
            <a:r>
              <a:rPr lang="de-DE" dirty="0"/>
              <a:t>: Zusatz</a:t>
            </a:r>
            <a:r>
              <a:rPr lang="de-DE" dirty="0" err="1"/>
              <a:t>informationen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335B53-8FF8-CF33-CF0A-95B6CC94292A}"/>
              </a:ext>
            </a:extLst>
          </p:cNvPr>
          <p:cNvSpPr txBox="1"/>
          <p:nvPr/>
        </p:nvSpPr>
        <p:spPr>
          <a:xfrm>
            <a:off x="6355744" y="1628800"/>
            <a:ext cx="5572903" cy="7218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defPPr>
              <a:defRPr lang="de-DE"/>
            </a:defPPr>
            <a:lvl1pPr indent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1pPr>
            <a:lvl2pPr marL="442913" lvl="1" indent="-261938">
              <a:spcBef>
                <a:spcPts val="0"/>
              </a:spcBef>
              <a:spcAft>
                <a:spcPts val="1200"/>
              </a:spcAft>
              <a:buSzPct val="80000"/>
              <a:buFont typeface="Symbol" panose="05050102010706020507" pitchFamily="18" charset="2"/>
              <a:buChar char="-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2pPr>
            <a:lvl3pPr marL="715963" indent="-273050">
              <a:spcBef>
                <a:spcPts val="0"/>
              </a:spcBef>
              <a:spcAft>
                <a:spcPts val="1200"/>
              </a:spcAft>
              <a:buSzPct val="80000"/>
              <a:buFont typeface="Wingdings" charset="2"/>
              <a:buChar char="§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de-DE" dirty="0"/>
              <a:t>Data </a:t>
            </a:r>
            <a:r>
              <a:rPr lang="de-DE" dirty="0" err="1"/>
              <a:t>mart</a:t>
            </a:r>
            <a:r>
              <a:rPr lang="de-DE" dirty="0"/>
              <a:t>: Teil des DW (mit für einen FB relevanten Daten, z.B. HR)</a:t>
            </a:r>
          </a:p>
          <a:p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6026EA-CDC6-0013-AF97-BC36D73276D0}"/>
              </a:ext>
            </a:extLst>
          </p:cNvPr>
          <p:cNvSpPr/>
          <p:nvPr/>
        </p:nvSpPr>
        <p:spPr>
          <a:xfrm>
            <a:off x="-5307" y="2350658"/>
            <a:ext cx="772715" cy="4302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0B336B6-3E62-14F0-3993-55AE082B6F8C}"/>
              </a:ext>
            </a:extLst>
          </p:cNvPr>
          <p:cNvSpPr/>
          <p:nvPr/>
        </p:nvSpPr>
        <p:spPr>
          <a:xfrm>
            <a:off x="-10865" y="4065531"/>
            <a:ext cx="772715" cy="4302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0C10583-28FD-B9F1-F3D0-1C18565E32D5}"/>
              </a:ext>
            </a:extLst>
          </p:cNvPr>
          <p:cNvSpPr/>
          <p:nvPr/>
        </p:nvSpPr>
        <p:spPr>
          <a:xfrm>
            <a:off x="-21614" y="5044298"/>
            <a:ext cx="772715" cy="4302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433D5B4-D510-C8C4-4287-6012232C8025}"/>
              </a:ext>
            </a:extLst>
          </p:cNvPr>
          <p:cNvSpPr txBox="1"/>
          <p:nvPr/>
        </p:nvSpPr>
        <p:spPr>
          <a:xfrm>
            <a:off x="0" y="6244579"/>
            <a:ext cx="9408265" cy="387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defPPr>
              <a:defRPr lang="de-DE"/>
            </a:defPPr>
            <a:lvl1pPr indent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1pPr>
            <a:lvl2pPr marL="442913" lvl="1" indent="-261938">
              <a:spcBef>
                <a:spcPts val="0"/>
              </a:spcBef>
              <a:spcAft>
                <a:spcPts val="1200"/>
              </a:spcAft>
              <a:buSzPct val="80000"/>
              <a:buFont typeface="Symbol" panose="05050102010706020507" pitchFamily="18" charset="2"/>
              <a:buChar char="-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2pPr>
            <a:lvl3pPr marL="715963" indent="-273050">
              <a:spcBef>
                <a:spcPts val="0"/>
              </a:spcBef>
              <a:spcAft>
                <a:spcPts val="1200"/>
              </a:spcAft>
              <a:buSzPct val="80000"/>
              <a:buFont typeface="Wingdings" charset="2"/>
              <a:buChar char="§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 Narrow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de-DE" dirty="0"/>
              <a:t>An allen Schnittstellen finden ETL-Prozesse statt</a:t>
            </a:r>
          </a:p>
        </p:txBody>
      </p:sp>
    </p:spTree>
    <p:extLst>
      <p:ext uri="{BB962C8B-B14F-4D97-AF65-F5344CB8AC3E}">
        <p14:creationId xmlns:p14="http://schemas.microsoft.com/office/powerpoint/2010/main" val="21431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0" grpId="0" animBg="1"/>
      <p:bldP spid="12" grpId="0" animBg="1"/>
      <p:bldP spid="16" grpId="0" animBg="1"/>
      <p:bldP spid="23" grpId="0" animBg="1"/>
      <p:bldP spid="2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6D3386-C56B-85D5-65F0-E5D866A77B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3792" y="764704"/>
            <a:ext cx="7358608" cy="5256584"/>
          </a:xfrm>
        </p:spPr>
        <p:txBody>
          <a:bodyPr/>
          <a:lstStyle/>
          <a:p>
            <a:r>
              <a:rPr lang="de-DE" dirty="0"/>
              <a:t>→ Relationale Datenbanken</a:t>
            </a:r>
          </a:p>
          <a:p>
            <a:pPr lvl="1"/>
            <a:r>
              <a:rPr lang="de-DE" dirty="0"/>
              <a:t>Zentral: </a:t>
            </a:r>
            <a:r>
              <a:rPr lang="de-DE" dirty="0" err="1"/>
              <a:t>Tables</a:t>
            </a:r>
            <a:r>
              <a:rPr lang="de-DE" dirty="0"/>
              <a:t>, IDs/Schlüssel, Spalten, Zeilen</a:t>
            </a:r>
          </a:p>
          <a:p>
            <a:pPr lvl="1"/>
            <a:r>
              <a:rPr lang="de-DE" dirty="0"/>
              <a:t>Verbindet </a:t>
            </a:r>
            <a:r>
              <a:rPr lang="de-DE" b="1" dirty="0" err="1"/>
              <a:t>Tables</a:t>
            </a:r>
            <a:r>
              <a:rPr lang="de-DE" dirty="0"/>
              <a:t> (vergleichbar Excel / SPSS </a:t>
            </a:r>
            <a:r>
              <a:rPr lang="de-DE" dirty="0" err="1"/>
              <a:t>sheets</a:t>
            </a:r>
            <a:r>
              <a:rPr lang="de-DE" dirty="0"/>
              <a:t>) über </a:t>
            </a:r>
            <a:r>
              <a:rPr lang="de-DE" b="1" dirty="0"/>
              <a:t>IDs</a:t>
            </a:r>
          </a:p>
          <a:p>
            <a:pPr lvl="1"/>
            <a:r>
              <a:rPr lang="de-DE" dirty="0" err="1"/>
              <a:t>Wideformat</a:t>
            </a:r>
            <a:r>
              <a:rPr lang="de-DE" dirty="0"/>
              <a:t> (eine Zeile = ein Fall) vs. </a:t>
            </a:r>
            <a:r>
              <a:rPr lang="de-DE" dirty="0" err="1"/>
              <a:t>Longformat</a:t>
            </a:r>
            <a:r>
              <a:rPr lang="de-DE" dirty="0"/>
              <a:t> (multiple Fälle genestet unter einer Variable)</a:t>
            </a:r>
          </a:p>
          <a:p>
            <a:pPr lvl="1"/>
            <a:r>
              <a:rPr lang="de-DE" dirty="0"/>
              <a:t>Abfrage mittels SQL (</a:t>
            </a:r>
            <a:r>
              <a:rPr lang="de-DE" dirty="0" err="1"/>
              <a:t>Structural</a:t>
            </a:r>
            <a:r>
              <a:rPr lang="de-DE" dirty="0"/>
              <a:t> Query Language), ist aber in R mittels des </a:t>
            </a:r>
            <a:r>
              <a:rPr lang="de-DE" dirty="0" err="1"/>
              <a:t>dbplyr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möglich</a:t>
            </a:r>
          </a:p>
          <a:p>
            <a:pPr lvl="1"/>
            <a:r>
              <a:rPr lang="de-DE" dirty="0"/>
              <a:t>Einfacheres (fiktives) Beispiel (</a:t>
            </a:r>
            <a:r>
              <a:rPr lang="de-DE" u="sng" dirty="0" err="1">
                <a:hlinkClick r:id="rId2"/>
              </a:rPr>
              <a:t>download</a:t>
            </a:r>
            <a:r>
              <a:rPr lang="de-DE" dirty="0"/>
              <a:t> Excel-file)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03BC49-BB3C-08D6-AEF2-B2BC45791F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36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3EA5F3-8348-C9A3-43F1-D3C5B95CAF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Organisation von Daten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E117D8-3D6E-BE91-4BB6-395E195AD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7" y="869559"/>
            <a:ext cx="4278960" cy="59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39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5E28536-958C-51E9-FF87-4DB6F5A46D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620688"/>
            <a:ext cx="11743277" cy="614583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b="1" dirty="0"/>
              <a:t>"Extract, </a:t>
            </a:r>
            <a:r>
              <a:rPr lang="de-DE" b="1" dirty="0" err="1"/>
              <a:t>transform</a:t>
            </a:r>
            <a:r>
              <a:rPr lang="de-DE" b="1" dirty="0"/>
              <a:t>, </a:t>
            </a:r>
            <a:r>
              <a:rPr lang="de-DE" b="1" dirty="0" err="1"/>
              <a:t>load</a:t>
            </a:r>
            <a:r>
              <a:rPr lang="de-DE" b="1" dirty="0"/>
              <a:t>"</a:t>
            </a:r>
          </a:p>
          <a:p>
            <a:pPr lvl="1">
              <a:spcAft>
                <a:spcPts val="600"/>
              </a:spcAft>
            </a:pPr>
            <a:r>
              <a:rPr lang="de-DE" b="1" dirty="0"/>
              <a:t>Extract: </a:t>
            </a:r>
            <a:r>
              <a:rPr lang="de-DE" dirty="0"/>
              <a:t>Zugriff auf </a:t>
            </a:r>
            <a:r>
              <a:rPr lang="de-DE" dirty="0" err="1"/>
              <a:t>tables</a:t>
            </a:r>
            <a:r>
              <a:rPr lang="de-DE" dirty="0"/>
              <a:t> und Variablen/</a:t>
            </a:r>
            <a:r>
              <a:rPr lang="de-DE" dirty="0" err="1"/>
              <a:t>features</a:t>
            </a:r>
            <a:r>
              <a:rPr lang="de-DE" dirty="0"/>
              <a:t> (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Transform: </a:t>
            </a:r>
          </a:p>
          <a:p>
            <a:pPr lvl="2"/>
            <a:r>
              <a:rPr lang="de-DE" b="1" dirty="0"/>
              <a:t>Integrieren</a:t>
            </a:r>
            <a:r>
              <a:rPr lang="de-DE" dirty="0"/>
              <a:t> verschiedener </a:t>
            </a:r>
            <a:r>
              <a:rPr lang="de-DE" dirty="0" err="1"/>
              <a:t>Tables</a:t>
            </a:r>
            <a:r>
              <a:rPr lang="de-DE" dirty="0"/>
              <a:t> (z.B.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de-DE" dirty="0"/>
              <a:t>) anhand der ID oder anderer Variablen</a:t>
            </a:r>
          </a:p>
          <a:p>
            <a:pPr lvl="2">
              <a:spcAft>
                <a:spcPts val="600"/>
              </a:spcAft>
            </a:pPr>
            <a:r>
              <a:rPr lang="de-DE" b="1" dirty="0"/>
              <a:t>Data Cleaning </a:t>
            </a:r>
          </a:p>
          <a:p>
            <a:pPr marL="895350" lvl="3" indent="-180975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000" b="1" dirty="0" err="1">
                <a:latin typeface="Palatino Linotype" panose="02040502050505030304" pitchFamily="18" charset="0"/>
              </a:rPr>
              <a:t>Outlier</a:t>
            </a:r>
            <a:r>
              <a:rPr lang="de-DE" sz="2000" dirty="0">
                <a:latin typeface="Palatino Linotype" panose="02040502050505030304" pitchFamily="18" charset="0"/>
              </a:rPr>
              <a:t> entdecken und "behandeln" (z.B. </a:t>
            </a:r>
            <a:r>
              <a:rPr lang="de-DE" sz="2000" dirty="0" err="1">
                <a:latin typeface="Palatino Linotype" panose="02040502050505030304" pitchFamily="18" charset="0"/>
              </a:rPr>
              <a:t>Trimming</a:t>
            </a:r>
            <a:r>
              <a:rPr lang="de-DE" sz="2000" dirty="0">
                <a:latin typeface="Palatino Linotype" panose="02040502050505030304" pitchFamily="18" charset="0"/>
              </a:rPr>
              <a:t> oder Winsorizing)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DescTools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Winsorize</a:t>
            </a:r>
            <a:r>
              <a:rPr lang="de-DE" sz="2000" dirty="0">
                <a:latin typeface="Palatino Linotype" panose="02040502050505030304" pitchFamily="18" charset="0"/>
              </a:rPr>
              <a:t>)</a:t>
            </a:r>
          </a:p>
          <a:p>
            <a:pPr marL="895350" lvl="3" indent="-180975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000" b="1" dirty="0" err="1">
                <a:latin typeface="Palatino Linotype" panose="02040502050505030304" pitchFamily="18" charset="0"/>
              </a:rPr>
              <a:t>Dublicates</a:t>
            </a:r>
            <a:r>
              <a:rPr lang="de-DE" sz="2000" dirty="0">
                <a:latin typeface="Palatino Linotype" panose="02040502050505030304" pitchFamily="18" charset="0"/>
              </a:rPr>
              <a:t> entdecken und eliminieren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janitor::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get_dupes</a:t>
            </a:r>
            <a:r>
              <a:rPr lang="de-DE" sz="2000" dirty="0">
                <a:latin typeface="Palatino Linotype" panose="02040502050505030304" pitchFamily="18" charset="0"/>
              </a:rPr>
              <a:t>)</a:t>
            </a:r>
          </a:p>
          <a:p>
            <a:pPr marL="895350" lvl="3" indent="-180975">
              <a:spcBef>
                <a:spcPts val="0"/>
              </a:spcBef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de-DE" sz="2000" b="1" dirty="0" err="1">
                <a:latin typeface="Palatino Linotype" panose="02040502050505030304" pitchFamily="18" charset="0"/>
              </a:rPr>
              <a:t>Missing</a:t>
            </a:r>
            <a:r>
              <a:rPr lang="de-DE" sz="2000" b="1" dirty="0">
                <a:latin typeface="Palatino Linotype" panose="02040502050505030304" pitchFamily="18" charset="0"/>
              </a:rPr>
              <a:t> </a:t>
            </a:r>
            <a:r>
              <a:rPr lang="de-DE" sz="2000" b="1" dirty="0" err="1">
                <a:latin typeface="Palatino Linotype" panose="02040502050505030304" pitchFamily="18" charset="0"/>
              </a:rPr>
              <a:t>data</a:t>
            </a:r>
            <a:r>
              <a:rPr lang="de-DE" sz="2000" b="1" dirty="0">
                <a:latin typeface="Palatino Linotype" panose="02040502050505030304" pitchFamily="18" charset="0"/>
              </a:rPr>
              <a:t> </a:t>
            </a:r>
            <a:r>
              <a:rPr lang="de-DE" sz="2000" dirty="0">
                <a:latin typeface="Palatino Linotype" panose="02040502050505030304" pitchFamily="18" charset="0"/>
              </a:rPr>
              <a:t>entdecken, verstehen und behandeln (z.B. imputieren) (siehe </a:t>
            </a:r>
            <a:r>
              <a:rPr lang="de-DE" sz="2000" dirty="0" err="1">
                <a:latin typeface="Palatino Linotype" panose="02040502050505030304" pitchFamily="18" charset="0"/>
              </a:rPr>
              <a:t>Tidyverse</a:t>
            </a:r>
            <a:r>
              <a:rPr lang="de-DE" sz="2000" dirty="0">
                <a:latin typeface="Palatino Linotype" panose="02040502050505030304" pitchFamily="18" charset="0"/>
              </a:rPr>
              <a:t>-Skript)</a:t>
            </a:r>
          </a:p>
          <a:p>
            <a:pPr lvl="2">
              <a:spcAft>
                <a:spcPts val="600"/>
              </a:spcAft>
            </a:pPr>
            <a:r>
              <a:rPr lang="de-DE" b="1" dirty="0"/>
              <a:t>Datenaufbereitung</a:t>
            </a:r>
            <a:r>
              <a:rPr lang="de-DE" dirty="0"/>
              <a:t> (Data </a:t>
            </a:r>
            <a:r>
              <a:rPr lang="de-DE" dirty="0" err="1"/>
              <a:t>Wrangling</a:t>
            </a:r>
            <a:r>
              <a:rPr lang="de-DE" dirty="0"/>
              <a:t> / Feature </a:t>
            </a:r>
            <a:r>
              <a:rPr lang="de-DE" dirty="0" err="1"/>
              <a:t>Engeneering</a:t>
            </a:r>
            <a:r>
              <a:rPr lang="de-DE" dirty="0"/>
              <a:t>) für die Analyse </a:t>
            </a:r>
            <a:br>
              <a:rPr lang="de-DE" dirty="0"/>
            </a:br>
            <a:r>
              <a:rPr lang="de-DE" dirty="0"/>
              <a:t>(→ vgl. Informationsstrategie)</a:t>
            </a:r>
          </a:p>
          <a:p>
            <a:pPr marL="1057275" lvl="3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000" b="1" dirty="0">
                <a:latin typeface="Palatino Linotype" panose="02040502050505030304" pitchFamily="18" charset="0"/>
              </a:rPr>
              <a:t>Rekodieren, </a:t>
            </a:r>
            <a:r>
              <a:rPr lang="de-DE" sz="2000" dirty="0">
                <a:latin typeface="Palatino Linotype" panose="02040502050505030304" pitchFamily="18" charset="0"/>
              </a:rPr>
              <a:t>z.B. von </a:t>
            </a:r>
            <a:r>
              <a:rPr lang="de-DE" sz="2000" dirty="0" err="1">
                <a:latin typeface="Palatino Linotype" panose="02040502050505030304" pitchFamily="18" charset="0"/>
              </a:rPr>
              <a:t>strings</a:t>
            </a:r>
            <a:r>
              <a:rPr lang="de-DE" sz="2000" dirty="0">
                <a:latin typeface="Palatino Linotype" panose="02040502050505030304" pitchFamily="18" charset="0"/>
              </a:rPr>
              <a:t> in </a:t>
            </a:r>
            <a:r>
              <a:rPr lang="de-DE" sz="2000" dirty="0" err="1">
                <a:latin typeface="Palatino Linotype" panose="02040502050505030304" pitchFamily="18" charset="0"/>
              </a:rPr>
              <a:t>factors</a:t>
            </a:r>
            <a:r>
              <a:rPr lang="de-DE" sz="2000" dirty="0">
                <a:latin typeface="Palatino Linotype" panose="02040502050505030304" pitchFamily="18" charset="0"/>
              </a:rPr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de-DE" sz="2000" dirty="0">
                <a:latin typeface="Palatino Linotype" panose="02040502050505030304" pitchFamily="18" charset="0"/>
              </a:rPr>
              <a:t>)</a:t>
            </a:r>
            <a:endParaRPr lang="de-DE" sz="2000" b="1" dirty="0">
              <a:latin typeface="Palatino Linotype" panose="02040502050505030304" pitchFamily="18" charset="0"/>
            </a:endParaRPr>
          </a:p>
          <a:p>
            <a:pPr marL="1057275" lvl="3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000" b="1" dirty="0">
                <a:latin typeface="Palatino Linotype" panose="02040502050505030304" pitchFamily="18" charset="0"/>
              </a:rPr>
              <a:t>Mapping, z.B. </a:t>
            </a:r>
            <a:r>
              <a:rPr lang="de-DE" sz="2000" dirty="0">
                <a:latin typeface="Palatino Linotype" panose="02040502050505030304" pitchFamily="18" charset="0"/>
              </a:rPr>
              <a:t>Verschiedene Versionen von Einträgen in ein </a:t>
            </a:r>
            <a:r>
              <a:rPr lang="de-DE" sz="2000" dirty="0" err="1">
                <a:latin typeface="Palatino Linotype" panose="02040502050505030304" pitchFamily="18" charset="0"/>
              </a:rPr>
              <a:t>unified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value</a:t>
            </a:r>
            <a:r>
              <a:rPr lang="de-DE" sz="2000" dirty="0">
                <a:latin typeface="Palatino Linotype" panose="02040502050505030304" pitchFamily="18" charset="0"/>
              </a:rPr>
              <a:t> (M, male, Mr.)</a:t>
            </a:r>
          </a:p>
          <a:p>
            <a:pPr marL="1057275" lvl="3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000" b="1" dirty="0">
                <a:latin typeface="Palatino Linotype" panose="02040502050505030304" pitchFamily="18" charset="0"/>
              </a:rPr>
              <a:t>Berechnen: </a:t>
            </a:r>
            <a:r>
              <a:rPr lang="de-DE" sz="2000" dirty="0">
                <a:latin typeface="Palatino Linotype" panose="02040502050505030304" pitchFamily="18" charset="0"/>
              </a:rPr>
              <a:t>Z.B: Sales = Anzahl verkaufter Teile * Preis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de-DE" sz="2000" dirty="0">
                <a:latin typeface="Palatino Linotype" panose="02040502050505030304" pitchFamily="18" charset="0"/>
              </a:rPr>
              <a:t>)</a:t>
            </a:r>
          </a:p>
          <a:p>
            <a:pPr marL="1057275" lvl="3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000" b="1" dirty="0">
                <a:latin typeface="Palatino Linotype" panose="02040502050505030304" pitchFamily="18" charset="0"/>
              </a:rPr>
              <a:t>Aggregieren, </a:t>
            </a:r>
            <a:r>
              <a:rPr lang="de-DE" sz="2000" dirty="0">
                <a:latin typeface="Palatino Linotype" panose="02040502050505030304" pitchFamily="18" charset="0"/>
              </a:rPr>
              <a:t>z.B. Tagesumsätze auf Monatsumsätze, oder Regionalebene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de-DE" sz="2000" dirty="0">
                <a:latin typeface="Palatino Linotype" panose="02040502050505030304" pitchFamily="18" charset="0"/>
              </a:rPr>
              <a:t>)</a:t>
            </a:r>
          </a:p>
          <a:p>
            <a:pPr marL="1057275" lvl="3" indent="-342900">
              <a:buFont typeface="Courier New" panose="02070309020205020404" pitchFamily="49" charset="0"/>
              <a:buChar char="o"/>
            </a:pPr>
            <a:r>
              <a:rPr lang="de-DE" sz="2000" b="1" dirty="0" err="1">
                <a:latin typeface="Palatino Linotype" panose="02040502050505030304" pitchFamily="18" charset="0"/>
              </a:rPr>
              <a:t>Pivoting</a:t>
            </a:r>
            <a:r>
              <a:rPr lang="de-DE" sz="2000" b="1" dirty="0">
                <a:latin typeface="Palatino Linotype" panose="02040502050505030304" pitchFamily="18" charset="0"/>
              </a:rPr>
              <a:t>, </a:t>
            </a:r>
            <a:r>
              <a:rPr lang="de-DE" sz="2000" dirty="0">
                <a:latin typeface="Palatino Linotype" panose="02040502050505030304" pitchFamily="18" charset="0"/>
              </a:rPr>
              <a:t>z.B. </a:t>
            </a:r>
            <a:r>
              <a:rPr lang="de-DE" sz="2000" dirty="0" err="1">
                <a:latin typeface="Palatino Linotype" panose="02040502050505030304" pitchFamily="18" charset="0"/>
              </a:rPr>
              <a:t>Wideformat</a:t>
            </a:r>
            <a:r>
              <a:rPr lang="de-DE" sz="2000" dirty="0">
                <a:latin typeface="Palatino Linotype" panose="02040502050505030304" pitchFamily="18" charset="0"/>
              </a:rPr>
              <a:t> in </a:t>
            </a:r>
            <a:r>
              <a:rPr lang="de-DE" sz="2000" dirty="0" err="1">
                <a:latin typeface="Palatino Linotype" panose="02040502050505030304" pitchFamily="18" charset="0"/>
              </a:rPr>
              <a:t>Longformat</a:t>
            </a:r>
            <a:r>
              <a:rPr lang="de-DE" sz="2000" dirty="0">
                <a:latin typeface="Palatino Linotype" panose="02040502050505030304" pitchFamily="18" charset="0"/>
              </a:rPr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privot_longer</a:t>
            </a:r>
            <a:r>
              <a:rPr lang="de-DE" sz="2000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A38EAA-6EEF-EF85-6509-07DBF7F22A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37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58D7C-6651-8438-7565-7E2A597B9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33659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5294B1-8112-07FA-B40E-9A787A5DB9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/>
              <a:t>Rohdaten: </a:t>
            </a:r>
            <a:r>
              <a:rPr lang="de-DE" dirty="0"/>
              <a:t>Posts auf einem social </a:t>
            </a:r>
            <a:r>
              <a:rPr lang="de-DE" dirty="0" err="1"/>
              <a:t>media</a:t>
            </a:r>
            <a:r>
              <a:rPr lang="de-DE" dirty="0"/>
              <a:t> Kanal. Rohdaten wären…</a:t>
            </a:r>
          </a:p>
          <a:p>
            <a:pPr lvl="1"/>
            <a:r>
              <a:rPr lang="de-DE" dirty="0"/>
              <a:t>Text: 1) Firmenrelevante Postings, 2) eigene Postings</a:t>
            </a:r>
          </a:p>
          <a:p>
            <a:pPr lvl="1"/>
            <a:r>
              <a:rPr lang="de-DE" dirty="0"/>
              <a:t>Meta-Daten: Datum, Uhrzeit, Name, u.U. andere Infos (PLZ) etc. </a:t>
            </a:r>
          </a:p>
          <a:p>
            <a:r>
              <a:rPr lang="de-DE" b="1" dirty="0" err="1"/>
              <a:t>Preprocessing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Tokenizing</a:t>
            </a:r>
            <a:r>
              <a:rPr lang="de-DE" dirty="0"/>
              <a:t>, </a:t>
            </a:r>
            <a:r>
              <a:rPr lang="de-DE" dirty="0" err="1"/>
              <a:t>stopwords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, </a:t>
            </a:r>
            <a:r>
              <a:rPr lang="de-DE" dirty="0" err="1"/>
              <a:t>lemmatization</a:t>
            </a:r>
            <a:endParaRPr lang="de-DE" dirty="0"/>
          </a:p>
          <a:p>
            <a:pPr lvl="1"/>
            <a:r>
              <a:rPr lang="de-DE" dirty="0"/>
              <a:t>Ggfls. Match mit anderen Kundeninfos (DSGVO!)</a:t>
            </a:r>
          </a:p>
          <a:p>
            <a:r>
              <a:rPr lang="de-DE" b="1" dirty="0"/>
              <a:t>Analyse:</a:t>
            </a:r>
          </a:p>
          <a:p>
            <a:pPr lvl="1"/>
            <a:r>
              <a:rPr lang="de-DE" dirty="0"/>
              <a:t>Z.B. Sentiment-Analyse mittels Match mit Wörterbüchern mit positiven/negativen Wörtern</a:t>
            </a:r>
          </a:p>
          <a:p>
            <a:pPr lvl="1"/>
            <a:r>
              <a:rPr lang="de-DE" dirty="0"/>
              <a:t>Analytische Optionen</a:t>
            </a:r>
          </a:p>
          <a:p>
            <a:pPr lvl="2"/>
            <a:r>
              <a:rPr lang="de-DE" dirty="0"/>
              <a:t>Individuelle Zeitreihe mit Sentiment-Verläufen (Trends? Systematische Rhythmen?)</a:t>
            </a:r>
          </a:p>
          <a:p>
            <a:pPr lvl="2"/>
            <a:r>
              <a:rPr lang="de-DE" dirty="0"/>
              <a:t>Zusammenhänge mit anderen relevanten Variablen (Käufe, Kündigungen)?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2781E6-2CD3-69B9-065B-488561257B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38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289C6A-1982-6337-47D9-54270C4B9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3401302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B50DEBE-8B19-36C0-DE5B-171C72DDCD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50405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b="1" dirty="0"/>
              <a:t>Ausgangslage:</a:t>
            </a:r>
          </a:p>
          <a:p>
            <a:pPr marL="615950" lvl="2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Hypothesenbasiert oder</a:t>
            </a:r>
          </a:p>
          <a:p>
            <a:pPr marL="615950" lvl="2" indent="-342900">
              <a:spcAft>
                <a:spcPts val="3000"/>
              </a:spcAft>
              <a:buFont typeface="Symbol" panose="05050102010706020507" pitchFamily="18" charset="2"/>
              <a:buChar char="-"/>
            </a:pPr>
            <a:r>
              <a:rPr lang="de-DE" dirty="0"/>
              <a:t>Explorativ / Data-Driven ?</a:t>
            </a:r>
          </a:p>
          <a:p>
            <a:pPr marL="266700" indent="-266700">
              <a:spcAft>
                <a:spcPts val="600"/>
              </a:spcAft>
            </a:pPr>
            <a:r>
              <a:rPr lang="de-DE" b="1" dirty="0"/>
              <a:t>Analytisches Ziele: </a:t>
            </a:r>
            <a:r>
              <a:rPr lang="de-DE" dirty="0"/>
              <a:t>→ Was ist die relevante / zu liefernde Information (Passung zum Informationsbedarf)?</a:t>
            </a:r>
            <a:r>
              <a:rPr lang="de-DE" b="1" dirty="0"/>
              <a:t> </a:t>
            </a:r>
          </a:p>
          <a:p>
            <a:pPr marL="615950" lvl="2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b="1" dirty="0"/>
              <a:t>Deskriptiv</a:t>
            </a:r>
            <a:endParaRPr lang="de-DE" dirty="0"/>
          </a:p>
          <a:p>
            <a:pPr marL="615950" lvl="2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b="1" dirty="0"/>
              <a:t>Kausal (Explanation)</a:t>
            </a:r>
          </a:p>
          <a:p>
            <a:pPr marL="615950" lvl="2" indent="-342900"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de-DE" b="1" dirty="0"/>
              <a:t>Vorhersage (</a:t>
            </a:r>
            <a:r>
              <a:rPr lang="de-DE" b="1" dirty="0" err="1"/>
              <a:t>Prediction</a:t>
            </a:r>
            <a:r>
              <a:rPr lang="de-DE" b="1" dirty="0"/>
              <a:t>)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7208C3-CDE9-8E35-0715-92C7B88C4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C5137C-FDDB-72F7-BCD2-F581648266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Informationsstrategie: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Analytisches Design</a:t>
            </a:r>
          </a:p>
        </p:txBody>
      </p:sp>
    </p:spTree>
    <p:extLst>
      <p:ext uri="{BB962C8B-B14F-4D97-AF65-F5344CB8AC3E}">
        <p14:creationId xmlns:p14="http://schemas.microsoft.com/office/powerpoint/2010/main" val="5503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12D6297-3C34-2822-AD68-1F909E9A0A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599261" cy="600181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→ Was genau ist DIE Umwelt?</a:t>
            </a:r>
          </a:p>
          <a:p>
            <a:pPr>
              <a:spcAft>
                <a:spcPts val="600"/>
              </a:spcAft>
            </a:pPr>
            <a:r>
              <a:rPr lang="de-DE" dirty="0"/>
              <a:t>Enthält den Teil der Realität, der für die </a:t>
            </a:r>
            <a:r>
              <a:rPr lang="de-DE" b="1" dirty="0"/>
              <a:t>eigene Handlungsfähigkeit </a:t>
            </a:r>
            <a:r>
              <a:rPr lang="de-DE" dirty="0"/>
              <a:t>relevant ist—d.h. 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die </a:t>
            </a:r>
            <a:r>
              <a:rPr lang="de-DE" b="1" dirty="0"/>
              <a:t>Wahl </a:t>
            </a:r>
            <a:r>
              <a:rPr lang="de-DE" dirty="0"/>
              <a:t>(→ Ziele, Entscheidungen)</a:t>
            </a:r>
          </a:p>
          <a:p>
            <a:pPr lvl="1">
              <a:spcAft>
                <a:spcPts val="600"/>
              </a:spcAft>
            </a:pPr>
            <a:r>
              <a:rPr lang="de-DE" b="1" dirty="0"/>
              <a:t>Art/Ausformung </a:t>
            </a:r>
            <a:r>
              <a:rPr lang="de-DE" dirty="0"/>
              <a:t>(→ Handlungsausführung, Adaptation an Veränderungen, Effizienz)</a:t>
            </a:r>
          </a:p>
          <a:p>
            <a:pPr lvl="1"/>
            <a:r>
              <a:rPr lang="de-DE" b="1" dirty="0"/>
              <a:t>Erfolg </a:t>
            </a:r>
            <a:r>
              <a:rPr lang="de-DE" dirty="0"/>
              <a:t>(→ Barrieren, Gefahren, Erleichterungsfaktoren)</a:t>
            </a:r>
          </a:p>
          <a:p>
            <a:pPr marL="180975" lvl="1" indent="-180975">
              <a:spcAft>
                <a:spcPts val="2400"/>
              </a:spcAft>
              <a:buNone/>
            </a:pPr>
            <a:r>
              <a:rPr lang="de-DE" dirty="0"/>
              <a:t>→ Handlungspsychologie: </a:t>
            </a:r>
            <a:r>
              <a:rPr lang="de-DE" b="1" dirty="0"/>
              <a:t>"Handlungsfeld"</a:t>
            </a:r>
          </a:p>
          <a:p>
            <a:pPr>
              <a:spcAft>
                <a:spcPts val="600"/>
              </a:spcAft>
            </a:pPr>
            <a:r>
              <a:rPr lang="de-DE" dirty="0"/>
              <a:t>Verschiedene Modelle und Taxonomien. Zentral:</a:t>
            </a:r>
          </a:p>
          <a:p>
            <a:pPr lvl="1">
              <a:spcAft>
                <a:spcPts val="600"/>
              </a:spcAft>
            </a:pPr>
            <a:r>
              <a:rPr lang="de-DE" b="1" dirty="0" err="1"/>
              <a:t>Complexity</a:t>
            </a:r>
            <a:r>
              <a:rPr lang="de-DE" b="1" dirty="0"/>
              <a:t>: </a:t>
            </a:r>
            <a:r>
              <a:rPr lang="de-DE" dirty="0"/>
              <a:t>Anzahl der relevanten Aspekte der Umwelt (z.B. Gesetze, Kunden-Diversität)</a:t>
            </a:r>
          </a:p>
          <a:p>
            <a:pPr lvl="1">
              <a:spcAft>
                <a:spcPts val="600"/>
              </a:spcAft>
            </a:pPr>
            <a:r>
              <a:rPr lang="de-DE" b="1" dirty="0" err="1"/>
              <a:t>Munificience</a:t>
            </a:r>
            <a:r>
              <a:rPr lang="de-DE" b="1" dirty="0"/>
              <a:t>: </a:t>
            </a:r>
            <a:r>
              <a:rPr lang="de-DE" dirty="0"/>
              <a:t>Ressourcenreichtum vs. Sättigung</a:t>
            </a:r>
            <a:r>
              <a:rPr lang="de-DE" b="1" dirty="0"/>
              <a:t> </a:t>
            </a:r>
          </a:p>
          <a:p>
            <a:pPr lvl="1">
              <a:spcAft>
                <a:spcPts val="600"/>
              </a:spcAft>
            </a:pPr>
            <a:r>
              <a:rPr lang="de-DE" b="1" dirty="0" err="1"/>
              <a:t>Uncertainty</a:t>
            </a:r>
            <a:r>
              <a:rPr lang="de-DE" b="1" dirty="0"/>
              <a:t>: </a:t>
            </a:r>
            <a:r>
              <a:rPr lang="de-DE" dirty="0"/>
              <a:t>Ungewissheit über die </a:t>
            </a:r>
          </a:p>
          <a:p>
            <a:pPr lvl="2">
              <a:spcAft>
                <a:spcPts val="600"/>
              </a:spcAft>
            </a:pPr>
            <a:r>
              <a:rPr lang="de-DE" b="1" dirty="0"/>
              <a:t>Zukunft</a:t>
            </a:r>
            <a:r>
              <a:rPr lang="de-DE" dirty="0"/>
              <a:t> und </a:t>
            </a:r>
          </a:p>
          <a:p>
            <a:pPr lvl="2">
              <a:spcAft>
                <a:spcPts val="600"/>
              </a:spcAft>
            </a:pPr>
            <a:r>
              <a:rPr lang="de-DE" b="1" dirty="0"/>
              <a:t>Handlungs-Ergebnis-Kontingenzen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Hostility</a:t>
            </a:r>
            <a:r>
              <a:rPr lang="de-DE" b="1" dirty="0"/>
              <a:t>: </a:t>
            </a:r>
            <a:r>
              <a:rPr lang="de-DE" dirty="0"/>
              <a:t>Gefährdet die Existenz der Organisation (z.B. intensiver Wettbewerb, harsche Kunden)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Gibt es sowohl </a:t>
            </a:r>
            <a:r>
              <a:rPr lang="de-DE" b="1" dirty="0"/>
              <a:t>extern </a:t>
            </a:r>
            <a:r>
              <a:rPr lang="de-DE" dirty="0"/>
              <a:t>als auch </a:t>
            </a:r>
            <a:r>
              <a:rPr lang="de-DE" b="1" dirty="0"/>
              <a:t>intern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3A0D85-7357-EC02-D11D-0CC72602EF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4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FFE88F-D0AC-6421-FE0E-B68ACEBD86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Relevante Umweltdimensionen</a:t>
            </a:r>
          </a:p>
        </p:txBody>
      </p:sp>
    </p:spTree>
    <p:extLst>
      <p:ext uri="{BB962C8B-B14F-4D97-AF65-F5344CB8AC3E}">
        <p14:creationId xmlns:p14="http://schemas.microsoft.com/office/powerpoint/2010/main" val="37990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98FE4D3-437E-CD00-1CB6-FE77135FF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5184576"/>
          </a:xfrm>
        </p:spPr>
        <p:txBody>
          <a:bodyPr/>
          <a:lstStyle/>
          <a:p>
            <a:r>
              <a:rPr lang="de-DE" b="1" dirty="0"/>
              <a:t>Arten:</a:t>
            </a:r>
          </a:p>
          <a:p>
            <a:pPr lvl="1"/>
            <a:r>
              <a:rPr lang="de-DE" b="1" dirty="0"/>
              <a:t>Klassisches "Reporting</a:t>
            </a:r>
            <a:r>
              <a:rPr lang="de-DE" dirty="0"/>
              <a:t>" (→ Business Intelligence)</a:t>
            </a:r>
          </a:p>
          <a:p>
            <a:pPr lvl="1"/>
            <a:r>
              <a:rPr lang="de-DE" b="1" dirty="0"/>
              <a:t>Momentaufnahme der Leistung </a:t>
            </a:r>
            <a:r>
              <a:rPr lang="de-DE" dirty="0"/>
              <a:t>(Beschreibung von KPIs mittels deskriptiven Maßen)</a:t>
            </a:r>
          </a:p>
          <a:p>
            <a:pPr lvl="1"/>
            <a:r>
              <a:rPr lang="de-DE" b="1" dirty="0"/>
              <a:t>Trends </a:t>
            </a:r>
            <a:r>
              <a:rPr lang="de-DE" dirty="0"/>
              <a:t>darstellen</a:t>
            </a:r>
            <a:r>
              <a:rPr lang="de-DE" b="1" dirty="0"/>
              <a:t> </a:t>
            </a:r>
            <a:r>
              <a:rPr lang="de-DE" dirty="0"/>
              <a:t>(z.B. Verläufe der Verkaufszahlen oder Zufriedenheit)</a:t>
            </a:r>
          </a:p>
          <a:p>
            <a:pPr lvl="1"/>
            <a:r>
              <a:rPr lang="de-DE" b="1" dirty="0"/>
              <a:t>Muster entdecken </a:t>
            </a:r>
            <a:r>
              <a:rPr lang="de-DE" dirty="0"/>
              <a:t>(z.B. homogene Kundengruppen entdecken)</a:t>
            </a:r>
          </a:p>
          <a:p>
            <a:pPr lvl="1"/>
            <a:endParaRPr lang="de-DE" dirty="0"/>
          </a:p>
          <a:p>
            <a:r>
              <a:rPr lang="de-DE" b="1" dirty="0"/>
              <a:t>Ansätze:</a:t>
            </a:r>
          </a:p>
          <a:p>
            <a:pPr lvl="1"/>
            <a:r>
              <a:rPr lang="de-DE" b="1" dirty="0"/>
              <a:t>Univariate / multivariate deskriptive Statistiken </a:t>
            </a:r>
            <a:r>
              <a:rPr lang="de-DE" dirty="0"/>
              <a:t>(Mittel, Streuung, Korrelation, etc.)</a:t>
            </a:r>
          </a:p>
          <a:p>
            <a:pPr lvl="1"/>
            <a:r>
              <a:rPr lang="de-DE" b="1" dirty="0"/>
              <a:t>Visualisierungen: </a:t>
            </a:r>
            <a:r>
              <a:rPr lang="de-DE" dirty="0"/>
              <a:t>Verteilungen, Zusammenhänge (z.B. Scatterplot)</a:t>
            </a:r>
          </a:p>
          <a:p>
            <a:pPr lvl="1"/>
            <a:r>
              <a:rPr lang="de-DE" b="1" dirty="0"/>
              <a:t>Zeitreihenanalyse: </a:t>
            </a:r>
            <a:r>
              <a:rPr lang="de-DE" dirty="0"/>
              <a:t>Trends? Saisonale Schwankungen? (→ STL </a:t>
            </a:r>
            <a:r>
              <a:rPr lang="de-DE" dirty="0" err="1"/>
              <a:t>Decomposition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Clusteranalyse </a:t>
            </a:r>
            <a:r>
              <a:rPr lang="de-DE" dirty="0"/>
              <a:t>(→ "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Learning")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CFA385-FA15-29E1-DEA0-18E75E792B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40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93A39-AD90-B6E3-4600-27529A33C3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Analytisches Design: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Deskriptive</a:t>
            </a:r>
            <a:r>
              <a:rPr lang="de-DE" dirty="0"/>
              <a:t>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Ziele</a:t>
            </a:r>
          </a:p>
        </p:txBody>
      </p:sp>
    </p:spTree>
    <p:extLst>
      <p:ext uri="{BB962C8B-B14F-4D97-AF65-F5344CB8AC3E}">
        <p14:creationId xmlns:p14="http://schemas.microsoft.com/office/powerpoint/2010/main" val="12873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98FE4D3-437E-CD00-1CB6-FE77135FF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6001816"/>
          </a:xfrm>
        </p:spPr>
        <p:txBody>
          <a:bodyPr/>
          <a:lstStyle/>
          <a:p>
            <a:r>
              <a:rPr lang="de-DE" b="1" dirty="0"/>
              <a:t>Merkmale:</a:t>
            </a:r>
          </a:p>
          <a:p>
            <a:pPr lvl="1"/>
            <a:r>
              <a:rPr lang="de-DE" dirty="0"/>
              <a:t>Man hat Vermutungen über die Rolle bestimmter Variablen</a:t>
            </a:r>
          </a:p>
          <a:p>
            <a:pPr lvl="1"/>
            <a:r>
              <a:rPr lang="de-DE" dirty="0"/>
              <a:t>Ziel: Kausalen Effekt schätzen (als Lead oder Lag Information).</a:t>
            </a:r>
          </a:p>
          <a:p>
            <a:pPr lvl="1">
              <a:spcAft>
                <a:spcPts val="1800"/>
              </a:spcAft>
            </a:pPr>
            <a:r>
              <a:rPr lang="de-DE" dirty="0"/>
              <a:t>Zentrales Kriterium: Korrektheit des Effekts</a:t>
            </a:r>
          </a:p>
          <a:p>
            <a:r>
              <a:rPr lang="de-DE" b="1" dirty="0"/>
              <a:t>Beispiele</a:t>
            </a:r>
          </a:p>
          <a:p>
            <a:pPr lvl="1"/>
            <a:r>
              <a:rPr lang="de-DE" dirty="0"/>
              <a:t>Warum kündigen Kunden?</a:t>
            </a:r>
          </a:p>
          <a:p>
            <a:pPr lvl="1"/>
            <a:r>
              <a:rPr lang="de-DE" dirty="0"/>
              <a:t>Welche Wirkung wird eine Veränderung des Preises haben?</a:t>
            </a:r>
          </a:p>
          <a:p>
            <a:pPr lvl="1">
              <a:spcAft>
                <a:spcPts val="1800"/>
              </a:spcAft>
            </a:pPr>
            <a:r>
              <a:rPr lang="de-DE" dirty="0"/>
              <a:t>Welche Merkmale eines Produktes attrahieren Kunden?</a:t>
            </a:r>
          </a:p>
          <a:p>
            <a:r>
              <a:rPr lang="de-DE" b="1" dirty="0"/>
              <a:t>Ansätze (klassisch!)</a:t>
            </a:r>
          </a:p>
          <a:p>
            <a:pPr lvl="1"/>
            <a:r>
              <a:rPr lang="de-DE" b="1" dirty="0"/>
              <a:t>Experimentell </a:t>
            </a:r>
            <a:r>
              <a:rPr lang="de-DE" dirty="0"/>
              <a:t>(z.B. A/B </a:t>
            </a:r>
            <a:r>
              <a:rPr lang="de-DE" dirty="0" err="1"/>
              <a:t>Testing</a:t>
            </a:r>
            <a:r>
              <a:rPr lang="de-DE" dirty="0"/>
              <a:t>, Feldexperimente (randomisiert </a:t>
            </a:r>
            <a:r>
              <a:rPr lang="de-DE" dirty="0" err="1"/>
              <a:t>v.s</a:t>
            </a:r>
            <a:r>
              <a:rPr lang="de-DE" dirty="0"/>
              <a:t>. quasi-experimentell))</a:t>
            </a:r>
          </a:p>
          <a:p>
            <a:pPr lvl="1"/>
            <a:r>
              <a:rPr lang="de-DE" b="1" dirty="0"/>
              <a:t>Längsschnitt- und Zeitreihenansätze: </a:t>
            </a:r>
            <a:r>
              <a:rPr lang="de-DE" dirty="0"/>
              <a:t>VAR Models oder Interrupted Time Series</a:t>
            </a:r>
          </a:p>
          <a:p>
            <a:pPr lvl="1"/>
            <a:r>
              <a:rPr lang="de-DE" b="1" dirty="0"/>
              <a:t>Regressionsanalyse</a:t>
            </a:r>
            <a:r>
              <a:rPr lang="de-DE" dirty="0"/>
              <a:t> (inkl. logischer Regression, Survivalanalyse) mit Kontroll- oder Instrumentalvariablen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CFA385-FA15-29E1-DEA0-18E75E792B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41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93A39-AD90-B6E3-4600-27529A33C3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Analytisches Design: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Kausale Ziele</a:t>
            </a:r>
          </a:p>
        </p:txBody>
      </p:sp>
    </p:spTree>
    <p:extLst>
      <p:ext uri="{BB962C8B-B14F-4D97-AF65-F5344CB8AC3E}">
        <p14:creationId xmlns:p14="http://schemas.microsoft.com/office/powerpoint/2010/main" val="183121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C262178-9A3B-5D2F-380D-895E2C676F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934621" cy="5875214"/>
          </a:xfrm>
        </p:spPr>
        <p:txBody>
          <a:bodyPr/>
          <a:lstStyle/>
          <a:p>
            <a:r>
              <a:rPr lang="de-DE" b="1" dirty="0"/>
              <a:t>Merkmale:</a:t>
            </a:r>
          </a:p>
          <a:p>
            <a:pPr lvl="1"/>
            <a:r>
              <a:rPr lang="de-DE" dirty="0"/>
              <a:t>Klassische Anwendung von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/ KI</a:t>
            </a:r>
          </a:p>
          <a:p>
            <a:pPr lvl="1"/>
            <a:r>
              <a:rPr lang="de-DE" dirty="0"/>
              <a:t>Rein prädiktives (nicht-kausales Ziel): Was weiß ich über Y, wenn ich X kenne?</a:t>
            </a:r>
          </a:p>
          <a:p>
            <a:pPr lvl="1">
              <a:spcAft>
                <a:spcPts val="2400"/>
              </a:spcAft>
            </a:pPr>
            <a:r>
              <a:rPr lang="de-DE" dirty="0"/>
              <a:t>Zentrales Kriterium: Geringer Vorhersagefehler</a:t>
            </a:r>
          </a:p>
          <a:p>
            <a:r>
              <a:rPr lang="de-DE" b="1" dirty="0"/>
              <a:t>Beispiele: </a:t>
            </a:r>
            <a:r>
              <a:rPr lang="de-DE" dirty="0"/>
              <a:t>	</a:t>
            </a:r>
          </a:p>
          <a:p>
            <a:pPr lvl="1"/>
            <a:r>
              <a:rPr lang="de-DE" dirty="0" err="1"/>
              <a:t>Forecasting</a:t>
            </a:r>
            <a:r>
              <a:rPr lang="de-DE" dirty="0"/>
              <a:t> von Abonnement-Zahlen</a:t>
            </a:r>
          </a:p>
          <a:p>
            <a:pPr lvl="1"/>
            <a:r>
              <a:rPr lang="de-DE" dirty="0"/>
              <a:t>Vorhersage der Job Performance von Bewerbern</a:t>
            </a:r>
          </a:p>
          <a:p>
            <a:pPr lvl="1"/>
            <a:r>
              <a:rPr lang="de-DE" dirty="0"/>
              <a:t>Identifikation von Kennzeichen für Kreditkartenmissbrauch</a:t>
            </a:r>
          </a:p>
          <a:p>
            <a:pPr lvl="1">
              <a:spcAft>
                <a:spcPts val="2400"/>
              </a:spcAft>
            </a:pPr>
            <a:r>
              <a:rPr lang="de-DE" dirty="0"/>
              <a:t>Market Segmentation mittels Clusteranalyse</a:t>
            </a:r>
          </a:p>
          <a:p>
            <a:r>
              <a:rPr lang="de-DE" b="1" dirty="0"/>
              <a:t>Vorteil: Automatisierbarkeit </a:t>
            </a:r>
            <a:r>
              <a:rPr lang="de-DE" dirty="0"/>
              <a:t>(z.B. </a:t>
            </a:r>
            <a:r>
              <a:rPr lang="de-DE" dirty="0" err="1"/>
              <a:t>Recommender</a:t>
            </a:r>
            <a:r>
              <a:rPr lang="de-DE" dirty="0"/>
              <a:t> Systems, Benachrichtigungen bei kritischen Beschwerden oder möglichen Maschinenausfällen)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22D9A4C-E208-5976-0508-8264BCBF42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42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6EE7FC-C60E-C259-FE39-34509D9BC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Analytisches Design: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Prädiktive Ziele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80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FFF66D-D970-B708-2F83-DFC20B5865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Berichte? Präsentation?</a:t>
            </a:r>
          </a:p>
          <a:p>
            <a:r>
              <a:rPr lang="de-DE" dirty="0"/>
              <a:t>Model  </a:t>
            </a:r>
            <a:r>
              <a:rPr lang="de-DE" dirty="0" err="1"/>
              <a:t>Deployment</a:t>
            </a:r>
            <a:r>
              <a:rPr lang="de-DE" dirty="0"/>
              <a:t>: "</a:t>
            </a:r>
            <a:r>
              <a:rPr lang="de-DE" i="1" dirty="0" err="1"/>
              <a:t>Bringing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model</a:t>
            </a:r>
            <a:r>
              <a:rPr lang="de-DE" i="1" dirty="0"/>
              <a:t> </a:t>
            </a:r>
            <a:r>
              <a:rPr lang="de-DE" i="1" dirty="0" err="1"/>
              <a:t>into</a:t>
            </a:r>
            <a:r>
              <a:rPr lang="de-DE" i="1" dirty="0"/>
              <a:t> </a:t>
            </a:r>
            <a:r>
              <a:rPr lang="de-DE" i="1" dirty="0" err="1"/>
              <a:t>production</a:t>
            </a:r>
            <a:r>
              <a:rPr lang="de-DE" dirty="0"/>
              <a:t>":</a:t>
            </a:r>
          </a:p>
          <a:p>
            <a:pPr lvl="1"/>
            <a:r>
              <a:rPr lang="de-DE" dirty="0"/>
              <a:t>Dashboards</a:t>
            </a:r>
          </a:p>
          <a:p>
            <a:pPr lvl="1"/>
            <a:r>
              <a:rPr lang="de-DE" dirty="0"/>
              <a:t>Automatisierter KI-Prozess? Beispiel: Kunde bekommt eine mail mit einem Angebot, wenn er in "auffällig" wird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28EE65-DA96-84B9-232B-E35A4E2C75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43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2F8F7-D94C-A6DD-9EAF-B0D1EA0D32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Nutzung der Analyseergebnisse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F1F385-1B38-CCE8-B2C1-2DA1173C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8" y="2852936"/>
            <a:ext cx="7384414" cy="39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1664" y="3245254"/>
            <a:ext cx="5688632" cy="759809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Palatino Linotype" panose="02040502050505030304" pitchFamily="18" charset="0"/>
              </a:rPr>
              <a:t>Implementierung der BA-Funktion</a:t>
            </a:r>
          </a:p>
        </p:txBody>
      </p:sp>
    </p:spTree>
    <p:extLst>
      <p:ext uri="{BB962C8B-B14F-4D97-AF65-F5344CB8AC3E}">
        <p14:creationId xmlns:p14="http://schemas.microsoft.com/office/powerpoint/2010/main" val="3596131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F06EE7-5FEF-2BC4-85BB-5BF8094F31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239221" cy="2827295"/>
          </a:xfrm>
        </p:spPr>
        <p:txBody>
          <a:bodyPr/>
          <a:lstStyle/>
          <a:p>
            <a:r>
              <a:rPr lang="de-DE" b="1" dirty="0"/>
              <a:t>Mittelstand: Traditionell geprägte Strukturen und Kulturen</a:t>
            </a:r>
          </a:p>
          <a:p>
            <a:r>
              <a:rPr lang="de-DE" b="1" dirty="0"/>
              <a:t>Orientierung: Kultur-Taxonomie </a:t>
            </a:r>
            <a:r>
              <a:rPr lang="de-DE" dirty="0"/>
              <a:t>von Quinn &amp; </a:t>
            </a:r>
            <a:r>
              <a:rPr lang="de-DE" dirty="0" err="1"/>
              <a:t>Rohrbaugh</a:t>
            </a:r>
            <a:r>
              <a:rPr lang="de-DE" dirty="0"/>
              <a:t> (1983)</a:t>
            </a:r>
          </a:p>
          <a:p>
            <a:pPr lvl="1"/>
            <a:r>
              <a:rPr lang="de-DE" dirty="0"/>
              <a:t>Beschreibt das Verhältnis von Kultur, Organisationsstruktur und Umwelt</a:t>
            </a:r>
          </a:p>
          <a:p>
            <a:pPr lvl="1"/>
            <a:r>
              <a:rPr lang="de-DE" b="1" dirty="0"/>
              <a:t>Struktur: </a:t>
            </a:r>
            <a:r>
              <a:rPr lang="de-DE" dirty="0"/>
              <a:t>Formalisiert &amp; zentralisiert (</a:t>
            </a:r>
            <a:r>
              <a:rPr lang="de-DE" i="1" dirty="0"/>
              <a:t>mechanistisch</a:t>
            </a:r>
            <a:r>
              <a:rPr lang="de-DE" dirty="0"/>
              <a:t>) vs. wenig formalisiert / flexibel und dezentralisiert (</a:t>
            </a:r>
            <a:r>
              <a:rPr lang="de-DE" i="1" dirty="0"/>
              <a:t>organisch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Fokus: </a:t>
            </a:r>
            <a:r>
              <a:rPr lang="de-DE" dirty="0"/>
              <a:t>Internal (auf interne Abläufe und Personen gerichtet) oder external (auf das Überleben der Organisation und die Umwelt gerichtet)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53CB5C-ACC9-34DC-53AE-42E971CCA4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45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8FCEA6-62BF-F606-455A-550AEE09C1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Kulturelle und strukturelle Hindernisse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EC5DEDA-F18A-EFBB-C32B-78B993F79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5" y="3789040"/>
            <a:ext cx="4608512" cy="2835391"/>
          </a:xfrm>
          <a:prstGeom prst="rect">
            <a:avLst/>
          </a:prstGeom>
        </p:spPr>
      </p:pic>
      <p:sp>
        <p:nvSpPr>
          <p:cNvPr id="7" name="Textplatzhalter 1">
            <a:extLst>
              <a:ext uri="{FF2B5EF4-FFF2-40B4-BE49-F238E27FC236}">
                <a16:creationId xmlns:a16="http://schemas.microsoft.com/office/drawing/2014/main" id="{49563450-568E-31EF-ADDA-3998BE592E0F}"/>
              </a:ext>
            </a:extLst>
          </p:cNvPr>
          <p:cNvSpPr txBox="1">
            <a:spLocks/>
          </p:cNvSpPr>
          <p:nvPr/>
        </p:nvSpPr>
        <p:spPr>
          <a:xfrm>
            <a:off x="4907038" y="3758500"/>
            <a:ext cx="7284962" cy="305487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180975" indent="-180975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1pPr>
            <a:lvl2pPr marL="442913" indent="-261938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80000"/>
              <a:buFont typeface="Symbol" panose="05050102010706020507" pitchFamily="18" charset="2"/>
              <a:buChar char="-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2pPr>
            <a:lvl3pPr marL="715963" indent="-2730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80000"/>
              <a:buFont typeface="Wingdings" charset="2"/>
              <a:buChar char="§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Group Culture: </a:t>
            </a:r>
            <a:r>
              <a:rPr lang="de-DE" dirty="0"/>
              <a:t>Harmonie, Kohäsion, Mitarbeiterzufriedenheit ist wichtig</a:t>
            </a:r>
          </a:p>
          <a:p>
            <a:r>
              <a:rPr lang="de-DE" b="1" dirty="0"/>
              <a:t>Internal </a:t>
            </a:r>
            <a:r>
              <a:rPr lang="de-DE" b="1" dirty="0" err="1"/>
              <a:t>Process</a:t>
            </a:r>
            <a:r>
              <a:rPr lang="de-DE" b="1" dirty="0"/>
              <a:t> Culture: </a:t>
            </a:r>
            <a:r>
              <a:rPr lang="de-DE" dirty="0"/>
              <a:t>Klare Hierarchien, Formalisierung, Transparenz und Effizienz</a:t>
            </a:r>
          </a:p>
          <a:p>
            <a:r>
              <a:rPr lang="de-DE" b="1" dirty="0" err="1"/>
              <a:t>Developmental</a:t>
            </a:r>
            <a:r>
              <a:rPr lang="de-DE" b="1" dirty="0"/>
              <a:t> Culture: </a:t>
            </a:r>
            <a:r>
              <a:rPr lang="de-DE" dirty="0"/>
              <a:t>Dynamisch, innovativ, gute Fehlerkultur</a:t>
            </a:r>
          </a:p>
          <a:p>
            <a:r>
              <a:rPr lang="de-DE" b="1" dirty="0"/>
              <a:t>Rational Goal Culture: </a:t>
            </a:r>
            <a:r>
              <a:rPr lang="de-DE" dirty="0"/>
              <a:t>Ambitioniert, Wachstum, Langzeitorientiert, Effizienz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4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3D9E7D-2C5D-AB16-DC76-4A3FB28D2E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5875214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dirty="0"/>
              <a:t>Eine BA-Implementierung ist eine übliche </a:t>
            </a:r>
            <a:r>
              <a:rPr lang="de-DE" b="1" dirty="0"/>
              <a:t>Organisationsentwicklungs-Maßnahme</a:t>
            </a:r>
          </a:p>
          <a:p>
            <a:pPr marL="180975" lvl="1" indent="0">
              <a:spcAft>
                <a:spcPts val="600"/>
              </a:spcAft>
              <a:buNone/>
            </a:pPr>
            <a:r>
              <a:rPr lang="de-DE" b="1" dirty="0"/>
              <a:t>→ Resistenzen bei Mitarbeitern </a:t>
            </a:r>
            <a:r>
              <a:rPr lang="de-DE" dirty="0"/>
              <a:t>aufgrund</a:t>
            </a:r>
          </a:p>
          <a:p>
            <a:pPr lvl="2">
              <a:spcAft>
                <a:spcPts val="600"/>
              </a:spcAft>
            </a:pPr>
            <a:r>
              <a:rPr lang="de-DE" b="1" dirty="0"/>
              <a:t>Sorgen/Ängste </a:t>
            </a:r>
            <a:r>
              <a:rPr lang="de-DE" dirty="0"/>
              <a:t>z.B. vor Überforderung, Arbeitsplatzverlust oder Privatheit (z.B. bei Einsatz im HR)</a:t>
            </a:r>
          </a:p>
          <a:p>
            <a:pPr lvl="2">
              <a:spcAft>
                <a:spcPts val="600"/>
              </a:spcAft>
            </a:pPr>
            <a:r>
              <a:rPr lang="de-DE" b="1" dirty="0"/>
              <a:t>Verständnisprobleme </a:t>
            </a:r>
            <a:r>
              <a:rPr lang="de-DE" i="1" dirty="0"/>
              <a:t>("warum ist sowas nötig? Es ging doch bislang ohne?"</a:t>
            </a:r>
            <a:r>
              <a:rPr lang="de-DE" dirty="0"/>
              <a:t>)</a:t>
            </a:r>
          </a:p>
          <a:p>
            <a:pPr lvl="2">
              <a:spcAft>
                <a:spcPts val="1800"/>
              </a:spcAft>
            </a:pPr>
            <a:r>
              <a:rPr lang="de-DE" b="1" dirty="0"/>
              <a:t>Mangel an Beteiligung </a:t>
            </a:r>
            <a:r>
              <a:rPr lang="de-DE" dirty="0"/>
              <a:t>(z.B. wenn Lösungen für User nicht an deren Bedarfe angepasst werden)</a:t>
            </a:r>
          </a:p>
          <a:p>
            <a:pPr marL="180975" lvl="1" indent="0">
              <a:spcAft>
                <a:spcPts val="600"/>
              </a:spcAft>
              <a:buNone/>
            </a:pPr>
            <a:r>
              <a:rPr lang="de-DE" dirty="0"/>
              <a:t>→ </a:t>
            </a:r>
            <a:r>
              <a:rPr lang="de-DE" b="1" dirty="0"/>
              <a:t>Resistenzen bei Managern </a:t>
            </a:r>
            <a:r>
              <a:rPr lang="de-DE" dirty="0"/>
              <a:t>aufgrund</a:t>
            </a:r>
          </a:p>
          <a:p>
            <a:pPr lvl="2">
              <a:spcAft>
                <a:spcPts val="600"/>
              </a:spcAft>
            </a:pPr>
            <a:r>
              <a:rPr lang="de-DE" b="1" dirty="0"/>
              <a:t>Angst vor Verlust an Entscheidungsmacht </a:t>
            </a:r>
            <a:r>
              <a:rPr lang="de-DE" dirty="0"/>
              <a:t>(durch Delegation der Entscheidungsmacht an "Daten")</a:t>
            </a:r>
          </a:p>
          <a:p>
            <a:pPr lvl="2">
              <a:spcAft>
                <a:spcPts val="600"/>
              </a:spcAft>
            </a:pPr>
            <a:r>
              <a:rPr lang="de-DE" b="1" dirty="0"/>
              <a:t>Kognitive Dissonanz </a:t>
            </a:r>
            <a:r>
              <a:rPr lang="de-DE" dirty="0"/>
              <a:t>(wenn Evidenz den eigenen Berufserfahrungen widerspricht)</a:t>
            </a:r>
          </a:p>
          <a:p>
            <a:pPr lvl="2">
              <a:spcAft>
                <a:spcPts val="600"/>
              </a:spcAft>
            </a:pPr>
            <a:r>
              <a:rPr lang="de-DE" b="1" dirty="0"/>
              <a:t>Mangel an Ressourcen </a:t>
            </a:r>
          </a:p>
          <a:p>
            <a:pPr marL="180975" lvl="1" indent="0">
              <a:spcAft>
                <a:spcPts val="600"/>
              </a:spcAft>
              <a:buNone/>
            </a:pPr>
            <a:r>
              <a:rPr lang="de-DE" dirty="0"/>
              <a:t>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F1072F-91FC-12EB-2762-85C09F871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46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B029E6-EF77-06F0-0A67-734EF653C5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Kulturelle und strukturelle Hindernisse</a:t>
            </a:r>
          </a:p>
        </p:txBody>
      </p:sp>
    </p:spTree>
    <p:extLst>
      <p:ext uri="{BB962C8B-B14F-4D97-AF65-F5344CB8AC3E}">
        <p14:creationId xmlns:p14="http://schemas.microsoft.com/office/powerpoint/2010/main" val="268850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E03E06F-CAE2-7A92-D711-D8780D8358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Aspekte bei der Implementierung</a:t>
            </a:r>
          </a:p>
          <a:p>
            <a:pPr lvl="1"/>
            <a:r>
              <a:rPr lang="de-DE" b="1" dirty="0"/>
              <a:t>Manager und Mitarbeiter </a:t>
            </a:r>
            <a:r>
              <a:rPr lang="de-DE" dirty="0"/>
              <a:t>einbeziehen: Verstehen, wo sie Unterstützung brauchen, den Nutzen verdeutlichen</a:t>
            </a:r>
          </a:p>
          <a:p>
            <a:pPr lvl="1"/>
            <a:r>
              <a:rPr lang="de-DE" b="1" dirty="0"/>
              <a:t>Die zentralen Personen überzeugen </a:t>
            </a:r>
            <a:r>
              <a:rPr lang="de-DE" dirty="0"/>
              <a:t>(das heißt Manager und einflussreiche Mitarbeiter) </a:t>
            </a:r>
            <a:br>
              <a:rPr lang="de-DE" dirty="0"/>
            </a:br>
            <a:r>
              <a:rPr lang="de-DE" dirty="0"/>
              <a:t>→ Rollenmodelle vs. "Killer"</a:t>
            </a:r>
          </a:p>
          <a:p>
            <a:pPr lvl="1"/>
            <a:r>
              <a:rPr lang="de-DE" b="1" dirty="0"/>
              <a:t>Training und Unterstützung</a:t>
            </a:r>
          </a:p>
          <a:p>
            <a:pPr lvl="1"/>
            <a:r>
              <a:rPr lang="de-DE" b="1" dirty="0"/>
              <a:t>Start </a:t>
            </a:r>
            <a:r>
              <a:rPr lang="de-DE" b="1" dirty="0" err="1"/>
              <a:t>small</a:t>
            </a:r>
            <a:r>
              <a:rPr lang="de-DE" b="1" dirty="0"/>
              <a:t> and </a:t>
            </a:r>
            <a:r>
              <a:rPr lang="de-DE" b="1" dirty="0" err="1"/>
              <a:t>make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happen: </a:t>
            </a:r>
            <a:r>
              <a:rPr lang="de-DE" dirty="0"/>
              <a:t>Wichtigkeit anfänglicher kleiner erfolgreicher Projekte</a:t>
            </a:r>
          </a:p>
          <a:p>
            <a:pPr lvl="1"/>
            <a:r>
              <a:rPr lang="de-DE" b="1" dirty="0"/>
              <a:t>Implementierung begleiten und </a:t>
            </a:r>
            <a:r>
              <a:rPr lang="de-DE" b="1" dirty="0" err="1"/>
              <a:t>feedback</a:t>
            </a:r>
            <a:r>
              <a:rPr lang="de-DE" b="1" dirty="0"/>
              <a:t> einholen </a:t>
            </a:r>
            <a:r>
              <a:rPr lang="de-DE" dirty="0"/>
              <a:t>(→ lag </a:t>
            </a:r>
            <a:r>
              <a:rPr lang="de-DE" dirty="0" err="1"/>
              <a:t>information</a:t>
            </a:r>
            <a:r>
              <a:rPr lang="de-DE" dirty="0"/>
              <a:t> über BA-Erfolg)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A1DC51-1773-019C-5EF1-744FEB34B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47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1EEFE6-F472-B33A-5E6E-E38BE4E22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Kulturelle und strukturelle Hindernisse</a:t>
            </a:r>
          </a:p>
        </p:txBody>
      </p:sp>
    </p:spTree>
    <p:extLst>
      <p:ext uri="{BB962C8B-B14F-4D97-AF65-F5344CB8AC3E}">
        <p14:creationId xmlns:p14="http://schemas.microsoft.com/office/powerpoint/2010/main" val="2004700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4A0C4F3-FC76-467F-1A28-CE11F985FE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0159101" cy="5510089"/>
          </a:xfrm>
        </p:spPr>
        <p:txBody>
          <a:bodyPr/>
          <a:lstStyle/>
          <a:p>
            <a:r>
              <a:rPr lang="de-DE" dirty="0"/>
              <a:t>Das BACC ist eine interdisziplinäre Gruppe, die die Implementierung und Steuerung von BA-Aufgaben koordiniert</a:t>
            </a:r>
          </a:p>
          <a:p>
            <a:r>
              <a:rPr lang="de-DE" dirty="0"/>
              <a:t>Besteht aus Vertretern der 3 Rollen (Business, Analytics, IT)</a:t>
            </a:r>
          </a:p>
          <a:p>
            <a:r>
              <a:rPr lang="de-DE" b="1" dirty="0"/>
              <a:t>Aufgaben und Funktionen</a:t>
            </a:r>
          </a:p>
          <a:p>
            <a:pPr lvl="1"/>
            <a:r>
              <a:rPr lang="de-DE" b="1" dirty="0"/>
              <a:t>Integration der Fachperspektiven</a:t>
            </a:r>
          </a:p>
          <a:p>
            <a:pPr lvl="1"/>
            <a:r>
              <a:rPr lang="de-DE" b="1" dirty="0"/>
              <a:t>Identifikation und Beseitigung von Barrieren </a:t>
            </a:r>
            <a:r>
              <a:rPr lang="de-DE" dirty="0"/>
              <a:t>(siehe vorheriger Aspekt)</a:t>
            </a:r>
          </a:p>
          <a:p>
            <a:pPr lvl="1"/>
            <a:r>
              <a:rPr lang="de-DE" b="1" dirty="0"/>
              <a:t>Identifikation von Informationsbedarfen </a:t>
            </a:r>
            <a:r>
              <a:rPr lang="de-DE" dirty="0"/>
              <a:t>und </a:t>
            </a:r>
            <a:r>
              <a:rPr lang="de-DE" b="1" dirty="0"/>
              <a:t>Planung von Projekten </a:t>
            </a:r>
            <a:r>
              <a:rPr lang="de-DE" dirty="0"/>
              <a:t>(Datenverfügbarkeit, evtl. Erhebung, Design, Analytik), vgl. Abschnitt "Rolle der Analysten"</a:t>
            </a:r>
          </a:p>
          <a:p>
            <a:pPr lvl="1"/>
            <a:r>
              <a:rPr lang="de-DE" b="1" dirty="0"/>
              <a:t>Stärkung der Legitimität</a:t>
            </a:r>
            <a:r>
              <a:rPr lang="de-DE" dirty="0"/>
              <a:t> </a:t>
            </a:r>
          </a:p>
          <a:p>
            <a:pPr lvl="1"/>
            <a:r>
              <a:rPr lang="de-DE" b="1" dirty="0"/>
              <a:t>Integration von Analysten verschiedener Funktionsbereiche </a:t>
            </a:r>
          </a:p>
          <a:p>
            <a:pPr lvl="1"/>
            <a:r>
              <a:rPr lang="de-DE" b="1" dirty="0"/>
              <a:t>Identifikation von Entwicklungsbedarfen </a:t>
            </a:r>
            <a:r>
              <a:rPr lang="de-DE" dirty="0"/>
              <a:t>was Technik und personelle Kompetenzen angeht (→ Einstellung oder Training bzgl. Analytik oder IT)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0EC9E6-9C80-9CAB-48F2-B8C7E76677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48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89ED28-A1FA-E8A3-0BD1-23E7A9CDDF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BACC: Das Business Analytics </a:t>
            </a:r>
            <a:r>
              <a:rPr lang="de-DE" dirty="0" err="1"/>
              <a:t>Competency</a:t>
            </a:r>
            <a:r>
              <a:rPr lang="de-DE" dirty="0"/>
              <a:t> Center</a:t>
            </a:r>
          </a:p>
        </p:txBody>
      </p:sp>
    </p:spTree>
    <p:extLst>
      <p:ext uri="{BB962C8B-B14F-4D97-AF65-F5344CB8AC3E}">
        <p14:creationId xmlns:p14="http://schemas.microsoft.com/office/powerpoint/2010/main" val="34691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C340BD6-2B35-4330-FA16-2D4A3D2F0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55640" y="836712"/>
            <a:ext cx="8856984" cy="5544616"/>
          </a:xfrm>
        </p:spPr>
        <p:txBody>
          <a:bodyPr/>
          <a:lstStyle/>
          <a:p>
            <a:r>
              <a:rPr lang="de-DE" dirty="0"/>
              <a:t>Art der Implementierung</a:t>
            </a:r>
          </a:p>
          <a:p>
            <a:pPr lvl="1"/>
            <a:r>
              <a:rPr lang="de-DE" dirty="0"/>
              <a:t>als </a:t>
            </a:r>
            <a:r>
              <a:rPr lang="de-DE" b="1" dirty="0"/>
              <a:t>formale Einheit: </a:t>
            </a:r>
          </a:p>
          <a:p>
            <a:pPr lvl="2"/>
            <a:r>
              <a:rPr lang="de-DE" dirty="0"/>
              <a:t>Separate Abteilung mit fest angestellten Mitarbeitern</a:t>
            </a:r>
          </a:p>
          <a:p>
            <a:pPr lvl="2">
              <a:spcAft>
                <a:spcPts val="2400"/>
              </a:spcAft>
            </a:pPr>
            <a:r>
              <a:rPr lang="de-DE" dirty="0"/>
              <a:t>V.a. in großen Firmen</a:t>
            </a:r>
          </a:p>
          <a:p>
            <a:pPr lvl="1"/>
            <a:r>
              <a:rPr lang="de-DE" dirty="0"/>
              <a:t>als </a:t>
            </a:r>
            <a:r>
              <a:rPr lang="de-DE" b="1" dirty="0"/>
              <a:t>virtuelle </a:t>
            </a:r>
            <a:r>
              <a:rPr lang="de-DE" b="1" dirty="0" err="1"/>
              <a:t>steering</a:t>
            </a:r>
            <a:r>
              <a:rPr lang="de-DE" b="1" dirty="0"/>
              <a:t> </a:t>
            </a:r>
            <a:r>
              <a:rPr lang="de-DE" b="1" dirty="0" err="1"/>
              <a:t>group</a:t>
            </a:r>
            <a:r>
              <a:rPr lang="de-DE" b="1" dirty="0"/>
              <a:t>: </a:t>
            </a:r>
          </a:p>
          <a:p>
            <a:pPr lvl="2"/>
            <a:r>
              <a:rPr lang="de-DE" dirty="0"/>
              <a:t>Vertreter der Funktionsbereiche</a:t>
            </a:r>
          </a:p>
          <a:p>
            <a:pPr lvl="2"/>
            <a:r>
              <a:rPr lang="de-DE" dirty="0"/>
              <a:t>Nachteil: Nebenjob</a:t>
            </a:r>
          </a:p>
          <a:p>
            <a:pPr lvl="2"/>
            <a:r>
              <a:rPr lang="de-DE" dirty="0"/>
              <a:t>V.a. in SMEs (Es fehlen Ressourcen für eine formale Einheit)</a:t>
            </a:r>
            <a:br>
              <a:rPr lang="de-DE" dirty="0"/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7E71399-3261-62A8-A4A1-950F1C5906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49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7EC1B6-A5D6-46AB-1625-31215ED577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BACC: Das Business Analytics Competency Center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39F33D4-5565-C263-8737-325DA668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" y="1414131"/>
            <a:ext cx="2897260" cy="122278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A431BE5-8218-9FEE-DFCA-AE796C80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" y="3429000"/>
            <a:ext cx="28972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CF58C70-410C-0D43-537B-C1016DCAA0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7134765" cy="5760640"/>
          </a:xfrm>
        </p:spPr>
        <p:txBody>
          <a:bodyPr/>
          <a:lstStyle/>
          <a:p>
            <a:r>
              <a:rPr lang="de-DE" dirty="0"/>
              <a:t>Big Data: Die 3 Vs</a:t>
            </a:r>
          </a:p>
          <a:p>
            <a:pPr lvl="1"/>
            <a:r>
              <a:rPr lang="de-DE" b="1" dirty="0"/>
              <a:t>Volume: </a:t>
            </a:r>
            <a:r>
              <a:rPr lang="de-DE" dirty="0"/>
              <a:t>Menge an Daten</a:t>
            </a:r>
          </a:p>
          <a:p>
            <a:pPr lvl="1"/>
            <a:r>
              <a:rPr lang="de-DE" b="1" dirty="0"/>
              <a:t>Variety: </a:t>
            </a:r>
          </a:p>
          <a:p>
            <a:pPr lvl="2"/>
            <a:r>
              <a:rPr lang="de-DE" dirty="0"/>
              <a:t>Datenquellen, z.B. Kunden (digital trace </a:t>
            </a:r>
            <a:r>
              <a:rPr lang="de-DE" dirty="0" err="1"/>
              <a:t>data</a:t>
            </a:r>
            <a:r>
              <a:rPr lang="de-DE" dirty="0"/>
              <a:t>), Maschinen</a:t>
            </a:r>
          </a:p>
          <a:p>
            <a:pPr lvl="2"/>
            <a:r>
              <a:rPr lang="de-DE" dirty="0"/>
              <a:t>Vielfalt z.B. durch Zahlen, Text, Bilder, Audio</a:t>
            </a:r>
          </a:p>
          <a:p>
            <a:pPr lvl="1"/>
            <a:r>
              <a:rPr lang="de-DE" b="1" dirty="0"/>
              <a:t>Velocity: </a:t>
            </a:r>
            <a:r>
              <a:rPr lang="de-DE" dirty="0"/>
              <a:t>z.B. durch Sensoren, automatisch/digitale Prozesse</a:t>
            </a:r>
          </a:p>
          <a:p>
            <a:endParaRPr lang="de-DE" dirty="0"/>
          </a:p>
          <a:p>
            <a:r>
              <a:rPr lang="de-DE" dirty="0"/>
              <a:t>Volume: </a:t>
            </a:r>
            <a:r>
              <a:rPr lang="de-DE" b="1" dirty="0" err="1"/>
              <a:t>Cattel's</a:t>
            </a:r>
            <a:r>
              <a:rPr lang="de-DE" b="1" dirty="0"/>
              <a:t> Data Cube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Large N (Fälle, z.B. Kunden)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Large P (Variables/Features)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Large T (Zeitpunkte, z.B. Sensordaten)</a:t>
            </a:r>
          </a:p>
          <a:p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CE3FBB-4986-45F0-A72D-58AC864B88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96B544-03F2-791A-339C-97FFFC2CC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Rolle der Digitalisierung und Big Data 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5BD8F83-209E-2A2F-0110-95BB54DDB326}"/>
              </a:ext>
            </a:extLst>
          </p:cNvPr>
          <p:cNvGrpSpPr/>
          <p:nvPr/>
        </p:nvGrpSpPr>
        <p:grpSpPr>
          <a:xfrm>
            <a:off x="6384032" y="3230543"/>
            <a:ext cx="5700639" cy="3006769"/>
            <a:chOff x="6488264" y="1698930"/>
            <a:chExt cx="5287618" cy="2849583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B09BC2C-D87D-44FB-EBCC-B6A1A4B83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8264" y="1698930"/>
              <a:ext cx="5181832" cy="2849583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07100E-5741-387F-2A75-4DEF4615225A}"/>
                </a:ext>
              </a:extLst>
            </p:cNvPr>
            <p:cNvSpPr/>
            <p:nvPr/>
          </p:nvSpPr>
          <p:spPr>
            <a:xfrm>
              <a:off x="10169718" y="2456953"/>
              <a:ext cx="1606164" cy="1192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B5A9A0D-8E7F-22C9-C68B-508C94B5AF0B}"/>
              </a:ext>
            </a:extLst>
          </p:cNvPr>
          <p:cNvSpPr txBox="1"/>
          <p:nvPr/>
        </p:nvSpPr>
        <p:spPr>
          <a:xfrm>
            <a:off x="6096000" y="6279703"/>
            <a:ext cx="5490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Ram &amp; </a:t>
            </a:r>
            <a:r>
              <a:rPr lang="de-DE" sz="800" dirty="0" err="1"/>
              <a:t>Nesselroade</a:t>
            </a:r>
            <a:r>
              <a:rPr lang="de-DE" sz="800" dirty="0"/>
              <a:t> (2007): Modeling intraindividual and </a:t>
            </a:r>
            <a:r>
              <a:rPr lang="de-DE" sz="800" dirty="0" err="1"/>
              <a:t>intracontextual</a:t>
            </a:r>
            <a:r>
              <a:rPr lang="de-DE" sz="800" dirty="0"/>
              <a:t> </a:t>
            </a:r>
            <a:r>
              <a:rPr lang="de-DE" sz="800" dirty="0" err="1"/>
              <a:t>change</a:t>
            </a:r>
            <a:r>
              <a:rPr lang="de-DE" sz="800" dirty="0"/>
              <a:t>: Rendering </a:t>
            </a:r>
            <a:r>
              <a:rPr lang="de-DE" sz="800" dirty="0" err="1"/>
              <a:t>developmental</a:t>
            </a:r>
            <a:r>
              <a:rPr lang="de-DE" sz="800" dirty="0"/>
              <a:t> </a:t>
            </a:r>
            <a:r>
              <a:rPr lang="de-DE" sz="800" dirty="0" err="1"/>
              <a:t>contextualism</a:t>
            </a:r>
            <a:r>
              <a:rPr lang="de-DE" sz="800" dirty="0"/>
              <a:t> operational. In </a:t>
            </a:r>
            <a:r>
              <a:rPr lang="en-US" sz="800" dirty="0"/>
              <a:t>Little, T. D., Bovaird, J. A., &amp; Card, N. A. (Eds), </a:t>
            </a:r>
            <a:r>
              <a:rPr lang="en-US" sz="800" i="1" dirty="0"/>
              <a:t>Modeling contextual effects in longitudinal studies (p. 325-342)</a:t>
            </a:r>
            <a:r>
              <a:rPr lang="en-US" sz="800" dirty="0"/>
              <a:t>: Routledge.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3053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9ABB9A6-88F9-44C3-1381-39CA1CF33A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5875214"/>
          </a:xfrm>
        </p:spPr>
        <p:txBody>
          <a:bodyPr/>
          <a:lstStyle/>
          <a:p>
            <a:r>
              <a:rPr lang="de-DE" b="1" dirty="0"/>
              <a:t>Veränderungen der Umweltbedingungen </a:t>
            </a:r>
            <a:r>
              <a:rPr lang="de-DE" dirty="0"/>
              <a:t>→ Komplexität, Dynamik, Unsicherheit</a:t>
            </a:r>
          </a:p>
          <a:p>
            <a:r>
              <a:rPr lang="de-DE" b="1" dirty="0"/>
              <a:t>Digitalisierung und Big Data </a:t>
            </a:r>
            <a:r>
              <a:rPr lang="de-DE" dirty="0"/>
              <a:t>erhöhen Datenverfügbarkeit und Herausforderungen</a:t>
            </a:r>
          </a:p>
          <a:p>
            <a:r>
              <a:rPr lang="de-DE" b="1" dirty="0"/>
              <a:t>"BA-Funktion":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System von Aktivitäten, mittels Datenauswertung Entscheidungen mit operativer oder strategischer Relevanz zu unterstützten</a:t>
            </a:r>
          </a:p>
          <a:p>
            <a:pPr lvl="1"/>
            <a:r>
              <a:rPr lang="de-DE" dirty="0"/>
              <a:t>Mehr oder weniger stark an strategischen Zielen (auf Unternehmens- oder Funktionsbereichsebene) orientiert (von isoliert bis integriert)</a:t>
            </a:r>
          </a:p>
          <a:p>
            <a:r>
              <a:rPr lang="de-DE" b="1" dirty="0"/>
              <a:t>Integration von 3 relevanten Rollen: </a:t>
            </a:r>
            <a:r>
              <a:rPr lang="de-DE" dirty="0"/>
              <a:t>Business, Analyst, IT</a:t>
            </a:r>
          </a:p>
          <a:p>
            <a:r>
              <a:rPr lang="de-DE" b="1" dirty="0"/>
              <a:t>Kategorien von Informationen und Analysezielen: </a:t>
            </a:r>
          </a:p>
          <a:p>
            <a:pPr lvl="1"/>
            <a:r>
              <a:rPr lang="de-DE" dirty="0"/>
              <a:t>Produktbezogen</a:t>
            </a:r>
          </a:p>
          <a:p>
            <a:pPr lvl="1"/>
            <a:r>
              <a:rPr lang="de-DE" dirty="0"/>
              <a:t>Kundenbezogen</a:t>
            </a:r>
          </a:p>
          <a:p>
            <a:pPr lvl="1"/>
            <a:r>
              <a:rPr lang="de-DE" dirty="0"/>
              <a:t>Prozessbezogen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C785DB-D3C4-1F33-90BE-C2667EAEAD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50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A1871C-55A1-4BDD-9503-BAB6B28B41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Zusammenfassung I</a:t>
            </a:r>
          </a:p>
        </p:txBody>
      </p:sp>
    </p:spTree>
    <p:extLst>
      <p:ext uri="{BB962C8B-B14F-4D97-AF65-F5344CB8AC3E}">
        <p14:creationId xmlns:p14="http://schemas.microsoft.com/office/powerpoint/2010/main" val="134704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A598C44-6CD3-FAA8-D16C-5546AEC346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5616624"/>
          </a:xfrm>
        </p:spPr>
        <p:txBody>
          <a:bodyPr/>
          <a:lstStyle/>
          <a:p>
            <a:r>
              <a:rPr lang="de-DE" b="1" dirty="0"/>
              <a:t>Besondere Rolle des Analysten </a:t>
            </a:r>
            <a:r>
              <a:rPr lang="de-DE" dirty="0"/>
              <a:t>als Brückenbauer und Implikationen für Aufgaben und Kompetenzen</a:t>
            </a:r>
          </a:p>
          <a:p>
            <a:r>
              <a:rPr lang="de-DE" b="1" dirty="0"/>
              <a:t>Konzept der Informationsstrategie: </a:t>
            </a:r>
          </a:p>
          <a:p>
            <a:pPr lvl="1"/>
            <a:r>
              <a:rPr lang="de-DE" dirty="0"/>
              <a:t>Klärung des Informationsbedarfs / Informationsziels</a:t>
            </a:r>
          </a:p>
          <a:p>
            <a:pPr lvl="1"/>
            <a:r>
              <a:rPr lang="de-DE" dirty="0"/>
              <a:t>Klärung der zentralen relevanten Phänomene </a:t>
            </a:r>
          </a:p>
          <a:p>
            <a:pPr lvl="1"/>
            <a:r>
              <a:rPr lang="de-DE" dirty="0"/>
              <a:t>Identifikation / Generierung relevanter Daten</a:t>
            </a:r>
          </a:p>
          <a:p>
            <a:pPr lvl="1"/>
            <a:r>
              <a:rPr lang="de-DE" dirty="0"/>
              <a:t>Klärung des passenden analytischen Designs und des Aufwands für Cleaning / Feature Engineering</a:t>
            </a:r>
          </a:p>
          <a:p>
            <a:pPr lvl="1"/>
            <a:r>
              <a:rPr lang="de-DE" dirty="0"/>
              <a:t>Klärung der intendierten Nutzung der Ergebnisse</a:t>
            </a:r>
          </a:p>
          <a:p>
            <a:r>
              <a:rPr lang="de-DE" dirty="0"/>
              <a:t>Rolle des Data </a:t>
            </a:r>
            <a:r>
              <a:rPr lang="de-DE" dirty="0" err="1"/>
              <a:t>Warehouses</a:t>
            </a:r>
            <a:r>
              <a:rPr lang="de-DE" dirty="0"/>
              <a:t> als Infrastruktur zum Sammeln, Integrieren, Aufbereiten und Verfügbar-machen von Daten</a:t>
            </a:r>
          </a:p>
          <a:p>
            <a:r>
              <a:rPr lang="de-DE" dirty="0"/>
              <a:t>Arten und mögliche (kulturelle/strukturelle) Probleme bei der Implementierung einer BA-Funktion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107CA7-6A52-6703-5D13-02ED58521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422D0-F87D-069E-D98A-15B9A8D140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Zusammenfassung II</a:t>
            </a:r>
          </a:p>
        </p:txBody>
      </p:sp>
    </p:spTree>
    <p:extLst>
      <p:ext uri="{BB962C8B-B14F-4D97-AF65-F5344CB8AC3E}">
        <p14:creationId xmlns:p14="http://schemas.microsoft.com/office/powerpoint/2010/main" val="285878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B0B7ED-2E39-E0D5-7349-B95A75DA3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6001816"/>
          </a:xfrm>
        </p:spPr>
        <p:txBody>
          <a:bodyPr/>
          <a:lstStyle/>
          <a:p>
            <a:r>
              <a:rPr lang="de-DE" b="1" dirty="0"/>
              <a:t>Definition BA: </a:t>
            </a:r>
            <a:r>
              <a:rPr lang="de-DE" i="1" dirty="0"/>
              <a:t>"</a:t>
            </a:r>
            <a:r>
              <a:rPr lang="en-GB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Delivering the right decision support to the right people at the right time"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de-DE" dirty="0"/>
              <a:t>→ BA unterstützt </a:t>
            </a:r>
            <a:r>
              <a:rPr lang="de-DE" b="1" dirty="0"/>
              <a:t>Entscheidungs- und Handlungsprozesse</a:t>
            </a:r>
          </a:p>
          <a:p>
            <a:r>
              <a:rPr lang="de-DE" b="1" dirty="0"/>
              <a:t>Beispiele:</a:t>
            </a:r>
          </a:p>
          <a:p>
            <a:pPr lvl="1"/>
            <a:r>
              <a:rPr lang="de-DE" dirty="0"/>
              <a:t>Welche Leute sollten wir bei der Besetzung einer Stelle auswählen?</a:t>
            </a:r>
          </a:p>
          <a:p>
            <a:pPr lvl="1"/>
            <a:r>
              <a:rPr lang="de-DE" dirty="0"/>
              <a:t>Was ist der Erfolg einer Marketingkampagne?</a:t>
            </a:r>
          </a:p>
          <a:p>
            <a:pPr lvl="1"/>
            <a:r>
              <a:rPr lang="de-DE" dirty="0"/>
              <a:t>Welche Bedürfnisse/Sichtweisen haben unsere Kunden?</a:t>
            </a:r>
          </a:p>
          <a:p>
            <a:pPr lvl="1"/>
            <a:r>
              <a:rPr lang="de-DE" dirty="0"/>
              <a:t>Wie können wir Ressourcen sparen? </a:t>
            </a:r>
          </a:p>
          <a:p>
            <a:pPr lvl="1">
              <a:spcAft>
                <a:spcPts val="2400"/>
              </a:spcAft>
            </a:pPr>
            <a:r>
              <a:rPr lang="de-DE" dirty="0"/>
              <a:t>Wie können wir Ausfälle von Maschinen vermeiden?</a:t>
            </a:r>
          </a:p>
          <a:p>
            <a:r>
              <a:rPr lang="de-DE" b="1" dirty="0"/>
              <a:t>Exkurs Handlungsregulationstheorie:</a:t>
            </a:r>
            <a:r>
              <a:rPr lang="de-DE" dirty="0"/>
              <a:t> Handlungen sind</a:t>
            </a:r>
          </a:p>
          <a:p>
            <a:pPr lvl="1"/>
            <a:r>
              <a:rPr lang="de-DE" b="1" dirty="0"/>
              <a:t>Sequentiell: </a:t>
            </a:r>
            <a:r>
              <a:rPr lang="de-DE" dirty="0"/>
              <a:t>Vollziehen sich über Phasen über die Zeit</a:t>
            </a:r>
          </a:p>
          <a:p>
            <a:pPr lvl="1">
              <a:spcAft>
                <a:spcPts val="2400"/>
              </a:spcAft>
            </a:pPr>
            <a:r>
              <a:rPr lang="de-DE" b="1" dirty="0"/>
              <a:t>Hierarchisch: </a:t>
            </a:r>
            <a:r>
              <a:rPr lang="de-DE" dirty="0"/>
              <a:t>Organisiert über Zielhierarchien</a:t>
            </a:r>
          </a:p>
          <a:p>
            <a:pPr marL="0" indent="0">
              <a:buNone/>
            </a:pPr>
            <a:r>
              <a:rPr lang="de-DE" dirty="0"/>
              <a:t>→ BA zielt darauf ab, an entscheidenden Punkten einer Handlung nötige Information zu liefern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D6F982D-18C7-AEE6-2CB2-96FF4EDBCC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6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08C2D-EA6C-4862-EC7B-136CD2636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Basis von BA: Handlungen und Informationsbedarfe</a:t>
            </a:r>
          </a:p>
        </p:txBody>
      </p:sp>
    </p:spTree>
    <p:extLst>
      <p:ext uri="{BB962C8B-B14F-4D97-AF65-F5344CB8AC3E}">
        <p14:creationId xmlns:p14="http://schemas.microsoft.com/office/powerpoint/2010/main" val="1331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99680A-F18B-BAD5-73EC-B2CD82C41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35830"/>
            <a:ext cx="11325021" cy="5256584"/>
          </a:xfrm>
        </p:spPr>
        <p:txBody>
          <a:bodyPr/>
          <a:lstStyle/>
          <a:p>
            <a:r>
              <a:rPr lang="de-DE" b="1" dirty="0"/>
              <a:t>Handlungssequenz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Hierarchische Zielorganisation: </a:t>
            </a:r>
          </a:p>
          <a:p>
            <a:pPr lvl="1"/>
            <a:r>
              <a:rPr lang="de-DE" dirty="0"/>
              <a:t>Das allgemeine Ziel (s.o.) wird </a:t>
            </a:r>
            <a:r>
              <a:rPr lang="de-DE" b="1" dirty="0"/>
              <a:t>operative </a:t>
            </a:r>
            <a:r>
              <a:rPr lang="de-DE" b="1" dirty="0" err="1"/>
              <a:t>Subziele</a:t>
            </a:r>
            <a:r>
              <a:rPr lang="de-DE" b="1" dirty="0"/>
              <a:t> </a:t>
            </a:r>
            <a:r>
              <a:rPr lang="de-DE" dirty="0"/>
              <a:t>(~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do's</a:t>
            </a:r>
            <a:r>
              <a:rPr lang="de-DE" dirty="0"/>
              <a:t>) zerlegt</a:t>
            </a:r>
          </a:p>
          <a:p>
            <a:pPr lvl="1"/>
            <a:r>
              <a:rPr lang="de-DE" dirty="0"/>
              <a:t>Der Handlungsprozess läuft über </a:t>
            </a:r>
            <a:r>
              <a:rPr lang="de-DE" b="1" dirty="0" err="1"/>
              <a:t>feedback</a:t>
            </a:r>
            <a:r>
              <a:rPr lang="de-DE" b="1" dirty="0"/>
              <a:t> </a:t>
            </a:r>
            <a:r>
              <a:rPr lang="de-DE" b="1" dirty="0" err="1"/>
              <a:t>loops</a:t>
            </a:r>
            <a:r>
              <a:rPr lang="de-DE" dirty="0"/>
              <a:t>, bis das (Sub)Ziel erreicht ist.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9C99C36-FAE1-FA81-87E2-E9B85462FF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7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54A8A0-8973-980A-BA62-CD755916DA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Basis von BA: Handlungen und Informationsbedarfe</a:t>
            </a:r>
          </a:p>
          <a:p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20E67D7-A38F-56A4-B13B-467C4D87DBB0}"/>
              </a:ext>
            </a:extLst>
          </p:cNvPr>
          <p:cNvSpPr txBox="1"/>
          <p:nvPr/>
        </p:nvSpPr>
        <p:spPr>
          <a:xfrm>
            <a:off x="7392144" y="2750679"/>
            <a:ext cx="1422673" cy="4849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rPr>
              <a:t>Lag Information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Palatino Linotype" panose="02040502050505030304" pitchFamily="18" charset="0"/>
              <a:ea typeface="+mj-ea"/>
              <a:cs typeface="Arial Narrow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DEC471-731B-D456-2D23-6BA2AEAEBF4E}"/>
              </a:ext>
            </a:extLst>
          </p:cNvPr>
          <p:cNvSpPr txBox="1"/>
          <p:nvPr/>
        </p:nvSpPr>
        <p:spPr>
          <a:xfrm>
            <a:off x="551384" y="2750679"/>
            <a:ext cx="3128413" cy="4849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rPr>
              <a:t>Lead Information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Palatino Linotype" panose="02040502050505030304" pitchFamily="18" charset="0"/>
              <a:ea typeface="+mj-ea"/>
              <a:cs typeface="Arial Narrow"/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D97F7FA9-66EC-EE7A-8131-F8BB73C92A19}"/>
              </a:ext>
            </a:extLst>
          </p:cNvPr>
          <p:cNvSpPr/>
          <p:nvPr/>
        </p:nvSpPr>
        <p:spPr>
          <a:xfrm rot="16200000">
            <a:off x="2624406" y="2182509"/>
            <a:ext cx="688107" cy="338683"/>
          </a:xfrm>
          <a:prstGeom prst="rightArrow">
            <a:avLst/>
          </a:prstGeom>
          <a:solidFill>
            <a:srgbClr val="EAEAE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0989BFD5-9EA7-F314-2BF5-45EA31248C3B}"/>
              </a:ext>
            </a:extLst>
          </p:cNvPr>
          <p:cNvSpPr/>
          <p:nvPr/>
        </p:nvSpPr>
        <p:spPr>
          <a:xfrm rot="5400000" flipV="1">
            <a:off x="7765352" y="2163552"/>
            <a:ext cx="688107" cy="338683"/>
          </a:xfrm>
          <a:prstGeom prst="rightArrow">
            <a:avLst/>
          </a:prstGeom>
          <a:solidFill>
            <a:srgbClr val="EAEAE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A848088-AE70-9D0C-C4F7-98FA2E3201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15" y="1533621"/>
            <a:ext cx="8202185" cy="469393"/>
          </a:xfrm>
          <a:prstGeom prst="rect">
            <a:avLst/>
          </a:prstGeom>
        </p:spPr>
      </p:pic>
      <p:pic>
        <p:nvPicPr>
          <p:cNvPr id="23" name="Grafik 22" descr="Ein Bild, das Maske, Vektorgrafiken enthält.&#10;&#10;Automatisch generierte Beschreibung">
            <a:extLst>
              <a:ext uri="{FF2B5EF4-FFF2-40B4-BE49-F238E27FC236}">
                <a16:creationId xmlns:a16="http://schemas.microsoft.com/office/drawing/2014/main" id="{5A989E5F-C741-163E-94EB-F33C630A9B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70" y="4847032"/>
            <a:ext cx="4818898" cy="1894336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AB54D153-CED3-CCEE-9D6E-2A14E9C94A08}"/>
              </a:ext>
            </a:extLst>
          </p:cNvPr>
          <p:cNvSpPr txBox="1"/>
          <p:nvPr/>
        </p:nvSpPr>
        <p:spPr>
          <a:xfrm>
            <a:off x="551384" y="5172886"/>
            <a:ext cx="1422673" cy="11243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rPr>
              <a:t>Lead Information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43CB40A4-598B-8BE3-B95B-693D6396BF0C}"/>
              </a:ext>
            </a:extLst>
          </p:cNvPr>
          <p:cNvSpPr/>
          <p:nvPr/>
        </p:nvSpPr>
        <p:spPr>
          <a:xfrm>
            <a:off x="2129007" y="5172886"/>
            <a:ext cx="1806753" cy="217593"/>
          </a:xfrm>
          <a:prstGeom prst="rightArrow">
            <a:avLst/>
          </a:prstGeom>
          <a:solidFill>
            <a:srgbClr val="EAEAE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4A807FD2-2984-43ED-DFED-BFC0DD0F5522}"/>
              </a:ext>
            </a:extLst>
          </p:cNvPr>
          <p:cNvSpPr/>
          <p:nvPr/>
        </p:nvSpPr>
        <p:spPr>
          <a:xfrm>
            <a:off x="2109238" y="6079678"/>
            <a:ext cx="596515" cy="217593"/>
          </a:xfrm>
          <a:prstGeom prst="rightArrow">
            <a:avLst/>
          </a:prstGeom>
          <a:solidFill>
            <a:srgbClr val="EAEAE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976A8A56-8455-F9F1-5B6B-48F012B94AFA}"/>
              </a:ext>
            </a:extLst>
          </p:cNvPr>
          <p:cNvSpPr/>
          <p:nvPr/>
        </p:nvSpPr>
        <p:spPr>
          <a:xfrm>
            <a:off x="5657399" y="5172886"/>
            <a:ext cx="1806753" cy="217593"/>
          </a:xfrm>
          <a:prstGeom prst="rightArrow">
            <a:avLst/>
          </a:prstGeom>
          <a:solidFill>
            <a:srgbClr val="EAEAE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7A9CDBF0-0CAF-317D-5A63-92FD9A35971D}"/>
              </a:ext>
            </a:extLst>
          </p:cNvPr>
          <p:cNvSpPr/>
          <p:nvPr/>
        </p:nvSpPr>
        <p:spPr>
          <a:xfrm>
            <a:off x="6861766" y="6079678"/>
            <a:ext cx="596515" cy="217593"/>
          </a:xfrm>
          <a:prstGeom prst="rightArrow">
            <a:avLst/>
          </a:prstGeom>
          <a:solidFill>
            <a:srgbClr val="EAEAE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52CC631-F4DB-831D-A81E-70ADDCBBD3D1}"/>
              </a:ext>
            </a:extLst>
          </p:cNvPr>
          <p:cNvSpPr txBox="1"/>
          <p:nvPr/>
        </p:nvSpPr>
        <p:spPr>
          <a:xfrm>
            <a:off x="7538161" y="5190405"/>
            <a:ext cx="1422673" cy="11243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rPr>
              <a:t>Lag Information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Palatino Linotype" panose="02040502050505030304" pitchFamily="18" charset="0"/>
              <a:ea typeface="+mj-ea"/>
              <a:cs typeface="Arial Narrow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E9E212CF-7F68-24EE-034A-96C70C1A7C24}"/>
              </a:ext>
            </a:extLst>
          </p:cNvPr>
          <p:cNvSpPr/>
          <p:nvPr/>
        </p:nvSpPr>
        <p:spPr>
          <a:xfrm rot="16200000">
            <a:off x="808721" y="2163553"/>
            <a:ext cx="688107" cy="338683"/>
          </a:xfrm>
          <a:prstGeom prst="rightArrow">
            <a:avLst/>
          </a:prstGeom>
          <a:solidFill>
            <a:srgbClr val="EAEAE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4428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1664" y="3245255"/>
            <a:ext cx="5688632" cy="36749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BA </a:t>
            </a:r>
            <a:r>
              <a:rPr lang="en-US" sz="2800" b="1" dirty="0" err="1">
                <a:latin typeface="Palatino Linotype" panose="02040502050505030304" pitchFamily="18" charset="0"/>
              </a:rPr>
              <a:t>Professionalisierung</a:t>
            </a:r>
            <a:endParaRPr lang="de-DE" sz="28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6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036145-C01E-8437-9270-1FEED19D2E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/>
              <a:t>Laursen &amp; </a:t>
            </a:r>
            <a:r>
              <a:rPr lang="de-DE" dirty="0" err="1"/>
              <a:t>Thorlund</a:t>
            </a:r>
            <a:r>
              <a:rPr lang="de-DE" dirty="0"/>
              <a:t>: "The BA </a:t>
            </a:r>
            <a:r>
              <a:rPr lang="de-DE" dirty="0" err="1"/>
              <a:t>model</a:t>
            </a:r>
            <a:r>
              <a:rPr lang="de-DE" dirty="0"/>
              <a:t>"</a:t>
            </a:r>
          </a:p>
          <a:p>
            <a:pPr lvl="1">
              <a:spcAft>
                <a:spcPts val="1800"/>
              </a:spcAft>
            </a:pPr>
            <a:r>
              <a:rPr lang="de-DE" dirty="0"/>
              <a:t>Beschreibt die ideale Integration von BA in eine Organisation</a:t>
            </a:r>
          </a:p>
          <a:p>
            <a:pPr lvl="1">
              <a:spcAft>
                <a:spcPts val="1800"/>
              </a:spcAft>
            </a:pPr>
            <a:r>
              <a:rPr lang="de-DE" dirty="0"/>
              <a:t>Realität ist sehr weit davon entfernt (→ </a:t>
            </a:r>
            <a:r>
              <a:rPr lang="de-DE" b="1" dirty="0"/>
              <a:t>BA Reifegrad / </a:t>
            </a:r>
            <a:r>
              <a:rPr lang="de-DE" b="1" dirty="0" err="1"/>
              <a:t>maturity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Evidence-management Konzept </a:t>
            </a:r>
            <a:r>
              <a:rPr lang="de-DE" dirty="0"/>
              <a:t>in der angewandten Forschung:</a:t>
            </a:r>
          </a:p>
          <a:p>
            <a:pPr lvl="2"/>
            <a:r>
              <a:rPr lang="de-DE" dirty="0"/>
              <a:t>Manager lesen keine wissenschaftliche </a:t>
            </a:r>
            <a:r>
              <a:rPr lang="de-DE" dirty="0" err="1"/>
              <a:t>paper</a:t>
            </a:r>
            <a:endParaRPr lang="de-DE" dirty="0"/>
          </a:p>
          <a:p>
            <a:pPr lvl="2"/>
            <a:r>
              <a:rPr lang="de-DE" dirty="0"/>
              <a:t>Orientieren sich eher an Moden und </a:t>
            </a:r>
            <a:r>
              <a:rPr lang="de-DE" dirty="0" err="1"/>
              <a:t>Mimikri</a:t>
            </a:r>
            <a:r>
              <a:rPr lang="de-DE" dirty="0"/>
              <a:t> der Konkurrenz</a:t>
            </a:r>
          </a:p>
          <a:p>
            <a:pPr lvl="2"/>
            <a:r>
              <a:rPr lang="de-DE" dirty="0"/>
              <a:t>Daten bedrohen die eigenen Position / Macht</a:t>
            </a:r>
          </a:p>
          <a:p>
            <a:pPr lvl="2"/>
            <a:r>
              <a:rPr lang="de-DE" dirty="0"/>
              <a:t>Effektivitätseinschätzung auf Basis von Plausibilität</a:t>
            </a:r>
          </a:p>
          <a:p>
            <a:pPr lvl="2"/>
            <a:r>
              <a:rPr lang="de-DE" dirty="0"/>
              <a:t>Im Fall speziell des Mittelstandes: Kulturelle / historische Aspekte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462E46-E733-39A4-15CA-851F998471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9B91AE-981D-BEA3-63DA-5175F1EF7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Konzept der BA-Professionalisierung</a:t>
            </a:r>
          </a:p>
        </p:txBody>
      </p:sp>
    </p:spTree>
    <p:extLst>
      <p:ext uri="{BB962C8B-B14F-4D97-AF65-F5344CB8AC3E}">
        <p14:creationId xmlns:p14="http://schemas.microsoft.com/office/powerpoint/2010/main" val="308063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corporate design upb 2.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rgbClr val="EAEAEA"/>
        </a:solidFill>
        <a:ln>
          <a:solidFill>
            <a:srgbClr val="002060"/>
          </a:solidFill>
        </a:ln>
      </a:spPr>
      <a:bodyPr rtlCol="0" anchor="ctr"/>
      <a:lstStyle>
        <a:defPPr algn="ctr">
          <a:defRPr sz="1600" dirty="0" err="1" smtClean="0">
            <a:solidFill>
              <a:srgbClr val="262626"/>
            </a:solidFill>
            <a:latin typeface="Arial Narrow"/>
            <a:cs typeface="Arial Narrow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  <a:uLnTx/>
            <a:uFillTx/>
            <a:latin typeface="Arial Narrow"/>
            <a:ea typeface="+mj-ea"/>
            <a:cs typeface="Arial Narrow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4228</Words>
  <Application>Microsoft Office PowerPoint</Application>
  <PresentationFormat>Breitbild</PresentationFormat>
  <Paragraphs>537</Paragraphs>
  <Slides>51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60" baseType="lpstr">
      <vt:lpstr>Arial</vt:lpstr>
      <vt:lpstr>Arial Narrow</vt:lpstr>
      <vt:lpstr>Calibri</vt:lpstr>
      <vt:lpstr>Courier New</vt:lpstr>
      <vt:lpstr>Palatino Linotype</vt:lpstr>
      <vt:lpstr>Symbol</vt:lpstr>
      <vt:lpstr>Times New Roman</vt:lpstr>
      <vt:lpstr>Wingdings</vt:lpstr>
      <vt:lpstr>Folienmaster corporate design upb 2.0</vt:lpstr>
      <vt:lpstr>Business Analytics I Hintergrund und Konzept der BA Professionalisierung  Dr. Holger Steinmetz Lehrstuhl für Unternehmensführung Universität Trier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 Professionalisierung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Die Rolle der/des Analysten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Die Rolle des Datawarehouses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Implementierung der BA-Funktion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empirical research on cross-country and cross-cultural issues</dc:title>
  <dc:creator>Hollix</dc:creator>
  <cp:keywords>, docId:B47CD6B83F5EBA49EC9ED42B72276DA8</cp:keywords>
  <cp:lastModifiedBy>Holger Steinmetz</cp:lastModifiedBy>
  <cp:revision>292</cp:revision>
  <dcterms:created xsi:type="dcterms:W3CDTF">2013-03-07T13:13:41Z</dcterms:created>
  <dcterms:modified xsi:type="dcterms:W3CDTF">2023-05-23T09:03:14Z</dcterms:modified>
</cp:coreProperties>
</file>