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72" r:id="rId2"/>
    <p:sldId id="275" r:id="rId3"/>
    <p:sldId id="297" r:id="rId4"/>
    <p:sldId id="278" r:id="rId5"/>
    <p:sldId id="277" r:id="rId6"/>
    <p:sldId id="331" r:id="rId7"/>
    <p:sldId id="350" r:id="rId8"/>
    <p:sldId id="281" r:id="rId9"/>
    <p:sldId id="332" r:id="rId10"/>
    <p:sldId id="289" r:id="rId11"/>
    <p:sldId id="291" r:id="rId12"/>
    <p:sldId id="279" r:id="rId13"/>
    <p:sldId id="321" r:id="rId14"/>
    <p:sldId id="333" r:id="rId15"/>
    <p:sldId id="330" r:id="rId16"/>
    <p:sldId id="347" r:id="rId17"/>
    <p:sldId id="348" r:id="rId18"/>
    <p:sldId id="349" r:id="rId19"/>
    <p:sldId id="351" r:id="rId20"/>
    <p:sldId id="352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602AD93-485F-7911-BE79-D7FD7A64E9DB}" name="Steinmetz, Holger, Dr." initials="SHD" userId="S::steinmetzh@uni-trier.de::f2c5d66b-a865-44a1-924e-6a6a11872a6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inmetz, Holger, Dr." initials="SHD" lastIdx="1" clrIdx="0">
    <p:extLst>
      <p:ext uri="{19B8F6BF-5375-455C-9EA6-DF929625EA0E}">
        <p15:presenceInfo xmlns:p15="http://schemas.microsoft.com/office/powerpoint/2012/main" userId="Steinmetz, Holger, Dr." providerId="None"/>
      </p:ext>
    </p:extLst>
  </p:cmAuthor>
  <p:cmAuthor id="2" name="Holger Steinmetz" initials="HS" lastIdx="1" clrIdx="1">
    <p:extLst>
      <p:ext uri="{19B8F6BF-5375-455C-9EA6-DF929625EA0E}">
        <p15:presenceInfo xmlns:p15="http://schemas.microsoft.com/office/powerpoint/2012/main" userId="f3fd45ddddf003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85C"/>
    <a:srgbClr val="00CC66"/>
    <a:srgbClr val="0099FF"/>
    <a:srgbClr val="FFCC00"/>
    <a:srgbClr val="1082CE"/>
    <a:srgbClr val="377FF5"/>
    <a:srgbClr val="4056F6"/>
    <a:srgbClr val="2B6BD3"/>
    <a:srgbClr val="0066FF"/>
    <a:srgbClr val="4D7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40" autoAdjust="0"/>
    <p:restoredTop sz="93302" autoAdjust="0"/>
  </p:normalViewPr>
  <p:slideViewPr>
    <p:cSldViewPr showGuides="1">
      <p:cViewPr varScale="1">
        <p:scale>
          <a:sx n="103" d="100"/>
          <a:sy n="103" d="100"/>
        </p:scale>
        <p:origin x="23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49137-0359-4B59-B742-2BF0175D10B9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239FA-A877-4AB4-876B-E493FDE28C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463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96BBA-9BE4-4C21-BF21-B943DB8335CF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9BB40-8B5E-41C8-9296-5843FC65AA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98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9BB40-8B5E-41C8-9296-5843FC65AA2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86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6544" y="2996952"/>
            <a:ext cx="7620000" cy="1152128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cs typeface="Arial Narrow"/>
              </a:defRPr>
            </a:lvl1pPr>
          </a:lstStyle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6544" y="4221087"/>
            <a:ext cx="9505056" cy="1080120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7" name="Rectangle 63"/>
          <p:cNvSpPr>
            <a:spLocks noChangeArrowheads="1"/>
          </p:cNvSpPr>
          <p:nvPr userDrawn="1"/>
        </p:nvSpPr>
        <p:spPr bwMode="auto">
          <a:xfrm>
            <a:off x="1" y="371475"/>
            <a:ext cx="12192000" cy="923925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1800" b="1">
              <a:solidFill>
                <a:srgbClr val="0E1B44"/>
              </a:solidFill>
            </a:endParaRPr>
          </a:p>
        </p:txBody>
      </p:sp>
      <p:pic>
        <p:nvPicPr>
          <p:cNvPr id="8" name="Picture 67" descr="Unbenannt-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8175"/>
            <a:ext cx="4277781" cy="79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 userDrawn="1"/>
        </p:nvSpPr>
        <p:spPr>
          <a:xfrm>
            <a:off x="609599" y="2996951"/>
            <a:ext cx="96011" cy="230832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-18016" y="1268760"/>
            <a:ext cx="12240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de-DE" sz="1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3"/>
          <p:cNvSpPr>
            <a:spLocks noChangeArrowheads="1"/>
          </p:cNvSpPr>
          <p:nvPr userDrawn="1"/>
        </p:nvSpPr>
        <p:spPr bwMode="auto">
          <a:xfrm>
            <a:off x="1" y="371475"/>
            <a:ext cx="12192000" cy="923925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1800" b="1">
              <a:solidFill>
                <a:srgbClr val="0E1B44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161371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2832911"/>
            <a:ext cx="4011084" cy="33452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-18016" y="1268760"/>
            <a:ext cx="12240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de-DE" sz="1800" dirty="0">
              <a:solidFill>
                <a:prstClr val="black"/>
              </a:solidFill>
            </a:endParaRP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4775200" y="1613710"/>
            <a:ext cx="6807200" cy="454498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3" name="Textplatzhalter 2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762000"/>
            <a:ext cx="10972800" cy="45720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2400" b="1" i="0">
                <a:latin typeface="Arial Narrow"/>
                <a:cs typeface="Arial Narrow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16" name="Titel 21"/>
          <p:cNvSpPr txBox="1">
            <a:spLocks/>
          </p:cNvSpPr>
          <p:nvPr userDrawn="1"/>
        </p:nvSpPr>
        <p:spPr>
          <a:xfrm>
            <a:off x="609600" y="400018"/>
            <a:ext cx="109728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de-DE" sz="1600">
                <a:solidFill>
                  <a:prstClr val="black">
                    <a:lumMod val="65000"/>
                    <a:lumOff val="35000"/>
                  </a:prstClr>
                </a:solidFill>
                <a:latin typeface="Arial Narrow"/>
                <a:cs typeface="Arial Narrow"/>
              </a:rPr>
              <a:t>Mastertitelformat bearbeiten</a:t>
            </a:r>
            <a:endParaRPr lang="de-DE" sz="1600" dirty="0">
              <a:solidFill>
                <a:prstClr val="black">
                  <a:lumMod val="65000"/>
                  <a:lumOff val="35000"/>
                </a:prstClr>
              </a:solidFill>
              <a:latin typeface="Arial Narrow"/>
              <a:cs typeface="Arial Narrow"/>
            </a:endParaRPr>
          </a:p>
        </p:txBody>
      </p:sp>
      <p:pic>
        <p:nvPicPr>
          <p:cNvPr id="19" name="Picture 67" descr="Unbenannt-1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106785"/>
            <a:ext cx="2844800" cy="52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Bild 12" descr="IB-Lehrstuhl-Logo-OhneProfesso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52661" y="6248400"/>
            <a:ext cx="2140139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161371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2832911"/>
            <a:ext cx="4011084" cy="33452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1" name="Rectangle 63"/>
          <p:cNvSpPr>
            <a:spLocks noChangeArrowheads="1"/>
          </p:cNvSpPr>
          <p:nvPr userDrawn="1"/>
        </p:nvSpPr>
        <p:spPr bwMode="auto">
          <a:xfrm>
            <a:off x="1" y="371475"/>
            <a:ext cx="12192000" cy="923925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1800" b="1">
              <a:solidFill>
                <a:srgbClr val="0E1B44"/>
              </a:solidFill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-18016" y="1268760"/>
            <a:ext cx="12240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de-DE" sz="1800" dirty="0">
              <a:solidFill>
                <a:prstClr val="black"/>
              </a:solidFill>
            </a:endParaRP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4775200" y="1613710"/>
            <a:ext cx="6807200" cy="454498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4" name="Picture 67" descr="Unbenannt-1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106785"/>
            <a:ext cx="2844800" cy="52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2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533400"/>
            <a:ext cx="10972800" cy="53340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2800" b="1" i="0">
                <a:latin typeface="Arial Narrow"/>
                <a:cs typeface="Arial Narrow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de-DE" dirty="0"/>
              <a:t>Titelmasterformat durch Klicken bearbeiten</a:t>
            </a:r>
          </a:p>
        </p:txBody>
      </p:sp>
      <p:pic>
        <p:nvPicPr>
          <p:cNvPr id="13" name="Bild 12" descr="IB-Lehrstuhl-Logo-OhneProfesso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52661" y="6248400"/>
            <a:ext cx="2140139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701B03B1-D470-3F48-BF53-509E8546C0E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idx="16"/>
          </p:nvPr>
        </p:nvSpPr>
        <p:spPr>
          <a:xfrm>
            <a:off x="609600" y="1295400"/>
            <a:ext cx="10972800" cy="990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7"/>
          </p:nvPr>
        </p:nvSpPr>
        <p:spPr>
          <a:xfrm>
            <a:off x="609600" y="2667000"/>
            <a:ext cx="10972800" cy="1828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609600" y="4800600"/>
            <a:ext cx="4673600" cy="533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de-DE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/>
                <a:cs typeface="Arial Narrow"/>
              </a:rPr>
              <a:t>Text eingeben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3251200" y="4800600"/>
            <a:ext cx="1680000" cy="1260000"/>
          </a:xfrm>
          <a:prstGeom prst="rect">
            <a:avLst/>
          </a:prstGeom>
          <a:solidFill>
            <a:srgbClr val="EAEAEA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rgbClr val="262626"/>
                </a:solidFill>
                <a:latin typeface="Arial Narrow"/>
                <a:cs typeface="Arial Narrow"/>
              </a:rPr>
              <a:t>xxx</a:t>
            </a:r>
            <a:endParaRPr lang="de-DE" sz="1600" dirty="0">
              <a:solidFill>
                <a:srgbClr val="262626"/>
              </a:solidFill>
              <a:latin typeface="Arial Narrow"/>
              <a:cs typeface="Arial Narrow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7" descr="Logo Uni Trier.eps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4" r="7252" b="29249"/>
          <a:stretch/>
        </p:blipFill>
        <p:spPr>
          <a:xfrm>
            <a:off x="-1164168" y="-495512"/>
            <a:ext cx="4896632" cy="3708488"/>
          </a:xfrm>
          <a:prstGeom prst="rect">
            <a:avLst/>
          </a:prstGeom>
        </p:spPr>
      </p:pic>
      <p:sp>
        <p:nvSpPr>
          <p:cNvPr id="19" name="Titel 1"/>
          <p:cNvSpPr>
            <a:spLocks noGrp="1"/>
          </p:cNvSpPr>
          <p:nvPr>
            <p:ph type="ctrTitle" hasCustomPrompt="1"/>
          </p:nvPr>
        </p:nvSpPr>
        <p:spPr>
          <a:xfrm>
            <a:off x="-1" y="2347202"/>
            <a:ext cx="12192001" cy="2065409"/>
          </a:xfrm>
          <a:prstGeom prst="rect">
            <a:avLst/>
          </a:prstGeom>
        </p:spPr>
        <p:txBody>
          <a:bodyPr lIns="108000" rIns="108000" anchor="ctr"/>
          <a:lstStyle>
            <a:lvl1pPr algn="ctr">
              <a:defRPr sz="2400" cap="none" baseline="0"/>
            </a:lvl1pPr>
          </a:lstStyle>
          <a:p>
            <a:r>
              <a:rPr lang="de-DE" dirty="0"/>
              <a:t>Title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44000" y="4831202"/>
            <a:ext cx="11904000" cy="4921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/>
              <a:t>XXX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52D2BBE-724A-8241-B324-FB94023CD0B9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259869"/>
            <a:ext cx="1703466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86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2"/>
          </p:nvPr>
        </p:nvSpPr>
        <p:spPr>
          <a:xfrm>
            <a:off x="257379" y="765176"/>
            <a:ext cx="11325021" cy="5256113"/>
          </a:xfrm>
        </p:spPr>
        <p:txBody>
          <a:bodyPr>
            <a:noAutofit/>
          </a:bodyPr>
          <a:lstStyle>
            <a:lvl1pPr marL="180975" indent="-180975"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defRPr>
                <a:latin typeface="Palatino Linotype" panose="02040502050505030304" pitchFamily="18" charset="0"/>
              </a:defRPr>
            </a:lvl1pPr>
            <a:lvl2pPr marL="442913" indent="-261938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-"/>
              <a:defRPr sz="2000">
                <a:latin typeface="Palatino Linotype" panose="02040502050505030304" pitchFamily="18" charset="0"/>
              </a:defRPr>
            </a:lvl2pPr>
            <a:lvl3pPr marL="715963" indent="-273050">
              <a:spcBef>
                <a:spcPts val="0"/>
              </a:spcBef>
              <a:spcAft>
                <a:spcPts val="1200"/>
              </a:spcAft>
              <a:defRPr sz="2000">
                <a:latin typeface="Palatino Linotype" panose="02040502050505030304" pitchFamily="18" charset="0"/>
              </a:defRPr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8" name="Textplatzhalt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239349" y="91481"/>
            <a:ext cx="10972800" cy="45938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2400" b="1" i="0">
                <a:solidFill>
                  <a:schemeClr val="tx2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de-DE" dirty="0"/>
              <a:t>Titelmasterformat durch Klicken bearbeiten</a:t>
            </a:r>
          </a:p>
        </p:txBody>
      </p:sp>
      <p:pic>
        <p:nvPicPr>
          <p:cNvPr id="6" name="Grafik 5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054" y="116632"/>
            <a:ext cx="1728191" cy="39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4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2">
          <p15:clr>
            <a:srgbClr val="FBAE40"/>
          </p15:clr>
        </p15:guide>
        <p15:guide id="2" orient="horz" pos="347">
          <p15:clr>
            <a:srgbClr val="FBAE40"/>
          </p15:clr>
        </p15:guide>
        <p15:guide id="3" orient="horz" pos="3803">
          <p15:clr>
            <a:srgbClr val="FBAE40"/>
          </p15:clr>
        </p15:guide>
        <p15:guide id="4" pos="15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730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6544" y="2996952"/>
            <a:ext cx="7620000" cy="1152128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cs typeface="Arial Narrow"/>
              </a:defRPr>
            </a:lvl1pPr>
          </a:lstStyle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6544" y="4221087"/>
            <a:ext cx="9505056" cy="1080120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7" name="Rectangle 63"/>
          <p:cNvSpPr>
            <a:spLocks noChangeArrowheads="1"/>
          </p:cNvSpPr>
          <p:nvPr userDrawn="1"/>
        </p:nvSpPr>
        <p:spPr bwMode="auto">
          <a:xfrm>
            <a:off x="1" y="371475"/>
            <a:ext cx="12192000" cy="923925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1800" b="1">
              <a:solidFill>
                <a:srgbClr val="0E1B44"/>
              </a:solidFill>
            </a:endParaRPr>
          </a:p>
        </p:txBody>
      </p:sp>
      <p:pic>
        <p:nvPicPr>
          <p:cNvPr id="8" name="Picture 67" descr="Unbenannt-1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8175"/>
            <a:ext cx="4277781" cy="79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 userDrawn="1"/>
        </p:nvSpPr>
        <p:spPr>
          <a:xfrm>
            <a:off x="609599" y="2996951"/>
            <a:ext cx="96011" cy="230832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-18016" y="1268760"/>
            <a:ext cx="12240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de-DE" sz="1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4953000"/>
            <a:ext cx="5486400" cy="99060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 Narrow"/>
                <a:cs typeface="Arial Narrow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 Narrow"/>
                <a:ea typeface="+mj-ea"/>
                <a:cs typeface="Arial Narrow"/>
              </a:rPr>
              <a:t>Business in an International 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 Narrow"/>
                <a:ea typeface="+mj-ea"/>
                <a:cs typeface="Arial Narrow"/>
              </a:rPr>
              <a:t>Context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 Narrow"/>
                <a:ea typeface="+mj-ea"/>
                <a:cs typeface="Arial Narrow"/>
              </a:rPr>
              <a:t> II</a:t>
            </a:r>
            <a:b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 Narrow"/>
                <a:ea typeface="+mj-ea"/>
                <a:cs typeface="Arial Narrow"/>
              </a:rPr>
            </a:b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 Narrow"/>
                <a:ea typeface="+mj-ea"/>
                <a:cs typeface="Arial Narrow"/>
              </a:rPr>
              <a:t>Dienstags, 14.00h – 16.00h in C3 203 (?????)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431371" y="3729731"/>
            <a:ext cx="96011" cy="230832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  <a:p>
            <a:endParaRPr lang="de-DE" sz="1800" dirty="0">
              <a:solidFill>
                <a:prstClr val="black"/>
              </a:solidFill>
            </a:endParaRPr>
          </a:p>
        </p:txBody>
      </p:sp>
      <p:sp>
        <p:nvSpPr>
          <p:cNvPr id="6" name="Rectangle 63"/>
          <p:cNvSpPr>
            <a:spLocks noChangeArrowheads="1"/>
          </p:cNvSpPr>
          <p:nvPr userDrawn="1"/>
        </p:nvSpPr>
        <p:spPr bwMode="auto">
          <a:xfrm>
            <a:off x="6288021" y="1"/>
            <a:ext cx="5903979" cy="6857999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1800" b="1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09600" y="3729731"/>
            <a:ext cx="5486400" cy="1152128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cs typeface="Arial Narrow"/>
              </a:defRPr>
            </a:lvl1pPr>
          </a:lstStyle>
          <a:p>
            <a:endParaRPr lang="de-DE" dirty="0"/>
          </a:p>
        </p:txBody>
      </p:sp>
      <p:pic>
        <p:nvPicPr>
          <p:cNvPr id="10" name="Bild 9" descr="203643060_c1eaeef515.jpg"/>
          <p:cNvPicPr>
            <a:picLocks noChangeAspect="1"/>
          </p:cNvPicPr>
          <p:nvPr userDrawn="1"/>
        </p:nvPicPr>
        <p:blipFill>
          <a:blip r:embed="rId2" cstate="print"/>
          <a:srcRect l="27959" r="24098"/>
          <a:stretch>
            <a:fillRect/>
          </a:stretch>
        </p:blipFill>
        <p:spPr>
          <a:xfrm>
            <a:off x="6299200" y="838201"/>
            <a:ext cx="2466624" cy="2735693"/>
          </a:xfrm>
          <a:prstGeom prst="rect">
            <a:avLst/>
          </a:prstGeom>
        </p:spPr>
      </p:pic>
      <p:pic>
        <p:nvPicPr>
          <p:cNvPr id="12" name="Bild 11" descr="Globe 2.gif"/>
          <p:cNvPicPr>
            <a:picLocks noChangeAspect="1"/>
          </p:cNvPicPr>
          <p:nvPr userDrawn="1"/>
        </p:nvPicPr>
        <p:blipFill>
          <a:blip r:embed="rId3" cstate="print"/>
          <a:srcRect l="23902" r="16932"/>
          <a:stretch>
            <a:fillRect/>
          </a:stretch>
        </p:blipFill>
        <p:spPr>
          <a:xfrm>
            <a:off x="8963377" y="838200"/>
            <a:ext cx="3251200" cy="2743200"/>
          </a:xfrm>
          <a:prstGeom prst="rect">
            <a:avLst/>
          </a:prstGeom>
        </p:spPr>
      </p:pic>
      <p:cxnSp>
        <p:nvCxnSpPr>
          <p:cNvPr id="13" name="Gerade Verbindung 12"/>
          <p:cNvCxnSpPr/>
          <p:nvPr userDrawn="1"/>
        </p:nvCxnSpPr>
        <p:spPr>
          <a:xfrm rot="5400000">
            <a:off x="7530174" y="2209668"/>
            <a:ext cx="2667794" cy="1059"/>
          </a:xfrm>
          <a:prstGeom prst="line">
            <a:avLst/>
          </a:prstGeom>
          <a:ln w="41275" cap="rnd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67" descr="Unbenannt-1"/>
          <p:cNvPicPr>
            <a:picLocks noChangeAspect="1" noChangeArrowheads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346126"/>
            <a:ext cx="2235200" cy="41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 userDrawn="1"/>
        </p:nvSpPr>
        <p:spPr>
          <a:xfrm rot="5400000">
            <a:off x="2835313" y="3253330"/>
            <a:ext cx="6876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de-DE" sz="1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3"/>
          <p:cNvSpPr>
            <a:spLocks noChangeArrowheads="1"/>
          </p:cNvSpPr>
          <p:nvPr userDrawn="1"/>
        </p:nvSpPr>
        <p:spPr bwMode="auto">
          <a:xfrm>
            <a:off x="1" y="4764930"/>
            <a:ext cx="12192000" cy="762000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1800" b="1">
              <a:solidFill>
                <a:srgbClr val="0E1B44"/>
              </a:solidFill>
            </a:endParaRPr>
          </a:p>
        </p:txBody>
      </p:sp>
      <p:sp>
        <p:nvSpPr>
          <p:cNvPr id="7" name="Textfeld 6"/>
          <p:cNvSpPr txBox="1"/>
          <p:nvPr userDrawn="1"/>
        </p:nvSpPr>
        <p:spPr>
          <a:xfrm rot="5400000">
            <a:off x="2439614" y="2557321"/>
            <a:ext cx="3959973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de-DE" sz="1800" dirty="0">
              <a:solidFill>
                <a:prstClr val="black"/>
              </a:solidFill>
            </a:endParaRPr>
          </a:p>
        </p:txBody>
      </p:sp>
      <p:pic>
        <p:nvPicPr>
          <p:cNvPr id="17" name="Picture 67" descr="Unbenannt-1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152400"/>
            <a:ext cx="2235200" cy="41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/>
          <p:cNvSpPr txBox="1"/>
          <p:nvPr userDrawn="1"/>
        </p:nvSpPr>
        <p:spPr>
          <a:xfrm>
            <a:off x="-18016" y="4724400"/>
            <a:ext cx="12240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de-DE" sz="1800" dirty="0">
              <a:solidFill>
                <a:prstClr val="black"/>
              </a:solidFill>
            </a:endParaRPr>
          </a:p>
        </p:txBody>
      </p:sp>
      <p:pic>
        <p:nvPicPr>
          <p:cNvPr id="14" name="Bild 13" descr="203643060_c1eaeef515.jpg"/>
          <p:cNvPicPr>
            <a:picLocks noChangeAspect="1"/>
          </p:cNvPicPr>
          <p:nvPr userDrawn="1"/>
        </p:nvPicPr>
        <p:blipFill>
          <a:blip r:embed="rId3" cstate="print"/>
          <a:srcRect l="16919" r="24098"/>
          <a:stretch>
            <a:fillRect/>
          </a:stretch>
        </p:blipFill>
        <p:spPr>
          <a:xfrm>
            <a:off x="0" y="762000"/>
            <a:ext cx="4342459" cy="3960000"/>
          </a:xfrm>
          <a:prstGeom prst="rect">
            <a:avLst/>
          </a:prstGeom>
        </p:spPr>
      </p:pic>
      <p:pic>
        <p:nvPicPr>
          <p:cNvPr id="15" name="Bild 14" descr="Globe 2.gif"/>
          <p:cNvPicPr>
            <a:picLocks noChangeAspect="1"/>
          </p:cNvPicPr>
          <p:nvPr userDrawn="1"/>
        </p:nvPicPr>
        <p:blipFill>
          <a:blip r:embed="rId4" cstate="print"/>
          <a:srcRect l="12808" r="-9819" b="10566"/>
          <a:stretch>
            <a:fillRect/>
          </a:stretch>
        </p:blipFill>
        <p:spPr>
          <a:xfrm>
            <a:off x="4496741" y="762000"/>
            <a:ext cx="8609659" cy="3962401"/>
          </a:xfrm>
          <a:prstGeom prst="rect">
            <a:avLst/>
          </a:prstGeom>
        </p:spPr>
      </p:pic>
      <p:sp>
        <p:nvSpPr>
          <p:cNvPr id="20" name="Titel 1"/>
          <p:cNvSpPr>
            <a:spLocks noGrp="1"/>
          </p:cNvSpPr>
          <p:nvPr>
            <p:ph type="ctrTitle" hasCustomPrompt="1"/>
          </p:nvPr>
        </p:nvSpPr>
        <p:spPr>
          <a:xfrm>
            <a:off x="203200" y="4814110"/>
            <a:ext cx="10566400" cy="36749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4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cs typeface="Arial Narrow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de-DE" dirty="0"/>
              <a:t>Titelmasterformat durch Klicken bearbeiten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 Narrow"/>
              <a:ea typeface="+mj-ea"/>
              <a:cs typeface="Arial Narrow"/>
            </a:endParaRPr>
          </a:p>
        </p:txBody>
      </p:sp>
      <p:sp>
        <p:nvSpPr>
          <p:cNvPr id="2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3200" y="5172950"/>
            <a:ext cx="10566400" cy="3134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Wingdings" charset="2"/>
              <a:buNone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Wingdings" charset="2"/>
              <a:buNone/>
              <a:tabLst/>
              <a:defRPr/>
            </a:pPr>
            <a:r>
              <a:rPr lang="de-DE" dirty="0"/>
              <a:t>Titelmasterformat durch Klicken bearbeiten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 Narrow"/>
              <a:ea typeface="+mn-ea"/>
              <a:cs typeface="Arial Narrow"/>
            </a:endParaRPr>
          </a:p>
        </p:txBody>
      </p:sp>
      <p:pic>
        <p:nvPicPr>
          <p:cNvPr id="22" name="Bild 21" descr="IB-Lehrstuhl-Logo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011584" y="5715000"/>
            <a:ext cx="3469216" cy="8750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1"/>
          <p:cNvSpPr txBox="1">
            <a:spLocks/>
          </p:cNvSpPr>
          <p:nvPr userDrawn="1"/>
        </p:nvSpPr>
        <p:spPr>
          <a:xfrm>
            <a:off x="203200" y="5105400"/>
            <a:ext cx="109728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de-DE" sz="1600">
                <a:solidFill>
                  <a:prstClr val="black">
                    <a:lumMod val="65000"/>
                    <a:lumOff val="35000"/>
                  </a:prstClr>
                </a:solidFill>
                <a:latin typeface="Arial Narrow"/>
                <a:cs typeface="Arial Narrow"/>
              </a:rPr>
              <a:t>Mastertitelformat bearbeiten</a:t>
            </a:r>
            <a:endParaRPr lang="de-DE" sz="1600" dirty="0">
              <a:solidFill>
                <a:prstClr val="black">
                  <a:lumMod val="65000"/>
                  <a:lumOff val="35000"/>
                </a:prstClr>
              </a:solidFill>
              <a:latin typeface="Arial Narrow"/>
              <a:cs typeface="Arial Narrow"/>
            </a:endParaRPr>
          </a:p>
        </p:txBody>
      </p:sp>
      <p:sp>
        <p:nvSpPr>
          <p:cNvPr id="16" name="Rectangle 63"/>
          <p:cNvSpPr>
            <a:spLocks noChangeArrowheads="1"/>
          </p:cNvSpPr>
          <p:nvPr userDrawn="1"/>
        </p:nvSpPr>
        <p:spPr bwMode="auto">
          <a:xfrm>
            <a:off x="1" y="4800600"/>
            <a:ext cx="12192000" cy="762000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1800" b="1">
              <a:solidFill>
                <a:srgbClr val="0E1B44"/>
              </a:solidFill>
            </a:endParaRPr>
          </a:p>
        </p:txBody>
      </p:sp>
      <p:pic>
        <p:nvPicPr>
          <p:cNvPr id="17" name="Picture 67" descr="Unbenannt-1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152400"/>
            <a:ext cx="2235200" cy="41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Bild 13" descr="203643060_c1eaeef515.jpg"/>
          <p:cNvPicPr>
            <a:picLocks noChangeAspect="1"/>
          </p:cNvPicPr>
          <p:nvPr userDrawn="1"/>
        </p:nvPicPr>
        <p:blipFill>
          <a:blip r:embed="rId3" cstate="print"/>
          <a:srcRect l="16919" r="24098"/>
          <a:stretch>
            <a:fillRect/>
          </a:stretch>
        </p:blipFill>
        <p:spPr>
          <a:xfrm>
            <a:off x="-63444" y="685800"/>
            <a:ext cx="4556421" cy="4036200"/>
          </a:xfrm>
          <a:prstGeom prst="rect">
            <a:avLst/>
          </a:prstGeom>
        </p:spPr>
      </p:pic>
      <p:pic>
        <p:nvPicPr>
          <p:cNvPr id="15" name="Bild 14" descr="Globe 2.gif"/>
          <p:cNvPicPr>
            <a:picLocks noChangeAspect="1"/>
          </p:cNvPicPr>
          <p:nvPr userDrawn="1"/>
        </p:nvPicPr>
        <p:blipFill>
          <a:blip r:embed="rId4" cstate="print"/>
          <a:srcRect l="12808" r="-1250" b="10566"/>
          <a:stretch>
            <a:fillRect/>
          </a:stretch>
        </p:blipFill>
        <p:spPr>
          <a:xfrm>
            <a:off x="4496741" y="685801"/>
            <a:ext cx="8000059" cy="4038600"/>
          </a:xfrm>
          <a:prstGeom prst="rect">
            <a:avLst/>
          </a:prstGeom>
        </p:spPr>
      </p:pic>
      <p:pic>
        <p:nvPicPr>
          <p:cNvPr id="19" name="Bild 18" descr="IB-Lehrstuhl-Logo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011584" y="5715000"/>
            <a:ext cx="3469216" cy="875090"/>
          </a:xfrm>
          <a:prstGeom prst="rect">
            <a:avLst/>
          </a:prstGeom>
        </p:spPr>
      </p:pic>
      <p:sp>
        <p:nvSpPr>
          <p:cNvPr id="18" name="Textfeld 17"/>
          <p:cNvSpPr txBox="1"/>
          <p:nvPr userDrawn="1"/>
        </p:nvSpPr>
        <p:spPr>
          <a:xfrm>
            <a:off x="-18016" y="4724400"/>
            <a:ext cx="12240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de-DE" sz="1800" dirty="0">
              <a:solidFill>
                <a:prstClr val="black"/>
              </a:solidFill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>
          <a:xfrm>
            <a:off x="203200" y="4814110"/>
            <a:ext cx="10566400" cy="36749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4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cs typeface="Arial Narrow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de-DE" dirty="0"/>
              <a:t>Titelmasterformat durch Klicken bearbeiten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 Narrow"/>
              <a:ea typeface="+mj-ea"/>
              <a:cs typeface="Arial Narrow"/>
            </a:endParaRPr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3200" y="5172950"/>
            <a:ext cx="10566400" cy="3134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Wingdings" charset="2"/>
              <a:buNone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Wingdings" charset="2"/>
              <a:buNone/>
              <a:tabLst/>
              <a:defRPr/>
            </a:pPr>
            <a:r>
              <a:rPr lang="de-DE" dirty="0"/>
              <a:t>Titelmasterformat durch Klicken bearbeiten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 Narrow"/>
              <a:ea typeface="+mn-ea"/>
              <a:cs typeface="Arial Narrow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11325021" cy="5256584"/>
          </a:xfrm>
        </p:spPr>
        <p:txBody>
          <a:bodyPr>
            <a:noAutofit/>
          </a:bodyPr>
          <a:lstStyle>
            <a:lvl1pPr marL="180975" indent="-180975"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defRPr>
                <a:latin typeface="Palatino Linotype" panose="02040502050505030304" pitchFamily="18" charset="0"/>
              </a:defRPr>
            </a:lvl1pPr>
            <a:lvl2pPr marL="442913" indent="-261938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-"/>
              <a:defRPr sz="2000">
                <a:latin typeface="Palatino Linotype" panose="02040502050505030304" pitchFamily="18" charset="0"/>
              </a:defRPr>
            </a:lvl2pPr>
            <a:lvl3pPr marL="715963" indent="-273050">
              <a:spcBef>
                <a:spcPts val="0"/>
              </a:spcBef>
              <a:spcAft>
                <a:spcPts val="1200"/>
              </a:spcAft>
              <a:defRPr sz="2000">
                <a:latin typeface="Palatino Linotype" panose="02040502050505030304" pitchFamily="18" charset="0"/>
              </a:defRPr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8" name="Textplatzhalt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239349" y="91480"/>
            <a:ext cx="10972800" cy="45720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2400" b="1" i="0">
                <a:latin typeface="Palatino Linotype" panose="02040502050505030304" pitchFamily="18" charset="0"/>
                <a:cs typeface="Palatino Linotype" panose="02040502050505030304" pitchFamily="18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de-DE" dirty="0"/>
              <a:t>Titelmasterformat durch Klicken bearbeiten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4C2E159-F296-87FE-9662-D6087DB7C007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945" y="116632"/>
            <a:ext cx="1703466" cy="4320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2"/>
          </p:nvPr>
        </p:nvSpPr>
        <p:spPr>
          <a:xfrm>
            <a:off x="609600" y="1600200"/>
            <a:ext cx="10972800" cy="457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3" name="Textplatzhalt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533400"/>
            <a:ext cx="10972800" cy="53340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2800" b="1" i="0">
                <a:latin typeface="Arial Narrow"/>
                <a:cs typeface="Arial Narrow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3"/>
          <p:cNvSpPr>
            <a:spLocks noChangeArrowheads="1"/>
          </p:cNvSpPr>
          <p:nvPr userDrawn="1"/>
        </p:nvSpPr>
        <p:spPr bwMode="auto">
          <a:xfrm>
            <a:off x="1" y="371475"/>
            <a:ext cx="12192000" cy="923925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1800" b="1">
              <a:solidFill>
                <a:srgbClr val="0E1B44"/>
              </a:solidFill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-18016" y="1268760"/>
            <a:ext cx="12240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de-DE" sz="1800" dirty="0">
              <a:solidFill>
                <a:prstClr val="black"/>
              </a:solidFill>
            </a:endParaRP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2"/>
          </p:nvPr>
        </p:nvSpPr>
        <p:spPr>
          <a:xfrm>
            <a:off x="609600" y="1600200"/>
            <a:ext cx="5384800" cy="457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6197600" y="1600200"/>
            <a:ext cx="5384800" cy="457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4" name="Textplatzhalter 2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762000"/>
            <a:ext cx="10972800" cy="45720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2400" b="1" i="0">
                <a:latin typeface="Arial Narrow"/>
                <a:cs typeface="Arial Narrow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de-DE" dirty="0"/>
              <a:t>Titelmasterformat durch Klicken bearbeiten</a:t>
            </a:r>
          </a:p>
          <a:p>
            <a:pPr lvl="0"/>
            <a:endParaRPr lang="de-DE" dirty="0"/>
          </a:p>
        </p:txBody>
      </p:sp>
      <p:pic>
        <p:nvPicPr>
          <p:cNvPr id="12" name="Picture 67" descr="Unbenannt-1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106785"/>
            <a:ext cx="2844800" cy="52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Bild 10" descr="IB-Lehrstuhl-Logo-OhneProfesso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52661" y="6248400"/>
            <a:ext cx="2140139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3"/>
          <p:cNvSpPr>
            <a:spLocks noChangeArrowheads="1"/>
          </p:cNvSpPr>
          <p:nvPr userDrawn="1"/>
        </p:nvSpPr>
        <p:spPr bwMode="auto">
          <a:xfrm>
            <a:off x="1" y="371475"/>
            <a:ext cx="12192000" cy="923925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1800" b="1">
              <a:solidFill>
                <a:srgbClr val="0E1B44"/>
              </a:solidFill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-18016" y="1268760"/>
            <a:ext cx="12240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de-DE" sz="1800" dirty="0">
              <a:solidFill>
                <a:prstClr val="black"/>
              </a:solidFill>
            </a:endParaRP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2"/>
          </p:nvPr>
        </p:nvSpPr>
        <p:spPr>
          <a:xfrm>
            <a:off x="609600" y="1600200"/>
            <a:ext cx="5384800" cy="4572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6197600" y="1600200"/>
            <a:ext cx="5384800" cy="4572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1" name="Picture 67" descr="Unbenannt-1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106785"/>
            <a:ext cx="2844800" cy="52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2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533400"/>
            <a:ext cx="10972800" cy="53340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2800" b="1" i="0">
                <a:latin typeface="Arial Narrow"/>
                <a:cs typeface="Arial Narrow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de-DE" dirty="0"/>
              <a:t>Titelmasterformat durch Klicken bearbeiten</a:t>
            </a:r>
          </a:p>
        </p:txBody>
      </p:sp>
      <p:pic>
        <p:nvPicPr>
          <p:cNvPr id="10" name="Bild 9" descr="IB-Lehrstuhl-Logo-OhneProfesso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52661" y="6248400"/>
            <a:ext cx="2140139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720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400018"/>
            <a:ext cx="109728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2747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</a:t>
            </a:r>
            <a:fld id="{701B03B1-D470-3F48-BF53-509E8546C0E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‹Nr.›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1600" b="0" i="0" kern="1200">
          <a:solidFill>
            <a:schemeClr val="tx1">
              <a:lumMod val="65000"/>
              <a:lumOff val="35000"/>
            </a:schemeClr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80000"/>
        <a:buFont typeface="Wingdings" charset="2"/>
        <a:buChar char="§"/>
        <a:defRPr sz="2000" b="0" i="0" kern="1200">
          <a:solidFill>
            <a:schemeClr val="tx1">
              <a:lumMod val="85000"/>
              <a:lumOff val="1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914400" rtl="0" eaLnBrk="1" latinLnBrk="0" hangingPunct="1">
        <a:spcBef>
          <a:spcPct val="20000"/>
        </a:spcBef>
        <a:buSzPct val="80000"/>
        <a:buFont typeface="Wingdings" charset="2"/>
        <a:buChar char="§"/>
        <a:defRPr sz="1800" b="0" i="0" kern="1200">
          <a:solidFill>
            <a:schemeClr val="tx1">
              <a:lumMod val="85000"/>
              <a:lumOff val="1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914400" rtl="0" eaLnBrk="1" latinLnBrk="0" hangingPunct="1">
        <a:spcBef>
          <a:spcPct val="20000"/>
        </a:spcBef>
        <a:buSzPct val="80000"/>
        <a:buFont typeface="Wingdings" charset="2"/>
        <a:buChar char="§"/>
        <a:defRPr sz="1600" b="0" i="0" kern="1200">
          <a:solidFill>
            <a:schemeClr val="tx1">
              <a:lumMod val="85000"/>
              <a:lumOff val="1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914400" rtl="0" eaLnBrk="1" latinLnBrk="0" hangingPunct="1">
        <a:spcBef>
          <a:spcPct val="20000"/>
        </a:spcBef>
        <a:buSzPct val="80000"/>
        <a:buFont typeface="Wingdings" charset="2"/>
        <a:buChar char="§"/>
        <a:defRPr sz="1600" b="0" i="0" kern="1200">
          <a:solidFill>
            <a:schemeClr val="tx1">
              <a:lumMod val="85000"/>
              <a:lumOff val="1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914400" rtl="0" eaLnBrk="1" latinLnBrk="0" hangingPunct="1">
        <a:spcBef>
          <a:spcPct val="20000"/>
        </a:spcBef>
        <a:buSzPct val="80000"/>
        <a:buFont typeface="Wingdings" charset="2"/>
        <a:buChar char="§"/>
        <a:defRPr sz="1400" b="0" i="0" kern="1200">
          <a:solidFill>
            <a:schemeClr val="tx1">
              <a:lumMod val="85000"/>
              <a:lumOff val="1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learning.com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shorturl.at/dmxGL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shorturl.at/rsxDW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hyperlink" Target="https://rb.gy/h4vcz" TargetMode="External"/><Relationship Id="rId4" Type="http://schemas.openxmlformats.org/officeDocument/2006/relationships/hyperlink" Target="https://t.ly/LBs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71664" y="2453167"/>
            <a:ext cx="5688632" cy="241599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Business Analytics II</a:t>
            </a:r>
            <a:br>
              <a:rPr lang="en-US" sz="2800" dirty="0">
                <a:latin typeface="Palatino Linotype" panose="02040502050505030304" pitchFamily="18" charset="0"/>
              </a:rPr>
            </a:br>
            <a:r>
              <a:rPr lang="en-US" sz="2800" b="1" dirty="0" err="1">
                <a:latin typeface="Palatino Linotype" panose="02040502050505030304" pitchFamily="18" charset="0"/>
              </a:rPr>
              <a:t>Methodische</a:t>
            </a:r>
            <a:r>
              <a:rPr lang="en-US" sz="2800" b="1" dirty="0">
                <a:latin typeface="Palatino Linotype" panose="02040502050505030304" pitchFamily="18" charset="0"/>
              </a:rPr>
              <a:t> </a:t>
            </a:r>
            <a:r>
              <a:rPr lang="en-US" sz="2800" b="1" dirty="0" err="1">
                <a:latin typeface="Palatino Linotype" panose="02040502050505030304" pitchFamily="18" charset="0"/>
              </a:rPr>
              <a:t>Ansätze</a:t>
            </a:r>
            <a:br>
              <a:rPr lang="en-US" sz="2800" b="1" dirty="0">
                <a:latin typeface="Palatino Linotype" panose="02040502050505030304" pitchFamily="18" charset="0"/>
              </a:rPr>
            </a:br>
            <a:br>
              <a:rPr lang="en-US" sz="2800" b="1" dirty="0">
                <a:latin typeface="Palatino Linotype" panose="02040502050505030304" pitchFamily="18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</a:rPr>
              <a:t>Dr. Holger Steinmetz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</a:rPr>
            </a:b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</a:rPr>
              <a:t>Lehrstuhl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</a:rPr>
              <a:t> für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</a:rPr>
              <a:t>Unternehmensführung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</a:rPr>
              <a:t>Universität Trier</a:t>
            </a:r>
            <a:endParaRPr lang="de-DE" sz="28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98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5766112" y="1038896"/>
            <a:ext cx="5816288" cy="5235898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 err="1"/>
              <a:t>Szenario</a:t>
            </a:r>
            <a:r>
              <a:rPr lang="en-US" dirty="0"/>
              <a:t>: "</a:t>
            </a:r>
            <a:r>
              <a:rPr lang="en-US" dirty="0" err="1"/>
              <a:t>Wenn</a:t>
            </a:r>
            <a:r>
              <a:rPr lang="en-US" dirty="0"/>
              <a:t> ich </a:t>
            </a:r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X </a:t>
            </a:r>
            <a:r>
              <a:rPr lang="en-US" dirty="0" err="1"/>
              <a:t>habe</a:t>
            </a:r>
            <a:r>
              <a:rPr lang="en-US" dirty="0"/>
              <a:t>: </a:t>
            </a:r>
            <a:r>
              <a:rPr lang="en-US" dirty="0" err="1"/>
              <a:t>Sagt</a:t>
            </a:r>
            <a:r>
              <a:rPr lang="en-US" dirty="0"/>
              <a:t> mir das </a:t>
            </a:r>
            <a:r>
              <a:rPr lang="en-US" dirty="0" err="1"/>
              <a:t>etwas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Y"</a:t>
            </a:r>
          </a:p>
          <a:p>
            <a:pPr>
              <a:spcAft>
                <a:spcPts val="2400"/>
              </a:spcAft>
            </a:pPr>
            <a:r>
              <a:rPr lang="en-US" b="1" dirty="0"/>
              <a:t>Modell: </a:t>
            </a:r>
            <a:r>
              <a:rPr lang="en-US" dirty="0" err="1"/>
              <a:t>Beziehung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beschrieben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lineare</a:t>
            </a:r>
            <a:r>
              <a:rPr lang="en-US" dirty="0"/>
              <a:t> </a:t>
            </a:r>
            <a:r>
              <a:rPr lang="en-US" dirty="0" err="1"/>
              <a:t>Funktion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E(Y|X) = </a:t>
            </a:r>
            <a:r>
              <a:rPr lang="de-DE" dirty="0">
                <a:latin typeface="Symbol" pitchFamily="18" charset="2"/>
              </a:rPr>
              <a:t>b0 + b1</a:t>
            </a:r>
            <a:r>
              <a:rPr lang="de-DE" dirty="0"/>
              <a:t>X</a:t>
            </a:r>
            <a:endParaRPr lang="en-US" dirty="0">
              <a:sym typeface="Wingdings" pitchFamily="2" charset="2"/>
            </a:endParaRPr>
          </a:p>
          <a:p>
            <a:r>
              <a:rPr lang="en-US"/>
              <a:t>Schätzung </a:t>
            </a:r>
            <a:r>
              <a:rPr lang="en-US" dirty="0" err="1"/>
              <a:t>erfolgt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ordinary least squares (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kurz</a:t>
            </a:r>
            <a:r>
              <a:rPr lang="en-US" dirty="0"/>
              <a:t> least squares, </a:t>
            </a:r>
            <a:r>
              <a:rPr lang="en-US" b="1"/>
              <a:t>LS</a:t>
            </a:r>
            <a:r>
              <a:rPr lang="en-US"/>
              <a:t>)</a:t>
            </a:r>
            <a:endParaRPr lang="en-US" dirty="0"/>
          </a:p>
          <a:p>
            <a:r>
              <a:rPr lang="en-US" b="1"/>
              <a:t>Ziel: </a:t>
            </a:r>
            <a:r>
              <a:rPr lang="en-US" i="1"/>
              <a:t>Out-of-sample prediction </a:t>
            </a:r>
            <a:r>
              <a:rPr lang="en-US"/>
              <a:t>(Vermutungen über Y, wenn man keine Daten hat)</a:t>
            </a:r>
          </a:p>
          <a:p>
            <a:pPr marL="0" indent="0">
              <a:buNone/>
            </a:pPr>
            <a:r>
              <a:rPr lang="en-US" b="1"/>
              <a:t>→ Predicted values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10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Das </a:t>
            </a:r>
            <a:r>
              <a:rPr lang="en-US" dirty="0" err="1">
                <a:solidFill>
                  <a:schemeClr val="tx1"/>
                </a:solidFill>
              </a:rPr>
              <a:t>Regressionsmodell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einfachstes</a:t>
            </a:r>
            <a:r>
              <a:rPr lang="en-US" dirty="0">
                <a:solidFill>
                  <a:schemeClr val="tx1"/>
                </a:solidFill>
              </a:rPr>
              <a:t> Modell</a:t>
            </a:r>
          </a:p>
        </p:txBody>
      </p:sp>
      <p:pic>
        <p:nvPicPr>
          <p:cNvPr id="18" name="Grafik 17" descr="Ein Bild, das Reihe, Diagramm, parallel enthält.&#10;&#10;Automatisch generierte Beschreibung">
            <a:extLst>
              <a:ext uri="{FF2B5EF4-FFF2-40B4-BE49-F238E27FC236}">
                <a16:creationId xmlns:a16="http://schemas.microsoft.com/office/drawing/2014/main" id="{6FE98C9E-6F84-6AE1-4966-3D1CB5D6D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012730"/>
            <a:ext cx="4762500" cy="2857500"/>
          </a:xfrm>
          <a:prstGeom prst="rect">
            <a:avLst/>
          </a:prstGeom>
        </p:spPr>
      </p:pic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3A40A2A-03A0-7430-0446-14A71FC9CB82}"/>
              </a:ext>
            </a:extLst>
          </p:cNvPr>
          <p:cNvGrpSpPr/>
          <p:nvPr/>
        </p:nvGrpSpPr>
        <p:grpSpPr>
          <a:xfrm>
            <a:off x="404326" y="4077072"/>
            <a:ext cx="4762500" cy="2857500"/>
            <a:chOff x="404326" y="3861048"/>
            <a:chExt cx="4762500" cy="2857500"/>
          </a:xfrm>
        </p:grpSpPr>
        <p:pic>
          <p:nvPicPr>
            <p:cNvPr id="20" name="Grafik 19" descr="Ein Bild, das Reihe, Diagramm, parallel enthält.&#10;&#10;Automatisch generierte Beschreibung">
              <a:extLst>
                <a:ext uri="{FF2B5EF4-FFF2-40B4-BE49-F238E27FC236}">
                  <a16:creationId xmlns:a16="http://schemas.microsoft.com/office/drawing/2014/main" id="{9FDB724B-C295-D10F-BBD7-8A47371B4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26" y="3861048"/>
              <a:ext cx="4762500" cy="2857500"/>
            </a:xfrm>
            <a:prstGeom prst="rect">
              <a:avLst/>
            </a:prstGeom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DCB222A1-FBA1-A833-927B-B5F477139B65}"/>
                </a:ext>
              </a:extLst>
            </p:cNvPr>
            <p:cNvSpPr txBox="1"/>
            <p:nvPr/>
          </p:nvSpPr>
          <p:spPr>
            <a:xfrm>
              <a:off x="1559496" y="4581128"/>
              <a:ext cx="216024" cy="21602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Palatino Linotype" panose="02040502050505030304" pitchFamily="18" charset="0"/>
                  <a:ea typeface="+mj-ea"/>
                  <a:cs typeface="Arial Narrow"/>
                </a:rPr>
                <a:t>?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Arial Narrow"/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62A39F7-1C63-318D-2FE9-3D7DE7DADA03}"/>
                </a:ext>
              </a:extLst>
            </p:cNvPr>
            <p:cNvSpPr txBox="1"/>
            <p:nvPr/>
          </p:nvSpPr>
          <p:spPr>
            <a:xfrm>
              <a:off x="2063552" y="4365104"/>
              <a:ext cx="216024" cy="21602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Palatino Linotype" panose="02040502050505030304" pitchFamily="18" charset="0"/>
                  <a:ea typeface="+mj-ea"/>
                  <a:cs typeface="Arial Narrow"/>
                </a:rPr>
                <a:t>?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Arial Narrow"/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5224629-8E41-9EF7-C0B8-9FD1DEC287DE}"/>
                </a:ext>
              </a:extLst>
            </p:cNvPr>
            <p:cNvSpPr txBox="1"/>
            <p:nvPr/>
          </p:nvSpPr>
          <p:spPr>
            <a:xfrm>
              <a:off x="1575689" y="5541826"/>
              <a:ext cx="216024" cy="21602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Palatino Linotype" panose="02040502050505030304" pitchFamily="18" charset="0"/>
                  <a:ea typeface="+mj-ea"/>
                  <a:cs typeface="Arial Narrow"/>
                </a:rPr>
                <a:t>?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Arial Narrow"/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416DADF-3604-E02B-7226-91B24D79B141}"/>
                </a:ext>
              </a:extLst>
            </p:cNvPr>
            <p:cNvSpPr txBox="1"/>
            <p:nvPr/>
          </p:nvSpPr>
          <p:spPr>
            <a:xfrm>
              <a:off x="2276904" y="5433814"/>
              <a:ext cx="216024" cy="21602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Palatino Linotype" panose="02040502050505030304" pitchFamily="18" charset="0"/>
                  <a:ea typeface="+mj-ea"/>
                  <a:cs typeface="Arial Narrow"/>
                </a:rPr>
                <a:t>?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Arial Narrow"/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32ADC27B-2434-B9CB-37F6-BD2FE6F80F32}"/>
                </a:ext>
              </a:extLst>
            </p:cNvPr>
            <p:cNvSpPr txBox="1"/>
            <p:nvPr/>
          </p:nvSpPr>
          <p:spPr>
            <a:xfrm>
              <a:off x="2677564" y="4612164"/>
              <a:ext cx="216024" cy="21602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Palatino Linotype" panose="02040502050505030304" pitchFamily="18" charset="0"/>
                  <a:ea typeface="+mj-ea"/>
                  <a:cs typeface="Arial Narrow"/>
                </a:rPr>
                <a:t>?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Arial Narrow"/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1FEC4BE8-69D0-2689-9102-E303FA17A72F}"/>
                </a:ext>
              </a:extLst>
            </p:cNvPr>
            <p:cNvSpPr txBox="1"/>
            <p:nvPr/>
          </p:nvSpPr>
          <p:spPr>
            <a:xfrm>
              <a:off x="3215680" y="5231382"/>
              <a:ext cx="216024" cy="21602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Palatino Linotype" panose="02040502050505030304" pitchFamily="18" charset="0"/>
                  <a:ea typeface="+mj-ea"/>
                  <a:cs typeface="Arial Narrow"/>
                </a:rPr>
                <a:t>?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Arial Narrow"/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085C0646-2B4C-848E-901F-DAC4D356245B}"/>
                </a:ext>
              </a:extLst>
            </p:cNvPr>
            <p:cNvSpPr txBox="1"/>
            <p:nvPr/>
          </p:nvSpPr>
          <p:spPr>
            <a:xfrm>
              <a:off x="3443029" y="4224084"/>
              <a:ext cx="216024" cy="21602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Palatino Linotype" panose="02040502050505030304" pitchFamily="18" charset="0"/>
                  <a:ea typeface="+mj-ea"/>
                  <a:cs typeface="Arial Narrow"/>
                </a:rPr>
                <a:t>?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Arial Narrow"/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D03DE5C2-B4C9-5A65-F787-2F8091810F62}"/>
                </a:ext>
              </a:extLst>
            </p:cNvPr>
            <p:cNvSpPr txBox="1"/>
            <p:nvPr/>
          </p:nvSpPr>
          <p:spPr>
            <a:xfrm>
              <a:off x="4079776" y="5006412"/>
              <a:ext cx="216024" cy="21602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Palatino Linotype" panose="02040502050505030304" pitchFamily="18" charset="0"/>
                  <a:ea typeface="+mj-ea"/>
                  <a:cs typeface="Arial Narrow"/>
                </a:rPr>
                <a:t>?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Arial Narrow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66B4BDC7-ACB0-834E-2262-05975C7CC5A4}"/>
                </a:ext>
              </a:extLst>
            </p:cNvPr>
            <p:cNvSpPr/>
            <p:nvPr/>
          </p:nvSpPr>
          <p:spPr>
            <a:xfrm>
              <a:off x="1806538" y="5222436"/>
              <a:ext cx="93700" cy="960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err="1">
                <a:solidFill>
                  <a:srgbClr val="262626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EAD3F49-67B5-3539-8537-6C278787FD09}"/>
                </a:ext>
              </a:extLst>
            </p:cNvPr>
            <p:cNvSpPr/>
            <p:nvPr/>
          </p:nvSpPr>
          <p:spPr>
            <a:xfrm>
              <a:off x="2570842" y="5066417"/>
              <a:ext cx="93700" cy="960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err="1">
                <a:solidFill>
                  <a:srgbClr val="262626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195A7AE0-A1D4-4F1E-B7BA-DBB7039B2F8C}"/>
                </a:ext>
              </a:extLst>
            </p:cNvPr>
            <p:cNvSpPr/>
            <p:nvPr/>
          </p:nvSpPr>
          <p:spPr>
            <a:xfrm>
              <a:off x="3362029" y="4922597"/>
              <a:ext cx="93700" cy="960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err="1">
                <a:solidFill>
                  <a:srgbClr val="262626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148CC1B-928A-9E0B-24AA-0A5EE2FDC0D8}"/>
                </a:ext>
              </a:extLst>
            </p:cNvPr>
            <p:cNvSpPr/>
            <p:nvPr/>
          </p:nvSpPr>
          <p:spPr>
            <a:xfrm>
              <a:off x="4094580" y="4792895"/>
              <a:ext cx="93700" cy="960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err="1">
                <a:solidFill>
                  <a:srgbClr val="262626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914D4B81-9A63-2268-0488-7AA3DACF33FE}"/>
                </a:ext>
              </a:extLst>
            </p:cNvPr>
            <p:cNvSpPr/>
            <p:nvPr/>
          </p:nvSpPr>
          <p:spPr>
            <a:xfrm>
              <a:off x="4871864" y="4658021"/>
              <a:ext cx="93700" cy="960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err="1">
                <a:solidFill>
                  <a:srgbClr val="262626"/>
                </a:solidFill>
                <a:latin typeface="Arial Narrow"/>
                <a:cs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564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534170" y="874193"/>
            <a:ext cx="11250462" cy="3994967"/>
          </a:xfrm>
        </p:spPr>
        <p:txBody>
          <a:bodyPr/>
          <a:lstStyle/>
          <a:p>
            <a:r>
              <a:rPr lang="en-US" b="1" dirty="0" err="1"/>
              <a:t>Residuen</a:t>
            </a:r>
            <a:r>
              <a:rPr lang="en-US" b="1" dirty="0"/>
              <a:t>: </a:t>
            </a:r>
            <a:r>
              <a:rPr lang="en-US" dirty="0" err="1"/>
              <a:t>Individuelle</a:t>
            </a:r>
            <a:r>
              <a:rPr lang="en-US" dirty="0"/>
              <a:t> </a:t>
            </a:r>
            <a:r>
              <a:rPr lang="en-US" dirty="0" err="1"/>
              <a:t>Abweichungen</a:t>
            </a:r>
            <a:r>
              <a:rPr lang="en-US" dirty="0"/>
              <a:t> von der </a:t>
            </a:r>
            <a:r>
              <a:rPr lang="en-US" dirty="0" err="1"/>
              <a:t>Regressionsgerade</a:t>
            </a:r>
            <a:endParaRPr lang="en-US" dirty="0"/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3657600" lvl="8" indent="0">
              <a:buNone/>
            </a:pPr>
            <a:endParaRPr lang="en-US" dirty="0"/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11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263352" y="91480"/>
            <a:ext cx="9669760" cy="485924"/>
          </a:xfrm>
        </p:spPr>
        <p:txBody>
          <a:bodyPr>
            <a:normAutofit/>
          </a:bodyPr>
          <a:lstStyle/>
          <a:p>
            <a:r>
              <a:rPr lang="en-US" dirty="0"/>
              <a:t>Prediction Errors (</a:t>
            </a:r>
            <a:r>
              <a:rPr lang="en-US" dirty="0" err="1"/>
              <a:t>Vorhersagefehler</a:t>
            </a:r>
            <a:r>
              <a:rPr lang="en-US" dirty="0"/>
              <a:t>)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4542777" y="1556792"/>
            <a:ext cx="7529888" cy="492066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  <a:sym typeface="Symbol" panose="05050102010706020507" pitchFamily="18" charset="2"/>
              </a:rPr>
              <a:t>Verursacht von</a:t>
            </a: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  <a:sym typeface="Symbol" panose="05050102010706020507" pitchFamily="18" charset="2"/>
              </a:rPr>
              <a:t>Weiteren/nicht-einbezogenen Einflussfaktoren</a:t>
            </a: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  <a:sym typeface="Symbol" panose="05050102010706020507" pitchFamily="18" charset="2"/>
              </a:rPr>
              <a:t>Zufallsfehler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Palatino Linotype" panose="02040502050505030304" pitchFamily="18" charset="0"/>
              <a:cs typeface="Palatino Linotype" panose="02040502050505030304" pitchFamily="18" charset="0"/>
              <a:sym typeface="Symbol" panose="05050102010706020507" pitchFamily="18" charset="2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  <a:sym typeface="Symbol" panose="05050102010706020507" pitchFamily="18" charset="2"/>
              </a:rPr>
              <a:t>Konsequenzen:</a:t>
            </a: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  <a:sym typeface="Symbol" panose="05050102010706020507" pitchFamily="18" charset="2"/>
              </a:rPr>
              <a:t>Faktisch (Fehlentscheidung, Kosten etc.)</a:t>
            </a: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  <a:sym typeface="Symbol" panose="05050102010706020507" pitchFamily="18" charset="2"/>
              </a:rPr>
              <a:t>Ethische Relevanz 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  <a:sym typeface="Symbol" panose="05050102010706020507" pitchFamily="18" charset="2"/>
              </a:rPr>
              <a:t>→ Zentrale Frage: Was ist die Alternative?</a:t>
            </a:r>
          </a:p>
          <a:p>
            <a:pPr marL="342900" indent="-342900">
              <a:spcBef>
                <a:spcPct val="0"/>
              </a:spcBef>
              <a:buFont typeface="Symbol" panose="05050102010706020507" pitchFamily="18" charset="2"/>
              <a:buChar char="®"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Palatino Linotype" panose="02040502050505030304" pitchFamily="18" charset="0"/>
              <a:cs typeface="Palatino Linotype" panose="02040502050505030304" pitchFamily="18" charset="0"/>
              <a:sym typeface="Symbol" panose="05050102010706020507" pitchFamily="18" charset="2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  <a:sym typeface="Symbol" panose="05050102010706020507" pitchFamily="18" charset="2"/>
              </a:rPr>
              <a:t>Vorhersagefehler lassen sich reduzieren durch</a:t>
            </a: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  <a:sym typeface="Symbol" panose="05050102010706020507" pitchFamily="18" charset="2"/>
              </a:rPr>
              <a:t>Weitere Prädiktoren (die Informationen liefern)</a:t>
            </a: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  <a:sym typeface="Symbol" panose="05050102010706020507" pitchFamily="18" charset="2"/>
              </a:rPr>
              <a:t>Besseres Modell (z.B. nicht-linear, Interaktionen)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  <a:sym typeface="Symbol" panose="05050102010706020507" pitchFamily="18" charset="2"/>
              </a:rPr>
              <a:t>→ Aber: Gefahr des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  <a:sym typeface="Symbol" panose="05050102010706020507" pitchFamily="18" charset="2"/>
              </a:rPr>
              <a:t>Overfittings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Palatino Linotype" panose="02040502050505030304" pitchFamily="18" charset="0"/>
              <a:cs typeface="Palatino Linotype" panose="02040502050505030304" pitchFamily="18" charset="0"/>
              <a:sym typeface="Symbol" panose="05050102010706020507" pitchFamily="18" charset="2"/>
            </a:endParaRP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6E70EA4-DF8D-E4BB-A5F6-CDAE535240D7}"/>
              </a:ext>
            </a:extLst>
          </p:cNvPr>
          <p:cNvGrpSpPr/>
          <p:nvPr/>
        </p:nvGrpSpPr>
        <p:grpSpPr>
          <a:xfrm>
            <a:off x="119335" y="1556792"/>
            <a:ext cx="4423441" cy="3312368"/>
            <a:chOff x="335360" y="1700808"/>
            <a:chExt cx="4176464" cy="3132348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29E37804-1171-A913-C1C5-4563FC3FB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360" y="1700808"/>
              <a:ext cx="4176464" cy="3132348"/>
            </a:xfrm>
            <a:prstGeom prst="rect">
              <a:avLst/>
            </a:prstGeom>
          </p:spPr>
        </p:pic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B90F7AE4-1C83-F271-981C-4173D49038AF}"/>
                </a:ext>
              </a:extLst>
            </p:cNvPr>
            <p:cNvCxnSpPr>
              <a:cxnSpLocks/>
            </p:cNvCxnSpPr>
            <p:nvPr/>
          </p:nvCxnSpPr>
          <p:spPr>
            <a:xfrm>
              <a:off x="1561878" y="2716064"/>
              <a:ext cx="0" cy="39861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F8E003F8-2A62-BD6D-010B-E749DDDC50F4}"/>
                </a:ext>
              </a:extLst>
            </p:cNvPr>
            <p:cNvCxnSpPr>
              <a:cxnSpLocks/>
            </p:cNvCxnSpPr>
            <p:nvPr/>
          </p:nvCxnSpPr>
          <p:spPr>
            <a:xfrm>
              <a:off x="2990132" y="2270523"/>
              <a:ext cx="0" cy="43839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4D841002-EAA1-26E2-935D-1EF4436CF229}"/>
                </a:ext>
              </a:extLst>
            </p:cNvPr>
            <p:cNvCxnSpPr>
              <a:cxnSpLocks/>
            </p:cNvCxnSpPr>
            <p:nvPr/>
          </p:nvCxnSpPr>
          <p:spPr>
            <a:xfrm>
              <a:off x="3584452" y="2581275"/>
              <a:ext cx="0" cy="2139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60BD9893-E0E3-4EB5-7159-3E22802C9438}"/>
                </a:ext>
              </a:extLst>
            </p:cNvPr>
            <p:cNvCxnSpPr>
              <a:cxnSpLocks/>
            </p:cNvCxnSpPr>
            <p:nvPr/>
          </p:nvCxnSpPr>
          <p:spPr>
            <a:xfrm>
              <a:off x="1643410" y="3119855"/>
              <a:ext cx="0" cy="9312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10CBEB1A-BEF2-08ED-AD22-1E31C91AE8B9}"/>
                </a:ext>
              </a:extLst>
            </p:cNvPr>
            <p:cNvCxnSpPr>
              <a:cxnSpLocks/>
            </p:cNvCxnSpPr>
            <p:nvPr/>
          </p:nvCxnSpPr>
          <p:spPr>
            <a:xfrm>
              <a:off x="1657696" y="2837301"/>
              <a:ext cx="0" cy="2463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338B4B2-9D2D-3749-01FD-7F39910C1E75}"/>
                </a:ext>
              </a:extLst>
            </p:cNvPr>
            <p:cNvCxnSpPr>
              <a:cxnSpLocks/>
            </p:cNvCxnSpPr>
            <p:nvPr/>
          </p:nvCxnSpPr>
          <p:spPr>
            <a:xfrm>
              <a:off x="2315866" y="2500558"/>
              <a:ext cx="0" cy="39980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19D7C0D2-9DD6-A44D-47E3-392512EA5DF2}"/>
                </a:ext>
              </a:extLst>
            </p:cNvPr>
            <p:cNvCxnSpPr>
              <a:cxnSpLocks/>
            </p:cNvCxnSpPr>
            <p:nvPr/>
          </p:nvCxnSpPr>
          <p:spPr>
            <a:xfrm>
              <a:off x="2258144" y="2940844"/>
              <a:ext cx="0" cy="55012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DC3BA606-9252-8DC5-9EC0-2123769EE03A}"/>
                </a:ext>
              </a:extLst>
            </p:cNvPr>
            <p:cNvCxnSpPr>
              <a:cxnSpLocks/>
            </p:cNvCxnSpPr>
            <p:nvPr/>
          </p:nvCxnSpPr>
          <p:spPr>
            <a:xfrm>
              <a:off x="2874368" y="2757488"/>
              <a:ext cx="0" cy="18650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AFC9E8E9-784A-1A99-756D-07F3A4C01842}"/>
                </a:ext>
              </a:extLst>
            </p:cNvPr>
            <p:cNvCxnSpPr>
              <a:cxnSpLocks/>
            </p:cNvCxnSpPr>
            <p:nvPr/>
          </p:nvCxnSpPr>
          <p:spPr>
            <a:xfrm>
              <a:off x="4247608" y="2080099"/>
              <a:ext cx="0" cy="29390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6FFD9921-2706-1E3C-F2BC-7559419E51C7}"/>
                </a:ext>
              </a:extLst>
            </p:cNvPr>
            <p:cNvCxnSpPr>
              <a:cxnSpLocks/>
            </p:cNvCxnSpPr>
            <p:nvPr/>
          </p:nvCxnSpPr>
          <p:spPr>
            <a:xfrm>
              <a:off x="3650680" y="2057575"/>
              <a:ext cx="0" cy="47597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D1ECA783-292B-9D83-DF03-5D64C0A35DEC}"/>
                </a:ext>
              </a:extLst>
            </p:cNvPr>
            <p:cNvCxnSpPr>
              <a:cxnSpLocks/>
            </p:cNvCxnSpPr>
            <p:nvPr/>
          </p:nvCxnSpPr>
          <p:spPr>
            <a:xfrm>
              <a:off x="4204740" y="2404221"/>
              <a:ext cx="0" cy="4222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D5E02BF0-37CD-66CC-5D0B-B981898D753A}"/>
                </a:ext>
              </a:extLst>
            </p:cNvPr>
            <p:cNvCxnSpPr>
              <a:cxnSpLocks/>
            </p:cNvCxnSpPr>
            <p:nvPr/>
          </p:nvCxnSpPr>
          <p:spPr>
            <a:xfrm>
              <a:off x="2922886" y="2584025"/>
              <a:ext cx="0" cy="1495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8191EE5B-2B58-8948-AA81-345F3F4D1BB4}"/>
                </a:ext>
              </a:extLst>
            </p:cNvPr>
            <p:cNvCxnSpPr>
              <a:cxnSpLocks/>
            </p:cNvCxnSpPr>
            <p:nvPr/>
          </p:nvCxnSpPr>
          <p:spPr>
            <a:xfrm>
              <a:off x="2231378" y="2037037"/>
              <a:ext cx="0" cy="88465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82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FDC9C771-93B3-8843-65EF-24633FF6ACF8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257379" y="764704"/>
                <a:ext cx="10879181" cy="600181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de-DE" dirty="0"/>
                  <a:t>Wie gut ist das Modell als Entscheidungsgrundlage (wie ausgeprägt sind </a:t>
                </a:r>
                <a:r>
                  <a:rPr lang="de-DE" dirty="0" err="1"/>
                  <a:t>prediction</a:t>
                </a:r>
                <a:r>
                  <a:rPr lang="de-DE" dirty="0"/>
                  <a:t> </a:t>
                </a:r>
                <a:r>
                  <a:rPr lang="de-DE" dirty="0" err="1"/>
                  <a:t>errors</a:t>
                </a:r>
                <a:r>
                  <a:rPr lang="de-DE" dirty="0"/>
                  <a:t>)?</a:t>
                </a:r>
              </a:p>
              <a:p>
                <a:pPr>
                  <a:spcAft>
                    <a:spcPts val="1800"/>
                  </a:spcAft>
                </a:pPr>
                <a:r>
                  <a:rPr lang="de-DE" b="1" dirty="0"/>
                  <a:t>Die wichtigsten:</a:t>
                </a:r>
              </a:p>
              <a:p>
                <a:pPr lvl="1">
                  <a:spcAft>
                    <a:spcPts val="1800"/>
                  </a:spcAft>
                </a:pPr>
                <a:r>
                  <a:rPr lang="de-DE" b="1"/>
                  <a:t>R-Squared (R²)</a:t>
                </a:r>
                <a:r>
                  <a:rPr lang="de-DE"/>
                  <a:t>: Anteil der Varianz der abhängigen Variablen, der durch das Modell erklärt wird</a:t>
                </a:r>
              </a:p>
              <a:p>
                <a:pPr lvl="1">
                  <a:spcAft>
                    <a:spcPts val="1800"/>
                  </a:spcAft>
                </a:pPr>
                <a:r>
                  <a:rPr lang="de-DE" b="1"/>
                  <a:t>Mean </a:t>
                </a:r>
                <a:r>
                  <a:rPr lang="de-DE" b="1" dirty="0" err="1"/>
                  <a:t>Squared</a:t>
                </a:r>
                <a:r>
                  <a:rPr lang="de-DE" b="1" dirty="0"/>
                  <a:t> Error (MSE): </a:t>
                </a:r>
                <a:r>
                  <a:rPr lang="de-DE" dirty="0"/>
                  <a:t>Mittelwert der quadrierten Residuen</a:t>
                </a:r>
              </a:p>
              <a:p>
                <a:pPr lvl="1">
                  <a:spcAft>
                    <a:spcPts val="1800"/>
                  </a:spcAft>
                </a:pPr>
                <a:r>
                  <a:rPr lang="de-DE" b="1"/>
                  <a:t>Root </a:t>
                </a:r>
                <a:r>
                  <a:rPr lang="de-DE" b="1" dirty="0"/>
                  <a:t>Mean </a:t>
                </a:r>
                <a:r>
                  <a:rPr lang="de-DE" b="1" dirty="0" err="1"/>
                  <a:t>Squared</a:t>
                </a:r>
                <a:r>
                  <a:rPr lang="de-DE" b="1" dirty="0"/>
                  <a:t> Error (RMSE): </a:t>
                </a:r>
                <a:r>
                  <a:rPr lang="de-DE" dirty="0"/>
                  <a:t>Wurzel des MSE. Hebt die Quadrierung beim MSE auf </a:t>
                </a:r>
                <a:br>
                  <a:rPr lang="de-DE" dirty="0"/>
                </a:br>
                <a:r>
                  <a:rPr lang="de-DE" dirty="0"/>
                  <a:t>→ Interpretation in der originalen Metrik</a:t>
                </a:r>
              </a:p>
              <a:p>
                <a:pPr lvl="1">
                  <a:spcAft>
                    <a:spcPts val="1800"/>
                  </a:spcAft>
                </a:pPr>
                <a:r>
                  <a:rPr lang="de-DE" b="1"/>
                  <a:t>Mean </a:t>
                </a:r>
                <a:r>
                  <a:rPr lang="de-DE" b="1" dirty="0"/>
                  <a:t>Absolute Error (MAE): </a:t>
                </a:r>
                <a:r>
                  <a:rPr lang="de-DE" dirty="0"/>
                  <a:t>Durchschnittliche der </a:t>
                </a:r>
                <a:r>
                  <a:rPr lang="de-DE" b="1" dirty="0"/>
                  <a:t>absoluten </a:t>
                </a:r>
                <a:r>
                  <a:rPr lang="de-DE" dirty="0"/>
                  <a:t>Residuen </a:t>
                </a:r>
                <a:br>
                  <a:rPr lang="de-DE" dirty="0"/>
                </a:br>
                <a:r>
                  <a:rPr lang="de-DE" dirty="0"/>
                  <a:t>→ Robuster gegenüber Ausreißern (</a:t>
                </a:r>
                <a:r>
                  <a:rPr lang="de-DE" dirty="0" err="1"/>
                  <a:t>Outliern</a:t>
                </a:r>
                <a:r>
                  <a:rPr lang="de-DE" dirty="0"/>
                  <a:t>).</a:t>
                </a:r>
              </a:p>
              <a:p>
                <a:pPr lvl="1"/>
                <a:r>
                  <a:rPr lang="de-DE" b="1"/>
                  <a:t>Mean </a:t>
                </a:r>
                <a:r>
                  <a:rPr lang="de-DE" b="1" dirty="0"/>
                  <a:t>Absolute </a:t>
                </a:r>
                <a:r>
                  <a:rPr lang="de-DE" b="1" dirty="0" err="1"/>
                  <a:t>Percentage</a:t>
                </a:r>
                <a:r>
                  <a:rPr lang="de-DE" b="1" dirty="0"/>
                  <a:t> Error (MAPE)</a:t>
                </a:r>
                <a:r>
                  <a:rPr lang="de-DE" dirty="0"/>
                  <a:t>: </a:t>
                </a:r>
                <a:r>
                  <a:rPr lang="de-DE"/>
                  <a:t>Durchschnittlicher prozentualer </a:t>
                </a:r>
                <a:r>
                  <a:rPr lang="de-DE" dirty="0"/>
                  <a:t>Betrag der Residuen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FDC9C771-93B3-8843-65EF-24633FF6A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257379" y="764704"/>
                <a:ext cx="10879181" cy="6001816"/>
              </a:xfrm>
              <a:blipFill>
                <a:blip r:embed="rId2"/>
                <a:stretch>
                  <a:fillRect l="-504" r="-7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616FCEC-A694-B9D1-361F-F792E1C762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12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F50B3D-87B5-78D2-7119-6EE52EA698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4122149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479376" y="926802"/>
            <a:ext cx="11305256" cy="5094485"/>
          </a:xfrm>
        </p:spPr>
        <p:txBody>
          <a:bodyPr/>
          <a:lstStyle/>
          <a:p>
            <a:pPr marL="0" indent="0">
              <a:spcAft>
                <a:spcPts val="2400"/>
              </a:spcAft>
              <a:buNone/>
            </a:pPr>
            <a:r>
              <a:rPr lang="en-US" b="1" dirty="0"/>
              <a:t>Multiple Regression: </a:t>
            </a:r>
            <a:r>
              <a:rPr lang="en-US" dirty="0" err="1"/>
              <a:t>Berücksichtigung</a:t>
            </a:r>
            <a:r>
              <a:rPr lang="en-US" dirty="0"/>
              <a:t> von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Prädiktor</a:t>
            </a:r>
            <a:r>
              <a:rPr lang="en-US" dirty="0"/>
              <a:t>: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en-US" dirty="0"/>
              <a:t>     E(Y | X) = </a:t>
            </a:r>
            <a:r>
              <a:rPr lang="en-US" dirty="0">
                <a:latin typeface="Symbol" panose="05050102010706020507" pitchFamily="18" charset="2"/>
              </a:rPr>
              <a:t>b</a:t>
            </a:r>
            <a:r>
              <a:rPr lang="en-US" baseline="-25000" dirty="0"/>
              <a:t>0</a:t>
            </a:r>
            <a:r>
              <a:rPr lang="en-US" dirty="0"/>
              <a:t> + </a:t>
            </a:r>
            <a:r>
              <a:rPr lang="en-US" dirty="0">
                <a:latin typeface="Symbol" panose="05050102010706020507" pitchFamily="18" charset="2"/>
              </a:rPr>
              <a:t>b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dirty="0">
                <a:latin typeface="Symbol" panose="05050102010706020507" pitchFamily="18" charset="2"/>
              </a:rPr>
              <a:t>b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+ ... </a:t>
            </a:r>
            <a:r>
              <a:rPr lang="en-US" dirty="0" err="1">
                <a:latin typeface="Symbol" panose="05050102010706020507" pitchFamily="18" charset="2"/>
              </a:rPr>
              <a:t>b</a:t>
            </a:r>
            <a:r>
              <a:rPr lang="en-US" baseline="-25000" dirty="0" err="1"/>
              <a:t>p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endParaRPr lang="en-US" baseline="-25000" dirty="0"/>
          </a:p>
          <a:p>
            <a:pPr>
              <a:spcAft>
                <a:spcPts val="2400"/>
              </a:spcAft>
            </a:pPr>
            <a:r>
              <a:rPr lang="en-US" dirty="0" err="1">
                <a:sym typeface="Wingdings" panose="05000000000000000000" pitchFamily="2" charset="2"/>
              </a:rPr>
              <a:t>Anstatt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Linie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Steigung</a:t>
            </a:r>
            <a:r>
              <a:rPr lang="en-US" dirty="0">
                <a:sym typeface="Wingdings" panose="05000000000000000000" pitchFamily="2" charset="2"/>
              </a:rPr>
              <a:t>) in </a:t>
            </a:r>
            <a:r>
              <a:rPr lang="en-US" dirty="0" err="1">
                <a:sym typeface="Wingdings" panose="05000000000000000000" pitchFamily="2" charset="2"/>
              </a:rPr>
              <a:t>ein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Streudiagramm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einzusetzen</a:t>
            </a:r>
            <a:r>
              <a:rPr lang="en-US" dirty="0">
                <a:sym typeface="Wingdings" panose="05000000000000000000" pitchFamily="2" charset="2"/>
              </a:rPr>
              <a:t>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→ </a:t>
            </a:r>
            <a:r>
              <a:rPr lang="en-US" b="1" dirty="0" err="1">
                <a:sym typeface="Wingdings" panose="05000000000000000000" pitchFamily="2" charset="2"/>
              </a:rPr>
              <a:t>Regressionsfläche</a:t>
            </a:r>
            <a:r>
              <a:rPr lang="en-US" b="1" dirty="0">
                <a:sym typeface="Wingdings" panose="05000000000000000000" pitchFamily="2" charset="2"/>
              </a:rPr>
              <a:t>  (regression surface) </a:t>
            </a:r>
            <a:r>
              <a:rPr lang="en-US" dirty="0">
                <a:sym typeface="Wingdings" panose="05000000000000000000" pitchFamily="2" charset="2"/>
              </a:rPr>
              <a:t>in </a:t>
            </a:r>
            <a:r>
              <a:rPr lang="en-US" dirty="0" err="1">
                <a:sym typeface="Wingdings" panose="05000000000000000000" pitchFamily="2" charset="2"/>
              </a:rPr>
              <a:t>einem</a:t>
            </a:r>
            <a:r>
              <a:rPr lang="en-US" dirty="0">
                <a:sym typeface="Wingdings" panose="05000000000000000000" pitchFamily="2" charset="2"/>
              </a:rPr>
              <a:t> p-</a:t>
            </a:r>
            <a:r>
              <a:rPr lang="en-US" dirty="0" err="1">
                <a:sym typeface="Wingdings" panose="05000000000000000000" pitchFamily="2" charset="2"/>
              </a:rPr>
              <a:t>dimensionalen</a:t>
            </a:r>
            <a:r>
              <a:rPr lang="en-US" dirty="0">
                <a:sym typeface="Wingdings" panose="05000000000000000000" pitchFamily="2" charset="2"/>
              </a:rPr>
              <a:t> "feature space". 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en-US" dirty="0" err="1">
                <a:sym typeface="Wingdings" panose="05000000000000000000" pitchFamily="2" charset="2"/>
              </a:rPr>
              <a:t>Beispiel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mit</a:t>
            </a:r>
            <a:r>
              <a:rPr lang="en-US" dirty="0">
                <a:sym typeface="Wingdings" panose="05000000000000000000" pitchFamily="2" charset="2"/>
              </a:rPr>
              <a:t> 2 </a:t>
            </a:r>
            <a:r>
              <a:rPr lang="en-US" dirty="0" err="1">
                <a:sym typeface="Wingdings" panose="05000000000000000000" pitchFamily="2" charset="2"/>
              </a:rPr>
              <a:t>Prädiktoren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>
              <a:spcAft>
                <a:spcPts val="2400"/>
              </a:spcAft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spcAft>
                <a:spcPts val="2400"/>
              </a:spcAft>
              <a:buNone/>
            </a:pPr>
            <a:endParaRPr lang="en-US" dirty="0"/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13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263352" y="91480"/>
            <a:ext cx="9669760" cy="601216"/>
          </a:xfrm>
        </p:spPr>
        <p:txBody>
          <a:bodyPr/>
          <a:lstStyle/>
          <a:p>
            <a:r>
              <a:rPr lang="de-DE" dirty="0"/>
              <a:t>Multiple Regression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41" y="3438585"/>
            <a:ext cx="2736304" cy="288587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487936" y="3532908"/>
            <a:ext cx="8704063" cy="30963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Ziele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: </a:t>
            </a:r>
          </a:p>
          <a:p>
            <a:pPr marL="361950" lvl="1" indent="-27622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Y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mit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hoher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Genauigkeit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vorhersagen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(alle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Informationen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verwenden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)</a:t>
            </a:r>
          </a:p>
          <a:p>
            <a:pPr marL="361950" lvl="1" indent="-27622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Interesse an der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spezifischen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 Rolle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verschiedener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Prädiktoren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361950" lvl="1" indent="-27622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(Bei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kausaler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Perspektive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: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Verringerung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 des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Confounding Bias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)</a:t>
            </a:r>
          </a:p>
          <a:p>
            <a:pPr>
              <a:spcBef>
                <a:spcPct val="0"/>
              </a:spcBef>
            </a:pPr>
            <a:endParaRPr lang="de-DE" sz="2200" dirty="0">
              <a:solidFill>
                <a:schemeClr val="tx1">
                  <a:lumMod val="85000"/>
                  <a:lumOff val="15000"/>
                </a:schemeClr>
              </a:solidFill>
              <a:latin typeface="Arial Narrow"/>
              <a:ea typeface="+mj-ea"/>
              <a:cs typeface="Arial Narrow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09600" y="6429696"/>
            <a:ext cx="7957392" cy="31167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de-DE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ea typeface="+mj-ea"/>
                <a:cs typeface="Arial Narrow"/>
              </a:rPr>
              <a:t>Quelle: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ea typeface="+mj-ea"/>
                <a:cs typeface="Arial Narrow"/>
              </a:rPr>
              <a:t>James, G., Witten, D., Hastie, T., &amp;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ea typeface="+mj-ea"/>
                <a:cs typeface="Arial Narrow"/>
              </a:rPr>
              <a:t>Tibshirani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ea typeface="+mj-ea"/>
                <a:cs typeface="Arial Narrow"/>
              </a:rPr>
              <a:t>, R. (2011). An introduction to statistical learning - with applications in R (Vol. 112). New York: Springer. </a:t>
            </a:r>
            <a:r>
              <a:rPr lang="de-DE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ea typeface="+mj-ea"/>
                <a:cs typeface="Arial Narrow"/>
                <a:hlinkClick r:id="rId3"/>
              </a:rPr>
              <a:t>https://www.statlearning.com/</a:t>
            </a:r>
            <a:r>
              <a:rPr lang="de-DE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ea typeface="+mj-ea"/>
                <a:cs typeface="Arial Narrow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5250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71664" y="3245254"/>
            <a:ext cx="5688632" cy="615793"/>
          </a:xfrm>
        </p:spPr>
        <p:txBody>
          <a:bodyPr>
            <a:noAutofit/>
          </a:bodyPr>
          <a:lstStyle/>
          <a:p>
            <a:r>
              <a:rPr lang="en-US" sz="2800" b="1">
                <a:latin typeface="Palatino Linotype" panose="02040502050505030304" pitchFamily="18" charset="0"/>
              </a:rPr>
              <a:t>Supervised machine learning: Klassifikation</a:t>
            </a:r>
            <a:endParaRPr lang="de-DE" sz="28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021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4702151-E295-FACB-05EE-C9A4E00F8A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11325021" cy="5616624"/>
          </a:xfrm>
        </p:spPr>
        <p:txBody>
          <a:bodyPr/>
          <a:lstStyle/>
          <a:p>
            <a:r>
              <a:rPr lang="de-DE" dirty="0"/>
              <a:t>Häufigster Fall</a:t>
            </a:r>
          </a:p>
          <a:p>
            <a:r>
              <a:rPr lang="de-DE" dirty="0"/>
              <a:t>Kategoriales Target, z.B. </a:t>
            </a:r>
          </a:p>
          <a:p>
            <a:pPr lvl="1"/>
            <a:r>
              <a:rPr lang="de-DE" b="1" dirty="0"/>
              <a:t>Customer </a:t>
            </a:r>
            <a:r>
              <a:rPr lang="de-DE" b="1" dirty="0" err="1"/>
              <a:t>churn</a:t>
            </a:r>
            <a:r>
              <a:rPr lang="de-DE" b="1" dirty="0"/>
              <a:t>: </a:t>
            </a:r>
            <a:r>
              <a:rPr lang="de-DE" dirty="0"/>
              <a:t>Ja (Abo gekündigt) oder nein (noch Kunde)</a:t>
            </a:r>
          </a:p>
          <a:p>
            <a:pPr lvl="1"/>
            <a:r>
              <a:rPr lang="de-DE" b="1" dirty="0"/>
              <a:t>Customer </a:t>
            </a:r>
            <a:r>
              <a:rPr lang="de-DE" b="1" dirty="0" err="1"/>
              <a:t>value</a:t>
            </a:r>
            <a:r>
              <a:rPr lang="de-DE" b="1" dirty="0"/>
              <a:t>: </a:t>
            </a:r>
            <a:r>
              <a:rPr lang="de-DE" dirty="0"/>
              <a:t>Wichtig vs. "unwichtig"</a:t>
            </a:r>
          </a:p>
          <a:p>
            <a:pPr lvl="1">
              <a:spcAft>
                <a:spcPts val="2400"/>
              </a:spcAft>
            </a:pPr>
            <a:r>
              <a:rPr lang="de-DE" b="1" dirty="0"/>
              <a:t>Fraud </a:t>
            </a:r>
            <a:r>
              <a:rPr lang="de-DE" b="1" dirty="0" err="1"/>
              <a:t>detection</a:t>
            </a:r>
            <a:r>
              <a:rPr lang="de-DE" b="1" dirty="0"/>
              <a:t> (Kreditkartenmissbrauch): </a:t>
            </a:r>
            <a:r>
              <a:rPr lang="de-DE" dirty="0"/>
              <a:t>Ja vs. nein</a:t>
            </a:r>
          </a:p>
          <a:p>
            <a:r>
              <a:rPr lang="de-DE" b="1" dirty="0"/>
              <a:t>Anzahl der Kategorien</a:t>
            </a:r>
          </a:p>
          <a:p>
            <a:pPr lvl="1"/>
            <a:r>
              <a:rPr lang="de-DE" b="1" dirty="0"/>
              <a:t>Binär </a:t>
            </a:r>
            <a:r>
              <a:rPr lang="de-DE" dirty="0"/>
              <a:t>(0/1) </a:t>
            </a:r>
          </a:p>
          <a:p>
            <a:pPr lvl="1"/>
            <a:r>
              <a:rPr lang="de-DE" b="1" dirty="0"/>
              <a:t>Multi-</a:t>
            </a:r>
            <a:r>
              <a:rPr lang="de-DE" b="1" dirty="0" err="1"/>
              <a:t>class</a:t>
            </a:r>
            <a:r>
              <a:rPr lang="de-DE" b="1" dirty="0"/>
              <a:t> </a:t>
            </a:r>
            <a:r>
              <a:rPr lang="de-DE" dirty="0"/>
              <a:t>(z.B. Wahl unter 5 Pricing-Modellen)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→ Gesucht ist ein "</a:t>
            </a:r>
            <a:r>
              <a:rPr lang="de-DE" dirty="0" err="1"/>
              <a:t>Classifier</a:t>
            </a:r>
            <a:r>
              <a:rPr lang="de-DE" dirty="0"/>
              <a:t>", der auf Basis von Prädiktoren (Features) einen Fall klassifiziert</a:t>
            </a:r>
          </a:p>
          <a:p>
            <a:pPr marL="354013" indent="-354013">
              <a:buNone/>
            </a:pPr>
            <a:r>
              <a:rPr lang="de-DE" dirty="0"/>
              <a:t>→ Basis ist die geschätzte </a:t>
            </a:r>
            <a:r>
              <a:rPr lang="de-DE" b="1" dirty="0"/>
              <a:t>Klassenwahrscheinlichkeit </a:t>
            </a:r>
            <a:r>
              <a:rPr lang="de-DE" dirty="0"/>
              <a:t>(Optimal: hohes p für eine Klasse, niedriges für alle anderen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3DF054-AEBC-765C-CA9D-867C08EFCE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15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9F8072-0B43-6670-76EE-08C4AC82ED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Klassifikation</a:t>
            </a:r>
          </a:p>
        </p:txBody>
      </p:sp>
    </p:spTree>
    <p:extLst>
      <p:ext uri="{BB962C8B-B14F-4D97-AF65-F5344CB8AC3E}">
        <p14:creationId xmlns:p14="http://schemas.microsoft.com/office/powerpoint/2010/main" val="631207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0E9F173-B5AE-59A7-2A91-E6EC4A93CB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5046533" cy="457200"/>
          </a:xfrm>
        </p:spPr>
        <p:txBody>
          <a:bodyPr/>
          <a:lstStyle/>
          <a:p>
            <a:r>
              <a:rPr lang="de-DE"/>
              <a:t>Beispiel aus James et al. (Kapitel 4)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B66336-885F-E865-789F-439CE90CD2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16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8A2B79-6659-FE6B-3767-7CBA7F41FD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Klassifikation: </a:t>
            </a:r>
            <a:r>
              <a:rPr lang="de-DE" dirty="0">
                <a:solidFill>
                  <a:schemeClr val="accent1"/>
                </a:solidFill>
              </a:rPr>
              <a:t>Beispiel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B5C950B-4FD1-F5BF-0A16-05E8769AA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251315"/>
            <a:ext cx="2988839" cy="2850700"/>
          </a:xfrm>
          <a:prstGeom prst="rect">
            <a:avLst/>
          </a:prstGeom>
        </p:spPr>
      </p:pic>
      <p:sp>
        <p:nvSpPr>
          <p:cNvPr id="7" name="Textplatzhalter 1">
            <a:extLst>
              <a:ext uri="{FF2B5EF4-FFF2-40B4-BE49-F238E27FC236}">
                <a16:creationId xmlns:a16="http://schemas.microsoft.com/office/drawing/2014/main" id="{42043D6F-BC96-8EB8-931B-42BE426AE806}"/>
              </a:ext>
            </a:extLst>
          </p:cNvPr>
          <p:cNvSpPr txBox="1">
            <a:spLocks/>
          </p:cNvSpPr>
          <p:nvPr/>
        </p:nvSpPr>
        <p:spPr>
          <a:xfrm>
            <a:off x="3431704" y="1251314"/>
            <a:ext cx="8150696" cy="462595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marL="180975" indent="-180975" algn="l" defTabSz="914400" rtl="0" eaLnBrk="1" latinLnBrk="0" hangingPunct="1"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ea typeface="+mn-ea"/>
                <a:cs typeface="Arial Narrow"/>
              </a:defRPr>
            </a:lvl1pPr>
            <a:lvl2pPr marL="442913" indent="-261938" algn="l" defTabSz="914400" rtl="0" eaLnBrk="1" latinLnBrk="0" hangingPunct="1">
              <a:spcBef>
                <a:spcPts val="0"/>
              </a:spcBef>
              <a:spcAft>
                <a:spcPts val="1200"/>
              </a:spcAft>
              <a:buSzPct val="80000"/>
              <a:buFont typeface="Symbol" panose="05050102010706020507" pitchFamily="18" charset="2"/>
              <a:buChar char="-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ea typeface="+mn-ea"/>
                <a:cs typeface="Arial Narrow"/>
              </a:defRPr>
            </a:lvl2pPr>
            <a:lvl3pPr marL="715963" indent="-273050" algn="l" defTabSz="914400" rtl="0" eaLnBrk="1" latinLnBrk="0" hangingPunct="1">
              <a:spcBef>
                <a:spcPts val="0"/>
              </a:spcBef>
              <a:spcAft>
                <a:spcPts val="1200"/>
              </a:spcAft>
              <a:buSzPct val="80000"/>
              <a:buFont typeface="Wingdings" charset="2"/>
              <a:buChar char="§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ea typeface="+mn-ea"/>
                <a:cs typeface="Arial Narrow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ea typeface="+mn-ea"/>
                <a:cs typeface="Arial Narrow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1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ea typeface="+mn-ea"/>
                <a:cs typeface="Arial Narrow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Typische Darstellung im Bereich ML</a:t>
            </a:r>
          </a:p>
          <a:p>
            <a:pPr lvl="1"/>
            <a:r>
              <a:rPr lang="de-DE" dirty="0"/>
              <a:t>X und Y –Achse sind Prädiktoren</a:t>
            </a:r>
          </a:p>
          <a:p>
            <a:pPr lvl="1">
              <a:spcAft>
                <a:spcPts val="2400"/>
              </a:spcAft>
            </a:pPr>
            <a:r>
              <a:rPr lang="de-DE" dirty="0"/>
              <a:t>Das Target ist stattdessen als Symbol oder Farbverlauf gekennzeichnet</a:t>
            </a:r>
          </a:p>
          <a:p>
            <a:pPr>
              <a:spcAft>
                <a:spcPts val="600"/>
              </a:spcAft>
            </a:pPr>
            <a:r>
              <a:rPr lang="de-DE" b="1" dirty="0"/>
              <a:t>Target: </a:t>
            </a:r>
            <a:r>
              <a:rPr lang="de-DE" dirty="0"/>
              <a:t>Default (Überziehen der Kreditkarte): 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ja (rot)</a:t>
            </a:r>
          </a:p>
          <a:p>
            <a:pPr lvl="1">
              <a:spcAft>
                <a:spcPts val="2400"/>
              </a:spcAft>
            </a:pPr>
            <a:r>
              <a:rPr lang="de-DE" dirty="0"/>
              <a:t>nein (blau)</a:t>
            </a:r>
          </a:p>
          <a:p>
            <a:pPr>
              <a:spcAft>
                <a:spcPts val="600"/>
              </a:spcAft>
            </a:pPr>
            <a:r>
              <a:rPr lang="de-DE" b="1" dirty="0"/>
              <a:t>Features: 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Einkommen </a:t>
            </a:r>
          </a:p>
          <a:p>
            <a:pPr lvl="1"/>
            <a:r>
              <a:rPr lang="de-DE" dirty="0"/>
              <a:t>Monatliches Kreditkartensaldo ("Balance")</a:t>
            </a:r>
          </a:p>
        </p:txBody>
      </p:sp>
    </p:spTree>
    <p:extLst>
      <p:ext uri="{BB962C8B-B14F-4D97-AF65-F5344CB8AC3E}">
        <p14:creationId xmlns:p14="http://schemas.microsoft.com/office/powerpoint/2010/main" val="2176258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E27016B-2982-B44A-C5BC-85A544C31A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8480221" cy="457200"/>
          </a:xfrm>
        </p:spPr>
        <p:txBody>
          <a:bodyPr/>
          <a:lstStyle/>
          <a:p>
            <a:r>
              <a:rPr lang="de-DE" dirty="0"/>
              <a:t>Standard </a:t>
            </a:r>
            <a:r>
              <a:rPr lang="de-DE" dirty="0" err="1"/>
              <a:t>Workhorse</a:t>
            </a:r>
            <a:r>
              <a:rPr lang="de-DE" dirty="0"/>
              <a:t>: Logistische Regression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05A26C-4388-4AE5-70B5-481A2BC816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17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71F79F-DC95-C7E3-EDA7-D68EC35873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Klassifikation: </a:t>
            </a:r>
            <a:r>
              <a:rPr lang="de-DE" dirty="0">
                <a:solidFill>
                  <a:schemeClr val="accent1"/>
                </a:solidFill>
              </a:rPr>
              <a:t>Beispiel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0FDF905-ABF5-A99C-B2ED-CADEA1B60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196752"/>
            <a:ext cx="4250644" cy="3346823"/>
          </a:xfrm>
          <a:prstGeom prst="rect">
            <a:avLst/>
          </a:prstGeom>
        </p:spPr>
      </p:pic>
      <p:sp>
        <p:nvSpPr>
          <p:cNvPr id="7" name="Textplatzhalter 1">
            <a:extLst>
              <a:ext uri="{FF2B5EF4-FFF2-40B4-BE49-F238E27FC236}">
                <a16:creationId xmlns:a16="http://schemas.microsoft.com/office/drawing/2014/main" id="{BAC6A2F1-7F78-40E5-BCAB-F1A0C18AD326}"/>
              </a:ext>
            </a:extLst>
          </p:cNvPr>
          <p:cNvSpPr txBox="1">
            <a:spLocks/>
          </p:cNvSpPr>
          <p:nvPr/>
        </p:nvSpPr>
        <p:spPr>
          <a:xfrm>
            <a:off x="4535827" y="1321992"/>
            <a:ext cx="7112069" cy="492169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marL="180975" indent="-180975" algn="l" defTabSz="914400" rtl="0" eaLnBrk="1" latinLnBrk="0" hangingPunct="1"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ea typeface="+mn-ea"/>
                <a:cs typeface="Arial Narrow"/>
              </a:defRPr>
            </a:lvl1pPr>
            <a:lvl2pPr marL="442913" indent="-261938" algn="l" defTabSz="914400" rtl="0" eaLnBrk="1" latinLnBrk="0" hangingPunct="1">
              <a:spcBef>
                <a:spcPts val="0"/>
              </a:spcBef>
              <a:spcAft>
                <a:spcPts val="1200"/>
              </a:spcAft>
              <a:buSzPct val="80000"/>
              <a:buFont typeface="Symbol" panose="05050102010706020507" pitchFamily="18" charset="2"/>
              <a:buChar char="-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ea typeface="+mn-ea"/>
                <a:cs typeface="Arial Narrow"/>
              </a:defRPr>
            </a:lvl2pPr>
            <a:lvl3pPr marL="715963" indent="-273050" algn="l" defTabSz="914400" rtl="0" eaLnBrk="1" latinLnBrk="0" hangingPunct="1">
              <a:spcBef>
                <a:spcPts val="0"/>
              </a:spcBef>
              <a:spcAft>
                <a:spcPts val="1200"/>
              </a:spcAft>
              <a:buSzPct val="80000"/>
              <a:buFont typeface="Wingdings" charset="2"/>
              <a:buChar char="§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ea typeface="+mn-ea"/>
                <a:cs typeface="Arial Narrow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ea typeface="+mn-ea"/>
                <a:cs typeface="Arial Narrow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1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ea typeface="+mn-ea"/>
                <a:cs typeface="Arial Narrow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dirty="0"/>
              <a:t>Modelliert die Wahrscheinlichkeit für Y über eine logistische Funktion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Eine Umformung führt zu einer linearen Funktion, deren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die </a:t>
            </a:r>
            <a:r>
              <a:rPr lang="de-DE" b="1" dirty="0"/>
              <a:t>logarithmierten </a:t>
            </a:r>
            <a:r>
              <a:rPr lang="de-DE" b="1" dirty="0" err="1"/>
              <a:t>odds</a:t>
            </a:r>
            <a:r>
              <a:rPr lang="de-DE" b="1" dirty="0"/>
              <a:t> /</a:t>
            </a:r>
            <a:r>
              <a:rPr lang="de-DE" dirty="0"/>
              <a:t> </a:t>
            </a:r>
            <a:r>
              <a:rPr lang="de-DE" b="1" dirty="0" err="1"/>
              <a:t>logits</a:t>
            </a:r>
            <a:r>
              <a:rPr lang="de-DE" b="1" dirty="0"/>
              <a:t> </a:t>
            </a:r>
            <a:r>
              <a:rPr lang="de-DE" dirty="0"/>
              <a:t>sind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Auf Basis des/der jeweiligen X-Variablen bekommt man p </a:t>
            </a:r>
          </a:p>
          <a:p>
            <a:r>
              <a:rPr lang="de-DE" dirty="0"/>
              <a:t>Klassifikation in Y=1, wenn der p-Wert einen </a:t>
            </a:r>
            <a:r>
              <a:rPr lang="de-DE" b="1" dirty="0"/>
              <a:t>manuell gewählten Threshold </a:t>
            </a:r>
            <a:r>
              <a:rPr lang="de-DE" dirty="0"/>
              <a:t>überschreitet, z.B. p &gt; .5)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7BAC000-919E-4EA6-BC0F-BC8CCD887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64" y="2132856"/>
            <a:ext cx="2117444" cy="59154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59DCC33-C09D-7CCB-F50A-F9DDDF577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872" y="3861048"/>
            <a:ext cx="2823255" cy="6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2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C617C09-1163-87D4-6FB0-28B71EBD74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11325021" cy="6001816"/>
          </a:xfrm>
        </p:spPr>
        <p:txBody>
          <a:bodyPr/>
          <a:lstStyle/>
          <a:p>
            <a:r>
              <a:rPr lang="de-DE" dirty="0"/>
              <a:t>Zentrale Frage: Wie akkurat ist das Modell in der positiven und negativen Klassifikation ?</a:t>
            </a:r>
          </a:p>
          <a:p>
            <a:r>
              <a:rPr lang="de-DE" b="1" dirty="0" err="1"/>
              <a:t>Confusion</a:t>
            </a:r>
            <a:r>
              <a:rPr lang="de-DE" b="1" dirty="0"/>
              <a:t> </a:t>
            </a:r>
            <a:r>
              <a:rPr lang="de-DE" b="1" dirty="0" err="1"/>
              <a:t>matrix</a:t>
            </a:r>
            <a:endParaRPr lang="de-DE" b="1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Intuitiv: Akkuratheit (</a:t>
            </a:r>
            <a:r>
              <a:rPr lang="de-DE" dirty="0" err="1"/>
              <a:t>Accuracy</a:t>
            </a:r>
            <a:r>
              <a:rPr lang="de-DE" dirty="0"/>
              <a:t>) als primäre Metrik: Anzahl der korrekten Klassifikationen an allen.</a:t>
            </a:r>
          </a:p>
          <a:p>
            <a:r>
              <a:rPr lang="de-DE" dirty="0"/>
              <a:t>Wichtige Konzepte:</a:t>
            </a:r>
            <a:endParaRPr lang="de-DE" b="1" dirty="0"/>
          </a:p>
          <a:p>
            <a:pPr lvl="1"/>
            <a:r>
              <a:rPr lang="de-DE" b="1" dirty="0" err="1"/>
              <a:t>Sensitivity</a:t>
            </a:r>
            <a:r>
              <a:rPr lang="de-DE" b="1" dirty="0"/>
              <a:t>: </a:t>
            </a:r>
            <a:r>
              <a:rPr lang="de-DE" dirty="0"/>
              <a:t>Wie häufig erkenne ich Y=1 (=krank), wenn die Person krank ist (untere Zeile)?</a:t>
            </a:r>
          </a:p>
          <a:p>
            <a:pPr lvl="1"/>
            <a:r>
              <a:rPr lang="de-DE" b="1" dirty="0"/>
              <a:t>Spezifität: </a:t>
            </a:r>
            <a:r>
              <a:rPr lang="de-DE" dirty="0"/>
              <a:t>Wie häufig kann ich die Krankheit ausschließen, wenn die Person gesund ist (obere Zeile)?</a:t>
            </a:r>
          </a:p>
          <a:p>
            <a:pPr marL="180975" lvl="1" indent="0">
              <a:buNone/>
            </a:pPr>
            <a:r>
              <a:rPr lang="de-DE" dirty="0"/>
              <a:t>→ Beide stehen in einem Spannungsverhältnis (eine zu maximieren ist leicht)</a:t>
            </a:r>
          </a:p>
          <a:p>
            <a:pPr lvl="1"/>
            <a:endParaRPr lang="de-DE" b="1" dirty="0"/>
          </a:p>
          <a:p>
            <a:pPr lvl="1"/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E0CFFE8-2835-D5B9-9023-32DAB8A17DD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18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41BFE2-FAB5-0897-B195-D95A7E25BF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Klassifikation: </a:t>
            </a:r>
            <a:r>
              <a:rPr lang="de-DE" dirty="0">
                <a:solidFill>
                  <a:schemeClr val="accent1"/>
                </a:solidFill>
              </a:rPr>
              <a:t>Performance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D8CB2973-974D-ED63-05C7-2F390EE48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249219"/>
              </p:ext>
            </p:extLst>
          </p:nvPr>
        </p:nvGraphicFramePr>
        <p:xfrm>
          <a:off x="582100" y="1700808"/>
          <a:ext cx="468052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5">
                  <a:extLst>
                    <a:ext uri="{9D8B030D-6E8A-4147-A177-3AD203B41FA5}">
                      <a16:colId xmlns:a16="http://schemas.microsoft.com/office/drawing/2014/main" val="91327263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711389663"/>
                    </a:ext>
                  </a:extLst>
                </a:gridCol>
                <a:gridCol w="1944217">
                  <a:extLst>
                    <a:ext uri="{9D8B030D-6E8A-4147-A177-3AD203B41FA5}">
                      <a16:colId xmlns:a16="http://schemas.microsoft.com/office/drawing/2014/main" val="3213404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alatino Linotype" panose="02040502050505030304" pitchFamily="18" charset="0"/>
                          <a:ea typeface="+mn-ea"/>
                        </a:rPr>
                        <a:t>        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0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alatino Linotype" panose="02040502050505030304" pitchFamily="18" charset="0"/>
                          <a:ea typeface="+mn-ea"/>
                        </a:rPr>
                        <a:t>Klassifikation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48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alatino Linotype" panose="02040502050505030304" pitchFamily="18" charset="0"/>
                          <a:ea typeface="+mn-ea"/>
                        </a:rPr>
                        <a:t>Wahrheit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alatino Linotype" panose="02040502050505030304" pitchFamily="18" charset="0"/>
                          <a:ea typeface="+mn-ea"/>
                        </a:rPr>
                        <a:t>Y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alatino Linotype" panose="02040502050505030304" pitchFamily="18" charset="0"/>
                          <a:ea typeface="+mn-ea"/>
                        </a:rPr>
                        <a:t>Y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08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alatino Linotype" panose="02040502050505030304" pitchFamily="18" charset="0"/>
                          <a:ea typeface="+mn-ea"/>
                        </a:rPr>
                        <a:t>     Y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alatino Linotype" panose="02040502050505030304" pitchFamily="18" charset="0"/>
                          <a:ea typeface="+mn-ea"/>
                        </a:rPr>
                        <a:t>True Negatives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alatino Linotype" panose="02040502050505030304" pitchFamily="18" charset="0"/>
                          <a:ea typeface="+mn-ea"/>
                        </a:rPr>
                        <a:t>False</a:t>
                      </a:r>
                      <a:r>
                        <a:rPr lang="de-DE" sz="20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alatino Linotype" panose="02040502050505030304" pitchFamily="18" charset="0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alatino Linotype" panose="02040502050505030304" pitchFamily="18" charset="0"/>
                          <a:ea typeface="+mn-ea"/>
                        </a:rPr>
                        <a:t>Positives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3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alatino Linotype" panose="02040502050505030304" pitchFamily="18" charset="0"/>
                          <a:ea typeface="+mn-ea"/>
                        </a:rPr>
                        <a:t>     Y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alatino Linotype" panose="02040502050505030304" pitchFamily="18" charset="0"/>
                          <a:ea typeface="+mn-ea"/>
                        </a:rPr>
                        <a:t>False</a:t>
                      </a:r>
                      <a:r>
                        <a:rPr lang="de-DE" sz="20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alatino Linotype" panose="02040502050505030304" pitchFamily="18" charset="0"/>
                          <a:ea typeface="+mn-ea"/>
                        </a:rPr>
                        <a:t> negatives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alatino Linotype" panose="02040502050505030304" pitchFamily="18" charset="0"/>
                          <a:ea typeface="+mn-ea"/>
                        </a:rPr>
                        <a:t>True</a:t>
                      </a:r>
                    </a:p>
                    <a:p>
                      <a:r>
                        <a:rPr lang="de-DE" sz="20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alatino Linotype" panose="02040502050505030304" pitchFamily="18" charset="0"/>
                          <a:ea typeface="+mn-ea"/>
                        </a:rPr>
                        <a:t>positives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62865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46996B-498F-2E13-BA12-5EFB278DB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718122"/>
              </p:ext>
            </p:extLst>
          </p:nvPr>
        </p:nvGraphicFramePr>
        <p:xfrm>
          <a:off x="5761384" y="1700808"/>
          <a:ext cx="468052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5">
                  <a:extLst>
                    <a:ext uri="{9D8B030D-6E8A-4147-A177-3AD203B41FA5}">
                      <a16:colId xmlns:a16="http://schemas.microsoft.com/office/drawing/2014/main" val="91327263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711389663"/>
                    </a:ext>
                  </a:extLst>
                </a:gridCol>
                <a:gridCol w="1944217">
                  <a:extLst>
                    <a:ext uri="{9D8B030D-6E8A-4147-A177-3AD203B41FA5}">
                      <a16:colId xmlns:a16="http://schemas.microsoft.com/office/drawing/2014/main" val="3213404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alatino Linotype" panose="02040502050505030304" pitchFamily="18" charset="0"/>
                          <a:ea typeface="+mn-ea"/>
                        </a:rPr>
                        <a:t>        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0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alatino Linotype" panose="02040502050505030304" pitchFamily="18" charset="0"/>
                          <a:ea typeface="+mn-ea"/>
                        </a:rPr>
                        <a:t>Klassifikation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48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alatino Linotype" panose="02040502050505030304" pitchFamily="18" charset="0"/>
                          <a:ea typeface="+mn-ea"/>
                        </a:rPr>
                        <a:t>Wahrheit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alatino Linotype" panose="02040502050505030304" pitchFamily="18" charset="0"/>
                          <a:ea typeface="+mn-ea"/>
                        </a:rPr>
                        <a:t>"Gesund"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alatino Linotype" panose="02040502050505030304" pitchFamily="18" charset="0"/>
                          <a:ea typeface="+mn-ea"/>
                        </a:rPr>
                        <a:t>"Krebs"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08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alatino Linotype" panose="02040502050505030304" pitchFamily="18" charset="0"/>
                          <a:ea typeface="+mn-ea"/>
                        </a:rPr>
                        <a:t> Gesund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alatino Linotype" panose="02040502050505030304" pitchFamily="18" charset="0"/>
                          <a:ea typeface="+mn-ea"/>
                        </a:rPr>
                        <a:t>True Negatives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alatino Linotype" panose="02040502050505030304" pitchFamily="18" charset="0"/>
                          <a:ea typeface="+mn-ea"/>
                        </a:rPr>
                        <a:t>False</a:t>
                      </a:r>
                      <a:r>
                        <a:rPr lang="de-DE" sz="20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alatino Linotype" panose="02040502050505030304" pitchFamily="18" charset="0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alatino Linotype" panose="02040502050505030304" pitchFamily="18" charset="0"/>
                          <a:ea typeface="+mn-ea"/>
                        </a:rPr>
                        <a:t>Positives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3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alatino Linotype" panose="02040502050505030304" pitchFamily="18" charset="0"/>
                          <a:ea typeface="+mn-ea"/>
                        </a:rPr>
                        <a:t> Krebs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alatino Linotype" panose="02040502050505030304" pitchFamily="18" charset="0"/>
                          <a:ea typeface="+mn-ea"/>
                        </a:rPr>
                        <a:t>False</a:t>
                      </a:r>
                      <a:r>
                        <a:rPr lang="de-DE" sz="20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alatino Linotype" panose="02040502050505030304" pitchFamily="18" charset="0"/>
                          <a:ea typeface="+mn-ea"/>
                        </a:rPr>
                        <a:t> negatives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alatino Linotype" panose="02040502050505030304" pitchFamily="18" charset="0"/>
                          <a:ea typeface="+mn-ea"/>
                        </a:rPr>
                        <a:t>True</a:t>
                      </a:r>
                    </a:p>
                    <a:p>
                      <a:r>
                        <a:rPr lang="de-DE" sz="20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alatino Linotype" panose="02040502050505030304" pitchFamily="18" charset="0"/>
                          <a:ea typeface="+mn-ea"/>
                        </a:rPr>
                        <a:t>positives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62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72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E0FEB65-2C3D-977F-BF4D-ACA21FF92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196752"/>
            <a:ext cx="3600400" cy="3502481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380BED0-2E05-8981-BDFF-C75B0225DA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11599261" cy="717539"/>
          </a:xfrm>
          <a:solidFill>
            <a:schemeClr val="bg1"/>
          </a:solidFill>
        </p:spPr>
        <p:txBody>
          <a:bodyPr/>
          <a:lstStyle/>
          <a:p>
            <a:r>
              <a:rPr lang="de-DE" dirty="0"/>
              <a:t>Die ROC-Kurve zeigt das Spannungsverhältnis: </a:t>
            </a:r>
            <a:br>
              <a:rPr lang="de-DE" dirty="0"/>
            </a:br>
            <a:r>
              <a:rPr lang="de-DE" b="1" dirty="0"/>
              <a:t>Wie wirkt sich ein laxerer vs. strengerer Threshold auf die True positives </a:t>
            </a:r>
            <a:r>
              <a:rPr lang="de-DE" b="1" dirty="0" err="1"/>
              <a:t>v.s</a:t>
            </a:r>
            <a:r>
              <a:rPr lang="de-DE" b="1" dirty="0"/>
              <a:t> </a:t>
            </a:r>
            <a:r>
              <a:rPr lang="de-DE" b="1" dirty="0" err="1"/>
              <a:t>false</a:t>
            </a:r>
            <a:r>
              <a:rPr lang="de-DE" b="1" dirty="0"/>
              <a:t> positives aus?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BCD1A7F-A27F-D6BB-ED8E-BC4B757822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19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6D3FEA-372F-84E4-0B80-77B71F544C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Klassifikation: </a:t>
            </a:r>
            <a:r>
              <a:rPr lang="de-DE" dirty="0">
                <a:solidFill>
                  <a:schemeClr val="accent1"/>
                </a:solidFill>
              </a:rPr>
              <a:t>Performance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73CCCE-0908-450F-2DBF-8C49666BC03D}"/>
              </a:ext>
            </a:extLst>
          </p:cNvPr>
          <p:cNvSpPr txBox="1"/>
          <p:nvPr/>
        </p:nvSpPr>
        <p:spPr>
          <a:xfrm>
            <a:off x="3863752" y="1591319"/>
            <a:ext cx="7776864" cy="457398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Graue Diagonale: Raten 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Alle Modelle im oberen Drittel sind besser als Raten. 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­"Area </a:t>
            </a:r>
            <a:r>
              <a:rPr lang="de-DE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under</a:t>
            </a: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de-DE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the</a:t>
            </a: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de-DE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curve</a:t>
            </a: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" (AUC)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ist ein wichtiges performance-Maß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Die Kurve zeigt, wie ein bestimmter Klassifikations-Erfolg (TP) mit dem Anteil der Fehlalarme (FP) einhergeht. 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Durch die </a:t>
            </a: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Wahl des </a:t>
            </a:r>
            <a:r>
              <a:rPr lang="de-DE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Thresholds</a:t>
            </a: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bestimmt man das gewünschte Verhältnis (will man eher eine Krankheit übersehen oder gesunde Patienten beunruhigen?)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5E785BA3-1552-E2BE-1766-D2FE767FE2CA}"/>
              </a:ext>
            </a:extLst>
          </p:cNvPr>
          <p:cNvCxnSpPr/>
          <p:nvPr/>
        </p:nvCxnSpPr>
        <p:spPr>
          <a:xfrm flipH="1">
            <a:off x="1127722" y="1861763"/>
            <a:ext cx="2457450" cy="2066925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5">
            <a:extLst>
              <a:ext uri="{FF2B5EF4-FFF2-40B4-BE49-F238E27FC236}">
                <a16:creationId xmlns:a16="http://schemas.microsoft.com/office/drawing/2014/main" id="{798A492C-6B57-4F1A-D538-53B7D1968AA8}"/>
              </a:ext>
            </a:extLst>
          </p:cNvPr>
          <p:cNvSpPr txBox="1"/>
          <p:nvPr/>
        </p:nvSpPr>
        <p:spPr>
          <a:xfrm>
            <a:off x="2986241" y="1708005"/>
            <a:ext cx="685800" cy="3143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 </a:t>
            </a:r>
            <a:r>
              <a:rPr lang="de-DE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.01</a:t>
            </a:r>
            <a:endParaRPr lang="de-D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feld 5">
            <a:extLst>
              <a:ext uri="{FF2B5EF4-FFF2-40B4-BE49-F238E27FC236}">
                <a16:creationId xmlns:a16="http://schemas.microsoft.com/office/drawing/2014/main" id="{6AF73AD1-74C0-C32B-DB68-5EE63F53565C}"/>
              </a:ext>
            </a:extLst>
          </p:cNvPr>
          <p:cNvSpPr txBox="1"/>
          <p:nvPr/>
        </p:nvSpPr>
        <p:spPr>
          <a:xfrm>
            <a:off x="784822" y="3532949"/>
            <a:ext cx="685800" cy="3143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 </a:t>
            </a:r>
            <a:r>
              <a:rPr lang="de-DE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.99</a:t>
            </a:r>
            <a:endParaRPr lang="de-D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D07D278-643B-8508-0789-8776A930B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39" y="4694537"/>
            <a:ext cx="2723391" cy="2144312"/>
          </a:xfrm>
          <a:prstGeom prst="rect">
            <a:avLst/>
          </a:prstGeom>
        </p:spPr>
      </p:pic>
      <p:sp>
        <p:nvSpPr>
          <p:cNvPr id="12" name="Textfeld 5">
            <a:extLst>
              <a:ext uri="{FF2B5EF4-FFF2-40B4-BE49-F238E27FC236}">
                <a16:creationId xmlns:a16="http://schemas.microsoft.com/office/drawing/2014/main" id="{D30F6EA0-CD0D-52F1-95CA-84D898DE22F5}"/>
              </a:ext>
            </a:extLst>
          </p:cNvPr>
          <p:cNvSpPr txBox="1"/>
          <p:nvPr/>
        </p:nvSpPr>
        <p:spPr>
          <a:xfrm>
            <a:off x="1881808" y="5905847"/>
            <a:ext cx="685800" cy="26358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 = .10</a:t>
            </a:r>
          </a:p>
        </p:txBody>
      </p:sp>
      <p:sp>
        <p:nvSpPr>
          <p:cNvPr id="13" name="Textfeld 5">
            <a:extLst>
              <a:ext uri="{FF2B5EF4-FFF2-40B4-BE49-F238E27FC236}">
                <a16:creationId xmlns:a16="http://schemas.microsoft.com/office/drawing/2014/main" id="{FE59FEE7-D07D-B2E3-60E5-A39247F7971D}"/>
              </a:ext>
            </a:extLst>
          </p:cNvPr>
          <p:cNvSpPr txBox="1"/>
          <p:nvPr/>
        </p:nvSpPr>
        <p:spPr>
          <a:xfrm>
            <a:off x="2517727" y="4926867"/>
            <a:ext cx="685800" cy="3143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 = .90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B43D1F9-E6CA-C304-15F0-8279EC5DFBF4}"/>
              </a:ext>
            </a:extLst>
          </p:cNvPr>
          <p:cNvCxnSpPr>
            <a:cxnSpLocks/>
          </p:cNvCxnSpPr>
          <p:nvPr/>
        </p:nvCxnSpPr>
        <p:spPr>
          <a:xfrm>
            <a:off x="2404170" y="4831679"/>
            <a:ext cx="0" cy="147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513AC77-9FB1-C499-B1B4-2D908D3021FA}"/>
              </a:ext>
            </a:extLst>
          </p:cNvPr>
          <p:cNvCxnSpPr>
            <a:cxnSpLocks/>
          </p:cNvCxnSpPr>
          <p:nvPr/>
        </p:nvCxnSpPr>
        <p:spPr>
          <a:xfrm>
            <a:off x="3143672" y="4850729"/>
            <a:ext cx="0" cy="147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93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3E8E572-187F-89E1-78E8-E955E5DA06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11325021" cy="5875214"/>
          </a:xfrm>
        </p:spPr>
        <p:txBody>
          <a:bodyPr/>
          <a:lstStyle/>
          <a:p>
            <a:r>
              <a:rPr lang="de-DE" b="1" dirty="0"/>
              <a:t>Teil der Informationsstrategie: Definition der Ziele</a:t>
            </a:r>
            <a:r>
              <a:rPr lang="de-DE" dirty="0"/>
              <a:t> (→ Was ist die relevante / zu liefernde Information?): </a:t>
            </a:r>
          </a:p>
          <a:p>
            <a:pPr lvl="1"/>
            <a:r>
              <a:rPr lang="de-DE" b="1" dirty="0"/>
              <a:t>Deskriptiv: </a:t>
            </a:r>
            <a:r>
              <a:rPr lang="de-DE" dirty="0"/>
              <a:t>Beschreibung von </a:t>
            </a:r>
          </a:p>
          <a:p>
            <a:pPr lvl="2"/>
            <a:r>
              <a:rPr lang="de-DE" dirty="0"/>
              <a:t>Zielvariablen (z.B. KPIs)</a:t>
            </a:r>
          </a:p>
          <a:p>
            <a:pPr lvl="2"/>
            <a:r>
              <a:rPr lang="de-DE" dirty="0"/>
              <a:t>Zeitlichen Verläufen, einfachen Zusammenhängen (z.B. Geschlechtsunterschiede)</a:t>
            </a:r>
          </a:p>
          <a:p>
            <a:pPr lvl="2"/>
            <a:r>
              <a:rPr lang="de-DE" dirty="0"/>
              <a:t>Identifikation von Mustern (z.B. Clusteranalyse)</a:t>
            </a:r>
          </a:p>
          <a:p>
            <a:pPr lvl="1"/>
            <a:r>
              <a:rPr lang="de-DE" b="1" dirty="0"/>
              <a:t>Kausal</a:t>
            </a:r>
            <a:r>
              <a:rPr lang="de-DE" dirty="0"/>
              <a:t> (Explanation): </a:t>
            </a:r>
          </a:p>
          <a:p>
            <a:pPr lvl="2"/>
            <a:r>
              <a:rPr lang="de-DE" dirty="0"/>
              <a:t>Frage nach den </a:t>
            </a:r>
            <a:r>
              <a:rPr lang="de-DE" b="1" dirty="0"/>
              <a:t>Ursachen</a:t>
            </a:r>
            <a:r>
              <a:rPr lang="de-DE" dirty="0"/>
              <a:t> einer Target-Variable (z.B. "warum laufen die Kunden weg?")</a:t>
            </a:r>
          </a:p>
          <a:p>
            <a:pPr lvl="2"/>
            <a:r>
              <a:rPr lang="de-DE" dirty="0"/>
              <a:t>Frage nach der </a:t>
            </a:r>
            <a:r>
              <a:rPr lang="de-DE" b="1" dirty="0"/>
              <a:t>Wirkung</a:t>
            </a:r>
            <a:r>
              <a:rPr lang="de-DE" dirty="0"/>
              <a:t> einer Maßnahme (z.B. "wie wirkt sich eine Preiserhöhung aus")</a:t>
            </a:r>
          </a:p>
          <a:p>
            <a:pPr marL="442913" lvl="2" indent="0">
              <a:buNone/>
            </a:pPr>
            <a:r>
              <a:rPr lang="de-DE" dirty="0"/>
              <a:t>→ Problem der </a:t>
            </a:r>
            <a:r>
              <a:rPr lang="de-DE" b="1" dirty="0"/>
              <a:t>kausalen Identifikation</a:t>
            </a:r>
          </a:p>
          <a:p>
            <a:pPr lvl="1"/>
            <a:r>
              <a:rPr lang="de-DE" b="1" dirty="0"/>
              <a:t>Vorhersage</a:t>
            </a:r>
            <a:r>
              <a:rPr lang="de-DE" dirty="0"/>
              <a:t> (</a:t>
            </a:r>
            <a:r>
              <a:rPr lang="de-DE" dirty="0" err="1"/>
              <a:t>Prediction</a:t>
            </a:r>
            <a:r>
              <a:rPr lang="de-DE" dirty="0"/>
              <a:t>): Was weiß ich über Y (das Target), wenn ich Wissen über X habe?</a:t>
            </a:r>
          </a:p>
          <a:p>
            <a:pPr lvl="2"/>
            <a:r>
              <a:rPr lang="de-DE" dirty="0"/>
              <a:t>Querschnittlich: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-Ansätze (ML) </a:t>
            </a:r>
          </a:p>
          <a:p>
            <a:pPr lvl="2"/>
            <a:r>
              <a:rPr lang="de-DE" dirty="0"/>
              <a:t>Längsschnittlich: </a:t>
            </a:r>
            <a:r>
              <a:rPr lang="de-DE" dirty="0" err="1"/>
              <a:t>Forecasting</a:t>
            </a:r>
            <a:r>
              <a:rPr lang="de-DE" dirty="0"/>
              <a:t> (u.U. auch mit in Kombination mit ML)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EBAEC1-C28E-BD22-92C8-67CA19728B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dirty="0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2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50DA75-BA4C-ED55-7E67-74829C49F5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Kategorien von Ansätzen (Wiederholung)</a:t>
            </a:r>
          </a:p>
        </p:txBody>
      </p:sp>
    </p:spTree>
    <p:extLst>
      <p:ext uri="{BB962C8B-B14F-4D97-AF65-F5344CB8AC3E}">
        <p14:creationId xmlns:p14="http://schemas.microsoft.com/office/powerpoint/2010/main" val="61338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B40280E1-97F8-CA19-E270-B4B1E3E26E8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257379" y="764704"/>
                <a:ext cx="9439021" cy="5832648"/>
              </a:xfrm>
            </p:spPr>
            <p:txBody>
              <a:bodyPr/>
              <a:lstStyle/>
              <a:p>
                <a:r>
                  <a:rPr lang="de-DE" dirty="0"/>
                  <a:t>Auf Basis der </a:t>
                </a:r>
                <a:r>
                  <a:rPr lang="de-DE" dirty="0" err="1"/>
                  <a:t>Confusion</a:t>
                </a:r>
                <a:r>
                  <a:rPr lang="de-DE" dirty="0"/>
                  <a:t> </a:t>
                </a:r>
                <a:r>
                  <a:rPr lang="de-DE" dirty="0" err="1"/>
                  <a:t>matrix</a:t>
                </a:r>
                <a:r>
                  <a:rPr lang="de-DE" dirty="0"/>
                  <a:t> lassen sich andere wichtige Metriken berechnen</a:t>
                </a:r>
              </a:p>
              <a:p>
                <a:pPr lvl="1">
                  <a:spcBef>
                    <a:spcPts val="600"/>
                  </a:spcBef>
                  <a:tabLst>
                    <a:tab pos="228600" algn="l"/>
                    <a:tab pos="449580" algn="l"/>
                  </a:tabLst>
                </a:pPr>
                <a:r>
                  <a:rPr lang="de-DE" b="1" dirty="0" err="1">
                    <a:solidFill>
                      <a:srgbClr val="000000"/>
                    </a:solidFill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</a:rPr>
                  <a:t>Sensitivity</a:t>
                </a:r>
                <a:r>
                  <a:rPr lang="de-DE" b="1" dirty="0">
                    <a:solidFill>
                      <a:srgbClr val="000000"/>
                    </a:solidFill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</a:rPr>
                  <a:t> / Recall: </a:t>
                </a:r>
                <a:r>
                  <a:rPr lang="de-DE" dirty="0">
                    <a:solidFill>
                      <a:srgbClr val="000000"/>
                    </a:solidFill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</a:rPr>
                  <a:t>Korrektes Erkennen der positiven Fälle (TP + FN)</a:t>
                </a:r>
                <a:endParaRPr lang="de-DE" dirty="0">
                  <a:effectLst/>
                  <a:ea typeface="Times New Roman" panose="02020603050405020304" pitchFamily="18" charset="0"/>
                </a:endParaRPr>
              </a:p>
              <a:p>
                <a:pPr marL="270510" indent="0">
                  <a:spcBef>
                    <a:spcPts val="600"/>
                  </a:spcBef>
                  <a:buNone/>
                  <a:tabLst>
                    <a:tab pos="228600" algn="l"/>
                    <a:tab pos="44958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𝑆𝑒𝑛𝑠𝑖𝑡𝑖𝑡𝑖𝑣𝑖𝑡𝑦</m:t>
                      </m:r>
                      <m:r>
                        <a:rPr lang="de-DE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de-DE" dirty="0">
                  <a:effectLst/>
                  <a:ea typeface="Times New Roman" panose="02020603050405020304" pitchFamily="18" charset="0"/>
                </a:endParaRPr>
              </a:p>
              <a:p>
                <a:pPr lvl="1">
                  <a:spcBef>
                    <a:spcPts val="200"/>
                  </a:spcBef>
                </a:pPr>
                <a:r>
                  <a:rPr lang="de-DE" b="1" dirty="0">
                    <a:latin typeface="Palatino Linotype" panose="02040502050505030304" pitchFamily="18" charset="0"/>
                  </a:rPr>
                  <a:t>Spezifität: </a:t>
                </a:r>
                <a:r>
                  <a:rPr lang="de-DE" dirty="0">
                    <a:latin typeface="Palatino Linotype" panose="02040502050505030304" pitchFamily="18" charset="0"/>
                  </a:rPr>
                  <a:t>Korrektes Erkennen der negativen Fälle (TN + FP)</a:t>
                </a:r>
                <a:endParaRPr lang="de-DE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180975" lvl="1" indent="0"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𝑆𝑝𝑒𝑐𝑖𝑓𝑖𝑐𝑖𝑡𝑦</m:t>
                      </m:r>
                      <m:r>
                        <a:rPr lang="de-DE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  <m:r>
                            <a:rPr lang="de-DE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  <m:r>
                            <a:rPr lang="de-DE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𝑁</m:t>
                          </m:r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de-DE" b="1" dirty="0">
                  <a:latin typeface="Palatino Linotype" panose="02040502050505030304" pitchFamily="18" charset="0"/>
                </a:endParaRPr>
              </a:p>
              <a:p>
                <a:pPr lvl="1">
                  <a:spcBef>
                    <a:spcPts val="200"/>
                  </a:spcBef>
                </a:pPr>
                <a:r>
                  <a:rPr lang="de-DE" b="1" dirty="0">
                    <a:latin typeface="Palatino Linotype" panose="02040502050505030304" pitchFamily="18" charset="0"/>
                  </a:rPr>
                  <a:t>Precision: </a:t>
                </a:r>
                <a:r>
                  <a:rPr lang="de-DE" dirty="0">
                    <a:effectLst/>
                    <a:ea typeface="Times New Roman" panose="02020603050405020304" pitchFamily="18" charset="0"/>
                  </a:rPr>
                  <a:t>Anteil der TP an den als positiv klassifizierten Fällen (korrekte und falsche)</a:t>
                </a:r>
              </a:p>
              <a:p>
                <a:pPr marL="270510" indent="0">
                  <a:spcBef>
                    <a:spcPts val="600"/>
                  </a:spcBef>
                  <a:buNone/>
                  <a:tabLst>
                    <a:tab pos="228600" algn="l"/>
                    <a:tab pos="44958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𝑃𝑟𝑒𝑐𝑖𝑠𝑖𝑜𝑛</m:t>
                      </m:r>
                      <m:r>
                        <a:rPr lang="de-DE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de-DE" dirty="0">
                  <a:effectLst/>
                  <a:ea typeface="Times New Roman" panose="02020603050405020304" pitchFamily="18" charset="0"/>
                </a:endParaRPr>
              </a:p>
              <a:p>
                <a:pPr lvl="1">
                  <a:spcBef>
                    <a:spcPts val="200"/>
                  </a:spcBef>
                </a:pPr>
                <a:r>
                  <a:rPr lang="de-DE" b="1" dirty="0"/>
                  <a:t>F1 score: </a:t>
                </a:r>
                <a:r>
                  <a:rPr lang="de-DE" dirty="0">
                    <a:effectLst/>
                    <a:ea typeface="Times New Roman" panose="02020603050405020304" pitchFamily="18" charset="0"/>
                  </a:rPr>
                  <a:t>Der F1-Score betrifft das optimale Verhältnis beider und ist im Idealfall 1.0 </a:t>
                </a:r>
              </a:p>
              <a:p>
                <a:pPr marL="270510" indent="0">
                  <a:spcBef>
                    <a:spcPts val="600"/>
                  </a:spcBef>
                  <a:buNone/>
                  <a:tabLst>
                    <a:tab pos="228600" algn="l"/>
                    <a:tab pos="44958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𝐹</m:t>
                      </m:r>
                      <m:r>
                        <a:rPr lang="de-DE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1</m:t>
                      </m:r>
                      <m:r>
                        <a:rPr lang="de-DE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𝑆𝑐𝑜𝑟𝑒</m:t>
                      </m:r>
                      <m:r>
                        <a:rPr lang="de-DE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=2×</m:t>
                      </m:r>
                      <m:f>
                        <m:fPr>
                          <m:ctrlPr>
                            <a:rPr lang="de-DE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𝑃𝑟𝑒𝑐𝑖𝑠𝑖𝑜𝑛</m:t>
                          </m:r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×</m:t>
                          </m:r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𝑃𝑟𝑒𝑐𝑖𝑠𝑖𝑜𝑛</m:t>
                          </m:r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de-DE" dirty="0"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B40280E1-97F8-CA19-E270-B4B1E3E26E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257379" y="764704"/>
                <a:ext cx="9439021" cy="5832648"/>
              </a:xfrm>
              <a:blipFill>
                <a:blip r:embed="rId2"/>
                <a:stretch>
                  <a:fillRect l="-581" t="-522" r="-581" b="-6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3D415A8-3246-EE72-8D60-09D4840A883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20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AF1FCE-8032-5303-DC8F-7E76524C2F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Klassifikation: </a:t>
            </a:r>
            <a:r>
              <a:rPr lang="de-DE" dirty="0">
                <a:solidFill>
                  <a:schemeClr val="accent1"/>
                </a:solidFill>
              </a:rPr>
              <a:t>Performance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B28591-A0CF-F896-AB4A-765AF9A35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105" y="2924944"/>
            <a:ext cx="1916513" cy="90724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7259228-1621-2199-819E-97B778CB4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108" y="1628800"/>
            <a:ext cx="1916513" cy="90724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45CA2CF-B2C1-2947-E03A-518F554AE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072" y="4321954"/>
            <a:ext cx="1916513" cy="907246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AC0979F-480E-50E8-6CF7-909C8E0A266F}"/>
              </a:ext>
            </a:extLst>
          </p:cNvPr>
          <p:cNvCxnSpPr>
            <a:cxnSpLocks/>
          </p:cNvCxnSpPr>
          <p:nvPr/>
        </p:nvCxnSpPr>
        <p:spPr>
          <a:xfrm>
            <a:off x="9863660" y="2348880"/>
            <a:ext cx="224803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CEB4234-FA5F-1EE0-4C64-8296EB38A134}"/>
              </a:ext>
            </a:extLst>
          </p:cNvPr>
          <p:cNvCxnSpPr>
            <a:cxnSpLocks/>
          </p:cNvCxnSpPr>
          <p:nvPr/>
        </p:nvCxnSpPr>
        <p:spPr>
          <a:xfrm>
            <a:off x="9863660" y="3423979"/>
            <a:ext cx="224803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8D6BE68-7AE7-50AA-D9E4-4C77FF204C30}"/>
              </a:ext>
            </a:extLst>
          </p:cNvPr>
          <p:cNvCxnSpPr>
            <a:cxnSpLocks/>
          </p:cNvCxnSpPr>
          <p:nvPr/>
        </p:nvCxnSpPr>
        <p:spPr>
          <a:xfrm>
            <a:off x="11496600" y="4221088"/>
            <a:ext cx="0" cy="1152128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96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71664" y="3245255"/>
            <a:ext cx="5688632" cy="367490"/>
          </a:xfrm>
        </p:spPr>
        <p:txBody>
          <a:bodyPr>
            <a:noAutofit/>
          </a:bodyPr>
          <a:lstStyle/>
          <a:p>
            <a:r>
              <a:rPr lang="en-US" sz="2800" b="1">
                <a:latin typeface="Palatino Linotype" panose="02040502050505030304" pitchFamily="18" charset="0"/>
              </a:rPr>
              <a:t>Analysen mit kausalem Fokus</a:t>
            </a:r>
            <a:endParaRPr lang="de-DE" sz="28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06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1646768-06D7-824F-D20F-D3D66E4C6C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11325021" cy="2880320"/>
          </a:xfrm>
        </p:spPr>
        <p:txBody>
          <a:bodyPr/>
          <a:lstStyle/>
          <a:p>
            <a:pPr marL="0" lvl="1" indent="0">
              <a:buNone/>
            </a:pPr>
            <a:r>
              <a:rPr lang="de-DE" b="1" dirty="0"/>
              <a:t>Lösungen </a:t>
            </a:r>
            <a:r>
              <a:rPr lang="de-DE" b="1"/>
              <a:t>bei Interventionen</a:t>
            </a:r>
            <a:r>
              <a:rPr lang="de-DE" b="1" dirty="0"/>
              <a:t>:</a:t>
            </a:r>
          </a:p>
          <a:p>
            <a:r>
              <a:rPr lang="de-DE" b="1" dirty="0"/>
              <a:t>Experimentell: </a:t>
            </a:r>
            <a:r>
              <a:rPr lang="de-DE" dirty="0" err="1"/>
              <a:t>Randomized</a:t>
            </a:r>
            <a:r>
              <a:rPr lang="de-DE" dirty="0"/>
              <a:t> </a:t>
            </a:r>
            <a:r>
              <a:rPr lang="de-DE" dirty="0" err="1"/>
              <a:t>controlled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(z.B. AB </a:t>
            </a:r>
            <a:r>
              <a:rPr lang="de-DE" dirty="0" err="1"/>
              <a:t>testing</a:t>
            </a:r>
            <a:r>
              <a:rPr lang="de-DE" dirty="0"/>
              <a:t> bei Pricing Models)</a:t>
            </a:r>
          </a:p>
          <a:p>
            <a:r>
              <a:rPr lang="de-DE" b="1" dirty="0"/>
              <a:t>Quasi-Experimentell: </a:t>
            </a:r>
          </a:p>
          <a:p>
            <a:pPr lvl="1"/>
            <a:r>
              <a:rPr lang="de-DE" b="1" dirty="0"/>
              <a:t>Gruppenvergleich</a:t>
            </a:r>
            <a:r>
              <a:rPr lang="de-DE" dirty="0"/>
              <a:t> mit u.U. selbst-selektierten / nicht identischen Gruppen </a:t>
            </a:r>
            <a:br>
              <a:rPr lang="de-DE" dirty="0"/>
            </a:br>
            <a:r>
              <a:rPr lang="de-DE" dirty="0"/>
              <a:t>(→ Kontrollvariablen)</a:t>
            </a:r>
          </a:p>
          <a:p>
            <a:pPr lvl="1"/>
            <a:r>
              <a:rPr lang="de-DE" b="1"/>
              <a:t>Längsschnittdaten</a:t>
            </a:r>
            <a:r>
              <a:rPr lang="de-DE" b="1" dirty="0"/>
              <a:t>: Vorher-Nachher-Vergleich </a:t>
            </a:r>
            <a:r>
              <a:rPr lang="de-DE" dirty="0"/>
              <a:t>oder</a:t>
            </a:r>
            <a:r>
              <a:rPr lang="de-DE" b="1" dirty="0"/>
              <a:t> Interrupted </a:t>
            </a:r>
            <a:r>
              <a:rPr lang="de-DE" b="1" dirty="0" err="1"/>
              <a:t>times</a:t>
            </a:r>
            <a:r>
              <a:rPr lang="de-DE" b="1" dirty="0"/>
              <a:t> </a:t>
            </a:r>
            <a:r>
              <a:rPr lang="de-DE" b="1" dirty="0" err="1"/>
              <a:t>series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64CAB8A-AA90-B550-1E06-EDDE393CA6C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737600" y="6317183"/>
            <a:ext cx="2844800" cy="365125"/>
          </a:xfrm>
        </p:spPr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4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A599A6-8125-5C19-4759-9051D037A4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Hauptziel kausaler Analysen: </a:t>
            </a:r>
            <a:r>
              <a:rPr lang="de-DE" dirty="0">
                <a:solidFill>
                  <a:schemeClr val="accent1"/>
                </a:solidFill>
              </a:rPr>
              <a:t>Kausale Identifikation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4C788DF-FEE7-5833-5206-31C26AE0D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810" y="3268962"/>
            <a:ext cx="3087382" cy="292741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3B80497-49E2-D8CD-2D58-3A55718A0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46" y="3522978"/>
            <a:ext cx="3049100" cy="230575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2F944B9F-2494-4963-421F-B2FA48CF67FA}"/>
              </a:ext>
            </a:extLst>
          </p:cNvPr>
          <p:cNvSpPr txBox="1"/>
          <p:nvPr/>
        </p:nvSpPr>
        <p:spPr>
          <a:xfrm>
            <a:off x="551383" y="5908299"/>
            <a:ext cx="3087383" cy="90061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Einführung einer Begrenzung der Medikamente pro Patient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19524C6-42A5-4B56-9D94-389E68807B71}"/>
              </a:ext>
            </a:extLst>
          </p:cNvPr>
          <p:cNvSpPr txBox="1"/>
          <p:nvPr/>
        </p:nvSpPr>
        <p:spPr>
          <a:xfrm>
            <a:off x="4956038" y="6049439"/>
            <a:ext cx="3732250" cy="85095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Einführung eines Gesetzes gegen Alkohol am Steuer in einer chinesischen Provinz</a:t>
            </a:r>
          </a:p>
        </p:txBody>
      </p:sp>
    </p:spTree>
    <p:extLst>
      <p:ext uri="{BB962C8B-B14F-4D97-AF65-F5344CB8AC3E}">
        <p14:creationId xmlns:p14="http://schemas.microsoft.com/office/powerpoint/2010/main" val="153065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88FCB0F-E5FD-9ABE-7D11-BBBF6DE840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379" y="764704"/>
            <a:ext cx="8121238" cy="5875214"/>
          </a:xfrm>
        </p:spPr>
        <p:txBody>
          <a:bodyPr/>
          <a:lstStyle/>
          <a:p>
            <a:pPr marL="0" indent="0">
              <a:spcAft>
                <a:spcPts val="2400"/>
              </a:spcAft>
              <a:buNone/>
            </a:pPr>
            <a:r>
              <a:rPr lang="de-DE" b="1" dirty="0"/>
              <a:t>Lösungen bei Vorliegen von nicht-experimentellen Daten (</a:t>
            </a:r>
            <a:r>
              <a:rPr lang="de-DE" b="1" dirty="0" err="1"/>
              <a:t>observational</a:t>
            </a:r>
            <a:r>
              <a:rPr lang="de-DE" b="1" dirty="0"/>
              <a:t> </a:t>
            </a:r>
            <a:r>
              <a:rPr lang="de-DE" b="1" dirty="0" err="1"/>
              <a:t>data</a:t>
            </a:r>
            <a:r>
              <a:rPr lang="de-DE" b="1" dirty="0"/>
              <a:t>):</a:t>
            </a:r>
            <a:endParaRPr lang="de-DE" dirty="0"/>
          </a:p>
          <a:p>
            <a:pPr>
              <a:spcAft>
                <a:spcPts val="2400"/>
              </a:spcAft>
            </a:pPr>
            <a:r>
              <a:rPr lang="de-DE" b="1" dirty="0"/>
              <a:t>Kontrollvariablen: </a:t>
            </a:r>
            <a:r>
              <a:rPr lang="de-DE" dirty="0"/>
              <a:t>Statistische Kontrolle von "</a:t>
            </a:r>
            <a:r>
              <a:rPr lang="de-DE" dirty="0" err="1"/>
              <a:t>Confoundern</a:t>
            </a:r>
            <a:r>
              <a:rPr lang="de-DE" dirty="0"/>
              <a:t>" (die Scheinkorrelationen verursachen)</a:t>
            </a:r>
          </a:p>
          <a:p>
            <a:pPr>
              <a:spcAft>
                <a:spcPts val="600"/>
              </a:spcAft>
            </a:pPr>
            <a:r>
              <a:rPr lang="de-DE" b="1" dirty="0"/>
              <a:t>Instrumentalvariablen: </a:t>
            </a:r>
            <a:r>
              <a:rPr lang="de-DE" dirty="0"/>
              <a:t>Identifikation von Variablen W, die </a:t>
            </a:r>
          </a:p>
          <a:p>
            <a:pPr marL="542925" lvl="1" indent="-361950">
              <a:spcAft>
                <a:spcPts val="600"/>
              </a:spcAft>
              <a:buSzPct val="100000"/>
              <a:buAutoNum type="alphaLcParenR"/>
            </a:pPr>
            <a:r>
              <a:rPr lang="de-DE" dirty="0"/>
              <a:t>mit X hoch korrelieren</a:t>
            </a:r>
          </a:p>
          <a:p>
            <a:pPr marL="542925" lvl="1" indent="-361950">
              <a:spcAft>
                <a:spcPts val="600"/>
              </a:spcAft>
              <a:buSzPct val="100000"/>
              <a:buAutoNum type="alphaLcParenR"/>
            </a:pPr>
            <a:r>
              <a:rPr lang="de-DE" dirty="0"/>
              <a:t>keinen direkten Effekt auf Y haben und </a:t>
            </a:r>
          </a:p>
          <a:p>
            <a:pPr marL="542925" lvl="1" indent="-361950">
              <a:spcAft>
                <a:spcPts val="600"/>
              </a:spcAft>
              <a:buSzPct val="100000"/>
              <a:buAutoNum type="alphaLcParenR"/>
            </a:pPr>
            <a:r>
              <a:rPr lang="de-DE" dirty="0"/>
              <a:t>unkorreliert mit </a:t>
            </a:r>
            <a:r>
              <a:rPr lang="de-DE" dirty="0" err="1"/>
              <a:t>Confoundern</a:t>
            </a:r>
            <a:r>
              <a:rPr lang="de-DE" dirty="0"/>
              <a:t> C (die nicht bekannt oder als Daten verfügbar sind)</a:t>
            </a:r>
          </a:p>
          <a:p>
            <a:pPr marL="180975" lvl="1" indent="0">
              <a:spcAft>
                <a:spcPts val="3000"/>
              </a:spcAft>
              <a:buSzPct val="100000"/>
              <a:buNone/>
            </a:pPr>
            <a:r>
              <a:rPr lang="de-DE" dirty="0"/>
              <a:t>→ </a:t>
            </a:r>
            <a:r>
              <a:rPr lang="de-DE" dirty="0" err="1"/>
              <a:t>Two</a:t>
            </a:r>
            <a:r>
              <a:rPr lang="de-DE" dirty="0"/>
              <a:t>-stage-least squares regression</a:t>
            </a:r>
          </a:p>
          <a:p>
            <a:pPr>
              <a:spcAft>
                <a:spcPts val="600"/>
              </a:spcAft>
            </a:pPr>
            <a:r>
              <a:rPr lang="de-DE" b="1" dirty="0"/>
              <a:t>Längsschnittliche Modelle: </a:t>
            </a:r>
            <a:r>
              <a:rPr lang="de-DE" dirty="0"/>
              <a:t>z.B. VAR-Models</a:t>
            </a:r>
            <a:br>
              <a:rPr lang="de-DE" dirty="0"/>
            </a:br>
            <a:r>
              <a:rPr lang="de-DE" dirty="0"/>
              <a:t>→ Adressiert reverse </a:t>
            </a:r>
            <a:r>
              <a:rPr lang="de-DE" dirty="0" err="1"/>
              <a:t>causation</a:t>
            </a:r>
            <a:r>
              <a:rPr lang="de-DE" dirty="0"/>
              <a:t>-Möglichkeit, aber nicht </a:t>
            </a:r>
            <a:r>
              <a:rPr lang="de-DE" dirty="0" err="1"/>
              <a:t>Confounding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3F436E3-4078-A923-8DFE-B46981BA1F3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5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CEFCAC-39D4-E154-188F-4EFD6E03B7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Hauptziel kausaler Analysen: </a:t>
            </a:r>
            <a:r>
              <a:rPr lang="de-DE" dirty="0">
                <a:solidFill>
                  <a:schemeClr val="accent1"/>
                </a:solidFill>
              </a:rPr>
              <a:t>Kausale Identifikation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42F689F-83CA-A434-ACDC-2B0BA3D1F779}"/>
              </a:ext>
            </a:extLst>
          </p:cNvPr>
          <p:cNvGrpSpPr/>
          <p:nvPr/>
        </p:nvGrpSpPr>
        <p:grpSpPr>
          <a:xfrm>
            <a:off x="8177564" y="2852936"/>
            <a:ext cx="2844800" cy="1656184"/>
            <a:chOff x="5752417" y="2348636"/>
            <a:chExt cx="2823779" cy="1403059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DEE3F2FA-3352-4D2A-5457-7A8D2A9D5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5955" y="2348636"/>
              <a:ext cx="1490241" cy="883761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9DB380B6-344F-D3B9-0997-B88DD8259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2417" y="3071128"/>
              <a:ext cx="1292014" cy="140411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98702CD-8BF7-6A5A-F0BD-5DC38DF61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1984" y="3252588"/>
              <a:ext cx="2443617" cy="499107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219EE5B9-756A-DDC0-19DB-D55F2D1A7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910" y="2512315"/>
              <a:ext cx="1743925" cy="535684"/>
            </a:xfrm>
            <a:prstGeom prst="rect">
              <a:avLst/>
            </a:prstGeom>
          </p:spPr>
        </p:pic>
      </p:grpSp>
      <p:pic>
        <p:nvPicPr>
          <p:cNvPr id="14" name="Grafik 13">
            <a:extLst>
              <a:ext uri="{FF2B5EF4-FFF2-40B4-BE49-F238E27FC236}">
                <a16:creationId xmlns:a16="http://schemas.microsoft.com/office/drawing/2014/main" id="{B9867F89-D134-AB0C-1B43-0864DE1FC6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407" y="1323224"/>
            <a:ext cx="1924816" cy="104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71664" y="3245254"/>
            <a:ext cx="5688632" cy="615793"/>
          </a:xfrm>
        </p:spPr>
        <p:txBody>
          <a:bodyPr>
            <a:noAutofit/>
          </a:bodyPr>
          <a:lstStyle/>
          <a:p>
            <a:r>
              <a:rPr lang="en-US" sz="2800" b="1">
                <a:latin typeface="Palatino Linotype" panose="02040502050505030304" pitchFamily="18" charset="0"/>
              </a:rPr>
              <a:t>Analysen mit prädiktivem Fokus: Machine learning</a:t>
            </a:r>
            <a:endParaRPr lang="de-DE" sz="28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72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FB6C946-B41F-0F31-8FDE-75077434A5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9349" y="3768630"/>
            <a:ext cx="10307875" cy="2997890"/>
          </a:xfrm>
        </p:spPr>
        <p:txBody>
          <a:bodyPr/>
          <a:lstStyle/>
          <a:p>
            <a:r>
              <a:rPr lang="de-DE" dirty="0"/>
              <a:t>Kapitel 2 (Statistical Learning): Empfehlenswert (Video: </a:t>
            </a:r>
            <a:r>
              <a:rPr lang="de-DE" dirty="0">
                <a:hlinkClick r:id="rId2"/>
              </a:rPr>
              <a:t>https://shorturl.at/rsxDW</a:t>
            </a:r>
            <a:r>
              <a:rPr lang="de-DE" dirty="0"/>
              <a:t> )</a:t>
            </a:r>
          </a:p>
          <a:p>
            <a:r>
              <a:rPr lang="de-DE" dirty="0"/>
              <a:t>Nur bei Bedarf/Interesse</a:t>
            </a:r>
          </a:p>
          <a:p>
            <a:pPr lvl="1"/>
            <a:r>
              <a:rPr lang="de-DE" dirty="0"/>
              <a:t>Kapitel 3: Refresher lineare Regression (</a:t>
            </a:r>
            <a:r>
              <a:rPr lang="de-DE" dirty="0">
                <a:hlinkClick r:id="rId3"/>
              </a:rPr>
              <a:t>https://shorturl.at/dmxGL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Kapitel 4: Refresher logistische Regression: </a:t>
            </a:r>
            <a:r>
              <a:rPr lang="de-DE" b="0" i="0" dirty="0">
                <a:solidFill>
                  <a:srgbClr val="333333"/>
                </a:solidFill>
                <a:effectLst/>
                <a:hlinkClick r:id="rId4"/>
              </a:rPr>
              <a:t>https://t.ly/LBsA</a:t>
            </a:r>
            <a:r>
              <a:rPr lang="de-DE" b="0" i="0" dirty="0">
                <a:solidFill>
                  <a:srgbClr val="333333"/>
                </a:solidFill>
                <a:effectLst/>
              </a:rPr>
              <a:t> (nur bis 4.4 relevant)</a:t>
            </a:r>
          </a:p>
          <a:p>
            <a:pPr marL="0" indent="0">
              <a:buNone/>
            </a:pPr>
            <a:r>
              <a:rPr lang="de-DE" dirty="0">
                <a:solidFill>
                  <a:srgbClr val="333333"/>
                </a:solidFill>
              </a:rPr>
              <a:t>        </a:t>
            </a:r>
            <a:r>
              <a:rPr lang="de-DE" b="0" i="0" dirty="0">
                <a:solidFill>
                  <a:srgbClr val="333333"/>
                </a:solidFill>
                <a:effectLst/>
              </a:rPr>
              <a:t>→ Aber: Die Szenarien/Daten in Kap. 3 und 4 verwende ich im </a:t>
            </a:r>
            <a:r>
              <a:rPr lang="de-DE" b="0" i="0" dirty="0" err="1">
                <a:solidFill>
                  <a:srgbClr val="333333"/>
                </a:solidFill>
                <a:effectLst/>
              </a:rPr>
              <a:t>Tidymodels</a:t>
            </a:r>
            <a:r>
              <a:rPr lang="de-DE" dirty="0">
                <a:solidFill>
                  <a:srgbClr val="333333"/>
                </a:solidFill>
              </a:rPr>
              <a:t>-Skript</a:t>
            </a:r>
            <a:endParaRPr lang="de-DE" b="0" i="0" dirty="0">
              <a:solidFill>
                <a:srgbClr val="333333"/>
              </a:solidFill>
              <a:effectLst/>
            </a:endParaRPr>
          </a:p>
          <a:p>
            <a:r>
              <a:rPr lang="de-DE" dirty="0"/>
              <a:t>Kap. 5 (</a:t>
            </a:r>
            <a:r>
              <a:rPr lang="de-DE" dirty="0" err="1"/>
              <a:t>Resampling</a:t>
            </a:r>
            <a:r>
              <a:rPr lang="de-DE" dirty="0"/>
              <a:t> Methods</a:t>
            </a:r>
            <a:r>
              <a:rPr lang="de-DE"/>
              <a:t>): Empfehlenswert (</a:t>
            </a:r>
            <a:r>
              <a:rPr lang="de-DE">
                <a:hlinkClick r:id="rId5"/>
              </a:rPr>
              <a:t>https</a:t>
            </a:r>
            <a:r>
              <a:rPr lang="de-DE" dirty="0">
                <a:hlinkClick r:id="rId5"/>
              </a:rPr>
              <a:t>://rb.gy</a:t>
            </a:r>
            <a:r>
              <a:rPr lang="de-DE">
                <a:hlinkClick r:id="rId5"/>
              </a:rPr>
              <a:t>/h4vcz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3B3A8BA-EF8A-70D7-2E54-86DE5EE267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7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DF6610-1694-6CCC-D821-7F241DA704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James et al.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6464963-3AAA-B283-1AD6-363E9F7D0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20" y="1124744"/>
            <a:ext cx="3010518" cy="198498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A58C66D-AA1D-3488-FEF3-198BB0DB32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9776" y="1124744"/>
            <a:ext cx="3186417" cy="217870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F9AAFBD-1DE4-6024-A97C-A515F74FFF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6280" y="895559"/>
            <a:ext cx="2275635" cy="253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5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F71668C-ECCB-71BD-3D86-CDDB7CA6B8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>
                    <a:lumMod val="85000"/>
                    <a:lumOff val="15000"/>
                  </a:prstClr>
                </a:solidFill>
              </a:rPr>
              <a:t>| </a:t>
            </a:r>
            <a:fld id="{6C6AE60A-B69C-4790-82F7-3882EDF23186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8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1B82BF-AD86-42F2-D76B-F06497A9FA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Arten des ML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7886F6-92E0-B948-531E-B01508840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89" y="908720"/>
            <a:ext cx="7992624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3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71664" y="3245254"/>
            <a:ext cx="5688632" cy="615793"/>
          </a:xfrm>
        </p:spPr>
        <p:txBody>
          <a:bodyPr>
            <a:noAutofit/>
          </a:bodyPr>
          <a:lstStyle/>
          <a:p>
            <a:r>
              <a:rPr lang="en-US" sz="2800" b="1">
                <a:latin typeface="Palatino Linotype" panose="02040502050505030304" pitchFamily="18" charset="0"/>
              </a:rPr>
              <a:t>Supervised machine learning: Regression</a:t>
            </a:r>
            <a:endParaRPr lang="de-DE" sz="28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53716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corporate design upb 2.0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rgbClr val="EAEAEA"/>
        </a:solidFill>
        <a:ln>
          <a:solidFill>
            <a:srgbClr val="002060"/>
          </a:solidFill>
        </a:ln>
      </a:spPr>
      <a:bodyPr rtlCol="0" anchor="ctr"/>
      <a:lstStyle>
        <a:defPPr algn="ctr">
          <a:defRPr sz="1600" dirty="0" err="1" smtClean="0">
            <a:solidFill>
              <a:srgbClr val="262626"/>
            </a:solidFill>
            <a:latin typeface="Arial Narrow"/>
            <a:cs typeface="Arial Narrow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wrap="square" lIns="91440" tIns="45720" rIns="91440" bIns="45720" rtlCol="0" anchor="ctr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kern="1200" cap="none" spc="0" normalizeH="0" baseline="0" noProof="0" dirty="0" smtClean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  <a:uLnTx/>
            <a:uFillTx/>
            <a:latin typeface="Arial Narrow"/>
            <a:ea typeface="+mj-ea"/>
            <a:cs typeface="Arial Narrow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1424</Words>
  <Application>Microsoft Office PowerPoint</Application>
  <PresentationFormat>Breitbild</PresentationFormat>
  <Paragraphs>209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Arial</vt:lpstr>
      <vt:lpstr>Arial Narrow</vt:lpstr>
      <vt:lpstr>Calibri</vt:lpstr>
      <vt:lpstr>Cambria Math</vt:lpstr>
      <vt:lpstr>Palatino Linotype</vt:lpstr>
      <vt:lpstr>Symbol</vt:lpstr>
      <vt:lpstr>Times New Roman</vt:lpstr>
      <vt:lpstr>Wingdings</vt:lpstr>
      <vt:lpstr>Folienmaster corporate design upb 2.0</vt:lpstr>
      <vt:lpstr>Business Analytics II Methodische Ansätze  Dr. Holger Steinmetz Lehrstuhl für Unternehmensführung Universität Trier</vt:lpstr>
      <vt:lpstr>PowerPoint-Präsentation</vt:lpstr>
      <vt:lpstr>Analysen mit kausalem Fokus</vt:lpstr>
      <vt:lpstr>PowerPoint-Präsentation</vt:lpstr>
      <vt:lpstr>PowerPoint-Präsentation</vt:lpstr>
      <vt:lpstr>Analysen mit prädiktivem Fokus: Machine learning</vt:lpstr>
      <vt:lpstr>PowerPoint-Präsentation</vt:lpstr>
      <vt:lpstr>PowerPoint-Präsentation</vt:lpstr>
      <vt:lpstr>Supervised machine learning: Regression</vt:lpstr>
      <vt:lpstr>PowerPoint-Präsentation</vt:lpstr>
      <vt:lpstr>PowerPoint-Präsentation</vt:lpstr>
      <vt:lpstr>PowerPoint-Präsentation</vt:lpstr>
      <vt:lpstr>PowerPoint-Präsentation</vt:lpstr>
      <vt:lpstr>Supervised machine learning: Klassifikation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into empirical research on cross-country and cross-cultural issues</dc:title>
  <dc:creator>Hollix</dc:creator>
  <cp:keywords>, docId:B47CD6B83F5EBA49EC9ED42B72276DA8</cp:keywords>
  <cp:lastModifiedBy>Steinmetz, Holger, Dr.</cp:lastModifiedBy>
  <cp:revision>297</cp:revision>
  <dcterms:created xsi:type="dcterms:W3CDTF">2013-03-07T13:13:41Z</dcterms:created>
  <dcterms:modified xsi:type="dcterms:W3CDTF">2023-06-06T13:47:42Z</dcterms:modified>
</cp:coreProperties>
</file>