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0" r:id="rId5"/>
    <p:sldId id="263" r:id="rId6"/>
    <p:sldId id="267" r:id="rId7"/>
    <p:sldId id="286" r:id="rId8"/>
    <p:sldId id="268" r:id="rId9"/>
    <p:sldId id="284" r:id="rId10"/>
    <p:sldId id="278" r:id="rId11"/>
    <p:sldId id="285" r:id="rId12"/>
    <p:sldId id="28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9">
          <p15:clr>
            <a:srgbClr val="A4A3A4"/>
          </p15:clr>
        </p15:guide>
        <p15:guide id="2" pos="38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7484"/>
    <a:srgbClr val="237669"/>
    <a:srgbClr val="4F81BD"/>
    <a:srgbClr val="49C6B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33" autoAdjust="0"/>
  </p:normalViewPr>
  <p:slideViewPr>
    <p:cSldViewPr>
      <p:cViewPr varScale="1">
        <p:scale>
          <a:sx n="70" d="100"/>
          <a:sy n="70" d="100"/>
        </p:scale>
        <p:origin x="1374" y="66"/>
      </p:cViewPr>
      <p:guideLst>
        <p:guide orient="horz" pos="2089"/>
        <p:guide pos="3826"/>
      </p:guideLst>
    </p:cSldViewPr>
  </p:slid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2019/7/18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8849" y="-3987824"/>
            <a:ext cx="12704048" cy="10326294"/>
          </a:xfrm>
          <a:prstGeom prst="rect">
            <a:avLst/>
          </a:prstGeom>
          <a:effectLst/>
        </p:spPr>
      </p:pic>
      <p:sp>
        <p:nvSpPr>
          <p:cNvPr id="5" name="文本框 4"/>
          <p:cNvSpPr txBox="1"/>
          <p:nvPr/>
        </p:nvSpPr>
        <p:spPr>
          <a:xfrm>
            <a:off x="4943872" y="2782226"/>
            <a:ext cx="6900348" cy="768350"/>
          </a:xfrm>
          <a:prstGeom prst="rect">
            <a:avLst/>
          </a:prstGeom>
          <a:noFill/>
          <a:effectLst>
            <a:glow rad="25400">
              <a:srgbClr val="DDEEF3"/>
            </a:glow>
          </a:effectLst>
        </p:spPr>
        <p:txBody>
          <a:bodyPr wrap="square" rtlCol="0">
            <a:spAutoFit/>
          </a:bodyPr>
          <a:lstStyle/>
          <a:p>
            <a:r>
              <a:rPr lang="zh-CN" altLang="en-US" sz="4400" dirty="0">
                <a:solidFill>
                  <a:srgbClr val="FEFEFE"/>
                </a:solidFill>
                <a:effectLst>
                  <a:glow rad="12700">
                    <a:srgbClr val="DDEEF3"/>
                  </a:glow>
                </a:effectLst>
                <a:latin typeface="方正准圆_GBK" panose="03000509000000000000" pitchFamily="65" charset="-122"/>
                <a:ea typeface="方正准圆_GBK" panose="03000509000000000000" pitchFamily="65" charset="-122"/>
              </a:rPr>
              <a:t>图书管理系统简报（第四次）</a:t>
            </a:r>
          </a:p>
        </p:txBody>
      </p:sp>
      <p:sp>
        <p:nvSpPr>
          <p:cNvPr id="8" name="文本框 138"/>
          <p:cNvSpPr txBox="1"/>
          <p:nvPr/>
        </p:nvSpPr>
        <p:spPr>
          <a:xfrm>
            <a:off x="6651377" y="3780836"/>
            <a:ext cx="4029710" cy="706755"/>
          </a:xfrm>
          <a:prstGeom prst="rect">
            <a:avLst/>
          </a:prstGeom>
          <a:noFill/>
        </p:spPr>
        <p:txBody>
          <a:bodyPr wrap="none" rtlCol="0">
            <a:spAutoFit/>
          </a:bodyPr>
          <a:lstStyle/>
          <a:p>
            <a:pPr algn="l"/>
            <a:r>
              <a:rPr lang="zh-CN" altLang="en-US" sz="2000" dirty="0">
                <a:solidFill>
                  <a:srgbClr val="F6F6F6"/>
                </a:solidFill>
                <a:latin typeface="微软雅黑" panose="020B0503020204020204" pitchFamily="34" charset="-122"/>
                <a:ea typeface="微软雅黑" panose="020B0503020204020204" pitchFamily="34" charset="-122"/>
              </a:rPr>
              <a:t>小组组员：   汤文娆           李睿翊</a:t>
            </a:r>
          </a:p>
          <a:p>
            <a:pPr algn="l"/>
            <a:r>
              <a:rPr lang="zh-CN" altLang="en-US" sz="2000" dirty="0">
                <a:solidFill>
                  <a:srgbClr val="F6F6F6"/>
                </a:solidFill>
                <a:latin typeface="微软雅黑" panose="020B0503020204020204" pitchFamily="34" charset="-122"/>
                <a:ea typeface="微软雅黑" panose="020B0503020204020204" pitchFamily="34" charset="-122"/>
              </a:rPr>
              <a:t>                    陈华宇           何峣淏 </a:t>
            </a:r>
          </a:p>
        </p:txBody>
      </p:sp>
      <p:sp>
        <p:nvSpPr>
          <p:cNvPr id="3" name="矩形 2">
            <a:extLst>
              <a:ext uri="{FF2B5EF4-FFF2-40B4-BE49-F238E27FC236}">
                <a16:creationId xmlns:a16="http://schemas.microsoft.com/office/drawing/2014/main" id="{4DA01179-0C23-41C3-9AA4-5C4819F2A98D}"/>
              </a:ext>
            </a:extLst>
          </p:cNvPr>
          <p:cNvSpPr/>
          <p:nvPr/>
        </p:nvSpPr>
        <p:spPr>
          <a:xfrm>
            <a:off x="2330280" y="5445224"/>
            <a:ext cx="2592288" cy="523220"/>
          </a:xfrm>
          <a:prstGeom prst="rect">
            <a:avLst/>
          </a:prstGeom>
        </p:spPr>
        <p:txBody>
          <a:bodyPr wrap="square">
            <a:spAutoFit/>
          </a:bodyPr>
          <a:lstStyle/>
          <a:p>
            <a:r>
              <a:rPr lang="zh-CN" altLang="en-US" sz="2800" dirty="0">
                <a:solidFill>
                  <a:srgbClr val="FEFEFE"/>
                </a:solidFill>
                <a:effectLst>
                  <a:glow rad="12700">
                    <a:srgbClr val="DDEEF3"/>
                  </a:glow>
                </a:effectLst>
                <a:latin typeface="方正准圆_GBK" panose="03000509000000000000" pitchFamily="65" charset="-122"/>
                <a:ea typeface="方正准圆_GBK" panose="03000509000000000000" pitchFamily="65" charset="-122"/>
              </a:rPr>
              <a:t>自控小组</a:t>
            </a:r>
            <a:endParaRPr lang="zh-C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8007" y="-4507354"/>
            <a:ext cx="13982364" cy="11365354"/>
          </a:xfrm>
          <a:prstGeom prst="rect">
            <a:avLst/>
          </a:prstGeom>
          <a:effectLst/>
        </p:spPr>
      </p:pic>
      <p:sp>
        <p:nvSpPr>
          <p:cNvPr id="3" name="TextBox 74"/>
          <p:cNvSpPr txBox="1"/>
          <p:nvPr/>
        </p:nvSpPr>
        <p:spPr>
          <a:xfrm>
            <a:off x="5112271" y="3076848"/>
            <a:ext cx="6637625" cy="1198880"/>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7200" dirty="0">
                <a:solidFill>
                  <a:srgbClr val="F4F4F4"/>
                </a:solidFill>
              </a:rPr>
              <a:t>小结与致谢</a:t>
            </a:r>
          </a:p>
        </p:txBody>
      </p:sp>
      <p:sp>
        <p:nvSpPr>
          <p:cNvPr id="4" name="文本框 3"/>
          <p:cNvSpPr txBox="1"/>
          <p:nvPr/>
        </p:nvSpPr>
        <p:spPr>
          <a:xfrm>
            <a:off x="5382092" y="2163700"/>
            <a:ext cx="4098284" cy="833252"/>
          </a:xfrm>
          <a:prstGeom prst="rect">
            <a:avLst/>
          </a:prstGeom>
          <a:noFill/>
        </p:spPr>
        <p:txBody>
          <a:bodyPr wrap="square" rtlCol="0">
            <a:spAutoFit/>
          </a:bodyPr>
          <a:lstStyle/>
          <a:p>
            <a:r>
              <a:rPr lang="en-US" altLang="zh-CN" sz="4800" dirty="0">
                <a:solidFill>
                  <a:srgbClr val="F4F4F4"/>
                </a:solidFill>
                <a:latin typeface="方正准圆_GBK" panose="03000509000000000000" pitchFamily="65" charset="-122"/>
                <a:ea typeface="方正准圆_GBK" panose="03000509000000000000" pitchFamily="65" charset="-122"/>
              </a:rPr>
              <a:t>PART FIVE</a:t>
            </a:r>
            <a:endParaRPr lang="zh-CN" altLang="en-US" sz="4800" dirty="0">
              <a:solidFill>
                <a:srgbClr val="F4F4F4"/>
              </a:solidFill>
              <a:latin typeface="方正准圆_GBK" panose="03000509000000000000" pitchFamily="65" charset="-122"/>
              <a:ea typeface="方正准圆_GBK" panose="03000509000000000000" pitchFamily="65"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6"/>
          <p:cNvSpPr/>
          <p:nvPr/>
        </p:nvSpPr>
        <p:spPr bwMode="auto">
          <a:xfrm>
            <a:off x="10592571" y="241252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9" name="Freeform 20"/>
          <p:cNvSpPr/>
          <p:nvPr/>
        </p:nvSpPr>
        <p:spPr bwMode="auto">
          <a:xfrm>
            <a:off x="6507787" y="3020832"/>
            <a:ext cx="851505" cy="693649"/>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10" name="Freeform 37"/>
          <p:cNvSpPr/>
          <p:nvPr/>
        </p:nvSpPr>
        <p:spPr bwMode="auto">
          <a:xfrm>
            <a:off x="7906414" y="2797564"/>
            <a:ext cx="2363514" cy="4060436"/>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rgbClr val="012B51"/>
          </a:solidFill>
          <a:ln>
            <a:noFill/>
          </a:ln>
        </p:spPr>
        <p:txBody>
          <a:bodyPr vert="horz" wrap="square" lIns="91440" tIns="45720" rIns="91440" bIns="45720" numCol="1" anchor="t" anchorCtr="0" compatLnSpc="1"/>
          <a:lstStyle/>
          <a:p>
            <a:endParaRPr lang="id-ID">
              <a:solidFill>
                <a:prstClr val="black"/>
              </a:solidFill>
            </a:endParaRPr>
          </a:p>
        </p:txBody>
      </p:sp>
      <p:sp>
        <p:nvSpPr>
          <p:cNvPr id="11" name="Freeform 32"/>
          <p:cNvSpPr>
            <a:spLocks noEditPoints="1"/>
          </p:cNvSpPr>
          <p:nvPr/>
        </p:nvSpPr>
        <p:spPr bwMode="auto">
          <a:xfrm>
            <a:off x="10346023" y="2207066"/>
            <a:ext cx="459615" cy="458092"/>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grpSp>
        <p:nvGrpSpPr>
          <p:cNvPr id="12" name="Group 33"/>
          <p:cNvGrpSpPr/>
          <p:nvPr/>
        </p:nvGrpSpPr>
        <p:grpSpPr>
          <a:xfrm>
            <a:off x="10254709" y="4173364"/>
            <a:ext cx="872050" cy="872049"/>
            <a:chOff x="4127501" y="4194175"/>
            <a:chExt cx="909638" cy="909637"/>
          </a:xfrm>
          <a:solidFill>
            <a:srgbClr val="247484"/>
          </a:solidFill>
        </p:grpSpPr>
        <p:sp>
          <p:nvSpPr>
            <p:cNvPr id="13" name="Freeform 11"/>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4" name="Freeform 12"/>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5"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6" name="Freeform 14"/>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7"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8"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19" name="Group 34"/>
          <p:cNvGrpSpPr/>
          <p:nvPr/>
        </p:nvGrpSpPr>
        <p:grpSpPr>
          <a:xfrm>
            <a:off x="10861947" y="1773325"/>
            <a:ext cx="534188" cy="534188"/>
            <a:chOff x="11395868" y="1690688"/>
            <a:chExt cx="557213" cy="557212"/>
          </a:xfrm>
          <a:solidFill>
            <a:srgbClr val="247484"/>
          </a:solidFill>
        </p:grpSpPr>
        <p:sp>
          <p:nvSpPr>
            <p:cNvPr id="20" name="Freeform 17"/>
            <p:cNvSpPr/>
            <p:nvPr/>
          </p:nvSpPr>
          <p:spPr bwMode="auto">
            <a:xfrm>
              <a:off x="11580018" y="1857375"/>
              <a:ext cx="71438" cy="93662"/>
            </a:xfrm>
            <a:custGeom>
              <a:avLst/>
              <a:gdLst>
                <a:gd name="T0" fmla="*/ 10 w 17"/>
                <a:gd name="T1" fmla="*/ 22 h 22"/>
                <a:gd name="T2" fmla="*/ 14 w 17"/>
                <a:gd name="T3" fmla="*/ 20 h 22"/>
                <a:gd name="T4" fmla="*/ 16 w 17"/>
                <a:gd name="T5" fmla="*/ 11 h 22"/>
                <a:gd name="T6" fmla="*/ 6 w 17"/>
                <a:gd name="T7" fmla="*/ 0 h 22"/>
                <a:gd name="T8" fmla="*/ 6 w 17"/>
                <a:gd name="T9" fmla="*/ 0 h 22"/>
                <a:gd name="T10" fmla="*/ 2 w 17"/>
                <a:gd name="T11" fmla="*/ 2 h 22"/>
                <a:gd name="T12" fmla="*/ 0 w 17"/>
                <a:gd name="T13" fmla="*/ 10 h 22"/>
                <a:gd name="T14" fmla="*/ 10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10" y="22"/>
                  </a:moveTo>
                  <a:cubicBezTo>
                    <a:pt x="12" y="22"/>
                    <a:pt x="13" y="21"/>
                    <a:pt x="14" y="20"/>
                  </a:cubicBezTo>
                  <a:cubicBezTo>
                    <a:pt x="16" y="18"/>
                    <a:pt x="17" y="15"/>
                    <a:pt x="16" y="11"/>
                  </a:cubicBezTo>
                  <a:cubicBezTo>
                    <a:pt x="15" y="5"/>
                    <a:pt x="11" y="0"/>
                    <a:pt x="6" y="0"/>
                  </a:cubicBezTo>
                  <a:cubicBezTo>
                    <a:pt x="6" y="0"/>
                    <a:pt x="6" y="0"/>
                    <a:pt x="6" y="0"/>
                  </a:cubicBezTo>
                  <a:cubicBezTo>
                    <a:pt x="5" y="0"/>
                    <a:pt x="3" y="0"/>
                    <a:pt x="2" y="2"/>
                  </a:cubicBezTo>
                  <a:cubicBezTo>
                    <a:pt x="0" y="4"/>
                    <a:pt x="0" y="7"/>
                    <a:pt x="0" y="10"/>
                  </a:cubicBezTo>
                  <a:cubicBezTo>
                    <a:pt x="1" y="16"/>
                    <a:pt x="5" y="22"/>
                    <a:pt x="10" y="22"/>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1" name="Freeform 18"/>
            <p:cNvSpPr/>
            <p:nvPr/>
          </p:nvSpPr>
          <p:spPr bwMode="auto">
            <a:xfrm>
              <a:off x="11559381" y="2020888"/>
              <a:ext cx="107950" cy="76200"/>
            </a:xfrm>
            <a:custGeom>
              <a:avLst/>
              <a:gdLst>
                <a:gd name="T0" fmla="*/ 20 w 26"/>
                <a:gd name="T1" fmla="*/ 1 h 18"/>
                <a:gd name="T2" fmla="*/ 19 w 26"/>
                <a:gd name="T3" fmla="*/ 0 h 18"/>
                <a:gd name="T4" fmla="*/ 14 w 26"/>
                <a:gd name="T5" fmla="*/ 0 h 18"/>
                <a:gd name="T6" fmla="*/ 14 w 26"/>
                <a:gd name="T7" fmla="*/ 0 h 18"/>
                <a:gd name="T8" fmla="*/ 0 w 26"/>
                <a:gd name="T9" fmla="*/ 9 h 18"/>
                <a:gd name="T10" fmla="*/ 13 w 26"/>
                <a:gd name="T11" fmla="*/ 18 h 18"/>
                <a:gd name="T12" fmla="*/ 26 w 26"/>
                <a:gd name="T13" fmla="*/ 9 h 18"/>
                <a:gd name="T14" fmla="*/ 26 w 26"/>
                <a:gd name="T15" fmla="*/ 7 h 18"/>
                <a:gd name="T16" fmla="*/ 20 w 26"/>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20" y="1"/>
                  </a:moveTo>
                  <a:cubicBezTo>
                    <a:pt x="19" y="1"/>
                    <a:pt x="19" y="1"/>
                    <a:pt x="19" y="0"/>
                  </a:cubicBezTo>
                  <a:cubicBezTo>
                    <a:pt x="17" y="0"/>
                    <a:pt x="16" y="0"/>
                    <a:pt x="14" y="0"/>
                  </a:cubicBezTo>
                  <a:cubicBezTo>
                    <a:pt x="14" y="0"/>
                    <a:pt x="14" y="0"/>
                    <a:pt x="14" y="0"/>
                  </a:cubicBezTo>
                  <a:cubicBezTo>
                    <a:pt x="7" y="0"/>
                    <a:pt x="0" y="4"/>
                    <a:pt x="0" y="9"/>
                  </a:cubicBezTo>
                  <a:cubicBezTo>
                    <a:pt x="0" y="14"/>
                    <a:pt x="6" y="18"/>
                    <a:pt x="13" y="18"/>
                  </a:cubicBezTo>
                  <a:cubicBezTo>
                    <a:pt x="22" y="18"/>
                    <a:pt x="26" y="15"/>
                    <a:pt x="26" y="9"/>
                  </a:cubicBezTo>
                  <a:cubicBezTo>
                    <a:pt x="26" y="9"/>
                    <a:pt x="26" y="8"/>
                    <a:pt x="26" y="7"/>
                  </a:cubicBezTo>
                  <a:cubicBezTo>
                    <a:pt x="25" y="5"/>
                    <a:pt x="23" y="4"/>
                    <a:pt x="20" y="1"/>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2" name="Freeform 19"/>
            <p:cNvSpPr>
              <a:spLocks noEditPoints="1"/>
            </p:cNvSpPr>
            <p:nvPr/>
          </p:nvSpPr>
          <p:spPr bwMode="auto">
            <a:xfrm>
              <a:off x="11395868" y="1690688"/>
              <a:ext cx="557213" cy="557212"/>
            </a:xfrm>
            <a:custGeom>
              <a:avLst/>
              <a:gdLst>
                <a:gd name="T0" fmla="*/ 66 w 133"/>
                <a:gd name="T1" fmla="*/ 0 h 133"/>
                <a:gd name="T2" fmla="*/ 0 w 133"/>
                <a:gd name="T3" fmla="*/ 67 h 133"/>
                <a:gd name="T4" fmla="*/ 66 w 133"/>
                <a:gd name="T5" fmla="*/ 133 h 133"/>
                <a:gd name="T6" fmla="*/ 133 w 133"/>
                <a:gd name="T7" fmla="*/ 67 h 133"/>
                <a:gd name="T8" fmla="*/ 66 w 133"/>
                <a:gd name="T9" fmla="*/ 0 h 133"/>
                <a:gd name="T10" fmla="*/ 60 w 133"/>
                <a:gd name="T11" fmla="*/ 103 h 133"/>
                <a:gd name="T12" fmla="*/ 52 w 133"/>
                <a:gd name="T13" fmla="*/ 104 h 133"/>
                <a:gd name="T14" fmla="*/ 42 w 133"/>
                <a:gd name="T15" fmla="*/ 103 h 133"/>
                <a:gd name="T16" fmla="*/ 30 w 133"/>
                <a:gd name="T17" fmla="*/ 95 h 133"/>
                <a:gd name="T18" fmla="*/ 29 w 133"/>
                <a:gd name="T19" fmla="*/ 90 h 133"/>
                <a:gd name="T20" fmla="*/ 30 w 133"/>
                <a:gd name="T21" fmla="*/ 85 h 133"/>
                <a:gd name="T22" fmla="*/ 51 w 133"/>
                <a:gd name="T23" fmla="*/ 74 h 133"/>
                <a:gd name="T24" fmla="*/ 51 w 133"/>
                <a:gd name="T25" fmla="*/ 74 h 133"/>
                <a:gd name="T26" fmla="*/ 50 w 133"/>
                <a:gd name="T27" fmla="*/ 69 h 133"/>
                <a:gd name="T28" fmla="*/ 50 w 133"/>
                <a:gd name="T29" fmla="*/ 67 h 133"/>
                <a:gd name="T30" fmla="*/ 33 w 133"/>
                <a:gd name="T31" fmla="*/ 50 h 133"/>
                <a:gd name="T32" fmla="*/ 46 w 133"/>
                <a:gd name="T33" fmla="*/ 35 h 133"/>
                <a:gd name="T34" fmla="*/ 53 w 133"/>
                <a:gd name="T35" fmla="*/ 33 h 133"/>
                <a:gd name="T36" fmla="*/ 74 w 133"/>
                <a:gd name="T37" fmla="*/ 33 h 133"/>
                <a:gd name="T38" fmla="*/ 75 w 133"/>
                <a:gd name="T39" fmla="*/ 35 h 133"/>
                <a:gd name="T40" fmla="*/ 75 w 133"/>
                <a:gd name="T41" fmla="*/ 36 h 133"/>
                <a:gd name="T42" fmla="*/ 70 w 133"/>
                <a:gd name="T43" fmla="*/ 40 h 133"/>
                <a:gd name="T44" fmla="*/ 69 w 133"/>
                <a:gd name="T45" fmla="*/ 40 h 133"/>
                <a:gd name="T46" fmla="*/ 68 w 133"/>
                <a:gd name="T47" fmla="*/ 40 h 133"/>
                <a:gd name="T48" fmla="*/ 71 w 133"/>
                <a:gd name="T49" fmla="*/ 50 h 133"/>
                <a:gd name="T50" fmla="*/ 64 w 133"/>
                <a:gd name="T51" fmla="*/ 63 h 133"/>
                <a:gd name="T52" fmla="*/ 61 w 133"/>
                <a:gd name="T53" fmla="*/ 67 h 133"/>
                <a:gd name="T54" fmla="*/ 66 w 133"/>
                <a:gd name="T55" fmla="*/ 73 h 133"/>
                <a:gd name="T56" fmla="*/ 74 w 133"/>
                <a:gd name="T57" fmla="*/ 87 h 133"/>
                <a:gd name="T58" fmla="*/ 60 w 133"/>
                <a:gd name="T59" fmla="*/ 103 h 133"/>
                <a:gd name="T60" fmla="*/ 107 w 133"/>
                <a:gd name="T61" fmla="*/ 67 h 133"/>
                <a:gd name="T62" fmla="*/ 106 w 133"/>
                <a:gd name="T63" fmla="*/ 69 h 133"/>
                <a:gd name="T64" fmla="*/ 94 w 133"/>
                <a:gd name="T65" fmla="*/ 69 h 133"/>
                <a:gd name="T66" fmla="*/ 94 w 133"/>
                <a:gd name="T67" fmla="*/ 81 h 133"/>
                <a:gd name="T68" fmla="*/ 92 w 133"/>
                <a:gd name="T69" fmla="*/ 82 h 133"/>
                <a:gd name="T70" fmla="*/ 89 w 133"/>
                <a:gd name="T71" fmla="*/ 82 h 133"/>
                <a:gd name="T72" fmla="*/ 87 w 133"/>
                <a:gd name="T73" fmla="*/ 81 h 133"/>
                <a:gd name="T74" fmla="*/ 87 w 133"/>
                <a:gd name="T75" fmla="*/ 69 h 133"/>
                <a:gd name="T76" fmla="*/ 75 w 133"/>
                <a:gd name="T77" fmla="*/ 69 h 133"/>
                <a:gd name="T78" fmla="*/ 74 w 133"/>
                <a:gd name="T79" fmla="*/ 67 h 133"/>
                <a:gd name="T80" fmla="*/ 74 w 133"/>
                <a:gd name="T81" fmla="*/ 64 h 133"/>
                <a:gd name="T82" fmla="*/ 75 w 133"/>
                <a:gd name="T83" fmla="*/ 62 h 133"/>
                <a:gd name="T84" fmla="*/ 87 w 133"/>
                <a:gd name="T85" fmla="*/ 62 h 133"/>
                <a:gd name="T86" fmla="*/ 87 w 133"/>
                <a:gd name="T87" fmla="*/ 50 h 133"/>
                <a:gd name="T88" fmla="*/ 89 w 133"/>
                <a:gd name="T89" fmla="*/ 49 h 133"/>
                <a:gd name="T90" fmla="*/ 92 w 133"/>
                <a:gd name="T91" fmla="*/ 49 h 133"/>
                <a:gd name="T92" fmla="*/ 94 w 133"/>
                <a:gd name="T93" fmla="*/ 50 h 133"/>
                <a:gd name="T94" fmla="*/ 94 w 133"/>
                <a:gd name="T95" fmla="*/ 62 h 133"/>
                <a:gd name="T96" fmla="*/ 106 w 133"/>
                <a:gd name="T97" fmla="*/ 62 h 133"/>
                <a:gd name="T98" fmla="*/ 107 w 133"/>
                <a:gd name="T99" fmla="*/ 64 h 133"/>
                <a:gd name="T100" fmla="*/ 107 w 133"/>
                <a:gd name="T101" fmla="*/ 6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 h="133">
                  <a:moveTo>
                    <a:pt x="66" y="0"/>
                  </a:moveTo>
                  <a:cubicBezTo>
                    <a:pt x="29" y="0"/>
                    <a:pt x="0" y="30"/>
                    <a:pt x="0" y="67"/>
                  </a:cubicBezTo>
                  <a:cubicBezTo>
                    <a:pt x="0" y="103"/>
                    <a:pt x="29" y="133"/>
                    <a:pt x="66" y="133"/>
                  </a:cubicBezTo>
                  <a:cubicBezTo>
                    <a:pt x="103" y="133"/>
                    <a:pt x="133" y="103"/>
                    <a:pt x="133" y="67"/>
                  </a:cubicBezTo>
                  <a:cubicBezTo>
                    <a:pt x="133" y="30"/>
                    <a:pt x="103" y="0"/>
                    <a:pt x="66" y="0"/>
                  </a:cubicBezTo>
                  <a:close/>
                  <a:moveTo>
                    <a:pt x="60" y="103"/>
                  </a:moveTo>
                  <a:cubicBezTo>
                    <a:pt x="58" y="104"/>
                    <a:pt x="55" y="104"/>
                    <a:pt x="52" y="104"/>
                  </a:cubicBezTo>
                  <a:cubicBezTo>
                    <a:pt x="48" y="104"/>
                    <a:pt x="45" y="104"/>
                    <a:pt x="42" y="103"/>
                  </a:cubicBezTo>
                  <a:cubicBezTo>
                    <a:pt x="36" y="101"/>
                    <a:pt x="32" y="99"/>
                    <a:pt x="30" y="95"/>
                  </a:cubicBezTo>
                  <a:cubicBezTo>
                    <a:pt x="29" y="94"/>
                    <a:pt x="29" y="92"/>
                    <a:pt x="29" y="90"/>
                  </a:cubicBezTo>
                  <a:cubicBezTo>
                    <a:pt x="29" y="88"/>
                    <a:pt x="29" y="87"/>
                    <a:pt x="30" y="85"/>
                  </a:cubicBezTo>
                  <a:cubicBezTo>
                    <a:pt x="33" y="78"/>
                    <a:pt x="42" y="74"/>
                    <a:pt x="51" y="74"/>
                  </a:cubicBezTo>
                  <a:cubicBezTo>
                    <a:pt x="51" y="74"/>
                    <a:pt x="51" y="74"/>
                    <a:pt x="51" y="74"/>
                  </a:cubicBezTo>
                  <a:cubicBezTo>
                    <a:pt x="50" y="72"/>
                    <a:pt x="50" y="71"/>
                    <a:pt x="50" y="69"/>
                  </a:cubicBezTo>
                  <a:cubicBezTo>
                    <a:pt x="50" y="69"/>
                    <a:pt x="50" y="68"/>
                    <a:pt x="50" y="67"/>
                  </a:cubicBezTo>
                  <a:cubicBezTo>
                    <a:pt x="40" y="67"/>
                    <a:pt x="33" y="60"/>
                    <a:pt x="33" y="50"/>
                  </a:cubicBezTo>
                  <a:cubicBezTo>
                    <a:pt x="33" y="44"/>
                    <a:pt x="39" y="37"/>
                    <a:pt x="46" y="35"/>
                  </a:cubicBezTo>
                  <a:cubicBezTo>
                    <a:pt x="48" y="34"/>
                    <a:pt x="51" y="33"/>
                    <a:pt x="53" y="33"/>
                  </a:cubicBezTo>
                  <a:cubicBezTo>
                    <a:pt x="74" y="33"/>
                    <a:pt x="74" y="33"/>
                    <a:pt x="74" y="33"/>
                  </a:cubicBezTo>
                  <a:cubicBezTo>
                    <a:pt x="75" y="33"/>
                    <a:pt x="75" y="34"/>
                    <a:pt x="75" y="35"/>
                  </a:cubicBezTo>
                  <a:cubicBezTo>
                    <a:pt x="76" y="35"/>
                    <a:pt x="75" y="36"/>
                    <a:pt x="75" y="36"/>
                  </a:cubicBezTo>
                  <a:cubicBezTo>
                    <a:pt x="70" y="40"/>
                    <a:pt x="70" y="40"/>
                    <a:pt x="70" y="40"/>
                  </a:cubicBezTo>
                  <a:cubicBezTo>
                    <a:pt x="70" y="40"/>
                    <a:pt x="70" y="40"/>
                    <a:pt x="69" y="40"/>
                  </a:cubicBezTo>
                  <a:cubicBezTo>
                    <a:pt x="68" y="40"/>
                    <a:pt x="68" y="40"/>
                    <a:pt x="68" y="40"/>
                  </a:cubicBezTo>
                  <a:cubicBezTo>
                    <a:pt x="70" y="43"/>
                    <a:pt x="71" y="46"/>
                    <a:pt x="71" y="50"/>
                  </a:cubicBezTo>
                  <a:cubicBezTo>
                    <a:pt x="71" y="55"/>
                    <a:pt x="69" y="59"/>
                    <a:pt x="64" y="63"/>
                  </a:cubicBezTo>
                  <a:cubicBezTo>
                    <a:pt x="61" y="65"/>
                    <a:pt x="61" y="66"/>
                    <a:pt x="61" y="67"/>
                  </a:cubicBezTo>
                  <a:cubicBezTo>
                    <a:pt x="61" y="68"/>
                    <a:pt x="63" y="71"/>
                    <a:pt x="66" y="73"/>
                  </a:cubicBezTo>
                  <a:cubicBezTo>
                    <a:pt x="72" y="77"/>
                    <a:pt x="74" y="81"/>
                    <a:pt x="74" y="87"/>
                  </a:cubicBezTo>
                  <a:cubicBezTo>
                    <a:pt x="74" y="94"/>
                    <a:pt x="69" y="101"/>
                    <a:pt x="60" y="103"/>
                  </a:cubicBezTo>
                  <a:close/>
                  <a:moveTo>
                    <a:pt x="107" y="67"/>
                  </a:moveTo>
                  <a:cubicBezTo>
                    <a:pt x="107" y="68"/>
                    <a:pt x="107" y="69"/>
                    <a:pt x="106" y="69"/>
                  </a:cubicBezTo>
                  <a:cubicBezTo>
                    <a:pt x="94" y="69"/>
                    <a:pt x="94" y="69"/>
                    <a:pt x="94" y="69"/>
                  </a:cubicBezTo>
                  <a:cubicBezTo>
                    <a:pt x="94" y="81"/>
                    <a:pt x="94" y="81"/>
                    <a:pt x="94" y="81"/>
                  </a:cubicBezTo>
                  <a:cubicBezTo>
                    <a:pt x="94" y="82"/>
                    <a:pt x="93" y="82"/>
                    <a:pt x="92" y="82"/>
                  </a:cubicBezTo>
                  <a:cubicBezTo>
                    <a:pt x="89" y="82"/>
                    <a:pt x="89" y="82"/>
                    <a:pt x="89" y="82"/>
                  </a:cubicBezTo>
                  <a:cubicBezTo>
                    <a:pt x="88" y="82"/>
                    <a:pt x="87" y="82"/>
                    <a:pt x="87" y="81"/>
                  </a:cubicBezTo>
                  <a:cubicBezTo>
                    <a:pt x="87" y="69"/>
                    <a:pt x="87" y="69"/>
                    <a:pt x="87" y="69"/>
                  </a:cubicBezTo>
                  <a:cubicBezTo>
                    <a:pt x="75" y="69"/>
                    <a:pt x="75" y="69"/>
                    <a:pt x="75" y="69"/>
                  </a:cubicBezTo>
                  <a:cubicBezTo>
                    <a:pt x="74" y="69"/>
                    <a:pt x="74" y="68"/>
                    <a:pt x="74" y="67"/>
                  </a:cubicBezTo>
                  <a:cubicBezTo>
                    <a:pt x="74" y="64"/>
                    <a:pt x="74" y="64"/>
                    <a:pt x="74" y="64"/>
                  </a:cubicBezTo>
                  <a:cubicBezTo>
                    <a:pt x="74" y="63"/>
                    <a:pt x="74" y="62"/>
                    <a:pt x="75" y="62"/>
                  </a:cubicBezTo>
                  <a:cubicBezTo>
                    <a:pt x="87" y="62"/>
                    <a:pt x="87" y="62"/>
                    <a:pt x="87" y="62"/>
                  </a:cubicBezTo>
                  <a:cubicBezTo>
                    <a:pt x="87" y="50"/>
                    <a:pt x="87" y="50"/>
                    <a:pt x="87" y="50"/>
                  </a:cubicBezTo>
                  <a:cubicBezTo>
                    <a:pt x="87" y="49"/>
                    <a:pt x="88" y="49"/>
                    <a:pt x="89" y="49"/>
                  </a:cubicBezTo>
                  <a:cubicBezTo>
                    <a:pt x="92" y="49"/>
                    <a:pt x="92" y="49"/>
                    <a:pt x="92" y="49"/>
                  </a:cubicBezTo>
                  <a:cubicBezTo>
                    <a:pt x="93" y="49"/>
                    <a:pt x="94" y="49"/>
                    <a:pt x="94" y="50"/>
                  </a:cubicBezTo>
                  <a:cubicBezTo>
                    <a:pt x="94" y="62"/>
                    <a:pt x="94" y="62"/>
                    <a:pt x="94" y="62"/>
                  </a:cubicBezTo>
                  <a:cubicBezTo>
                    <a:pt x="106" y="62"/>
                    <a:pt x="106" y="62"/>
                    <a:pt x="106" y="62"/>
                  </a:cubicBezTo>
                  <a:cubicBezTo>
                    <a:pt x="107" y="62"/>
                    <a:pt x="107" y="63"/>
                    <a:pt x="107" y="64"/>
                  </a:cubicBezTo>
                  <a:lnTo>
                    <a:pt x="107" y="67"/>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3" name="Freeform 32"/>
          <p:cNvSpPr>
            <a:spLocks noEditPoints="1"/>
          </p:cNvSpPr>
          <p:nvPr/>
        </p:nvSpPr>
        <p:spPr bwMode="auto">
          <a:xfrm>
            <a:off x="8002294" y="2797565"/>
            <a:ext cx="957277" cy="479399"/>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grpSp>
        <p:nvGrpSpPr>
          <p:cNvPr id="24" name="Group 36"/>
          <p:cNvGrpSpPr/>
          <p:nvPr/>
        </p:nvGrpSpPr>
        <p:grpSpPr>
          <a:xfrm>
            <a:off x="10049252" y="3710706"/>
            <a:ext cx="590498" cy="369823"/>
            <a:chOff x="3913188" y="3711575"/>
            <a:chExt cx="615950" cy="385763"/>
          </a:xfrm>
          <a:solidFill>
            <a:srgbClr val="247484"/>
          </a:solidFill>
        </p:grpSpPr>
        <p:sp>
          <p:nvSpPr>
            <p:cNvPr id="25" name="Freeform 33"/>
            <p:cNvSpPr>
              <a:spLocks noEditPoints="1"/>
            </p:cNvSpPr>
            <p:nvPr/>
          </p:nvSpPr>
          <p:spPr bwMode="auto">
            <a:xfrm>
              <a:off x="3913188" y="3711575"/>
              <a:ext cx="314325" cy="377825"/>
            </a:xfrm>
            <a:custGeom>
              <a:avLst/>
              <a:gdLst>
                <a:gd name="T0" fmla="*/ 57 w 75"/>
                <a:gd name="T1" fmla="*/ 41 h 90"/>
                <a:gd name="T2" fmla="*/ 71 w 75"/>
                <a:gd name="T3" fmla="*/ 24 h 90"/>
                <a:gd name="T4" fmla="*/ 46 w 75"/>
                <a:gd name="T5" fmla="*/ 0 h 90"/>
                <a:gd name="T6" fmla="*/ 20 w 75"/>
                <a:gd name="T7" fmla="*/ 0 h 90"/>
                <a:gd name="T8" fmla="*/ 19 w 75"/>
                <a:gd name="T9" fmla="*/ 0 h 90"/>
                <a:gd name="T10" fmla="*/ 0 w 75"/>
                <a:gd name="T11" fmla="*/ 0 h 90"/>
                <a:gd name="T12" fmla="*/ 0 w 75"/>
                <a:gd name="T13" fmla="*/ 89 h 90"/>
                <a:gd name="T14" fmla="*/ 19 w 75"/>
                <a:gd name="T15" fmla="*/ 89 h 90"/>
                <a:gd name="T16" fmla="*/ 20 w 75"/>
                <a:gd name="T17" fmla="*/ 89 h 90"/>
                <a:gd name="T18" fmla="*/ 46 w 75"/>
                <a:gd name="T19" fmla="*/ 89 h 90"/>
                <a:gd name="T20" fmla="*/ 74 w 75"/>
                <a:gd name="T21" fmla="*/ 63 h 90"/>
                <a:gd name="T22" fmla="*/ 57 w 75"/>
                <a:gd name="T23" fmla="*/ 41 h 90"/>
                <a:gd name="T24" fmla="*/ 20 w 75"/>
                <a:gd name="T25" fmla="*/ 16 h 90"/>
                <a:gd name="T26" fmla="*/ 42 w 75"/>
                <a:gd name="T27" fmla="*/ 16 h 90"/>
                <a:gd name="T28" fmla="*/ 46 w 75"/>
                <a:gd name="T29" fmla="*/ 16 h 90"/>
                <a:gd name="T30" fmla="*/ 52 w 75"/>
                <a:gd name="T31" fmla="*/ 25 h 90"/>
                <a:gd name="T32" fmla="*/ 44 w 75"/>
                <a:gd name="T33" fmla="*/ 36 h 90"/>
                <a:gd name="T34" fmla="*/ 20 w 75"/>
                <a:gd name="T35" fmla="*/ 36 h 90"/>
                <a:gd name="T36" fmla="*/ 20 w 75"/>
                <a:gd name="T37" fmla="*/ 16 h 90"/>
                <a:gd name="T38" fmla="*/ 44 w 75"/>
                <a:gd name="T39" fmla="*/ 73 h 90"/>
                <a:gd name="T40" fmla="*/ 43 w 75"/>
                <a:gd name="T41" fmla="*/ 73 h 90"/>
                <a:gd name="T42" fmla="*/ 20 w 75"/>
                <a:gd name="T43" fmla="*/ 73 h 90"/>
                <a:gd name="T44" fmla="*/ 20 w 75"/>
                <a:gd name="T45" fmla="*/ 49 h 90"/>
                <a:gd name="T46" fmla="*/ 46 w 75"/>
                <a:gd name="T47" fmla="*/ 49 h 90"/>
                <a:gd name="T48" fmla="*/ 55 w 75"/>
                <a:gd name="T49" fmla="*/ 62 h 90"/>
                <a:gd name="T50" fmla="*/ 44 w 75"/>
                <a:gd name="T51"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90">
                  <a:moveTo>
                    <a:pt x="57" y="41"/>
                  </a:moveTo>
                  <a:cubicBezTo>
                    <a:pt x="57" y="41"/>
                    <a:pt x="71" y="40"/>
                    <a:pt x="71" y="24"/>
                  </a:cubicBezTo>
                  <a:cubicBezTo>
                    <a:pt x="71" y="8"/>
                    <a:pt x="60" y="0"/>
                    <a:pt x="46" y="0"/>
                  </a:cubicBezTo>
                  <a:cubicBezTo>
                    <a:pt x="20" y="0"/>
                    <a:pt x="20" y="0"/>
                    <a:pt x="20" y="0"/>
                  </a:cubicBezTo>
                  <a:cubicBezTo>
                    <a:pt x="19" y="0"/>
                    <a:pt x="19" y="0"/>
                    <a:pt x="19" y="0"/>
                  </a:cubicBezTo>
                  <a:cubicBezTo>
                    <a:pt x="0" y="0"/>
                    <a:pt x="0" y="0"/>
                    <a:pt x="0" y="0"/>
                  </a:cubicBezTo>
                  <a:cubicBezTo>
                    <a:pt x="0" y="89"/>
                    <a:pt x="0" y="89"/>
                    <a:pt x="0" y="89"/>
                  </a:cubicBezTo>
                  <a:cubicBezTo>
                    <a:pt x="19" y="89"/>
                    <a:pt x="19" y="89"/>
                    <a:pt x="19" y="89"/>
                  </a:cubicBezTo>
                  <a:cubicBezTo>
                    <a:pt x="20" y="89"/>
                    <a:pt x="20" y="89"/>
                    <a:pt x="20" y="89"/>
                  </a:cubicBezTo>
                  <a:cubicBezTo>
                    <a:pt x="46" y="89"/>
                    <a:pt x="46" y="89"/>
                    <a:pt x="46" y="89"/>
                  </a:cubicBezTo>
                  <a:cubicBezTo>
                    <a:pt x="46" y="89"/>
                    <a:pt x="74" y="90"/>
                    <a:pt x="74" y="63"/>
                  </a:cubicBezTo>
                  <a:cubicBezTo>
                    <a:pt x="74" y="63"/>
                    <a:pt x="75" y="41"/>
                    <a:pt x="57" y="41"/>
                  </a:cubicBezTo>
                  <a:close/>
                  <a:moveTo>
                    <a:pt x="20" y="16"/>
                  </a:moveTo>
                  <a:cubicBezTo>
                    <a:pt x="42" y="16"/>
                    <a:pt x="42" y="16"/>
                    <a:pt x="42" y="16"/>
                  </a:cubicBezTo>
                  <a:cubicBezTo>
                    <a:pt x="46" y="16"/>
                    <a:pt x="46" y="16"/>
                    <a:pt x="46" y="16"/>
                  </a:cubicBezTo>
                  <a:cubicBezTo>
                    <a:pt x="46" y="16"/>
                    <a:pt x="52" y="16"/>
                    <a:pt x="52" y="25"/>
                  </a:cubicBezTo>
                  <a:cubicBezTo>
                    <a:pt x="52" y="34"/>
                    <a:pt x="48" y="36"/>
                    <a:pt x="44" y="36"/>
                  </a:cubicBezTo>
                  <a:cubicBezTo>
                    <a:pt x="20" y="36"/>
                    <a:pt x="20" y="36"/>
                    <a:pt x="20" y="36"/>
                  </a:cubicBezTo>
                  <a:lnTo>
                    <a:pt x="20" y="16"/>
                  </a:lnTo>
                  <a:close/>
                  <a:moveTo>
                    <a:pt x="44" y="73"/>
                  </a:moveTo>
                  <a:cubicBezTo>
                    <a:pt x="44" y="73"/>
                    <a:pt x="43" y="73"/>
                    <a:pt x="43" y="73"/>
                  </a:cubicBezTo>
                  <a:cubicBezTo>
                    <a:pt x="20" y="73"/>
                    <a:pt x="20" y="73"/>
                    <a:pt x="20" y="73"/>
                  </a:cubicBezTo>
                  <a:cubicBezTo>
                    <a:pt x="20" y="49"/>
                    <a:pt x="20" y="49"/>
                    <a:pt x="20" y="49"/>
                  </a:cubicBezTo>
                  <a:cubicBezTo>
                    <a:pt x="46" y="49"/>
                    <a:pt x="46" y="49"/>
                    <a:pt x="46" y="49"/>
                  </a:cubicBezTo>
                  <a:cubicBezTo>
                    <a:pt x="46" y="49"/>
                    <a:pt x="55" y="49"/>
                    <a:pt x="55" y="62"/>
                  </a:cubicBezTo>
                  <a:cubicBezTo>
                    <a:pt x="55" y="72"/>
                    <a:pt x="48" y="73"/>
                    <a:pt x="44" y="73"/>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6" name="Freeform 34"/>
            <p:cNvSpPr>
              <a:spLocks noEditPoints="1"/>
            </p:cNvSpPr>
            <p:nvPr/>
          </p:nvSpPr>
          <p:spPr bwMode="auto">
            <a:xfrm>
              <a:off x="4227513" y="3808413"/>
              <a:ext cx="301625" cy="288925"/>
            </a:xfrm>
            <a:custGeom>
              <a:avLst/>
              <a:gdLst>
                <a:gd name="T0" fmla="*/ 36 w 72"/>
                <a:gd name="T1" fmla="*/ 0 h 69"/>
                <a:gd name="T2" fmla="*/ 2 w 72"/>
                <a:gd name="T3" fmla="*/ 34 h 69"/>
                <a:gd name="T4" fmla="*/ 36 w 72"/>
                <a:gd name="T5" fmla="*/ 68 h 69"/>
                <a:gd name="T6" fmla="*/ 66 w 72"/>
                <a:gd name="T7" fmla="*/ 44 h 69"/>
                <a:gd name="T8" fmla="*/ 51 w 72"/>
                <a:gd name="T9" fmla="*/ 44 h 69"/>
                <a:gd name="T10" fmla="*/ 37 w 72"/>
                <a:gd name="T11" fmla="*/ 54 h 69"/>
                <a:gd name="T12" fmla="*/ 21 w 72"/>
                <a:gd name="T13" fmla="*/ 38 h 69"/>
                <a:gd name="T14" fmla="*/ 67 w 72"/>
                <a:gd name="T15" fmla="*/ 38 h 69"/>
                <a:gd name="T16" fmla="*/ 36 w 72"/>
                <a:gd name="T17" fmla="*/ 0 h 69"/>
                <a:gd name="T18" fmla="*/ 21 w 72"/>
                <a:gd name="T19" fmla="*/ 26 h 69"/>
                <a:gd name="T20" fmla="*/ 37 w 72"/>
                <a:gd name="T21" fmla="*/ 13 h 69"/>
                <a:gd name="T22" fmla="*/ 50 w 72"/>
                <a:gd name="T23" fmla="*/ 26 h 69"/>
                <a:gd name="T24" fmla="*/ 21 w 72"/>
                <a:gd name="T25"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9">
                  <a:moveTo>
                    <a:pt x="36" y="0"/>
                  </a:moveTo>
                  <a:cubicBezTo>
                    <a:pt x="2" y="0"/>
                    <a:pt x="2" y="34"/>
                    <a:pt x="2" y="34"/>
                  </a:cubicBezTo>
                  <a:cubicBezTo>
                    <a:pt x="2" y="34"/>
                    <a:pt x="0" y="68"/>
                    <a:pt x="36" y="68"/>
                  </a:cubicBezTo>
                  <a:cubicBezTo>
                    <a:pt x="36" y="68"/>
                    <a:pt x="66" y="69"/>
                    <a:pt x="66" y="44"/>
                  </a:cubicBezTo>
                  <a:cubicBezTo>
                    <a:pt x="51" y="44"/>
                    <a:pt x="51" y="44"/>
                    <a:pt x="51" y="44"/>
                  </a:cubicBezTo>
                  <a:cubicBezTo>
                    <a:pt x="51" y="44"/>
                    <a:pt x="51" y="54"/>
                    <a:pt x="37" y="54"/>
                  </a:cubicBezTo>
                  <a:cubicBezTo>
                    <a:pt x="37" y="54"/>
                    <a:pt x="21" y="55"/>
                    <a:pt x="21" y="38"/>
                  </a:cubicBezTo>
                  <a:cubicBezTo>
                    <a:pt x="67" y="38"/>
                    <a:pt x="67" y="38"/>
                    <a:pt x="67" y="38"/>
                  </a:cubicBezTo>
                  <a:cubicBezTo>
                    <a:pt x="67" y="38"/>
                    <a:pt x="72" y="0"/>
                    <a:pt x="36" y="0"/>
                  </a:cubicBezTo>
                  <a:close/>
                  <a:moveTo>
                    <a:pt x="21" y="26"/>
                  </a:moveTo>
                  <a:cubicBezTo>
                    <a:pt x="21" y="26"/>
                    <a:pt x="23" y="13"/>
                    <a:pt x="37" y="13"/>
                  </a:cubicBezTo>
                  <a:cubicBezTo>
                    <a:pt x="50" y="13"/>
                    <a:pt x="50" y="26"/>
                    <a:pt x="50" y="26"/>
                  </a:cubicBezTo>
                  <a:lnTo>
                    <a:pt x="21" y="26"/>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7" name="Rectangle 35"/>
            <p:cNvSpPr>
              <a:spLocks noChangeArrowheads="1"/>
            </p:cNvSpPr>
            <p:nvPr/>
          </p:nvSpPr>
          <p:spPr bwMode="auto">
            <a:xfrm>
              <a:off x="4298951" y="3736975"/>
              <a:ext cx="155575" cy="41275"/>
            </a:xfrm>
            <a:prstGeom prst="rect">
              <a:avLst/>
            </a:pr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8" name="Freeform 37"/>
          <p:cNvSpPr/>
          <p:nvPr/>
        </p:nvSpPr>
        <p:spPr bwMode="auto">
          <a:xfrm>
            <a:off x="9329393" y="2449050"/>
            <a:ext cx="837046" cy="806608"/>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grpSp>
        <p:nvGrpSpPr>
          <p:cNvPr id="29" name="Group 38"/>
          <p:cNvGrpSpPr/>
          <p:nvPr/>
        </p:nvGrpSpPr>
        <p:grpSpPr>
          <a:xfrm>
            <a:off x="7407230" y="1217830"/>
            <a:ext cx="905533" cy="905531"/>
            <a:chOff x="1157288" y="1111250"/>
            <a:chExt cx="944563" cy="944562"/>
          </a:xfrm>
          <a:solidFill>
            <a:srgbClr val="247484"/>
          </a:solidFill>
        </p:grpSpPr>
        <p:sp>
          <p:nvSpPr>
            <p:cNvPr id="30" name="Freeform 45"/>
            <p:cNvSpPr/>
            <p:nvPr/>
          </p:nvSpPr>
          <p:spPr bwMode="auto">
            <a:xfrm>
              <a:off x="1463676" y="1111250"/>
              <a:ext cx="360363" cy="357187"/>
            </a:xfrm>
            <a:custGeom>
              <a:avLst/>
              <a:gdLst>
                <a:gd name="T0" fmla="*/ 86 w 86"/>
                <a:gd name="T1" fmla="*/ 10 h 85"/>
                <a:gd name="T2" fmla="*/ 40 w 86"/>
                <a:gd name="T3" fmla="*/ 0 h 85"/>
                <a:gd name="T4" fmla="*/ 0 w 86"/>
                <a:gd name="T5" fmla="*/ 8 h 85"/>
                <a:gd name="T6" fmla="*/ 86 w 86"/>
                <a:gd name="T7" fmla="*/ 85 h 85"/>
                <a:gd name="T8" fmla="*/ 86 w 86"/>
                <a:gd name="T9" fmla="*/ 10 h 85"/>
              </a:gdLst>
              <a:ahLst/>
              <a:cxnLst>
                <a:cxn ang="0">
                  <a:pos x="T0" y="T1"/>
                </a:cxn>
                <a:cxn ang="0">
                  <a:pos x="T2" y="T3"/>
                </a:cxn>
                <a:cxn ang="0">
                  <a:pos x="T4" y="T5"/>
                </a:cxn>
                <a:cxn ang="0">
                  <a:pos x="T6" y="T7"/>
                </a:cxn>
                <a:cxn ang="0">
                  <a:pos x="T8" y="T9"/>
                </a:cxn>
              </a:cxnLst>
              <a:rect l="0" t="0" r="r" b="b"/>
              <a:pathLst>
                <a:path w="86" h="85">
                  <a:moveTo>
                    <a:pt x="86" y="10"/>
                  </a:moveTo>
                  <a:cubicBezTo>
                    <a:pt x="71" y="4"/>
                    <a:pt x="56" y="0"/>
                    <a:pt x="40" y="0"/>
                  </a:cubicBezTo>
                  <a:cubicBezTo>
                    <a:pt x="26" y="0"/>
                    <a:pt x="13" y="3"/>
                    <a:pt x="0" y="8"/>
                  </a:cubicBezTo>
                  <a:cubicBezTo>
                    <a:pt x="3" y="10"/>
                    <a:pt x="82" y="82"/>
                    <a:pt x="86" y="85"/>
                  </a:cubicBezTo>
                  <a:cubicBezTo>
                    <a:pt x="86" y="80"/>
                    <a:pt x="86" y="12"/>
                    <a:pt x="86" y="10"/>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1" name="Freeform 46"/>
            <p:cNvSpPr/>
            <p:nvPr/>
          </p:nvSpPr>
          <p:spPr bwMode="auto">
            <a:xfrm>
              <a:off x="1190626" y="1581150"/>
              <a:ext cx="196850" cy="406400"/>
            </a:xfrm>
            <a:custGeom>
              <a:avLst/>
              <a:gdLst>
                <a:gd name="T0" fmla="*/ 47 w 47"/>
                <a:gd name="T1" fmla="*/ 97 h 97"/>
                <a:gd name="T2" fmla="*/ 47 w 47"/>
                <a:gd name="T3" fmla="*/ 0 h 97"/>
                <a:gd name="T4" fmla="*/ 0 w 47"/>
                <a:gd name="T5" fmla="*/ 42 h 97"/>
                <a:gd name="T6" fmla="*/ 47 w 47"/>
                <a:gd name="T7" fmla="*/ 97 h 97"/>
              </a:gdLst>
              <a:ahLst/>
              <a:cxnLst>
                <a:cxn ang="0">
                  <a:pos x="T0" y="T1"/>
                </a:cxn>
                <a:cxn ang="0">
                  <a:pos x="T2" y="T3"/>
                </a:cxn>
                <a:cxn ang="0">
                  <a:pos x="T4" y="T5"/>
                </a:cxn>
                <a:cxn ang="0">
                  <a:pos x="T6" y="T7"/>
                </a:cxn>
              </a:cxnLst>
              <a:rect l="0" t="0" r="r" b="b"/>
              <a:pathLst>
                <a:path w="47" h="97">
                  <a:moveTo>
                    <a:pt x="47" y="97"/>
                  </a:moveTo>
                  <a:cubicBezTo>
                    <a:pt x="47" y="92"/>
                    <a:pt x="47" y="5"/>
                    <a:pt x="47" y="0"/>
                  </a:cubicBezTo>
                  <a:cubicBezTo>
                    <a:pt x="43" y="3"/>
                    <a:pt x="2" y="41"/>
                    <a:pt x="0" y="42"/>
                  </a:cubicBezTo>
                  <a:cubicBezTo>
                    <a:pt x="9" y="65"/>
                    <a:pt x="26" y="84"/>
                    <a:pt x="47" y="9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2" name="Freeform 47"/>
            <p:cNvSpPr/>
            <p:nvPr/>
          </p:nvSpPr>
          <p:spPr bwMode="auto">
            <a:xfrm>
              <a:off x="1157288" y="1166813"/>
              <a:ext cx="436563" cy="539750"/>
            </a:xfrm>
            <a:custGeom>
              <a:avLst/>
              <a:gdLst>
                <a:gd name="T0" fmla="*/ 0 w 104"/>
                <a:gd name="T1" fmla="*/ 100 h 129"/>
                <a:gd name="T2" fmla="*/ 4 w 104"/>
                <a:gd name="T3" fmla="*/ 129 h 129"/>
                <a:gd name="T4" fmla="*/ 104 w 104"/>
                <a:gd name="T5" fmla="*/ 38 h 129"/>
                <a:gd name="T6" fmla="*/ 61 w 104"/>
                <a:gd name="T7" fmla="*/ 0 h 129"/>
                <a:gd name="T8" fmla="*/ 0 w 104"/>
                <a:gd name="T9" fmla="*/ 100 h 129"/>
              </a:gdLst>
              <a:ahLst/>
              <a:cxnLst>
                <a:cxn ang="0">
                  <a:pos x="T0" y="T1"/>
                </a:cxn>
                <a:cxn ang="0">
                  <a:pos x="T2" y="T3"/>
                </a:cxn>
                <a:cxn ang="0">
                  <a:pos x="T4" y="T5"/>
                </a:cxn>
                <a:cxn ang="0">
                  <a:pos x="T6" y="T7"/>
                </a:cxn>
                <a:cxn ang="0">
                  <a:pos x="T8" y="T9"/>
                </a:cxn>
              </a:cxnLst>
              <a:rect l="0" t="0" r="r" b="b"/>
              <a:pathLst>
                <a:path w="104" h="129">
                  <a:moveTo>
                    <a:pt x="0" y="100"/>
                  </a:moveTo>
                  <a:cubicBezTo>
                    <a:pt x="0" y="109"/>
                    <a:pt x="2" y="119"/>
                    <a:pt x="4" y="129"/>
                  </a:cubicBezTo>
                  <a:cubicBezTo>
                    <a:pt x="7" y="126"/>
                    <a:pt x="102" y="40"/>
                    <a:pt x="104" y="38"/>
                  </a:cubicBezTo>
                  <a:cubicBezTo>
                    <a:pt x="102" y="37"/>
                    <a:pt x="63" y="1"/>
                    <a:pt x="61" y="0"/>
                  </a:cubicBezTo>
                  <a:cubicBezTo>
                    <a:pt x="24" y="19"/>
                    <a:pt x="0" y="57"/>
                    <a:pt x="0" y="100"/>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3" name="Freeform 48"/>
            <p:cNvSpPr/>
            <p:nvPr/>
          </p:nvSpPr>
          <p:spPr bwMode="auto">
            <a:xfrm>
              <a:off x="1438276" y="1790700"/>
              <a:ext cx="615950" cy="265112"/>
            </a:xfrm>
            <a:custGeom>
              <a:avLst/>
              <a:gdLst>
                <a:gd name="T0" fmla="*/ 0 w 147"/>
                <a:gd name="T1" fmla="*/ 0 h 63"/>
                <a:gd name="T2" fmla="*/ 0 w 147"/>
                <a:gd name="T3" fmla="*/ 53 h 63"/>
                <a:gd name="T4" fmla="*/ 35 w 147"/>
                <a:gd name="T5" fmla="*/ 63 h 63"/>
                <a:gd name="T6" fmla="*/ 56 w 147"/>
                <a:gd name="T7" fmla="*/ 63 h 63"/>
                <a:gd name="T8" fmla="*/ 147 w 147"/>
                <a:gd name="T9" fmla="*/ 0 h 63"/>
                <a:gd name="T10" fmla="*/ 0 w 147"/>
                <a:gd name="T11" fmla="*/ 0 h 63"/>
              </a:gdLst>
              <a:ahLst/>
              <a:cxnLst>
                <a:cxn ang="0">
                  <a:pos x="T0" y="T1"/>
                </a:cxn>
                <a:cxn ang="0">
                  <a:pos x="T2" y="T3"/>
                </a:cxn>
                <a:cxn ang="0">
                  <a:pos x="T4" y="T5"/>
                </a:cxn>
                <a:cxn ang="0">
                  <a:pos x="T6" y="T7"/>
                </a:cxn>
                <a:cxn ang="0">
                  <a:pos x="T8" y="T9"/>
                </a:cxn>
                <a:cxn ang="0">
                  <a:pos x="T10" y="T11"/>
                </a:cxn>
              </a:cxnLst>
              <a:rect l="0" t="0" r="r" b="b"/>
              <a:pathLst>
                <a:path w="147" h="63">
                  <a:moveTo>
                    <a:pt x="0" y="0"/>
                  </a:moveTo>
                  <a:cubicBezTo>
                    <a:pt x="0" y="2"/>
                    <a:pt x="0" y="52"/>
                    <a:pt x="0" y="53"/>
                  </a:cubicBezTo>
                  <a:cubicBezTo>
                    <a:pt x="11" y="58"/>
                    <a:pt x="23" y="62"/>
                    <a:pt x="35" y="63"/>
                  </a:cubicBezTo>
                  <a:cubicBezTo>
                    <a:pt x="56" y="63"/>
                    <a:pt x="56" y="63"/>
                    <a:pt x="56" y="63"/>
                  </a:cubicBezTo>
                  <a:cubicBezTo>
                    <a:pt x="95" y="59"/>
                    <a:pt x="129" y="35"/>
                    <a:pt x="147" y="0"/>
                  </a:cubicBezTo>
                  <a:cubicBezTo>
                    <a:pt x="143" y="0"/>
                    <a:pt x="2" y="0"/>
                    <a:pt x="0" y="0"/>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4" name="Freeform 49"/>
            <p:cNvSpPr/>
            <p:nvPr/>
          </p:nvSpPr>
          <p:spPr bwMode="auto">
            <a:xfrm>
              <a:off x="1874838" y="1182688"/>
              <a:ext cx="227013" cy="558800"/>
            </a:xfrm>
            <a:custGeom>
              <a:avLst/>
              <a:gdLst>
                <a:gd name="T0" fmla="*/ 0 w 54"/>
                <a:gd name="T1" fmla="*/ 0 h 133"/>
                <a:gd name="T2" fmla="*/ 0 w 54"/>
                <a:gd name="T3" fmla="*/ 133 h 133"/>
                <a:gd name="T4" fmla="*/ 48 w 54"/>
                <a:gd name="T5" fmla="*/ 133 h 133"/>
                <a:gd name="T6" fmla="*/ 54 w 54"/>
                <a:gd name="T7" fmla="*/ 96 h 133"/>
                <a:gd name="T8" fmla="*/ 0 w 54"/>
                <a:gd name="T9" fmla="*/ 0 h 133"/>
              </a:gdLst>
              <a:ahLst/>
              <a:cxnLst>
                <a:cxn ang="0">
                  <a:pos x="T0" y="T1"/>
                </a:cxn>
                <a:cxn ang="0">
                  <a:pos x="T2" y="T3"/>
                </a:cxn>
                <a:cxn ang="0">
                  <a:pos x="T4" y="T5"/>
                </a:cxn>
                <a:cxn ang="0">
                  <a:pos x="T6" y="T7"/>
                </a:cxn>
                <a:cxn ang="0">
                  <a:pos x="T8" y="T9"/>
                </a:cxn>
              </a:cxnLst>
              <a:rect l="0" t="0" r="r" b="b"/>
              <a:pathLst>
                <a:path w="54" h="133">
                  <a:moveTo>
                    <a:pt x="0" y="0"/>
                  </a:moveTo>
                  <a:cubicBezTo>
                    <a:pt x="0" y="4"/>
                    <a:pt x="0" y="130"/>
                    <a:pt x="0" y="133"/>
                  </a:cubicBezTo>
                  <a:cubicBezTo>
                    <a:pt x="2" y="133"/>
                    <a:pt x="46" y="133"/>
                    <a:pt x="48" y="133"/>
                  </a:cubicBezTo>
                  <a:cubicBezTo>
                    <a:pt x="52" y="121"/>
                    <a:pt x="54" y="108"/>
                    <a:pt x="54" y="96"/>
                  </a:cubicBezTo>
                  <a:cubicBezTo>
                    <a:pt x="54" y="57"/>
                    <a:pt x="33" y="20"/>
                    <a:pt x="0" y="0"/>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35" name="Freeform 5"/>
          <p:cNvSpPr>
            <a:spLocks noEditPoints="1"/>
          </p:cNvSpPr>
          <p:nvPr/>
        </p:nvSpPr>
        <p:spPr bwMode="auto">
          <a:xfrm>
            <a:off x="10881732" y="2427743"/>
            <a:ext cx="703118" cy="70007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36" name="Freeform 21"/>
          <p:cNvSpPr/>
          <p:nvPr/>
        </p:nvSpPr>
        <p:spPr bwMode="auto">
          <a:xfrm>
            <a:off x="10708235" y="3228263"/>
            <a:ext cx="917708" cy="913141"/>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37" name="Freeform 22"/>
          <p:cNvSpPr>
            <a:spLocks noEditPoints="1"/>
          </p:cNvSpPr>
          <p:nvPr/>
        </p:nvSpPr>
        <p:spPr bwMode="auto">
          <a:xfrm>
            <a:off x="8384291" y="1853986"/>
            <a:ext cx="820306" cy="818784"/>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grpSp>
        <p:nvGrpSpPr>
          <p:cNvPr id="38" name="Group 22"/>
          <p:cNvGrpSpPr/>
          <p:nvPr/>
        </p:nvGrpSpPr>
        <p:grpSpPr>
          <a:xfrm>
            <a:off x="9498323" y="820615"/>
            <a:ext cx="739645" cy="687899"/>
            <a:chOff x="3338513" y="696913"/>
            <a:chExt cx="771525" cy="717550"/>
          </a:xfrm>
          <a:solidFill>
            <a:srgbClr val="247484"/>
          </a:solidFill>
        </p:grpSpPr>
        <p:sp>
          <p:nvSpPr>
            <p:cNvPr id="39" name="Freeform 23"/>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0" name="Rectangle 24"/>
            <p:cNvSpPr>
              <a:spLocks noChangeArrowheads="1"/>
            </p:cNvSpPr>
            <p:nvPr/>
          </p:nvSpPr>
          <p:spPr bwMode="auto">
            <a:xfrm>
              <a:off x="3338513" y="960438"/>
              <a:ext cx="163513" cy="390525"/>
            </a:xfrm>
            <a:prstGeom prst="rect">
              <a:avLst/>
            </a:pr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41" name="Freeform 23"/>
          <p:cNvSpPr>
            <a:spLocks noEditPoints="1"/>
          </p:cNvSpPr>
          <p:nvPr/>
        </p:nvSpPr>
        <p:spPr bwMode="auto">
          <a:xfrm>
            <a:off x="8448210" y="4477744"/>
            <a:ext cx="334819" cy="289161"/>
          </a:xfrm>
          <a:custGeom>
            <a:avLst/>
            <a:gdLst>
              <a:gd name="T0" fmla="*/ 42 w 83"/>
              <a:gd name="T1" fmla="*/ 0 h 72"/>
              <a:gd name="T2" fmla="*/ 0 w 83"/>
              <a:gd name="T3" fmla="*/ 31 h 72"/>
              <a:gd name="T4" fmla="*/ 14 w 83"/>
              <a:gd name="T5" fmla="*/ 54 h 72"/>
              <a:gd name="T6" fmla="*/ 4 w 83"/>
              <a:gd name="T7" fmla="*/ 72 h 72"/>
              <a:gd name="T8" fmla="*/ 24 w 83"/>
              <a:gd name="T9" fmla="*/ 59 h 72"/>
              <a:gd name="T10" fmla="*/ 42 w 83"/>
              <a:gd name="T11" fmla="*/ 62 h 72"/>
              <a:gd name="T12" fmla="*/ 83 w 83"/>
              <a:gd name="T13" fmla="*/ 31 h 72"/>
              <a:gd name="T14" fmla="*/ 42 w 83"/>
              <a:gd name="T15" fmla="*/ 0 h 72"/>
              <a:gd name="T16" fmla="*/ 42 w 83"/>
              <a:gd name="T17" fmla="*/ 12 h 72"/>
              <a:gd name="T18" fmla="*/ 9 w 83"/>
              <a:gd name="T19" fmla="*/ 23 h 72"/>
              <a:gd name="T20" fmla="*/ 42 w 83"/>
              <a:gd name="T21" fmla="*/ 7 h 72"/>
              <a:gd name="T22" fmla="*/ 75 w 83"/>
              <a:gd name="T23" fmla="*/ 23 h 72"/>
              <a:gd name="T24" fmla="*/ 42 w 83"/>
              <a:gd name="T25"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2">
                <a:moveTo>
                  <a:pt x="42" y="0"/>
                </a:moveTo>
                <a:cubicBezTo>
                  <a:pt x="19" y="0"/>
                  <a:pt x="0" y="14"/>
                  <a:pt x="0" y="31"/>
                </a:cubicBezTo>
                <a:cubicBezTo>
                  <a:pt x="0" y="40"/>
                  <a:pt x="6" y="48"/>
                  <a:pt x="14" y="54"/>
                </a:cubicBezTo>
                <a:cubicBezTo>
                  <a:pt x="4" y="72"/>
                  <a:pt x="4" y="72"/>
                  <a:pt x="4" y="72"/>
                </a:cubicBezTo>
                <a:cubicBezTo>
                  <a:pt x="24" y="59"/>
                  <a:pt x="24" y="59"/>
                  <a:pt x="24" y="59"/>
                </a:cubicBezTo>
                <a:cubicBezTo>
                  <a:pt x="29" y="61"/>
                  <a:pt x="35" y="62"/>
                  <a:pt x="42" y="62"/>
                </a:cubicBezTo>
                <a:cubicBezTo>
                  <a:pt x="64" y="62"/>
                  <a:pt x="83" y="48"/>
                  <a:pt x="83" y="31"/>
                </a:cubicBezTo>
                <a:cubicBezTo>
                  <a:pt x="83" y="14"/>
                  <a:pt x="64" y="0"/>
                  <a:pt x="42" y="0"/>
                </a:cubicBezTo>
                <a:close/>
                <a:moveTo>
                  <a:pt x="42" y="12"/>
                </a:moveTo>
                <a:cubicBezTo>
                  <a:pt x="28" y="12"/>
                  <a:pt x="16" y="16"/>
                  <a:pt x="9" y="23"/>
                </a:cubicBezTo>
                <a:cubicBezTo>
                  <a:pt x="12" y="14"/>
                  <a:pt x="26" y="7"/>
                  <a:pt x="42" y="7"/>
                </a:cubicBezTo>
                <a:cubicBezTo>
                  <a:pt x="58" y="7"/>
                  <a:pt x="72" y="14"/>
                  <a:pt x="75" y="23"/>
                </a:cubicBezTo>
                <a:cubicBezTo>
                  <a:pt x="68" y="16"/>
                  <a:pt x="55" y="12"/>
                  <a:pt x="42" y="12"/>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grpSp>
        <p:nvGrpSpPr>
          <p:cNvPr id="42" name="Group 24"/>
          <p:cNvGrpSpPr/>
          <p:nvPr/>
        </p:nvGrpSpPr>
        <p:grpSpPr>
          <a:xfrm>
            <a:off x="6819775" y="3311968"/>
            <a:ext cx="1270788" cy="1190127"/>
            <a:chOff x="544513" y="3295650"/>
            <a:chExt cx="1325563" cy="1241425"/>
          </a:xfrm>
          <a:solidFill>
            <a:srgbClr val="247484"/>
          </a:solidFill>
        </p:grpSpPr>
        <p:sp>
          <p:nvSpPr>
            <p:cNvPr id="43" name="Freeform 26"/>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4" name="Freeform 27"/>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5" name="Freeform 28"/>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46" name="Freeform 52"/>
          <p:cNvSpPr/>
          <p:nvPr/>
        </p:nvSpPr>
        <p:spPr bwMode="auto">
          <a:xfrm>
            <a:off x="6707155" y="1949866"/>
            <a:ext cx="587454" cy="707684"/>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47" name="Freeform 52"/>
          <p:cNvSpPr/>
          <p:nvPr/>
        </p:nvSpPr>
        <p:spPr bwMode="auto">
          <a:xfrm>
            <a:off x="10195390" y="1259683"/>
            <a:ext cx="587454" cy="707684"/>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9"/>
          <p:cNvSpPr>
            <a:spLocks noEditPoints="1"/>
          </p:cNvSpPr>
          <p:nvPr/>
        </p:nvSpPr>
        <p:spPr bwMode="auto">
          <a:xfrm>
            <a:off x="8445167" y="4763862"/>
            <a:ext cx="977061" cy="977061"/>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36"/>
          <p:cNvSpPr/>
          <p:nvPr/>
        </p:nvSpPr>
        <p:spPr bwMode="auto">
          <a:xfrm>
            <a:off x="10218184" y="2794520"/>
            <a:ext cx="566148" cy="751820"/>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50" name="Freeform 38"/>
          <p:cNvSpPr>
            <a:spLocks noEditPoints="1"/>
          </p:cNvSpPr>
          <p:nvPr/>
        </p:nvSpPr>
        <p:spPr bwMode="auto">
          <a:xfrm>
            <a:off x="8477128" y="3316534"/>
            <a:ext cx="783780" cy="795954"/>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51" name="Freeform 44"/>
          <p:cNvSpPr>
            <a:spLocks noEditPoints="1"/>
          </p:cNvSpPr>
          <p:nvPr/>
        </p:nvSpPr>
        <p:spPr bwMode="auto">
          <a:xfrm>
            <a:off x="7294610" y="2211632"/>
            <a:ext cx="776170" cy="779214"/>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grpSp>
        <p:nvGrpSpPr>
          <p:cNvPr id="52" name="Group 12"/>
          <p:cNvGrpSpPr/>
          <p:nvPr/>
        </p:nvGrpSpPr>
        <p:grpSpPr>
          <a:xfrm>
            <a:off x="8396467" y="668424"/>
            <a:ext cx="937492" cy="931403"/>
            <a:chOff x="2189163" y="538163"/>
            <a:chExt cx="977900" cy="971549"/>
          </a:xfrm>
          <a:solidFill>
            <a:srgbClr val="247484"/>
          </a:solidFill>
        </p:grpSpPr>
        <p:sp>
          <p:nvSpPr>
            <p:cNvPr id="53" name="Freeform 50"/>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51"/>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5" name="Group 13"/>
          <p:cNvGrpSpPr/>
          <p:nvPr/>
        </p:nvGrpSpPr>
        <p:grpSpPr>
          <a:xfrm>
            <a:off x="7684216" y="4511744"/>
            <a:ext cx="600555" cy="562067"/>
            <a:chOff x="7904163" y="-96838"/>
            <a:chExt cx="1436687" cy="1344613"/>
          </a:xfrm>
          <a:solidFill>
            <a:srgbClr val="247484"/>
          </a:solidFill>
        </p:grpSpPr>
        <p:sp>
          <p:nvSpPr>
            <p:cNvPr id="56" name="Freeform 31"/>
            <p:cNvSpPr/>
            <p:nvPr/>
          </p:nvSpPr>
          <p:spPr bwMode="auto">
            <a:xfrm>
              <a:off x="8097838" y="1054100"/>
              <a:ext cx="1050925" cy="193675"/>
            </a:xfrm>
            <a:custGeom>
              <a:avLst/>
              <a:gdLst>
                <a:gd name="T0" fmla="*/ 273 w 278"/>
                <a:gd name="T1" fmla="*/ 0 h 51"/>
                <a:gd name="T2" fmla="*/ 5 w 278"/>
                <a:gd name="T3" fmla="*/ 0 h 51"/>
                <a:gd name="T4" fmla="*/ 0 w 278"/>
                <a:gd name="T5" fmla="*/ 5 h 51"/>
                <a:gd name="T6" fmla="*/ 0 w 278"/>
                <a:gd name="T7" fmla="*/ 46 h 51"/>
                <a:gd name="T8" fmla="*/ 5 w 278"/>
                <a:gd name="T9" fmla="*/ 51 h 51"/>
                <a:gd name="T10" fmla="*/ 273 w 278"/>
                <a:gd name="T11" fmla="*/ 51 h 51"/>
                <a:gd name="T12" fmla="*/ 278 w 278"/>
                <a:gd name="T13" fmla="*/ 46 h 51"/>
                <a:gd name="T14" fmla="*/ 278 w 278"/>
                <a:gd name="T15" fmla="*/ 5 h 51"/>
                <a:gd name="T16" fmla="*/ 273 w 278"/>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51">
                  <a:moveTo>
                    <a:pt x="273" y="0"/>
                  </a:moveTo>
                  <a:cubicBezTo>
                    <a:pt x="5" y="0"/>
                    <a:pt x="5" y="0"/>
                    <a:pt x="5" y="0"/>
                  </a:cubicBezTo>
                  <a:cubicBezTo>
                    <a:pt x="2" y="0"/>
                    <a:pt x="0" y="2"/>
                    <a:pt x="0" y="5"/>
                  </a:cubicBezTo>
                  <a:cubicBezTo>
                    <a:pt x="0" y="46"/>
                    <a:pt x="0" y="46"/>
                    <a:pt x="0" y="46"/>
                  </a:cubicBezTo>
                  <a:cubicBezTo>
                    <a:pt x="0" y="48"/>
                    <a:pt x="2" y="51"/>
                    <a:pt x="5" y="51"/>
                  </a:cubicBezTo>
                  <a:cubicBezTo>
                    <a:pt x="273" y="51"/>
                    <a:pt x="273" y="51"/>
                    <a:pt x="273" y="51"/>
                  </a:cubicBezTo>
                  <a:cubicBezTo>
                    <a:pt x="276" y="51"/>
                    <a:pt x="278" y="48"/>
                    <a:pt x="278" y="46"/>
                  </a:cubicBezTo>
                  <a:cubicBezTo>
                    <a:pt x="278" y="5"/>
                    <a:pt x="278" y="5"/>
                    <a:pt x="278" y="5"/>
                  </a:cubicBezTo>
                  <a:cubicBezTo>
                    <a:pt x="278" y="2"/>
                    <a:pt x="276" y="0"/>
                    <a:pt x="273" y="0"/>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7" name="Freeform 32"/>
            <p:cNvSpPr/>
            <p:nvPr/>
          </p:nvSpPr>
          <p:spPr bwMode="auto">
            <a:xfrm>
              <a:off x="7904163" y="-96838"/>
              <a:ext cx="1436687" cy="1055688"/>
            </a:xfrm>
            <a:custGeom>
              <a:avLst/>
              <a:gdLst>
                <a:gd name="T0" fmla="*/ 380 w 380"/>
                <a:gd name="T1" fmla="*/ 38 h 279"/>
                <a:gd name="T2" fmla="*/ 342 w 380"/>
                <a:gd name="T3" fmla="*/ 0 h 279"/>
                <a:gd name="T4" fmla="*/ 304 w 380"/>
                <a:gd name="T5" fmla="*/ 38 h 279"/>
                <a:gd name="T6" fmla="*/ 320 w 380"/>
                <a:gd name="T7" fmla="*/ 69 h 279"/>
                <a:gd name="T8" fmla="*/ 253 w 380"/>
                <a:gd name="T9" fmla="*/ 203 h 279"/>
                <a:gd name="T10" fmla="*/ 209 w 380"/>
                <a:gd name="T11" fmla="*/ 71 h 279"/>
                <a:gd name="T12" fmla="*/ 228 w 380"/>
                <a:gd name="T13" fmla="*/ 38 h 279"/>
                <a:gd name="T14" fmla="*/ 190 w 380"/>
                <a:gd name="T15" fmla="*/ 0 h 279"/>
                <a:gd name="T16" fmla="*/ 152 w 380"/>
                <a:gd name="T17" fmla="*/ 38 h 279"/>
                <a:gd name="T18" fmla="*/ 171 w 380"/>
                <a:gd name="T19" fmla="*/ 71 h 279"/>
                <a:gd name="T20" fmla="*/ 127 w 380"/>
                <a:gd name="T21" fmla="*/ 203 h 279"/>
                <a:gd name="T22" fmla="*/ 60 w 380"/>
                <a:gd name="T23" fmla="*/ 69 h 279"/>
                <a:gd name="T24" fmla="*/ 76 w 380"/>
                <a:gd name="T25" fmla="*/ 38 h 279"/>
                <a:gd name="T26" fmla="*/ 38 w 380"/>
                <a:gd name="T27" fmla="*/ 0 h 279"/>
                <a:gd name="T28" fmla="*/ 0 w 380"/>
                <a:gd name="T29" fmla="*/ 38 h 279"/>
                <a:gd name="T30" fmla="*/ 28 w 380"/>
                <a:gd name="T31" fmla="*/ 74 h 279"/>
                <a:gd name="T32" fmla="*/ 51 w 380"/>
                <a:gd name="T33" fmla="*/ 279 h 279"/>
                <a:gd name="T34" fmla="*/ 329 w 380"/>
                <a:gd name="T35" fmla="*/ 279 h 279"/>
                <a:gd name="T36" fmla="*/ 352 w 380"/>
                <a:gd name="T37" fmla="*/ 74 h 279"/>
                <a:gd name="T38" fmla="*/ 380 w 380"/>
                <a:gd name="T39" fmla="*/ 3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0" h="279">
                  <a:moveTo>
                    <a:pt x="380" y="38"/>
                  </a:moveTo>
                  <a:cubicBezTo>
                    <a:pt x="380" y="17"/>
                    <a:pt x="363" y="0"/>
                    <a:pt x="342" y="0"/>
                  </a:cubicBezTo>
                  <a:cubicBezTo>
                    <a:pt x="321" y="0"/>
                    <a:pt x="304" y="17"/>
                    <a:pt x="304" y="38"/>
                  </a:cubicBezTo>
                  <a:cubicBezTo>
                    <a:pt x="304" y="51"/>
                    <a:pt x="310" y="62"/>
                    <a:pt x="320" y="69"/>
                  </a:cubicBezTo>
                  <a:cubicBezTo>
                    <a:pt x="253" y="203"/>
                    <a:pt x="253" y="203"/>
                    <a:pt x="253" y="203"/>
                  </a:cubicBezTo>
                  <a:cubicBezTo>
                    <a:pt x="209" y="71"/>
                    <a:pt x="209" y="71"/>
                    <a:pt x="209" y="71"/>
                  </a:cubicBezTo>
                  <a:cubicBezTo>
                    <a:pt x="220" y="64"/>
                    <a:pt x="228" y="52"/>
                    <a:pt x="228" y="38"/>
                  </a:cubicBezTo>
                  <a:cubicBezTo>
                    <a:pt x="228" y="17"/>
                    <a:pt x="211" y="0"/>
                    <a:pt x="190" y="0"/>
                  </a:cubicBezTo>
                  <a:cubicBezTo>
                    <a:pt x="169" y="0"/>
                    <a:pt x="152" y="17"/>
                    <a:pt x="152" y="38"/>
                  </a:cubicBezTo>
                  <a:cubicBezTo>
                    <a:pt x="152" y="52"/>
                    <a:pt x="160" y="64"/>
                    <a:pt x="171" y="71"/>
                  </a:cubicBezTo>
                  <a:cubicBezTo>
                    <a:pt x="127" y="203"/>
                    <a:pt x="127" y="203"/>
                    <a:pt x="127" y="203"/>
                  </a:cubicBezTo>
                  <a:cubicBezTo>
                    <a:pt x="60" y="69"/>
                    <a:pt x="60" y="69"/>
                    <a:pt x="60" y="69"/>
                  </a:cubicBezTo>
                  <a:cubicBezTo>
                    <a:pt x="70" y="62"/>
                    <a:pt x="76" y="51"/>
                    <a:pt x="76" y="38"/>
                  </a:cubicBezTo>
                  <a:cubicBezTo>
                    <a:pt x="76" y="17"/>
                    <a:pt x="59" y="0"/>
                    <a:pt x="38" y="0"/>
                  </a:cubicBezTo>
                  <a:cubicBezTo>
                    <a:pt x="17" y="0"/>
                    <a:pt x="0" y="17"/>
                    <a:pt x="0" y="38"/>
                  </a:cubicBezTo>
                  <a:cubicBezTo>
                    <a:pt x="0" y="55"/>
                    <a:pt x="12" y="70"/>
                    <a:pt x="28" y="74"/>
                  </a:cubicBezTo>
                  <a:cubicBezTo>
                    <a:pt x="51" y="279"/>
                    <a:pt x="51" y="279"/>
                    <a:pt x="51" y="279"/>
                  </a:cubicBezTo>
                  <a:cubicBezTo>
                    <a:pt x="329" y="279"/>
                    <a:pt x="329" y="279"/>
                    <a:pt x="329" y="279"/>
                  </a:cubicBezTo>
                  <a:cubicBezTo>
                    <a:pt x="352" y="74"/>
                    <a:pt x="352" y="74"/>
                    <a:pt x="352" y="74"/>
                  </a:cubicBezTo>
                  <a:cubicBezTo>
                    <a:pt x="368" y="70"/>
                    <a:pt x="380" y="55"/>
                    <a:pt x="380" y="38"/>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58" name="Freeform 36"/>
          <p:cNvSpPr/>
          <p:nvPr/>
        </p:nvSpPr>
        <p:spPr bwMode="auto">
          <a:xfrm>
            <a:off x="9389896" y="1811869"/>
            <a:ext cx="737351" cy="67218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rgbClr val="247484"/>
          </a:solidFill>
          <a:ln>
            <a:noFill/>
          </a:ln>
        </p:spPr>
        <p:txBody>
          <a:bodyPr vert="horz" wrap="square" lIns="91440" tIns="45720" rIns="91440" bIns="45720" numCol="1" anchor="t" anchorCtr="0" compatLnSpc="1"/>
          <a:lstStyle/>
          <a:p>
            <a:endParaRPr lang="id-ID">
              <a:solidFill>
                <a:prstClr val="black"/>
              </a:solidFill>
            </a:endParaRPr>
          </a:p>
        </p:txBody>
      </p:sp>
      <p:sp>
        <p:nvSpPr>
          <p:cNvPr id="115" name="TextBox 13"/>
          <p:cNvSpPr txBox="1"/>
          <p:nvPr/>
        </p:nvSpPr>
        <p:spPr>
          <a:xfrm>
            <a:off x="905556" y="653721"/>
            <a:ext cx="2634569" cy="460375"/>
          </a:xfrm>
          <a:prstGeom prst="rect">
            <a:avLst/>
          </a:prstGeom>
          <a:noFill/>
        </p:spPr>
        <p:txBody>
          <a:bodyPr wrap="square" rtlCol="0">
            <a:spAutoFit/>
          </a:bodyPr>
          <a:lstStyle>
            <a:defPPr>
              <a:defRPr lang="zh-CN"/>
            </a:defPPr>
            <a:lvl1pPr algn="dist">
              <a:defRPr sz="6000" b="1">
                <a:solidFill>
                  <a:srgbClr val="0446C0"/>
                </a:solidFill>
                <a:latin typeface="方正清刻本悦宋简体" panose="02000000000000000000" pitchFamily="2" charset="-122"/>
                <a:ea typeface="方正清刻本悦宋简体" panose="02000000000000000000" pitchFamily="2" charset="-122"/>
              </a:defRPr>
            </a:lvl1pPr>
          </a:lstStyle>
          <a:p>
            <a:pPr algn="ctr"/>
            <a:r>
              <a:rPr lang="zh-CN" altLang="en-US" sz="2400" b="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五、小结与致谢</a:t>
            </a:r>
          </a:p>
        </p:txBody>
      </p:sp>
      <p:sp>
        <p:nvSpPr>
          <p:cNvPr id="116" name="矩形 115"/>
          <p:cNvSpPr/>
          <p:nvPr/>
        </p:nvSpPr>
        <p:spPr>
          <a:xfrm>
            <a:off x="0" y="586085"/>
            <a:ext cx="580571" cy="555608"/>
          </a:xfrm>
          <a:prstGeom prst="rect">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7" name="矩形 116"/>
          <p:cNvSpPr/>
          <p:nvPr/>
        </p:nvSpPr>
        <p:spPr>
          <a:xfrm>
            <a:off x="718395" y="586085"/>
            <a:ext cx="170373" cy="555608"/>
          </a:xfrm>
          <a:prstGeom prst="rect">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23" name="组合 122"/>
          <p:cNvGrpSpPr/>
          <p:nvPr/>
        </p:nvGrpSpPr>
        <p:grpSpPr>
          <a:xfrm>
            <a:off x="888365" y="1286510"/>
            <a:ext cx="5249545" cy="4968437"/>
            <a:chOff x="914" y="2303"/>
            <a:chExt cx="8314" cy="7830"/>
          </a:xfrm>
        </p:grpSpPr>
        <p:grpSp>
          <p:nvGrpSpPr>
            <p:cNvPr id="7" name="组合 6"/>
            <p:cNvGrpSpPr/>
            <p:nvPr/>
          </p:nvGrpSpPr>
          <p:grpSpPr>
            <a:xfrm>
              <a:off x="914" y="6311"/>
              <a:ext cx="8314" cy="1830"/>
              <a:chOff x="2138" y="6966"/>
              <a:chExt cx="8314" cy="1830"/>
            </a:xfrm>
          </p:grpSpPr>
          <p:sp>
            <p:nvSpPr>
              <p:cNvPr id="62" name="Rectangle 74"/>
              <p:cNvSpPr/>
              <p:nvPr/>
            </p:nvSpPr>
            <p:spPr>
              <a:xfrm>
                <a:off x="2138" y="6966"/>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学问的实用性。俗话说技多不压身，况且</a:t>
                </a:r>
                <a:r>
                  <a:rPr lang="en-US" altLang="zh-CN"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c</a:t>
                </a: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语言对于</a:t>
                </a:r>
              </a:p>
            </p:txBody>
          </p:sp>
          <p:sp>
            <p:nvSpPr>
              <p:cNvPr id="67" name="Rectangle 74"/>
              <p:cNvSpPr/>
              <p:nvPr/>
            </p:nvSpPr>
            <p:spPr>
              <a:xfrm>
                <a:off x="2138" y="8324"/>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管理系统的设计过程中或许我们还有着些许不足，</a:t>
                </a:r>
              </a:p>
            </p:txBody>
          </p:sp>
          <p:sp>
            <p:nvSpPr>
              <p:cNvPr id="73" name="Rectangle 74"/>
              <p:cNvSpPr/>
              <p:nvPr/>
            </p:nvSpPr>
            <p:spPr>
              <a:xfrm>
                <a:off x="2138" y="7645"/>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我们自动化的学生来说更是必学之技。在这次图书</a:t>
                </a:r>
              </a:p>
            </p:txBody>
          </p:sp>
        </p:grpSp>
        <p:grpSp>
          <p:nvGrpSpPr>
            <p:cNvPr id="122" name="组合 121"/>
            <p:cNvGrpSpPr/>
            <p:nvPr/>
          </p:nvGrpSpPr>
          <p:grpSpPr>
            <a:xfrm>
              <a:off x="914" y="2303"/>
              <a:ext cx="8314" cy="7830"/>
              <a:chOff x="914" y="2303"/>
              <a:chExt cx="8314" cy="7830"/>
            </a:xfrm>
          </p:grpSpPr>
          <p:grpSp>
            <p:nvGrpSpPr>
              <p:cNvPr id="2" name="组合 1"/>
              <p:cNvGrpSpPr/>
              <p:nvPr/>
            </p:nvGrpSpPr>
            <p:grpSpPr>
              <a:xfrm>
                <a:off x="914" y="2303"/>
                <a:ext cx="8314" cy="1830"/>
                <a:chOff x="2138" y="6966"/>
                <a:chExt cx="8314" cy="1830"/>
              </a:xfrm>
            </p:grpSpPr>
            <p:sp>
              <p:nvSpPr>
                <p:cNvPr id="70" name="Rectangle 74"/>
                <p:cNvSpPr/>
                <p:nvPr/>
              </p:nvSpPr>
              <p:spPr>
                <a:xfrm>
                  <a:off x="2138" y="6966"/>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en-US" altLang="zh-CN"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在本次</a:t>
                  </a:r>
                  <a:r>
                    <a:rPr lang="en-US" altLang="zh-CN"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c</a:t>
                  </a: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语言程序与设计实训课的学习过程中，</a:t>
                  </a:r>
                </a:p>
              </p:txBody>
            </p:sp>
            <p:sp>
              <p:nvSpPr>
                <p:cNvPr id="113" name="Rectangle 74"/>
                <p:cNvSpPr/>
                <p:nvPr/>
              </p:nvSpPr>
              <p:spPr>
                <a:xfrm>
                  <a:off x="2138" y="8324"/>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组的成员来说大部分人都是新手，而这次实训课是</a:t>
                  </a:r>
                </a:p>
              </p:txBody>
            </p:sp>
            <p:sp>
              <p:nvSpPr>
                <p:cNvPr id="114" name="Rectangle 74"/>
                <p:cNvSpPr/>
                <p:nvPr/>
              </p:nvSpPr>
              <p:spPr>
                <a:xfrm>
                  <a:off x="2138" y="7621"/>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我们小组的成员学到了非常多的东西。对于我们小</a:t>
                  </a:r>
                </a:p>
              </p:txBody>
            </p:sp>
          </p:grpSp>
          <p:grpSp>
            <p:nvGrpSpPr>
              <p:cNvPr id="3" name="组合 2"/>
              <p:cNvGrpSpPr/>
              <p:nvPr/>
            </p:nvGrpSpPr>
            <p:grpSpPr>
              <a:xfrm>
                <a:off x="914" y="4256"/>
                <a:ext cx="8314" cy="1830"/>
                <a:chOff x="2138" y="6966"/>
                <a:chExt cx="8314" cy="1830"/>
              </a:xfrm>
            </p:grpSpPr>
            <p:sp>
              <p:nvSpPr>
                <p:cNvPr id="4" name="Rectangle 74"/>
                <p:cNvSpPr/>
                <p:nvPr/>
              </p:nvSpPr>
              <p:spPr>
                <a:xfrm>
                  <a:off x="2138" y="6966"/>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我们小组的成员将自己所学习的</a:t>
                  </a:r>
                  <a:r>
                    <a:rPr lang="en-US" altLang="zh-CN"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c</a:t>
                  </a: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语言的知识第一次</a:t>
                  </a:r>
                </a:p>
              </p:txBody>
            </p:sp>
            <p:sp>
              <p:nvSpPr>
                <p:cNvPr id="5" name="Rectangle 74"/>
                <p:cNvSpPr/>
                <p:nvPr/>
              </p:nvSpPr>
              <p:spPr>
                <a:xfrm>
                  <a:off x="2138" y="8324"/>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让我们能够锻炼自己，并能真正认识到</a:t>
                  </a:r>
                  <a:r>
                    <a:rPr lang="en-US" altLang="zh-CN"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c</a:t>
                  </a: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语言这一门</a:t>
                  </a:r>
                </a:p>
              </p:txBody>
            </p:sp>
            <p:sp>
              <p:nvSpPr>
                <p:cNvPr id="6" name="Rectangle 74"/>
                <p:cNvSpPr/>
                <p:nvPr/>
              </p:nvSpPr>
              <p:spPr>
                <a:xfrm>
                  <a:off x="2138" y="7645"/>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应用在实践中，首先我们很感谢能有这次机会能够</a:t>
                  </a:r>
                </a:p>
              </p:txBody>
            </p:sp>
          </p:grpSp>
          <p:grpSp>
            <p:nvGrpSpPr>
              <p:cNvPr id="118" name="组合 117"/>
              <p:cNvGrpSpPr/>
              <p:nvPr/>
            </p:nvGrpSpPr>
            <p:grpSpPr>
              <a:xfrm>
                <a:off x="914" y="8303"/>
                <a:ext cx="8314" cy="1830"/>
                <a:chOff x="2138" y="6966"/>
                <a:chExt cx="8314" cy="1830"/>
              </a:xfrm>
            </p:grpSpPr>
            <p:sp>
              <p:nvSpPr>
                <p:cNvPr id="119" name="Rectangle 74"/>
                <p:cNvSpPr/>
                <p:nvPr/>
              </p:nvSpPr>
              <p:spPr>
                <a:xfrm>
                  <a:off x="2138" y="6966"/>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但我们已经尽量地将它们做到了最好。最后我想感</a:t>
                  </a:r>
                </a:p>
              </p:txBody>
            </p:sp>
            <p:sp>
              <p:nvSpPr>
                <p:cNvPr id="120" name="Rectangle 74"/>
                <p:cNvSpPr/>
                <p:nvPr/>
              </p:nvSpPr>
              <p:spPr>
                <a:xfrm>
                  <a:off x="2138" y="8324"/>
                  <a:ext cx="7107"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学，是大家的齐心协力才使得这个这个忙碌而又充</a:t>
                  </a:r>
                </a:p>
              </p:txBody>
            </p:sp>
            <p:sp>
              <p:nvSpPr>
                <p:cNvPr id="121" name="Rectangle 74"/>
                <p:cNvSpPr/>
                <p:nvPr/>
              </p:nvSpPr>
              <p:spPr>
                <a:xfrm>
                  <a:off x="2138" y="7645"/>
                  <a:ext cx="8314" cy="472"/>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谢一下我们这门课程的所有老师和小组里的所有同</a:t>
                  </a:r>
                </a:p>
              </p:txBody>
            </p:sp>
          </p:grpSp>
        </p:grpSp>
      </p:grpSp>
      <p:sp>
        <p:nvSpPr>
          <p:cNvPr id="125" name="Rectangle 74"/>
          <p:cNvSpPr/>
          <p:nvPr/>
        </p:nvSpPr>
        <p:spPr>
          <a:xfrm>
            <a:off x="888365" y="6334219"/>
            <a:ext cx="5249545" cy="299720"/>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忙的小学期如此圆满地结束。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8849" y="-3987824"/>
            <a:ext cx="12704048" cy="10326294"/>
          </a:xfrm>
          <a:prstGeom prst="rect">
            <a:avLst/>
          </a:prstGeom>
          <a:effectLst/>
        </p:spPr>
      </p:pic>
      <p:sp>
        <p:nvSpPr>
          <p:cNvPr id="5" name="文本框 4"/>
          <p:cNvSpPr txBox="1"/>
          <p:nvPr/>
        </p:nvSpPr>
        <p:spPr>
          <a:xfrm>
            <a:off x="4943872" y="2704756"/>
            <a:ext cx="6900348" cy="768350"/>
          </a:xfrm>
          <a:prstGeom prst="rect">
            <a:avLst/>
          </a:prstGeom>
          <a:noFill/>
          <a:effectLst>
            <a:glow rad="25400">
              <a:srgbClr val="DDEEF3"/>
            </a:glow>
          </a:effectLst>
        </p:spPr>
        <p:txBody>
          <a:bodyPr wrap="square" rtlCol="0">
            <a:spAutoFit/>
          </a:bodyPr>
          <a:lstStyle/>
          <a:p>
            <a:pPr algn="dist"/>
            <a:r>
              <a:rPr lang="zh-CN" altLang="en-US" sz="4400" dirty="0">
                <a:solidFill>
                  <a:srgbClr val="FEFEFE"/>
                </a:solidFill>
                <a:effectLst>
                  <a:glow rad="12700">
                    <a:srgbClr val="DDEEF3"/>
                  </a:glow>
                </a:effectLst>
                <a:latin typeface="方正准圆_GBK" panose="03000509000000000000" pitchFamily="65" charset="-122"/>
                <a:ea typeface="方正准圆_GBK" panose="03000509000000000000" pitchFamily="65" charset="-122"/>
              </a:rPr>
              <a:t>感谢您的观看！</a:t>
            </a:r>
          </a:p>
        </p:txBody>
      </p:sp>
      <p:sp>
        <p:nvSpPr>
          <p:cNvPr id="3" name="文本框 138"/>
          <p:cNvSpPr txBox="1"/>
          <p:nvPr/>
        </p:nvSpPr>
        <p:spPr>
          <a:xfrm>
            <a:off x="6286252" y="4002451"/>
            <a:ext cx="4029710" cy="706755"/>
          </a:xfrm>
          <a:prstGeom prst="rect">
            <a:avLst/>
          </a:prstGeom>
          <a:noFill/>
        </p:spPr>
        <p:txBody>
          <a:bodyPr wrap="none" rtlCol="0">
            <a:spAutoFit/>
          </a:bodyPr>
          <a:lstStyle/>
          <a:p>
            <a:pPr algn="l"/>
            <a:r>
              <a:rPr lang="zh-CN" altLang="en-US" sz="2000" dirty="0">
                <a:solidFill>
                  <a:srgbClr val="F6F6F6"/>
                </a:solidFill>
                <a:latin typeface="微软雅黑" panose="020B0503020204020204" pitchFamily="34" charset="-122"/>
                <a:ea typeface="微软雅黑" panose="020B0503020204020204" pitchFamily="34" charset="-122"/>
              </a:rPr>
              <a:t>小组组员：   汤文娆           李睿翊</a:t>
            </a:r>
          </a:p>
          <a:p>
            <a:pPr algn="l"/>
            <a:r>
              <a:rPr lang="zh-CN" altLang="en-US" sz="2000" dirty="0">
                <a:solidFill>
                  <a:srgbClr val="F6F6F6"/>
                </a:solidFill>
                <a:latin typeface="微软雅黑" panose="020B0503020204020204" pitchFamily="34" charset="-122"/>
                <a:ea typeface="微软雅黑" panose="020B0503020204020204" pitchFamily="34" charset="-122"/>
              </a:rPr>
              <a:t>                    陈华宇           何峣淏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8487" y="-4487034"/>
            <a:ext cx="13982364" cy="11365354"/>
          </a:xfrm>
          <a:prstGeom prst="rect">
            <a:avLst/>
          </a:prstGeom>
          <a:effectLst/>
        </p:spPr>
      </p:pic>
      <p:grpSp>
        <p:nvGrpSpPr>
          <p:cNvPr id="17" name="组合 16"/>
          <p:cNvGrpSpPr/>
          <p:nvPr/>
        </p:nvGrpSpPr>
        <p:grpSpPr>
          <a:xfrm>
            <a:off x="3329126" y="2646798"/>
            <a:ext cx="2054660" cy="1529172"/>
            <a:chOff x="3041094" y="3024972"/>
            <a:chExt cx="2054660" cy="1529172"/>
          </a:xfrm>
        </p:grpSpPr>
        <p:sp>
          <p:nvSpPr>
            <p:cNvPr id="4" name="文本框 3"/>
            <p:cNvSpPr txBox="1"/>
            <p:nvPr/>
          </p:nvSpPr>
          <p:spPr>
            <a:xfrm>
              <a:off x="3200021" y="3024972"/>
              <a:ext cx="1736806" cy="1015663"/>
            </a:xfrm>
            <a:prstGeom prst="rect">
              <a:avLst/>
            </a:prstGeom>
            <a:noFill/>
            <a:effectLst>
              <a:glow rad="25400">
                <a:srgbClr val="DDEEF3"/>
              </a:glow>
            </a:effectLst>
          </p:spPr>
          <p:txBody>
            <a:bodyPr wrap="square" rtlCol="0">
              <a:spAutoFit/>
            </a:bodyPr>
            <a:lstStyle/>
            <a:p>
              <a:r>
                <a:rPr lang="zh-CN" altLang="en-US" sz="6000" dirty="0">
                  <a:solidFill>
                    <a:srgbClr val="FEFEFE"/>
                  </a:solidFill>
                  <a:effectLst>
                    <a:glow rad="12700">
                      <a:srgbClr val="DDEEF3"/>
                    </a:glow>
                  </a:effectLst>
                  <a:latin typeface="方正准圆_GBK" panose="03000509000000000000" pitchFamily="65" charset="-122"/>
                  <a:ea typeface="方正准圆_GBK" panose="03000509000000000000" pitchFamily="65" charset="-122"/>
                </a:rPr>
                <a:t>目录</a:t>
              </a:r>
            </a:p>
          </p:txBody>
        </p:sp>
        <p:sp>
          <p:nvSpPr>
            <p:cNvPr id="5" name="文本框 4"/>
            <p:cNvSpPr txBox="1"/>
            <p:nvPr/>
          </p:nvSpPr>
          <p:spPr>
            <a:xfrm>
              <a:off x="3041094" y="3969369"/>
              <a:ext cx="2054660" cy="584775"/>
            </a:xfrm>
            <a:prstGeom prst="rect">
              <a:avLst/>
            </a:prstGeom>
            <a:noFill/>
          </p:spPr>
          <p:txBody>
            <a:bodyPr wrap="square" rtlCol="0">
              <a:spAutoFit/>
            </a:bodyPr>
            <a:lstStyle/>
            <a:p>
              <a:r>
                <a:rPr lang="en-US" altLang="zh-CN" sz="3200" dirty="0">
                  <a:solidFill>
                    <a:srgbClr val="F5F5F5"/>
                  </a:solidFill>
                  <a:latin typeface="方正准圆_GBK" panose="03000509000000000000" pitchFamily="65" charset="-122"/>
                  <a:ea typeface="方正准圆_GBK" panose="03000509000000000000" pitchFamily="65" charset="-122"/>
                </a:rPr>
                <a:t>CONTENTS</a:t>
              </a:r>
              <a:endParaRPr lang="zh-CN" altLang="en-US" sz="3200" dirty="0">
                <a:solidFill>
                  <a:srgbClr val="F5F5F5"/>
                </a:solidFill>
                <a:latin typeface="方正准圆_GBK" panose="03000509000000000000" pitchFamily="65" charset="-122"/>
                <a:ea typeface="方正准圆_GBK" panose="03000509000000000000" pitchFamily="65" charset="-122"/>
              </a:endParaRPr>
            </a:p>
          </p:txBody>
        </p:sp>
      </p:grpSp>
      <p:grpSp>
        <p:nvGrpSpPr>
          <p:cNvPr id="16" name="组合 15"/>
          <p:cNvGrpSpPr/>
          <p:nvPr/>
        </p:nvGrpSpPr>
        <p:grpSpPr>
          <a:xfrm>
            <a:off x="6600056" y="980728"/>
            <a:ext cx="5363845" cy="4861313"/>
            <a:chOff x="6644136" y="1538712"/>
            <a:chExt cx="5363845" cy="4861313"/>
          </a:xfrm>
        </p:grpSpPr>
        <p:sp>
          <p:nvSpPr>
            <p:cNvPr id="6" name="TextBox 74"/>
            <p:cNvSpPr txBox="1"/>
            <p:nvPr/>
          </p:nvSpPr>
          <p:spPr>
            <a:xfrm>
              <a:off x="7604746" y="1600268"/>
              <a:ext cx="3081900" cy="583565"/>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3200" dirty="0">
                  <a:solidFill>
                    <a:srgbClr val="F8F8F8"/>
                  </a:solidFill>
                </a:rPr>
                <a:t>上期设计进度</a:t>
              </a:r>
            </a:p>
          </p:txBody>
        </p:sp>
        <p:sp>
          <p:nvSpPr>
            <p:cNvPr id="7" name="TextBox 77"/>
            <p:cNvSpPr txBox="1"/>
            <p:nvPr/>
          </p:nvSpPr>
          <p:spPr>
            <a:xfrm>
              <a:off x="7603723" y="3676982"/>
              <a:ext cx="3084568" cy="583565"/>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3200" dirty="0">
                  <a:solidFill>
                    <a:srgbClr val="F8F8F8"/>
                  </a:solidFill>
                </a:rPr>
                <a:t>我们的优势</a:t>
              </a:r>
            </a:p>
          </p:txBody>
        </p:sp>
        <p:sp>
          <p:nvSpPr>
            <p:cNvPr id="8" name="TextBox 80"/>
            <p:cNvSpPr txBox="1"/>
            <p:nvPr/>
          </p:nvSpPr>
          <p:spPr>
            <a:xfrm>
              <a:off x="7596636" y="4778482"/>
              <a:ext cx="4411345" cy="583565"/>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3200" dirty="0">
                  <a:solidFill>
                    <a:srgbClr val="F8F8F8"/>
                  </a:solidFill>
                </a:rPr>
                <a:t>代码与运行结果展示</a:t>
              </a:r>
            </a:p>
          </p:txBody>
        </p:sp>
        <p:sp>
          <p:nvSpPr>
            <p:cNvPr id="9" name="TextBox 83"/>
            <p:cNvSpPr txBox="1"/>
            <p:nvPr/>
          </p:nvSpPr>
          <p:spPr>
            <a:xfrm>
              <a:off x="7617535" y="2638625"/>
              <a:ext cx="3048520" cy="583565"/>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3200" dirty="0">
                  <a:solidFill>
                    <a:srgbClr val="F8F8F8"/>
                  </a:solidFill>
                </a:rPr>
                <a:t>本期新增内容</a:t>
              </a:r>
            </a:p>
          </p:txBody>
        </p:sp>
        <p:sp>
          <p:nvSpPr>
            <p:cNvPr id="10" name="TextBox 83"/>
            <p:cNvSpPr txBox="1"/>
            <p:nvPr/>
          </p:nvSpPr>
          <p:spPr>
            <a:xfrm>
              <a:off x="7606376" y="5753695"/>
              <a:ext cx="3077645" cy="583565"/>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3200" dirty="0">
                  <a:solidFill>
                    <a:srgbClr val="F8F8F8"/>
                  </a:solidFill>
                </a:rPr>
                <a:t>小结与致谢</a:t>
              </a:r>
            </a:p>
          </p:txBody>
        </p:sp>
        <p:sp>
          <p:nvSpPr>
            <p:cNvPr id="11" name="文本框 10"/>
            <p:cNvSpPr txBox="1"/>
            <p:nvPr/>
          </p:nvSpPr>
          <p:spPr>
            <a:xfrm>
              <a:off x="6644136" y="1538712"/>
              <a:ext cx="881098" cy="707886"/>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en-US" altLang="zh-CN" sz="4000" dirty="0">
                  <a:solidFill>
                    <a:srgbClr val="F8F8F8"/>
                  </a:solidFill>
                </a:rPr>
                <a:t>01</a:t>
              </a:r>
              <a:endParaRPr lang="zh-CN" altLang="en-US" sz="4000" dirty="0">
                <a:solidFill>
                  <a:srgbClr val="F8F8F8"/>
                </a:solidFill>
              </a:endParaRPr>
            </a:p>
          </p:txBody>
        </p:sp>
        <p:sp>
          <p:nvSpPr>
            <p:cNvPr id="12" name="文本框 11"/>
            <p:cNvSpPr txBox="1"/>
            <p:nvPr/>
          </p:nvSpPr>
          <p:spPr>
            <a:xfrm>
              <a:off x="6644136" y="5692139"/>
              <a:ext cx="959075" cy="707886"/>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en-US" altLang="zh-CN" sz="4000" dirty="0">
                  <a:solidFill>
                    <a:srgbClr val="F8F8F8"/>
                  </a:solidFill>
                </a:rPr>
                <a:t>05</a:t>
              </a:r>
              <a:endParaRPr lang="zh-CN" altLang="en-US" sz="4000" dirty="0">
                <a:solidFill>
                  <a:srgbClr val="F8F8F8"/>
                </a:solidFill>
              </a:endParaRPr>
            </a:p>
          </p:txBody>
        </p:sp>
        <p:sp>
          <p:nvSpPr>
            <p:cNvPr id="13" name="文本框 12"/>
            <p:cNvSpPr txBox="1"/>
            <p:nvPr/>
          </p:nvSpPr>
          <p:spPr>
            <a:xfrm>
              <a:off x="6644136" y="4653783"/>
              <a:ext cx="959076" cy="707886"/>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en-US" altLang="zh-CN" sz="4000" dirty="0">
                  <a:solidFill>
                    <a:srgbClr val="F8F8F8"/>
                  </a:solidFill>
                </a:rPr>
                <a:t>04</a:t>
              </a:r>
              <a:endParaRPr lang="zh-CN" altLang="en-US" sz="4000" dirty="0">
                <a:solidFill>
                  <a:srgbClr val="F8F8F8"/>
                </a:solidFill>
              </a:endParaRPr>
            </a:p>
          </p:txBody>
        </p:sp>
        <p:sp>
          <p:nvSpPr>
            <p:cNvPr id="14" name="文本框 13"/>
            <p:cNvSpPr txBox="1"/>
            <p:nvPr/>
          </p:nvSpPr>
          <p:spPr>
            <a:xfrm>
              <a:off x="6644136" y="3615426"/>
              <a:ext cx="959587" cy="707886"/>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en-US" altLang="zh-CN" sz="4000" dirty="0">
                  <a:solidFill>
                    <a:srgbClr val="F8F8F8"/>
                  </a:solidFill>
                </a:rPr>
                <a:t>03</a:t>
              </a:r>
              <a:endParaRPr lang="zh-CN" altLang="en-US" sz="4000" dirty="0">
                <a:solidFill>
                  <a:srgbClr val="F8F8F8"/>
                </a:solidFill>
              </a:endParaRPr>
            </a:p>
          </p:txBody>
        </p:sp>
        <p:sp>
          <p:nvSpPr>
            <p:cNvPr id="15" name="文本框 14"/>
            <p:cNvSpPr txBox="1"/>
            <p:nvPr/>
          </p:nvSpPr>
          <p:spPr>
            <a:xfrm>
              <a:off x="6644136" y="2577069"/>
              <a:ext cx="952681" cy="707886"/>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en-US" altLang="zh-CN" sz="4000" dirty="0">
                  <a:solidFill>
                    <a:srgbClr val="F8F8F8"/>
                  </a:solidFill>
                </a:rPr>
                <a:t>02</a:t>
              </a:r>
              <a:endParaRPr lang="zh-CN" altLang="en-US" sz="4000" dirty="0">
                <a:solidFill>
                  <a:srgbClr val="F8F8F8"/>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8007" y="-4507354"/>
            <a:ext cx="13982364" cy="11365354"/>
          </a:xfrm>
          <a:prstGeom prst="rect">
            <a:avLst/>
          </a:prstGeom>
          <a:effectLst/>
        </p:spPr>
      </p:pic>
      <p:sp>
        <p:nvSpPr>
          <p:cNvPr id="3" name="TextBox 74"/>
          <p:cNvSpPr txBox="1"/>
          <p:nvPr/>
        </p:nvSpPr>
        <p:spPr>
          <a:xfrm>
            <a:off x="5087888" y="3075578"/>
            <a:ext cx="6637625" cy="1198880"/>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7200" dirty="0">
                <a:solidFill>
                  <a:srgbClr val="FAFAFA"/>
                </a:solidFill>
              </a:rPr>
              <a:t>上期设计进度</a:t>
            </a:r>
          </a:p>
        </p:txBody>
      </p:sp>
      <p:sp>
        <p:nvSpPr>
          <p:cNvPr id="4" name="文本框 3"/>
          <p:cNvSpPr txBox="1"/>
          <p:nvPr/>
        </p:nvSpPr>
        <p:spPr>
          <a:xfrm>
            <a:off x="5310084" y="2163700"/>
            <a:ext cx="3450212" cy="830997"/>
          </a:xfrm>
          <a:prstGeom prst="rect">
            <a:avLst/>
          </a:prstGeom>
          <a:noFill/>
        </p:spPr>
        <p:txBody>
          <a:bodyPr wrap="square" rtlCol="0">
            <a:spAutoFit/>
          </a:bodyPr>
          <a:lstStyle/>
          <a:p>
            <a:r>
              <a:rPr lang="en-US" altLang="zh-CN" sz="4800" dirty="0">
                <a:solidFill>
                  <a:srgbClr val="FAFAFA"/>
                </a:solidFill>
                <a:latin typeface="方正准圆_GBK" panose="03000509000000000000" pitchFamily="65" charset="-122"/>
                <a:ea typeface="方正准圆_GBK" panose="03000509000000000000" pitchFamily="65" charset="-122"/>
              </a:rPr>
              <a:t>PART ONE</a:t>
            </a:r>
            <a:endParaRPr lang="zh-CN" altLang="en-US" sz="4800" dirty="0">
              <a:solidFill>
                <a:srgbClr val="FAFAFA"/>
              </a:solidFill>
              <a:latin typeface="方正准圆_GBK" panose="03000509000000000000" pitchFamily="65" charset="-122"/>
              <a:ea typeface="方正准圆_GBK" panose="03000509000000000000" pitchFamily="65"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3"/>
          <p:cNvSpPr txBox="1"/>
          <p:nvPr/>
        </p:nvSpPr>
        <p:spPr>
          <a:xfrm>
            <a:off x="1368425" y="4027170"/>
            <a:ext cx="1830705" cy="478155"/>
          </a:xfrm>
          <a:prstGeom prst="rect">
            <a:avLst/>
          </a:prstGeom>
          <a:noFill/>
        </p:spPr>
        <p:txBody>
          <a:bodyPr wrap="square" lIns="0" tIns="0" rIns="0" bIns="0" rtlCol="0">
            <a:spAutoFit/>
          </a:bodyPr>
          <a:lstStyle/>
          <a:p>
            <a:pPr algn="ctr">
              <a:lnSpc>
                <a:spcPts val="1865"/>
              </a:lnSpc>
              <a:spcAft>
                <a:spcPts val="1600"/>
              </a:spcAft>
            </a:pPr>
            <a:r>
              <a:rPr lang="zh-CN" altLang="en-US"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一、学生与管理员的所有功能设计</a:t>
            </a:r>
          </a:p>
        </p:txBody>
      </p:sp>
      <p:sp>
        <p:nvSpPr>
          <p:cNvPr id="9" name="TextBox 85"/>
          <p:cNvSpPr txBox="1"/>
          <p:nvPr/>
        </p:nvSpPr>
        <p:spPr>
          <a:xfrm>
            <a:off x="1215390" y="4712970"/>
            <a:ext cx="2172970" cy="1334770"/>
          </a:xfrm>
          <a:prstGeom prst="rect">
            <a:avLst/>
          </a:prstGeom>
          <a:noFill/>
        </p:spPr>
        <p:txBody>
          <a:bodyPr wrap="square" lIns="0" tIns="0" rIns="0" bIns="0" rtlCol="0">
            <a:spAutoFit/>
          </a:bodyPr>
          <a:lstStyle/>
          <a:p>
            <a:pPr>
              <a:lnSpc>
                <a:spcPts val="1735"/>
              </a:lnSpc>
            </a:pPr>
            <a:r>
              <a:rPr lang="en-US" altLang="zh-CN"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在一二三期简报中我们小组的程序开发计划已全部完成。包括学生登陆注册借书还书等功能以及管理员的各种功能。</a:t>
            </a:r>
            <a:endParaRPr lang="en-US" sz="1600" dirty="0">
              <a:solidFill>
                <a:prstClr val="white"/>
              </a:solidFill>
              <a:latin typeface="Lato Light"/>
              <a:ea typeface="Open Sans" panose="020B0606030504020204" pitchFamily="34" charset="0"/>
              <a:cs typeface="Lato Light"/>
            </a:endParaRPr>
          </a:p>
        </p:txBody>
      </p:sp>
      <p:sp>
        <p:nvSpPr>
          <p:cNvPr id="10" name="TextBox 88"/>
          <p:cNvSpPr txBox="1"/>
          <p:nvPr/>
        </p:nvSpPr>
        <p:spPr>
          <a:xfrm>
            <a:off x="3706495" y="4032250"/>
            <a:ext cx="2085975" cy="478155"/>
          </a:xfrm>
          <a:prstGeom prst="rect">
            <a:avLst/>
          </a:prstGeom>
          <a:noFill/>
        </p:spPr>
        <p:txBody>
          <a:bodyPr wrap="square" lIns="0" tIns="0" rIns="0" bIns="0" rtlCol="0">
            <a:spAutoFit/>
          </a:bodyPr>
          <a:lstStyle/>
          <a:p>
            <a:pPr algn="ctr">
              <a:lnSpc>
                <a:spcPts val="1865"/>
              </a:lnSpc>
              <a:spcAft>
                <a:spcPts val="1600"/>
              </a:spcAft>
            </a:pPr>
            <a:r>
              <a:rPr lang="zh-CN" altLang="en-US"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二、页面设计与        优化</a:t>
            </a:r>
          </a:p>
        </p:txBody>
      </p:sp>
      <p:sp>
        <p:nvSpPr>
          <p:cNvPr id="12" name="TextBox 91"/>
          <p:cNvSpPr txBox="1"/>
          <p:nvPr/>
        </p:nvSpPr>
        <p:spPr>
          <a:xfrm>
            <a:off x="6068695" y="4027170"/>
            <a:ext cx="2316480" cy="478155"/>
          </a:xfrm>
          <a:prstGeom prst="rect">
            <a:avLst/>
          </a:prstGeom>
          <a:noFill/>
        </p:spPr>
        <p:txBody>
          <a:bodyPr wrap="square" lIns="0" tIns="0" rIns="0" bIns="0" rtlCol="0">
            <a:spAutoFit/>
          </a:bodyPr>
          <a:lstStyle/>
          <a:p>
            <a:pPr algn="ctr">
              <a:lnSpc>
                <a:spcPts val="1865"/>
              </a:lnSpc>
              <a:spcAft>
                <a:spcPts val="1600"/>
              </a:spcAft>
            </a:pPr>
            <a:r>
              <a:rPr lang="zh-CN" altLang="en-US"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三、查询图书功能和图书数据库的完善</a:t>
            </a:r>
          </a:p>
        </p:txBody>
      </p:sp>
      <p:sp>
        <p:nvSpPr>
          <p:cNvPr id="13" name="TextBox 93"/>
          <p:cNvSpPr txBox="1"/>
          <p:nvPr/>
        </p:nvSpPr>
        <p:spPr>
          <a:xfrm>
            <a:off x="6369742" y="4712900"/>
            <a:ext cx="2015419" cy="1112520"/>
          </a:xfrm>
          <a:prstGeom prst="rect">
            <a:avLst/>
          </a:prstGeom>
          <a:noFill/>
        </p:spPr>
        <p:txBody>
          <a:bodyPr wrap="square" lIns="0" tIns="0" rIns="0" bIns="0" rtlCol="0">
            <a:spAutoFit/>
          </a:bodyPr>
          <a:lstStyle/>
          <a:p>
            <a:pPr>
              <a:lnSpc>
                <a:spcPts val="1735"/>
              </a:lnSpc>
            </a:pPr>
            <a:r>
              <a:rPr lang="zh-CN" altLang="en-US"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      上一次我们同时又完善查询图书的功能设计，并完善了图书信息库，使里面的种类更加丰富。</a:t>
            </a:r>
            <a:endParaRPr lang="en-US" sz="1600" dirty="0">
              <a:solidFill>
                <a:prstClr val="white"/>
              </a:solidFill>
              <a:ea typeface="Open Sans" panose="020B0606030504020204" pitchFamily="34" charset="0"/>
              <a:cs typeface="Lato Light"/>
            </a:endParaRPr>
          </a:p>
        </p:txBody>
      </p:sp>
      <p:sp>
        <p:nvSpPr>
          <p:cNvPr id="14" name="TextBox 95"/>
          <p:cNvSpPr txBox="1"/>
          <p:nvPr/>
        </p:nvSpPr>
        <p:spPr>
          <a:xfrm>
            <a:off x="8928100" y="4027170"/>
            <a:ext cx="1891665" cy="478155"/>
          </a:xfrm>
          <a:prstGeom prst="rect">
            <a:avLst/>
          </a:prstGeom>
          <a:noFill/>
        </p:spPr>
        <p:txBody>
          <a:bodyPr wrap="square" lIns="0" tIns="0" rIns="0" bIns="0" rtlCol="0">
            <a:spAutoFit/>
          </a:bodyPr>
          <a:lstStyle/>
          <a:p>
            <a:pPr algn="ctr">
              <a:lnSpc>
                <a:spcPts val="1865"/>
              </a:lnSpc>
              <a:spcAft>
                <a:spcPts val="1600"/>
              </a:spcAft>
            </a:pPr>
            <a:r>
              <a:rPr lang="zh-CN" altLang="en-US"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四、大部分</a:t>
            </a:r>
            <a:r>
              <a:rPr lang="en-US" altLang="zh-CN"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bug</a:t>
            </a:r>
            <a:r>
              <a:rPr lang="zh-CN" altLang="en-US"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的修复与完善</a:t>
            </a:r>
          </a:p>
        </p:txBody>
      </p:sp>
      <p:sp>
        <p:nvSpPr>
          <p:cNvPr id="15" name="TextBox 96"/>
          <p:cNvSpPr txBox="1"/>
          <p:nvPr/>
        </p:nvSpPr>
        <p:spPr>
          <a:xfrm>
            <a:off x="9067800" y="4712970"/>
            <a:ext cx="2073910" cy="889635"/>
          </a:xfrm>
          <a:prstGeom prst="rect">
            <a:avLst/>
          </a:prstGeom>
          <a:noFill/>
        </p:spPr>
        <p:txBody>
          <a:bodyPr wrap="square" lIns="0" tIns="0" rIns="0" bIns="0" rtlCol="0">
            <a:spAutoFit/>
          </a:bodyPr>
          <a:lstStyle/>
          <a:p>
            <a:pPr>
              <a:lnSpc>
                <a:spcPts val="1735"/>
              </a:lnSpc>
            </a:pPr>
            <a:r>
              <a:rPr lang="zh-CN" altLang="en-US"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       在代码测试过程中我们又修复了大部分的</a:t>
            </a:r>
            <a:r>
              <a:rPr lang="en-US" altLang="zh-CN"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bug</a:t>
            </a:r>
            <a:r>
              <a:rPr lang="zh-CN" altLang="en-US"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使得程序运行起来不会发生错误。</a:t>
            </a:r>
            <a:endParaRPr lang="en-US" dirty="0">
              <a:solidFill>
                <a:prstClr val="white"/>
              </a:solidFill>
              <a:ea typeface="Open Sans" panose="020B0606030504020204" pitchFamily="34" charset="0"/>
              <a:cs typeface="Lato Light"/>
            </a:endParaRPr>
          </a:p>
        </p:txBody>
      </p:sp>
      <p:sp>
        <p:nvSpPr>
          <p:cNvPr id="16" name="Oval 99"/>
          <p:cNvSpPr/>
          <p:nvPr/>
        </p:nvSpPr>
        <p:spPr>
          <a:xfrm>
            <a:off x="1368126" y="2132437"/>
            <a:ext cx="1601300" cy="160171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sp>
        <p:nvSpPr>
          <p:cNvPr id="17" name="Oval 103"/>
          <p:cNvSpPr/>
          <p:nvPr/>
        </p:nvSpPr>
        <p:spPr>
          <a:xfrm>
            <a:off x="3934680" y="2132437"/>
            <a:ext cx="1601300" cy="1601718"/>
          </a:xfrm>
          <a:prstGeom prst="ellipse">
            <a:avLst/>
          </a:prstGeom>
          <a:solidFill>
            <a:srgbClr val="23766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sp>
        <p:nvSpPr>
          <p:cNvPr id="18" name="Oval 106"/>
          <p:cNvSpPr/>
          <p:nvPr/>
        </p:nvSpPr>
        <p:spPr>
          <a:xfrm>
            <a:off x="6501237" y="2132437"/>
            <a:ext cx="1601300" cy="160171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sp>
        <p:nvSpPr>
          <p:cNvPr id="19" name="Oval 110"/>
          <p:cNvSpPr/>
          <p:nvPr/>
        </p:nvSpPr>
        <p:spPr>
          <a:xfrm>
            <a:off x="9067792" y="2132437"/>
            <a:ext cx="1601300" cy="1601718"/>
          </a:xfrm>
          <a:prstGeom prst="ellipse">
            <a:avLst/>
          </a:prstGeom>
          <a:solidFill>
            <a:srgbClr val="23766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grpSp>
        <p:nvGrpSpPr>
          <p:cNvPr id="20" name="组合 19"/>
          <p:cNvGrpSpPr/>
          <p:nvPr/>
        </p:nvGrpSpPr>
        <p:grpSpPr>
          <a:xfrm>
            <a:off x="1894354" y="2642177"/>
            <a:ext cx="561343" cy="560384"/>
            <a:chOff x="1894354" y="2354791"/>
            <a:chExt cx="561343" cy="560384"/>
          </a:xfrm>
        </p:grpSpPr>
        <p:sp>
          <p:nvSpPr>
            <p:cNvPr id="21" name="AutoShape 128"/>
            <p:cNvSpPr/>
            <p:nvPr/>
          </p:nvSpPr>
          <p:spPr bwMode="auto">
            <a:xfrm>
              <a:off x="1894354" y="2354791"/>
              <a:ext cx="561343"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sp>
          <p:nvSpPr>
            <p:cNvPr id="22" name="AutoShape 129"/>
            <p:cNvSpPr/>
            <p:nvPr/>
          </p:nvSpPr>
          <p:spPr bwMode="auto">
            <a:xfrm>
              <a:off x="2244954" y="2424719"/>
              <a:ext cx="139857" cy="13985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grpSp>
      <p:grpSp>
        <p:nvGrpSpPr>
          <p:cNvPr id="23" name="组合 22"/>
          <p:cNvGrpSpPr/>
          <p:nvPr/>
        </p:nvGrpSpPr>
        <p:grpSpPr>
          <a:xfrm>
            <a:off x="4455138" y="2642177"/>
            <a:ext cx="560384" cy="560384"/>
            <a:chOff x="4455138" y="2354791"/>
            <a:chExt cx="560384" cy="560384"/>
          </a:xfrm>
        </p:grpSpPr>
        <p:sp>
          <p:nvSpPr>
            <p:cNvPr id="24" name="AutoShape 126"/>
            <p:cNvSpPr/>
            <p:nvPr/>
          </p:nvSpPr>
          <p:spPr bwMode="auto">
            <a:xfrm>
              <a:off x="4455138" y="2354791"/>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sp>
          <p:nvSpPr>
            <p:cNvPr id="25" name="AutoShape 127"/>
            <p:cNvSpPr/>
            <p:nvPr/>
          </p:nvSpPr>
          <p:spPr bwMode="auto">
            <a:xfrm>
              <a:off x="4682166" y="2441961"/>
              <a:ext cx="132193" cy="1312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grpSp>
      <p:grpSp>
        <p:nvGrpSpPr>
          <p:cNvPr id="26" name="组合 25"/>
          <p:cNvGrpSpPr/>
          <p:nvPr/>
        </p:nvGrpSpPr>
        <p:grpSpPr>
          <a:xfrm>
            <a:off x="9593272" y="2636664"/>
            <a:ext cx="560384" cy="560384"/>
            <a:chOff x="9593272" y="2349278"/>
            <a:chExt cx="560384" cy="560384"/>
          </a:xfrm>
        </p:grpSpPr>
        <p:sp>
          <p:nvSpPr>
            <p:cNvPr id="27" name="AutoShape 123"/>
            <p:cNvSpPr/>
            <p:nvPr/>
          </p:nvSpPr>
          <p:spPr bwMode="auto">
            <a:xfrm>
              <a:off x="9593272" y="2349278"/>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sp>
          <p:nvSpPr>
            <p:cNvPr id="28" name="AutoShape 124"/>
            <p:cNvSpPr/>
            <p:nvPr/>
          </p:nvSpPr>
          <p:spPr bwMode="auto">
            <a:xfrm>
              <a:off x="9751328" y="2506377"/>
              <a:ext cx="245228" cy="2452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sp>
          <p:nvSpPr>
            <p:cNvPr id="29" name="AutoShape 125"/>
            <p:cNvSpPr/>
            <p:nvPr/>
          </p:nvSpPr>
          <p:spPr bwMode="auto">
            <a:xfrm>
              <a:off x="9803057" y="2559063"/>
              <a:ext cx="140815" cy="140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grpSp>
      <p:grpSp>
        <p:nvGrpSpPr>
          <p:cNvPr id="30" name="组合 29"/>
          <p:cNvGrpSpPr/>
          <p:nvPr/>
        </p:nvGrpSpPr>
        <p:grpSpPr>
          <a:xfrm>
            <a:off x="7091622" y="2636664"/>
            <a:ext cx="420528" cy="561343"/>
            <a:chOff x="7091622" y="2349278"/>
            <a:chExt cx="420528" cy="561343"/>
          </a:xfrm>
        </p:grpSpPr>
        <p:sp>
          <p:nvSpPr>
            <p:cNvPr id="31" name="AutoShape 108"/>
            <p:cNvSpPr/>
            <p:nvPr/>
          </p:nvSpPr>
          <p:spPr bwMode="auto">
            <a:xfrm>
              <a:off x="7196035" y="2454649"/>
              <a:ext cx="210743" cy="2107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sp>
          <p:nvSpPr>
            <p:cNvPr id="32" name="AutoShape 109"/>
            <p:cNvSpPr/>
            <p:nvPr/>
          </p:nvSpPr>
          <p:spPr bwMode="auto">
            <a:xfrm>
              <a:off x="7091622" y="2349278"/>
              <a:ext cx="420528" cy="561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p:spPr>
          <p:txBody>
            <a:bodyPr lIns="38100" tIns="38100" rIns="38100" bIns="38100" anchor="ctr"/>
            <a:lstStyle/>
            <a:p>
              <a:pPr defTabSz="457200"/>
              <a:endParaRPr lang="en-US" sz="3000" dirty="0">
                <a:solidFill>
                  <a:srgbClr val="FFFFFF"/>
                </a:solidFill>
                <a:effectLst>
                  <a:outerShdw blurRad="38100" dist="38100" dir="2700000" algn="tl">
                    <a:srgbClr val="000000"/>
                  </a:outerShdw>
                </a:effectLst>
              </a:endParaRPr>
            </a:p>
          </p:txBody>
        </p:sp>
      </p:grpSp>
      <p:sp>
        <p:nvSpPr>
          <p:cNvPr id="33" name="TextBox 13"/>
          <p:cNvSpPr txBox="1"/>
          <p:nvPr/>
        </p:nvSpPr>
        <p:spPr>
          <a:xfrm>
            <a:off x="905556" y="653721"/>
            <a:ext cx="2634569" cy="460375"/>
          </a:xfrm>
          <a:prstGeom prst="rect">
            <a:avLst/>
          </a:prstGeom>
          <a:noFill/>
        </p:spPr>
        <p:txBody>
          <a:bodyPr wrap="square" rtlCol="0">
            <a:spAutoFit/>
          </a:bodyPr>
          <a:lstStyle>
            <a:defPPr>
              <a:defRPr lang="zh-CN"/>
            </a:defPPr>
            <a:lvl1pPr algn="dist">
              <a:defRPr sz="6000" b="1">
                <a:solidFill>
                  <a:srgbClr val="0446C0"/>
                </a:solidFill>
                <a:latin typeface="方正清刻本悦宋简体" panose="02000000000000000000" pitchFamily="2" charset="-122"/>
                <a:ea typeface="方正清刻本悦宋简体" panose="02000000000000000000" pitchFamily="2" charset="-122"/>
              </a:defRPr>
            </a:lvl1pPr>
          </a:lstStyle>
          <a:p>
            <a:pPr algn="ctr"/>
            <a:r>
              <a:rPr lang="zh-CN" altLang="en-US" sz="2400" b="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一、上期设计进度</a:t>
            </a:r>
          </a:p>
        </p:txBody>
      </p:sp>
      <p:sp>
        <p:nvSpPr>
          <p:cNvPr id="34" name="矩形 33"/>
          <p:cNvSpPr/>
          <p:nvPr/>
        </p:nvSpPr>
        <p:spPr>
          <a:xfrm>
            <a:off x="0" y="586085"/>
            <a:ext cx="580571" cy="555608"/>
          </a:xfrm>
          <a:prstGeom prst="rect">
            <a:avLst/>
          </a:prstGeom>
          <a:solidFill>
            <a:srgbClr val="237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a:off x="718395" y="586085"/>
            <a:ext cx="170373" cy="555608"/>
          </a:xfrm>
          <a:prstGeom prst="rect">
            <a:avLst/>
          </a:prstGeom>
          <a:solidFill>
            <a:srgbClr val="237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93"/>
          <p:cNvSpPr txBox="1"/>
          <p:nvPr/>
        </p:nvSpPr>
        <p:spPr>
          <a:xfrm>
            <a:off x="3870960" y="4712970"/>
            <a:ext cx="1922145" cy="889635"/>
          </a:xfrm>
          <a:prstGeom prst="rect">
            <a:avLst/>
          </a:prstGeom>
          <a:noFill/>
        </p:spPr>
        <p:txBody>
          <a:bodyPr wrap="square" lIns="0" tIns="0" rIns="0" bIns="0" rtlCol="0">
            <a:spAutoFit/>
          </a:bodyPr>
          <a:lstStyle/>
          <a:p>
            <a:pPr>
              <a:lnSpc>
                <a:spcPts val="1735"/>
              </a:lnSpc>
            </a:pPr>
            <a:r>
              <a:rPr lang="zh-CN" altLang="en-US"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      在完成了大部分的程序后我们又优化了界面并调整了背景颜色和界面的设计。</a:t>
            </a:r>
            <a:endParaRPr lang="en-US" sz="1600" dirty="0">
              <a:solidFill>
                <a:prstClr val="white"/>
              </a:solidFill>
              <a:ea typeface="Open Sans" panose="020B0606030504020204" pitchFamily="34" charset="0"/>
              <a:cs typeface="La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957" y="-4507354"/>
            <a:ext cx="13982364" cy="11365354"/>
          </a:xfrm>
          <a:prstGeom prst="rect">
            <a:avLst/>
          </a:prstGeom>
          <a:effectLst/>
        </p:spPr>
      </p:pic>
      <p:sp>
        <p:nvSpPr>
          <p:cNvPr id="3" name="TextBox 74"/>
          <p:cNvSpPr txBox="1"/>
          <p:nvPr/>
        </p:nvSpPr>
        <p:spPr>
          <a:xfrm>
            <a:off x="5081716" y="3075578"/>
            <a:ext cx="6637625" cy="1198880"/>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r>
              <a:rPr lang="zh-CN" altLang="en-US" sz="7200" dirty="0">
                <a:solidFill>
                  <a:srgbClr val="F5F5F5"/>
                </a:solidFill>
              </a:rPr>
              <a:t>本期新增内容</a:t>
            </a:r>
          </a:p>
        </p:txBody>
      </p:sp>
      <p:sp>
        <p:nvSpPr>
          <p:cNvPr id="4" name="文本框 3"/>
          <p:cNvSpPr txBox="1"/>
          <p:nvPr/>
        </p:nvSpPr>
        <p:spPr>
          <a:xfrm>
            <a:off x="5303912" y="2163700"/>
            <a:ext cx="3384376" cy="833252"/>
          </a:xfrm>
          <a:prstGeom prst="rect">
            <a:avLst/>
          </a:prstGeom>
          <a:noFill/>
        </p:spPr>
        <p:txBody>
          <a:bodyPr wrap="square" rtlCol="0">
            <a:spAutoFit/>
          </a:bodyPr>
          <a:lstStyle/>
          <a:p>
            <a:r>
              <a:rPr lang="en-US" altLang="zh-CN" sz="4800" dirty="0">
                <a:solidFill>
                  <a:srgbClr val="F5F5F5"/>
                </a:solidFill>
                <a:latin typeface="方正准圆_GBK" panose="03000509000000000000" pitchFamily="65" charset="-122"/>
                <a:ea typeface="方正准圆_GBK" panose="03000509000000000000" pitchFamily="65" charset="-122"/>
              </a:rPr>
              <a:t>PART TWO</a:t>
            </a:r>
            <a:endParaRPr lang="zh-CN" altLang="en-US" sz="4800" dirty="0">
              <a:solidFill>
                <a:srgbClr val="F5F5F5"/>
              </a:solidFill>
              <a:latin typeface="方正准圆_GBK" panose="03000509000000000000" pitchFamily="65" charset="-122"/>
              <a:ea typeface="方正准圆_GBK" panose="03000509000000000000" pitchFamily="65"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14"/>
          <p:cNvSpPr/>
          <p:nvPr/>
        </p:nvSpPr>
        <p:spPr>
          <a:xfrm>
            <a:off x="973406" y="2236197"/>
            <a:ext cx="2807368" cy="2807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9" name="Oval 15"/>
          <p:cNvSpPr/>
          <p:nvPr/>
        </p:nvSpPr>
        <p:spPr>
          <a:xfrm>
            <a:off x="1287220" y="2258571"/>
            <a:ext cx="513807" cy="513808"/>
          </a:xfrm>
          <a:prstGeom prst="ellipse">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10" name="TextBox 7"/>
          <p:cNvSpPr txBox="1"/>
          <p:nvPr/>
        </p:nvSpPr>
        <p:spPr>
          <a:xfrm>
            <a:off x="1291165" y="2361590"/>
            <a:ext cx="520485" cy="338554"/>
          </a:xfrm>
          <a:prstGeom prst="rect">
            <a:avLst/>
          </a:prstGeom>
          <a:noFill/>
        </p:spPr>
        <p:txBody>
          <a:bodyPr wrap="square" rtlCol="0">
            <a:spAutoFit/>
          </a:bodyPr>
          <a:lstStyle/>
          <a:p>
            <a:pPr algn="ctr"/>
            <a:r>
              <a:rPr lang="en-US" sz="1600" dirty="0">
                <a:solidFill>
                  <a:srgbClr val="FFFFFF"/>
                </a:solidFill>
                <a:latin typeface="Roboto Condensed Light" charset="0"/>
              </a:rPr>
              <a:t>01</a:t>
            </a:r>
          </a:p>
        </p:txBody>
      </p:sp>
      <p:sp>
        <p:nvSpPr>
          <p:cNvPr id="11" name="Oval 47"/>
          <p:cNvSpPr/>
          <p:nvPr/>
        </p:nvSpPr>
        <p:spPr>
          <a:xfrm>
            <a:off x="3472348" y="2245791"/>
            <a:ext cx="2807368" cy="2807368"/>
          </a:xfrm>
          <a:prstGeom prst="ellipse">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12" name="Oval 48"/>
          <p:cNvSpPr/>
          <p:nvPr/>
        </p:nvSpPr>
        <p:spPr>
          <a:xfrm>
            <a:off x="3786166" y="2258571"/>
            <a:ext cx="513808" cy="513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13" name="TextBox 49"/>
          <p:cNvSpPr txBox="1"/>
          <p:nvPr/>
        </p:nvSpPr>
        <p:spPr>
          <a:xfrm>
            <a:off x="3790113" y="2361587"/>
            <a:ext cx="520486" cy="338554"/>
          </a:xfrm>
          <a:prstGeom prst="rect">
            <a:avLst/>
          </a:prstGeom>
          <a:noFill/>
        </p:spPr>
        <p:txBody>
          <a:bodyPr wrap="square" rtlCol="0">
            <a:spAutoFit/>
          </a:bodyPr>
          <a:lstStyle/>
          <a:p>
            <a:pPr algn="ctr"/>
            <a:r>
              <a:rPr lang="en-US" sz="1600" dirty="0">
                <a:solidFill>
                  <a:srgbClr val="FFFFFF"/>
                </a:solidFill>
                <a:latin typeface="Roboto Condensed Light" charset="0"/>
              </a:rPr>
              <a:t>02</a:t>
            </a:r>
          </a:p>
        </p:txBody>
      </p:sp>
      <p:sp>
        <p:nvSpPr>
          <p:cNvPr id="14" name="Oval 51"/>
          <p:cNvSpPr/>
          <p:nvPr/>
        </p:nvSpPr>
        <p:spPr>
          <a:xfrm>
            <a:off x="5971290" y="2245791"/>
            <a:ext cx="2807368" cy="2807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15" name="Oval 52"/>
          <p:cNvSpPr/>
          <p:nvPr/>
        </p:nvSpPr>
        <p:spPr>
          <a:xfrm>
            <a:off x="6285104" y="2258571"/>
            <a:ext cx="513807" cy="513808"/>
          </a:xfrm>
          <a:prstGeom prst="ellipse">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16" name="TextBox 53"/>
          <p:cNvSpPr txBox="1"/>
          <p:nvPr/>
        </p:nvSpPr>
        <p:spPr>
          <a:xfrm>
            <a:off x="6289049" y="2361590"/>
            <a:ext cx="520485" cy="338554"/>
          </a:xfrm>
          <a:prstGeom prst="rect">
            <a:avLst/>
          </a:prstGeom>
          <a:noFill/>
        </p:spPr>
        <p:txBody>
          <a:bodyPr wrap="square" rtlCol="0">
            <a:spAutoFit/>
          </a:bodyPr>
          <a:lstStyle/>
          <a:p>
            <a:pPr algn="ctr"/>
            <a:r>
              <a:rPr lang="en-US" sz="1600" dirty="0">
                <a:solidFill>
                  <a:srgbClr val="FFFFFF"/>
                </a:solidFill>
                <a:latin typeface="Roboto Condensed Light" charset="0"/>
              </a:rPr>
              <a:t>03</a:t>
            </a:r>
          </a:p>
        </p:txBody>
      </p:sp>
      <p:sp>
        <p:nvSpPr>
          <p:cNvPr id="17" name="Oval 55"/>
          <p:cNvSpPr/>
          <p:nvPr/>
        </p:nvSpPr>
        <p:spPr>
          <a:xfrm>
            <a:off x="8470231" y="2245791"/>
            <a:ext cx="2807368" cy="2807368"/>
          </a:xfrm>
          <a:prstGeom prst="ellipse">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18" name="Oval 56"/>
          <p:cNvSpPr/>
          <p:nvPr/>
        </p:nvSpPr>
        <p:spPr>
          <a:xfrm>
            <a:off x="8784045" y="2258571"/>
            <a:ext cx="513807" cy="513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Roboto Condensed Light" charset="0"/>
            </a:endParaRPr>
          </a:p>
        </p:txBody>
      </p:sp>
      <p:sp>
        <p:nvSpPr>
          <p:cNvPr id="19" name="TextBox 57"/>
          <p:cNvSpPr txBox="1"/>
          <p:nvPr/>
        </p:nvSpPr>
        <p:spPr>
          <a:xfrm>
            <a:off x="8787990" y="2361590"/>
            <a:ext cx="520485" cy="338554"/>
          </a:xfrm>
          <a:prstGeom prst="rect">
            <a:avLst/>
          </a:prstGeom>
          <a:noFill/>
        </p:spPr>
        <p:txBody>
          <a:bodyPr wrap="square" rtlCol="0">
            <a:spAutoFit/>
          </a:bodyPr>
          <a:lstStyle/>
          <a:p>
            <a:pPr algn="ctr"/>
            <a:r>
              <a:rPr lang="en-US" sz="1600" dirty="0">
                <a:solidFill>
                  <a:srgbClr val="FFFFFF"/>
                </a:solidFill>
                <a:latin typeface="Roboto Condensed Light" charset="0"/>
              </a:rPr>
              <a:t>04</a:t>
            </a:r>
          </a:p>
        </p:txBody>
      </p:sp>
      <p:sp>
        <p:nvSpPr>
          <p:cNvPr id="20" name="TextBox 8"/>
          <p:cNvSpPr txBox="1"/>
          <p:nvPr/>
        </p:nvSpPr>
        <p:spPr>
          <a:xfrm>
            <a:off x="1620520" y="2964180"/>
            <a:ext cx="1851025" cy="337185"/>
          </a:xfrm>
          <a:prstGeom prst="rect">
            <a:avLst/>
          </a:prstGeom>
          <a:noFill/>
        </p:spPr>
        <p:txBody>
          <a:bodyPr wrap="squar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关键字查询功能</a:t>
            </a:r>
          </a:p>
        </p:txBody>
      </p:sp>
      <p:sp>
        <p:nvSpPr>
          <p:cNvPr id="21" name="矩形 20"/>
          <p:cNvSpPr/>
          <p:nvPr/>
        </p:nvSpPr>
        <p:spPr>
          <a:xfrm>
            <a:off x="1349375" y="3438525"/>
            <a:ext cx="2019935" cy="1291590"/>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本周我们小组借鉴了其他小组的优点又新增了关键字查询功能，可以通过查询书名和作者的关键字来查询图书。</a:t>
            </a:r>
          </a:p>
        </p:txBody>
      </p:sp>
      <p:sp>
        <p:nvSpPr>
          <p:cNvPr id="22" name="TextBox 8"/>
          <p:cNvSpPr txBox="1"/>
          <p:nvPr/>
        </p:nvSpPr>
        <p:spPr>
          <a:xfrm>
            <a:off x="3944620" y="2964180"/>
            <a:ext cx="2129155" cy="337185"/>
          </a:xfrm>
          <a:prstGeom prst="rect">
            <a:avLst/>
          </a:prstGeom>
          <a:noFill/>
        </p:spPr>
        <p:txBody>
          <a:bodyPr wrap="squar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代码整合与</a:t>
            </a:r>
            <a:r>
              <a:rPr lang="en-US" altLang="zh-CN" sz="16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bug</a:t>
            </a:r>
            <a:r>
              <a:rPr lang="zh-CN" altLang="en-US" sz="16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修复</a:t>
            </a:r>
          </a:p>
        </p:txBody>
      </p:sp>
      <p:sp>
        <p:nvSpPr>
          <p:cNvPr id="23" name="矩形 22"/>
          <p:cNvSpPr/>
          <p:nvPr/>
        </p:nvSpPr>
        <p:spPr>
          <a:xfrm>
            <a:off x="4002405" y="3438525"/>
            <a:ext cx="1859915" cy="1291590"/>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我们减少了部分不必要的代码，同时又修复了上周未全部修复的</a:t>
            </a:r>
            <a:r>
              <a:rPr lang="en-US" altLang="zh-CN"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bug</a:t>
            </a: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使所有的代码能够完全整合在一起。</a:t>
            </a:r>
          </a:p>
        </p:txBody>
      </p:sp>
      <p:sp>
        <p:nvSpPr>
          <p:cNvPr id="24" name="TextBox 8"/>
          <p:cNvSpPr txBox="1"/>
          <p:nvPr/>
        </p:nvSpPr>
        <p:spPr>
          <a:xfrm>
            <a:off x="6618712" y="2964012"/>
            <a:ext cx="1456279" cy="337185"/>
          </a:xfrm>
          <a:prstGeom prst="rect">
            <a:avLst/>
          </a:prstGeom>
          <a:noFill/>
        </p:spPr>
        <p:txBody>
          <a:bodyPr wrap="squar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密码遮挡功能</a:t>
            </a:r>
          </a:p>
        </p:txBody>
      </p:sp>
      <p:sp>
        <p:nvSpPr>
          <p:cNvPr id="25" name="矩形 24"/>
          <p:cNvSpPr/>
          <p:nvPr/>
        </p:nvSpPr>
        <p:spPr>
          <a:xfrm>
            <a:off x="6618605" y="3438525"/>
            <a:ext cx="1409700" cy="1291590"/>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在输入密码的时候我们新加了密码遮挡的功能来作为学生密码的保护措施。</a:t>
            </a:r>
          </a:p>
        </p:txBody>
      </p:sp>
      <p:sp>
        <p:nvSpPr>
          <p:cNvPr id="26" name="TextBox 8"/>
          <p:cNvSpPr txBox="1"/>
          <p:nvPr/>
        </p:nvSpPr>
        <p:spPr>
          <a:xfrm>
            <a:off x="9015095" y="2964180"/>
            <a:ext cx="2159635" cy="337185"/>
          </a:xfrm>
          <a:prstGeom prst="rect">
            <a:avLst/>
          </a:prstGeom>
          <a:noFill/>
        </p:spPr>
        <p:txBody>
          <a:bodyPr wrap="square" rtlCol="0">
            <a:spAutoFit/>
          </a:bodyPr>
          <a:lstStyle/>
          <a:p>
            <a:r>
              <a:rPr lang="zh-CN" altLang="en-US" sz="16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主页面的优化与完善</a:t>
            </a:r>
          </a:p>
        </p:txBody>
      </p:sp>
      <p:sp>
        <p:nvSpPr>
          <p:cNvPr id="27" name="矩形 26"/>
          <p:cNvSpPr/>
          <p:nvPr/>
        </p:nvSpPr>
        <p:spPr>
          <a:xfrm>
            <a:off x="9297670" y="3438525"/>
            <a:ext cx="1305560" cy="1291590"/>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我们再次对主页面进行了少部分的优化使得运行时系统看起来会更加美观。</a:t>
            </a:r>
          </a:p>
        </p:txBody>
      </p:sp>
      <p:sp>
        <p:nvSpPr>
          <p:cNvPr id="28" name="TextBox 13"/>
          <p:cNvSpPr txBox="1"/>
          <p:nvPr/>
        </p:nvSpPr>
        <p:spPr>
          <a:xfrm>
            <a:off x="905556" y="653721"/>
            <a:ext cx="2634569" cy="460375"/>
          </a:xfrm>
          <a:prstGeom prst="rect">
            <a:avLst/>
          </a:prstGeom>
          <a:noFill/>
        </p:spPr>
        <p:txBody>
          <a:bodyPr wrap="square" rtlCol="0">
            <a:spAutoFit/>
          </a:bodyPr>
          <a:lstStyle>
            <a:defPPr>
              <a:defRPr lang="zh-CN"/>
            </a:defPPr>
            <a:lvl1pPr algn="dist">
              <a:defRPr sz="6000" b="1">
                <a:solidFill>
                  <a:srgbClr val="0446C0"/>
                </a:solidFill>
                <a:latin typeface="方正清刻本悦宋简体" panose="02000000000000000000" pitchFamily="2" charset="-122"/>
                <a:ea typeface="方正清刻本悦宋简体" panose="02000000000000000000" pitchFamily="2" charset="-122"/>
              </a:defRPr>
            </a:lvl1pPr>
          </a:lstStyle>
          <a:p>
            <a:pPr algn="ctr"/>
            <a:r>
              <a:rPr lang="zh-CN" altLang="en-US" sz="2400" dirty="0">
                <a:solidFill>
                  <a:srgbClr val="F5F5F5"/>
                </a:solidFill>
                <a:sym typeface="+mn-ea"/>
              </a:rPr>
              <a:t>二、本期新增内容</a:t>
            </a:r>
            <a:endParaRPr lang="en-US" sz="2400" b="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矩形 28"/>
          <p:cNvSpPr/>
          <p:nvPr/>
        </p:nvSpPr>
        <p:spPr>
          <a:xfrm>
            <a:off x="0" y="586085"/>
            <a:ext cx="580571" cy="555608"/>
          </a:xfrm>
          <a:prstGeom prst="rect">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p:nvPr/>
        </p:nvSpPr>
        <p:spPr>
          <a:xfrm>
            <a:off x="718395" y="586085"/>
            <a:ext cx="170373" cy="555608"/>
          </a:xfrm>
          <a:prstGeom prst="rect">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8007" y="-4507354"/>
            <a:ext cx="13982364" cy="11365354"/>
          </a:xfrm>
          <a:prstGeom prst="rect">
            <a:avLst/>
          </a:prstGeom>
          <a:effectLst/>
        </p:spPr>
      </p:pic>
      <p:sp>
        <p:nvSpPr>
          <p:cNvPr id="3" name="TextBox 74"/>
          <p:cNvSpPr txBox="1"/>
          <p:nvPr/>
        </p:nvSpPr>
        <p:spPr>
          <a:xfrm>
            <a:off x="5153660" y="3075305"/>
            <a:ext cx="6819900" cy="2306955"/>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pPr algn="ctr"/>
            <a:r>
              <a:rPr lang="zh-CN" altLang="en-US" sz="7200" dirty="0">
                <a:solidFill>
                  <a:srgbClr val="F5F5F5"/>
                </a:solidFill>
              </a:rPr>
              <a:t>代码与运行结果展示</a:t>
            </a:r>
          </a:p>
        </p:txBody>
      </p:sp>
      <p:sp>
        <p:nvSpPr>
          <p:cNvPr id="4" name="文本框 3"/>
          <p:cNvSpPr txBox="1"/>
          <p:nvPr/>
        </p:nvSpPr>
        <p:spPr>
          <a:xfrm>
            <a:off x="5375920" y="2163701"/>
            <a:ext cx="4896544" cy="830997"/>
          </a:xfrm>
          <a:prstGeom prst="rect">
            <a:avLst/>
          </a:prstGeom>
          <a:noFill/>
        </p:spPr>
        <p:txBody>
          <a:bodyPr wrap="square" rtlCol="0">
            <a:spAutoFit/>
          </a:bodyPr>
          <a:lstStyle/>
          <a:p>
            <a:r>
              <a:rPr lang="en-US" altLang="zh-CN" sz="4800" dirty="0">
                <a:solidFill>
                  <a:srgbClr val="F5F5F5"/>
                </a:solidFill>
                <a:latin typeface="方正准圆_GBK" panose="03000509000000000000" pitchFamily="65" charset="-122"/>
                <a:ea typeface="方正准圆_GBK" panose="03000509000000000000" pitchFamily="65" charset="-122"/>
              </a:rPr>
              <a:t>PART FOUR</a:t>
            </a:r>
            <a:endParaRPr lang="zh-CN" altLang="en-US" sz="4800" dirty="0">
              <a:solidFill>
                <a:srgbClr val="F5F5F5"/>
              </a:solidFill>
              <a:latin typeface="方正准圆_GBK" panose="03000509000000000000" pitchFamily="65" charset="-122"/>
              <a:ea typeface="方正准圆_GBK" panose="03000509000000000000" pitchFamily="65" charset="-122"/>
            </a:endParaRPr>
          </a:p>
        </p:txBody>
      </p:sp>
    </p:spTree>
    <p:extLst>
      <p:ext uri="{BB962C8B-B14F-4D97-AF65-F5344CB8AC3E}">
        <p14:creationId xmlns:p14="http://schemas.microsoft.com/office/powerpoint/2010/main" val="409341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8007" y="-4507354"/>
            <a:ext cx="13982364" cy="11365354"/>
          </a:xfrm>
          <a:prstGeom prst="rect">
            <a:avLst/>
          </a:prstGeom>
          <a:effectLst/>
        </p:spPr>
      </p:pic>
      <p:sp>
        <p:nvSpPr>
          <p:cNvPr id="3" name="TextBox 74"/>
          <p:cNvSpPr txBox="1"/>
          <p:nvPr/>
        </p:nvSpPr>
        <p:spPr>
          <a:xfrm>
            <a:off x="5009515" y="3075305"/>
            <a:ext cx="6210300" cy="2306955"/>
          </a:xfrm>
          <a:prstGeom prst="rect">
            <a:avLst/>
          </a:prstGeom>
          <a:noFill/>
        </p:spPr>
        <p:txBody>
          <a:bodyPr wrap="square" rtlCol="0">
            <a:spAutoFit/>
          </a:bodyPr>
          <a:lstStyle>
            <a:defPPr>
              <a:defRPr lang="zh-CN"/>
            </a:defPPr>
            <a:lvl1pPr>
              <a:defRPr sz="54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defRPr>
            </a:lvl1pPr>
          </a:lstStyle>
          <a:p>
            <a:pPr algn="ctr"/>
            <a:r>
              <a:rPr lang="zh-CN" altLang="en-US" sz="7200" dirty="0">
                <a:solidFill>
                  <a:srgbClr val="F5F5F5"/>
                </a:solidFill>
              </a:rPr>
              <a:t>我们的</a:t>
            </a:r>
            <a:endParaRPr lang="en-US" altLang="zh-CN" sz="7200" dirty="0">
              <a:solidFill>
                <a:srgbClr val="F5F5F5"/>
              </a:solidFill>
            </a:endParaRPr>
          </a:p>
          <a:p>
            <a:pPr algn="ctr"/>
            <a:r>
              <a:rPr lang="zh-CN" altLang="en-US" sz="7200" dirty="0">
                <a:solidFill>
                  <a:srgbClr val="F5F5F5"/>
                </a:solidFill>
              </a:rPr>
              <a:t>优势</a:t>
            </a:r>
            <a:endParaRPr lang="en-US" altLang="zh-CN" sz="7200" dirty="0">
              <a:solidFill>
                <a:srgbClr val="F5F5F5"/>
              </a:solidFill>
            </a:endParaRPr>
          </a:p>
        </p:txBody>
      </p:sp>
      <p:sp>
        <p:nvSpPr>
          <p:cNvPr id="4" name="文本框 3"/>
          <p:cNvSpPr txBox="1"/>
          <p:nvPr/>
        </p:nvSpPr>
        <p:spPr>
          <a:xfrm>
            <a:off x="4219892" y="1060767"/>
            <a:ext cx="3752215" cy="829945"/>
          </a:xfrm>
          <a:prstGeom prst="rect">
            <a:avLst/>
          </a:prstGeom>
          <a:noFill/>
        </p:spPr>
        <p:txBody>
          <a:bodyPr wrap="square" rtlCol="0">
            <a:spAutoFit/>
          </a:bodyPr>
          <a:lstStyle/>
          <a:p>
            <a:r>
              <a:rPr lang="en-US" altLang="zh-CN" sz="4800" dirty="0">
                <a:solidFill>
                  <a:srgbClr val="F5F5F5"/>
                </a:solidFill>
                <a:latin typeface="方正准圆_GBK" panose="03000509000000000000" pitchFamily="65" charset="-122"/>
                <a:ea typeface="方正准圆_GBK" panose="03000509000000000000" pitchFamily="65" charset="-122"/>
              </a:rPr>
              <a:t>PART  THREE</a:t>
            </a:r>
            <a:endParaRPr lang="zh-CN" altLang="en-US" sz="4800" dirty="0">
              <a:solidFill>
                <a:srgbClr val="F5F5F5"/>
              </a:solidFill>
              <a:latin typeface="方正准圆_GBK" panose="03000509000000000000" pitchFamily="65" charset="-122"/>
              <a:ea typeface="方正准圆_GBK" panose="03000509000000000000" pitchFamily="65"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281"/>
          <p:cNvGrpSpPr/>
          <p:nvPr/>
        </p:nvGrpSpPr>
        <p:grpSpPr>
          <a:xfrm rot="16200000" flipV="1">
            <a:off x="5524166" y="2679427"/>
            <a:ext cx="2700487" cy="1180070"/>
            <a:chOff x="1832741" y="1770381"/>
            <a:chExt cx="1685860" cy="736694"/>
          </a:xfrm>
          <a:solidFill>
            <a:schemeClr val="accent1"/>
          </a:solidFill>
          <a:effectLst>
            <a:outerShdw dist="38100" dir="5400000" algn="ctr" rotWithShape="0">
              <a:srgbClr val="000000">
                <a:alpha val="10000"/>
              </a:srgbClr>
            </a:outerShdw>
          </a:effectLst>
        </p:grpSpPr>
        <p:sp>
          <p:nvSpPr>
            <p:cNvPr id="9" name="직사각형 290"/>
            <p:cNvSpPr/>
            <p:nvPr/>
          </p:nvSpPr>
          <p:spPr>
            <a:xfrm>
              <a:off x="1832741" y="2387075"/>
              <a:ext cx="1344824"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10" name="도넛 9"/>
            <p:cNvSpPr/>
            <p:nvPr/>
          </p:nvSpPr>
          <p:spPr>
            <a:xfrm rot="5400000">
              <a:off x="3177563" y="2267074"/>
              <a:ext cx="240000" cy="240000"/>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sp>
          <p:nvSpPr>
            <p:cNvPr id="11" name="직사각형 292"/>
            <p:cNvSpPr/>
            <p:nvPr/>
          </p:nvSpPr>
          <p:spPr>
            <a:xfrm rot="16200000">
              <a:off x="3267563" y="2117074"/>
              <a:ext cx="180000"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12" name="이등변 삼각형 293"/>
            <p:cNvSpPr/>
            <p:nvPr/>
          </p:nvSpPr>
          <p:spPr>
            <a:xfrm>
              <a:off x="3196525" y="1770381"/>
              <a:ext cx="322076" cy="316693"/>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grpSp>
      <p:grpSp>
        <p:nvGrpSpPr>
          <p:cNvPr id="13" name="그룹 281"/>
          <p:cNvGrpSpPr/>
          <p:nvPr/>
        </p:nvGrpSpPr>
        <p:grpSpPr>
          <a:xfrm rot="16200000" flipV="1">
            <a:off x="6145719" y="3026021"/>
            <a:ext cx="2007304" cy="1180070"/>
            <a:chOff x="2265481" y="1770381"/>
            <a:chExt cx="1253120" cy="736694"/>
          </a:xfrm>
          <a:solidFill>
            <a:srgbClr val="247484"/>
          </a:solidFill>
          <a:effectLst>
            <a:outerShdw dist="38100" dir="5400000" algn="ctr" rotWithShape="0">
              <a:srgbClr val="000000">
                <a:alpha val="10000"/>
              </a:srgbClr>
            </a:outerShdw>
          </a:effectLst>
        </p:grpSpPr>
        <p:sp>
          <p:nvSpPr>
            <p:cNvPr id="14" name="직사각형 290"/>
            <p:cNvSpPr/>
            <p:nvPr/>
          </p:nvSpPr>
          <p:spPr>
            <a:xfrm>
              <a:off x="2265481" y="2387075"/>
              <a:ext cx="912083"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15" name="도넛 9"/>
            <p:cNvSpPr/>
            <p:nvPr/>
          </p:nvSpPr>
          <p:spPr>
            <a:xfrm rot="5400000">
              <a:off x="3177563" y="2267074"/>
              <a:ext cx="240000" cy="240000"/>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sp>
          <p:nvSpPr>
            <p:cNvPr id="16" name="직사각형 292"/>
            <p:cNvSpPr/>
            <p:nvPr/>
          </p:nvSpPr>
          <p:spPr>
            <a:xfrm rot="16200000">
              <a:off x="3267563" y="2117074"/>
              <a:ext cx="180000"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17" name="이등변 삼각형 293"/>
            <p:cNvSpPr/>
            <p:nvPr/>
          </p:nvSpPr>
          <p:spPr>
            <a:xfrm>
              <a:off x="3196525" y="1770381"/>
              <a:ext cx="322076" cy="316693"/>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grpSp>
      <p:grpSp>
        <p:nvGrpSpPr>
          <p:cNvPr id="18" name="그룹 281"/>
          <p:cNvGrpSpPr/>
          <p:nvPr/>
        </p:nvGrpSpPr>
        <p:grpSpPr>
          <a:xfrm rot="16200000" flipV="1">
            <a:off x="6753909" y="3372613"/>
            <a:ext cx="1314120" cy="1180070"/>
            <a:chOff x="2698222" y="1770381"/>
            <a:chExt cx="820379" cy="736694"/>
          </a:xfrm>
          <a:solidFill>
            <a:schemeClr val="accent1"/>
          </a:solidFill>
          <a:effectLst>
            <a:outerShdw dist="38100" dir="5400000" algn="ctr" rotWithShape="0">
              <a:srgbClr val="000000">
                <a:alpha val="10000"/>
              </a:srgbClr>
            </a:outerShdw>
          </a:effectLst>
        </p:grpSpPr>
        <p:sp>
          <p:nvSpPr>
            <p:cNvPr id="19" name="직사각형 290"/>
            <p:cNvSpPr/>
            <p:nvPr/>
          </p:nvSpPr>
          <p:spPr>
            <a:xfrm>
              <a:off x="2698222" y="2387075"/>
              <a:ext cx="479342"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20" name="도넛 9"/>
            <p:cNvSpPr/>
            <p:nvPr/>
          </p:nvSpPr>
          <p:spPr>
            <a:xfrm rot="5400000">
              <a:off x="3177563" y="2267074"/>
              <a:ext cx="240000" cy="240000"/>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sp>
          <p:nvSpPr>
            <p:cNvPr id="21" name="직사각형 292"/>
            <p:cNvSpPr/>
            <p:nvPr/>
          </p:nvSpPr>
          <p:spPr>
            <a:xfrm rot="16200000">
              <a:off x="3267563" y="2117074"/>
              <a:ext cx="180000"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22" name="이등변 삼각형 293"/>
            <p:cNvSpPr/>
            <p:nvPr/>
          </p:nvSpPr>
          <p:spPr>
            <a:xfrm>
              <a:off x="3196525" y="1770381"/>
              <a:ext cx="322076" cy="316693"/>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grpSp>
      <p:grpSp>
        <p:nvGrpSpPr>
          <p:cNvPr id="23" name="그룹 281"/>
          <p:cNvGrpSpPr/>
          <p:nvPr/>
        </p:nvGrpSpPr>
        <p:grpSpPr>
          <a:xfrm rot="5400000" flipH="1" flipV="1">
            <a:off x="4020970" y="2679428"/>
            <a:ext cx="2700489" cy="1180068"/>
            <a:chOff x="1832740" y="1770381"/>
            <a:chExt cx="1685861" cy="736693"/>
          </a:xfrm>
          <a:solidFill>
            <a:schemeClr val="accent1"/>
          </a:solidFill>
          <a:effectLst>
            <a:outerShdw dist="38100" dir="5400000" algn="ctr" rotWithShape="0">
              <a:srgbClr val="000000">
                <a:alpha val="10000"/>
              </a:srgbClr>
            </a:outerShdw>
          </a:effectLst>
        </p:grpSpPr>
        <p:sp>
          <p:nvSpPr>
            <p:cNvPr id="24" name="직사각형 290"/>
            <p:cNvSpPr/>
            <p:nvPr/>
          </p:nvSpPr>
          <p:spPr>
            <a:xfrm>
              <a:off x="1832740" y="2387074"/>
              <a:ext cx="1344825"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25" name="도넛 9"/>
            <p:cNvSpPr/>
            <p:nvPr/>
          </p:nvSpPr>
          <p:spPr>
            <a:xfrm rot="5400000">
              <a:off x="3177563" y="2267074"/>
              <a:ext cx="240000" cy="240000"/>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sp>
          <p:nvSpPr>
            <p:cNvPr id="26" name="직사각형 292"/>
            <p:cNvSpPr/>
            <p:nvPr/>
          </p:nvSpPr>
          <p:spPr>
            <a:xfrm rot="16200000">
              <a:off x="3267563" y="2117074"/>
              <a:ext cx="180000"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27" name="이등변 삼각형 293"/>
            <p:cNvSpPr/>
            <p:nvPr/>
          </p:nvSpPr>
          <p:spPr>
            <a:xfrm>
              <a:off x="3196525" y="1770381"/>
              <a:ext cx="322076" cy="316693"/>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grpSp>
      <p:grpSp>
        <p:nvGrpSpPr>
          <p:cNvPr id="28" name="그룹 281"/>
          <p:cNvGrpSpPr/>
          <p:nvPr/>
        </p:nvGrpSpPr>
        <p:grpSpPr>
          <a:xfrm rot="5400000" flipH="1" flipV="1">
            <a:off x="4101094" y="3026021"/>
            <a:ext cx="2007304" cy="1180070"/>
            <a:chOff x="2265481" y="1770381"/>
            <a:chExt cx="1253120" cy="736694"/>
          </a:xfrm>
          <a:solidFill>
            <a:srgbClr val="247484"/>
          </a:solidFill>
          <a:effectLst>
            <a:outerShdw dist="38100" dir="5400000" algn="ctr" rotWithShape="0">
              <a:srgbClr val="000000">
                <a:alpha val="10000"/>
              </a:srgbClr>
            </a:outerShdw>
          </a:effectLst>
        </p:grpSpPr>
        <p:sp>
          <p:nvSpPr>
            <p:cNvPr id="29" name="직사각형 290"/>
            <p:cNvSpPr/>
            <p:nvPr/>
          </p:nvSpPr>
          <p:spPr>
            <a:xfrm>
              <a:off x="2265481" y="2387075"/>
              <a:ext cx="912083"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30" name="도넛 9"/>
            <p:cNvSpPr/>
            <p:nvPr/>
          </p:nvSpPr>
          <p:spPr>
            <a:xfrm rot="5400000">
              <a:off x="3177563" y="2267074"/>
              <a:ext cx="240000" cy="240000"/>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sp>
          <p:nvSpPr>
            <p:cNvPr id="31" name="직사각형 292"/>
            <p:cNvSpPr/>
            <p:nvPr/>
          </p:nvSpPr>
          <p:spPr>
            <a:xfrm rot="16200000">
              <a:off x="3267563" y="2117074"/>
              <a:ext cx="180000"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32" name="이등변 삼각형 293"/>
            <p:cNvSpPr/>
            <p:nvPr/>
          </p:nvSpPr>
          <p:spPr>
            <a:xfrm>
              <a:off x="3196525" y="1770381"/>
              <a:ext cx="322076" cy="316693"/>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grpSp>
      <p:grpSp>
        <p:nvGrpSpPr>
          <p:cNvPr id="33" name="그룹 281"/>
          <p:cNvGrpSpPr/>
          <p:nvPr/>
        </p:nvGrpSpPr>
        <p:grpSpPr>
          <a:xfrm rot="5400000" flipH="1" flipV="1">
            <a:off x="4184658" y="3372613"/>
            <a:ext cx="1314120" cy="1180070"/>
            <a:chOff x="2698222" y="1770381"/>
            <a:chExt cx="820379" cy="736694"/>
          </a:xfrm>
          <a:solidFill>
            <a:schemeClr val="accent1"/>
          </a:solidFill>
          <a:effectLst>
            <a:outerShdw dist="38100" dir="5400000" algn="ctr" rotWithShape="0">
              <a:srgbClr val="000000">
                <a:alpha val="10000"/>
              </a:srgbClr>
            </a:outerShdw>
          </a:effectLst>
        </p:grpSpPr>
        <p:sp>
          <p:nvSpPr>
            <p:cNvPr id="34" name="직사각형 290"/>
            <p:cNvSpPr/>
            <p:nvPr/>
          </p:nvSpPr>
          <p:spPr>
            <a:xfrm>
              <a:off x="2698222" y="2387075"/>
              <a:ext cx="479342"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35" name="도넛 9"/>
            <p:cNvSpPr/>
            <p:nvPr/>
          </p:nvSpPr>
          <p:spPr>
            <a:xfrm rot="5400000">
              <a:off x="3177563" y="2267074"/>
              <a:ext cx="240000" cy="240000"/>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sp>
          <p:nvSpPr>
            <p:cNvPr id="36" name="직사각형 292"/>
            <p:cNvSpPr/>
            <p:nvPr/>
          </p:nvSpPr>
          <p:spPr>
            <a:xfrm rot="16200000">
              <a:off x="3267563" y="2117074"/>
              <a:ext cx="180000" cy="120000"/>
            </a:xfrm>
            <a:prstGeom prst="rect">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ko-KR" dirty="0">
                  <a:solidFill>
                    <a:prstClr val="white"/>
                  </a:solidFill>
                  <a:latin typeface="Roboto Condensed Light" charset="0"/>
                </a:rPr>
                <a:t> </a:t>
              </a:r>
              <a:endParaRPr lang="ko-KR" altLang="en-US" dirty="0">
                <a:solidFill>
                  <a:prstClr val="white"/>
                </a:solidFill>
                <a:latin typeface="Roboto Condensed Light" charset="0"/>
              </a:endParaRPr>
            </a:p>
          </p:txBody>
        </p:sp>
        <p:sp>
          <p:nvSpPr>
            <p:cNvPr id="37" name="이등변 삼각형 293"/>
            <p:cNvSpPr/>
            <p:nvPr/>
          </p:nvSpPr>
          <p:spPr>
            <a:xfrm>
              <a:off x="3196525" y="1770381"/>
              <a:ext cx="322076" cy="316693"/>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ko-KR" altLang="en-US" dirty="0">
                <a:solidFill>
                  <a:prstClr val="white"/>
                </a:solidFill>
                <a:latin typeface="Roboto Condensed Light" charset="0"/>
              </a:endParaRPr>
            </a:p>
          </p:txBody>
        </p:sp>
      </p:grpSp>
      <p:grpSp>
        <p:nvGrpSpPr>
          <p:cNvPr id="38" name="그룹 28"/>
          <p:cNvGrpSpPr/>
          <p:nvPr/>
        </p:nvGrpSpPr>
        <p:grpSpPr>
          <a:xfrm>
            <a:off x="4881638" y="3528629"/>
            <a:ext cx="2440661" cy="2901109"/>
            <a:chOff x="5001761" y="2576825"/>
            <a:chExt cx="1495013" cy="2217799"/>
          </a:xfrm>
          <a:effectLst>
            <a:outerShdw dist="38100" dir="5400000" algn="ctr" rotWithShape="0">
              <a:srgbClr val="000000">
                <a:alpha val="10000"/>
              </a:srgbClr>
            </a:outerShdw>
          </a:effectLst>
        </p:grpSpPr>
        <p:sp>
          <p:nvSpPr>
            <p:cNvPr id="39" name="사다리꼴 144"/>
            <p:cNvSpPr/>
            <p:nvPr/>
          </p:nvSpPr>
          <p:spPr>
            <a:xfrm rot="10800000">
              <a:off x="5001761" y="3501559"/>
              <a:ext cx="1495012" cy="80825"/>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vert="horz" wrap="square" lIns="91440" tIns="45720" rIns="91440" bIns="45720" numCol="1" anchor="t" anchorCtr="0" compatLnSpc="1"/>
            <a:lstStyle/>
            <a:p>
              <a:pPr eaLnBrk="0" fontAlgn="base" hangingPunct="0">
                <a:spcBef>
                  <a:spcPct val="0"/>
                </a:spcBef>
                <a:spcAft>
                  <a:spcPct val="0"/>
                </a:spcAft>
              </a:pPr>
              <a:endParaRPr lang="ko-KR" altLang="en-US" sz="2000" dirty="0">
                <a:solidFill>
                  <a:prstClr val="black"/>
                </a:solidFill>
                <a:latin typeface="Roboto Condensed Light" charset="0"/>
              </a:endParaRPr>
            </a:p>
          </p:txBody>
        </p:sp>
        <p:sp>
          <p:nvSpPr>
            <p:cNvPr id="40" name="사다리꼴 145"/>
            <p:cNvSpPr/>
            <p:nvPr/>
          </p:nvSpPr>
          <p:spPr>
            <a:xfrm rot="10800000">
              <a:off x="5280088" y="4713799"/>
              <a:ext cx="945991" cy="80825"/>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vert="horz" wrap="square" lIns="91440" tIns="45720" rIns="91440" bIns="45720" numCol="1" anchor="t" anchorCtr="0" compatLnSpc="1"/>
            <a:lstStyle/>
            <a:p>
              <a:pPr eaLnBrk="0" fontAlgn="base" hangingPunct="0">
                <a:spcBef>
                  <a:spcPct val="0"/>
                </a:spcBef>
                <a:spcAft>
                  <a:spcPct val="0"/>
                </a:spcAft>
              </a:pPr>
              <a:endParaRPr lang="ko-KR" altLang="en-US" sz="2000" dirty="0">
                <a:solidFill>
                  <a:prstClr val="black"/>
                </a:solidFill>
                <a:latin typeface="Roboto Condensed Light" charset="0"/>
              </a:endParaRPr>
            </a:p>
          </p:txBody>
        </p:sp>
        <p:sp>
          <p:nvSpPr>
            <p:cNvPr id="41" name="위쪽 화살표 77"/>
            <p:cNvSpPr/>
            <p:nvPr/>
          </p:nvSpPr>
          <p:spPr>
            <a:xfrm>
              <a:off x="5001762" y="2576825"/>
              <a:ext cx="1495012" cy="2134839"/>
            </a:xfrm>
            <a:prstGeom prst="upArrow">
              <a:avLst>
                <a:gd name="adj1" fmla="val 63377"/>
                <a:gd name="adj2" fmla="val 50000"/>
              </a:avLst>
            </a:prstGeom>
            <a:solidFill>
              <a:schemeClr val="accent1"/>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0" numCol="1" spcCol="0" rtlCol="0" fromWordArt="0" anchor="ctr" anchorCtr="0" forceAA="0" compatLnSpc="1">
              <a:noAutofit/>
            </a:bodyPr>
            <a:lstStyle/>
            <a:p>
              <a:pPr algn="ctr" eaLnBrk="0" fontAlgn="base" hangingPunct="0">
                <a:spcBef>
                  <a:spcPct val="0"/>
                </a:spcBef>
                <a:spcAft>
                  <a:spcPct val="0"/>
                </a:spcAft>
              </a:pPr>
              <a:endParaRPr lang="en-US" altLang="zh-CN"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a:p>
              <a:pPr algn="ctr" eaLnBrk="0" fontAlgn="base" hangingPunct="0">
                <a:spcBef>
                  <a:spcPct val="0"/>
                </a:spcBef>
                <a:spcAft>
                  <a:spcPct val="0"/>
                </a:spcAft>
              </a:pPr>
              <a:endParaRPr lang="en-US" altLang="zh-CN" sz="16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a:p>
              <a:pPr algn="ctr" eaLnBrk="0" fontAlgn="base" hangingPunct="0">
                <a:spcBef>
                  <a:spcPct val="0"/>
                </a:spcBef>
                <a:spcAft>
                  <a:spcPct val="0"/>
                </a:spcAft>
              </a:pPr>
              <a:endParaRPr lang="en-US" altLang="zh-CN" sz="14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42" name="文本框 41"/>
          <p:cNvSpPr txBox="1"/>
          <p:nvPr/>
        </p:nvSpPr>
        <p:spPr>
          <a:xfrm>
            <a:off x="2939233" y="1850837"/>
            <a:ext cx="1819275" cy="583565"/>
          </a:xfrm>
          <a:prstGeom prst="rect">
            <a:avLst/>
          </a:prstGeom>
          <a:noFill/>
        </p:spPr>
        <p:txBody>
          <a:bodyPr wrap="square" rtlCol="0">
            <a:spAutoFit/>
          </a:bodyPr>
          <a:lstStyle/>
          <a:p>
            <a:pPr eaLnBrk="0" fontAlgn="base" hangingPunct="0">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一、用户体验舒适的循环闭合结构</a:t>
            </a:r>
          </a:p>
        </p:txBody>
      </p:sp>
      <p:sp>
        <p:nvSpPr>
          <p:cNvPr id="43" name="文本框 42"/>
          <p:cNvSpPr txBox="1"/>
          <p:nvPr/>
        </p:nvSpPr>
        <p:spPr>
          <a:xfrm>
            <a:off x="2147570" y="2674620"/>
            <a:ext cx="2104390" cy="583565"/>
          </a:xfrm>
          <a:prstGeom prst="rect">
            <a:avLst/>
          </a:prstGeom>
          <a:noFill/>
        </p:spPr>
        <p:txBody>
          <a:bodyPr wrap="square" rtlCol="0">
            <a:spAutoFit/>
          </a:bodyPr>
          <a:lstStyle/>
          <a:p>
            <a:pPr eaLnBrk="0" fontAlgn="base" hangingPunct="0">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二、完善的图书管理系统架构（功能）</a:t>
            </a:r>
          </a:p>
        </p:txBody>
      </p:sp>
      <p:sp>
        <p:nvSpPr>
          <p:cNvPr id="44" name="文本框 43"/>
          <p:cNvSpPr txBox="1"/>
          <p:nvPr/>
        </p:nvSpPr>
        <p:spPr>
          <a:xfrm>
            <a:off x="1904365" y="3404870"/>
            <a:ext cx="2120265" cy="583565"/>
          </a:xfrm>
          <a:prstGeom prst="rect">
            <a:avLst/>
          </a:prstGeom>
          <a:noFill/>
        </p:spPr>
        <p:txBody>
          <a:bodyPr wrap="square" rtlCol="0">
            <a:spAutoFit/>
          </a:bodyPr>
          <a:lstStyle/>
          <a:p>
            <a:pPr eaLnBrk="0" fontAlgn="base" hangingPunct="0">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三、输入的密码保护措施（密码遮掩）</a:t>
            </a:r>
          </a:p>
        </p:txBody>
      </p:sp>
      <p:sp>
        <p:nvSpPr>
          <p:cNvPr id="45" name="文本框 44"/>
          <p:cNvSpPr txBox="1"/>
          <p:nvPr/>
        </p:nvSpPr>
        <p:spPr>
          <a:xfrm>
            <a:off x="7550785" y="2007870"/>
            <a:ext cx="2292350" cy="337185"/>
          </a:xfrm>
          <a:prstGeom prst="rect">
            <a:avLst/>
          </a:prstGeom>
          <a:noFill/>
        </p:spPr>
        <p:txBody>
          <a:bodyPr wrap="square" rtlCol="0">
            <a:spAutoFit/>
          </a:bodyPr>
          <a:lstStyle/>
          <a:p>
            <a:pPr eaLnBrk="0" fontAlgn="base" hangingPunct="0">
              <a:spcBef>
                <a:spcPct val="0"/>
              </a:spcBef>
              <a:spcAft>
                <a:spcPct val="0"/>
              </a:spcAft>
            </a:pPr>
            <a:r>
              <a:rPr lang="zh-CN" sz="1600" b="1" dirty="0">
                <a:solidFill>
                  <a:prstClr val="white"/>
                </a:solidFill>
                <a:latin typeface="微软雅黑" panose="020B0503020204020204" pitchFamily="34" charset="-122"/>
                <a:ea typeface="微软雅黑" panose="020B0503020204020204" pitchFamily="34" charset="-122"/>
              </a:rPr>
              <a:t>四、</a:t>
            </a:r>
            <a:r>
              <a:rPr sz="1600" b="1" dirty="0">
                <a:solidFill>
                  <a:prstClr val="white"/>
                </a:solidFill>
                <a:latin typeface="微软雅黑" panose="020B0503020204020204" pitchFamily="34" charset="-122"/>
                <a:ea typeface="微软雅黑" panose="020B0503020204020204" pitchFamily="34" charset="-122"/>
              </a:rPr>
              <a:t>模糊查询功能</a:t>
            </a:r>
          </a:p>
        </p:txBody>
      </p:sp>
      <p:sp>
        <p:nvSpPr>
          <p:cNvPr id="46" name="文本框 45"/>
          <p:cNvSpPr txBox="1"/>
          <p:nvPr/>
        </p:nvSpPr>
        <p:spPr>
          <a:xfrm>
            <a:off x="7893609" y="2693046"/>
            <a:ext cx="1819275" cy="583565"/>
          </a:xfrm>
          <a:prstGeom prst="rect">
            <a:avLst/>
          </a:prstGeom>
          <a:noFill/>
        </p:spPr>
        <p:txBody>
          <a:bodyPr wrap="square" rtlCol="0">
            <a:spAutoFit/>
          </a:bodyPr>
          <a:lstStyle/>
          <a:p>
            <a:pPr eaLnBrk="0" fontAlgn="base" hangingPunct="0">
              <a:spcBef>
                <a:spcPct val="0"/>
              </a:spcBef>
              <a:spcAft>
                <a:spcPct val="0"/>
              </a:spcAft>
            </a:pPr>
            <a:r>
              <a:rPr lang="zh-CN" sz="1600" b="1" dirty="0">
                <a:solidFill>
                  <a:prstClr val="white"/>
                </a:solidFill>
                <a:latin typeface="微软雅黑" panose="020B0503020204020204" pitchFamily="34" charset="-122"/>
                <a:ea typeface="微软雅黑" panose="020B0503020204020204" pitchFamily="34" charset="-122"/>
              </a:rPr>
              <a:t>五、</a:t>
            </a:r>
            <a:r>
              <a:rPr sz="1600" b="1" dirty="0">
                <a:solidFill>
                  <a:prstClr val="white"/>
                </a:solidFill>
                <a:latin typeface="微软雅黑" panose="020B0503020204020204" pitchFamily="34" charset="-122"/>
                <a:ea typeface="微软雅黑" panose="020B0503020204020204" pitchFamily="34" charset="-122"/>
              </a:rPr>
              <a:t>精致的函数封装和调用</a:t>
            </a:r>
          </a:p>
        </p:txBody>
      </p:sp>
      <p:sp>
        <p:nvSpPr>
          <p:cNvPr id="47" name="文本框 46"/>
          <p:cNvSpPr txBox="1"/>
          <p:nvPr/>
        </p:nvSpPr>
        <p:spPr>
          <a:xfrm>
            <a:off x="8186854" y="3404826"/>
            <a:ext cx="1819275" cy="583565"/>
          </a:xfrm>
          <a:prstGeom prst="rect">
            <a:avLst/>
          </a:prstGeom>
          <a:noFill/>
        </p:spPr>
        <p:txBody>
          <a:bodyPr wrap="square" rtlCol="0">
            <a:spAutoFit/>
          </a:bodyPr>
          <a:lstStyle/>
          <a:p>
            <a:pPr eaLnBrk="0" fontAlgn="base" hangingPunct="0">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六、关键字的查询功能</a:t>
            </a:r>
          </a:p>
        </p:txBody>
      </p:sp>
      <p:sp>
        <p:nvSpPr>
          <p:cNvPr id="48" name="文本框 47"/>
          <p:cNvSpPr txBox="1"/>
          <p:nvPr/>
        </p:nvSpPr>
        <p:spPr>
          <a:xfrm>
            <a:off x="5255895" y="4511675"/>
            <a:ext cx="1679575" cy="1568450"/>
          </a:xfrm>
          <a:prstGeom prst="rect">
            <a:avLst/>
          </a:prstGeom>
          <a:noFill/>
        </p:spPr>
        <p:txBody>
          <a:bodyPr wrap="square" rtlCol="0">
            <a:spAutoFit/>
          </a:bodyPr>
          <a:lstStyle/>
          <a:p>
            <a:pPr algn="ctr" eaLnBrk="0" fontAlgn="base" hangingPunct="0">
              <a:spcBef>
                <a:spcPct val="0"/>
              </a:spcBef>
              <a:spcAft>
                <a:spcPct val="0"/>
              </a:spcAft>
            </a:pPr>
            <a:r>
              <a:rPr lang="zh-CN" altLang="en-US" sz="32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我们小组的先进之处</a:t>
            </a:r>
          </a:p>
        </p:txBody>
      </p:sp>
      <p:sp>
        <p:nvSpPr>
          <p:cNvPr id="50" name="TextBox 13"/>
          <p:cNvSpPr txBox="1"/>
          <p:nvPr/>
        </p:nvSpPr>
        <p:spPr>
          <a:xfrm>
            <a:off x="905510" y="653415"/>
            <a:ext cx="4117340" cy="460375"/>
          </a:xfrm>
          <a:prstGeom prst="rect">
            <a:avLst/>
          </a:prstGeom>
          <a:noFill/>
        </p:spPr>
        <p:txBody>
          <a:bodyPr wrap="square" rtlCol="0">
            <a:spAutoFit/>
          </a:bodyPr>
          <a:lstStyle>
            <a:defPPr>
              <a:defRPr lang="zh-CN"/>
            </a:defPPr>
            <a:lvl1pPr algn="dist">
              <a:defRPr sz="6000" b="1">
                <a:solidFill>
                  <a:srgbClr val="0446C0"/>
                </a:solidFill>
                <a:latin typeface="方正清刻本悦宋简体" panose="02000000000000000000" pitchFamily="2" charset="-122"/>
                <a:ea typeface="方正清刻本悦宋简体" panose="02000000000000000000" pitchFamily="2" charset="-122"/>
              </a:defRPr>
            </a:lvl1pPr>
          </a:lstStyle>
          <a:p>
            <a:pPr algn="ctr"/>
            <a:r>
              <a:rPr lang="zh-CN" altLang="en-US" sz="2400" b="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三、我们小组的先进之处</a:t>
            </a:r>
            <a:endParaRPr lang="en-US" sz="2400" b="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矩形 50"/>
          <p:cNvSpPr/>
          <p:nvPr/>
        </p:nvSpPr>
        <p:spPr>
          <a:xfrm>
            <a:off x="0" y="586085"/>
            <a:ext cx="580571" cy="555608"/>
          </a:xfrm>
          <a:prstGeom prst="rect">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矩形 51"/>
          <p:cNvSpPr/>
          <p:nvPr/>
        </p:nvSpPr>
        <p:spPr>
          <a:xfrm>
            <a:off x="718395" y="586085"/>
            <a:ext cx="170373" cy="555608"/>
          </a:xfrm>
          <a:prstGeom prst="rect">
            <a:avLst/>
          </a:prstGeom>
          <a:solidFill>
            <a:srgbClr val="24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626</Words>
  <Application>Microsoft Office PowerPoint</Application>
  <PresentationFormat>宽屏</PresentationFormat>
  <Paragraphs>88</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Lato Light</vt:lpstr>
      <vt:lpstr>맑은 고딕</vt:lpstr>
      <vt:lpstr>Open Sans</vt:lpstr>
      <vt:lpstr>Roboto Condensed Light</vt:lpstr>
      <vt:lpstr>方正清刻本悦宋简体</vt:lpstr>
      <vt:lpstr>方正准圆_GBK</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汤 文娆</cp:lastModifiedBy>
  <cp:revision>18</cp:revision>
  <dcterms:created xsi:type="dcterms:W3CDTF">2017-03-29T04:40:00Z</dcterms:created>
  <dcterms:modified xsi:type="dcterms:W3CDTF">2019-07-18T05:31:32Z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