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33" r:id="rId2"/>
    <p:sldId id="345" r:id="rId3"/>
    <p:sldId id="346" r:id="rId4"/>
    <p:sldId id="334" r:id="rId5"/>
    <p:sldId id="313" r:id="rId6"/>
    <p:sldId id="379" r:id="rId7"/>
    <p:sldId id="315" r:id="rId8"/>
    <p:sldId id="336" r:id="rId9"/>
    <p:sldId id="387" r:id="rId10"/>
    <p:sldId id="314" r:id="rId11"/>
    <p:sldId id="316" r:id="rId12"/>
    <p:sldId id="296" r:id="rId13"/>
    <p:sldId id="339" r:id="rId14"/>
    <p:sldId id="263" r:id="rId15"/>
    <p:sldId id="395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D19BAA-F6BE-494F-9189-50DF942EDD39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2019/7/14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/>
          <p:cNvPicPr>
            <a:picLocks noChangeAspect="1"/>
          </p:cNvPicPr>
          <p:nvPr/>
        </p:nvPicPr>
        <p:blipFill>
          <a:blip r:embed="rId2"/>
          <a:srcRect t="710" r="499"/>
          <a:stretch>
            <a:fillRect/>
          </a:stretch>
        </p:blipFill>
        <p:spPr>
          <a:xfrm>
            <a:off x="-12700" y="0"/>
            <a:ext cx="122174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矩形 5"/>
          <p:cNvSpPr/>
          <p:nvPr/>
        </p:nvSpPr>
        <p:spPr>
          <a:xfrm>
            <a:off x="3544253" y="3137535"/>
            <a:ext cx="77946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图书管理系统简报（第三次）</a:t>
            </a:r>
          </a:p>
        </p:txBody>
      </p:sp>
      <p:sp>
        <p:nvSpPr>
          <p:cNvPr id="1029" name="文本框 7"/>
          <p:cNvSpPr/>
          <p:nvPr/>
        </p:nvSpPr>
        <p:spPr>
          <a:xfrm>
            <a:off x="168275" y="6211888"/>
            <a:ext cx="12890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BDA16D"/>
                </a:solidFill>
                <a:latin typeface="Bodoni MT Black" pitchFamily="18" charset="0"/>
                <a:sym typeface="Bodoni MT Black" pitchFamily="18" charset="0"/>
              </a:rPr>
              <a:t>LOGO</a:t>
            </a:r>
            <a:endParaRPr lang="zh-CN" altLang="en-US" sz="2800" b="1" dirty="0">
              <a:solidFill>
                <a:srgbClr val="BDA16D"/>
              </a:solidFill>
              <a:latin typeface="Bodoni MT Black" pitchFamily="18" charset="0"/>
              <a:sym typeface="Bodoni MT Black" pitchFamily="18" charset="0"/>
            </a:endParaRPr>
          </a:p>
        </p:txBody>
      </p:sp>
      <p:sp>
        <p:nvSpPr>
          <p:cNvPr id="1031" name="矩形 6"/>
          <p:cNvSpPr/>
          <p:nvPr/>
        </p:nvSpPr>
        <p:spPr>
          <a:xfrm>
            <a:off x="4548505" y="3940175"/>
            <a:ext cx="42697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914400" eaLnBrk="1" hangingPunct="1">
              <a:lnSpc>
                <a:spcPct val="150000"/>
              </a:lnSpc>
              <a:buFont typeface="Arial" panose="020B0604020202020204" pitchFamily="34" charset="0"/>
              <a:tabLst>
                <a:tab pos="144780" algn="l"/>
                <a:tab pos="1079500" algn="l"/>
              </a:tabLst>
            </a:pPr>
            <a:r>
              <a:rPr lang="zh-CN" altLang="en-US" sz="16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小组成员：汤文娆    李睿翊     </a:t>
            </a:r>
          </a:p>
          <a:p>
            <a:pPr defTabSz="914400" eaLnBrk="1" hangingPunct="1">
              <a:lnSpc>
                <a:spcPct val="150000"/>
              </a:lnSpc>
              <a:buFont typeface="Arial" panose="020B0604020202020204" pitchFamily="34" charset="0"/>
              <a:tabLst>
                <a:tab pos="144780" algn="l"/>
                <a:tab pos="1079500" algn="l"/>
              </a:tabLst>
            </a:pPr>
            <a:r>
              <a:rPr lang="zh-CN" altLang="en-US" sz="16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陈华宇    何峣淏</a:t>
            </a:r>
          </a:p>
        </p:txBody>
      </p:sp>
      <p:pic>
        <p:nvPicPr>
          <p:cNvPr id="1032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38" y="1889125"/>
            <a:ext cx="2001837" cy="1196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文本框 7"/>
          <p:cNvSpPr/>
          <p:nvPr/>
        </p:nvSpPr>
        <p:spPr>
          <a:xfrm>
            <a:off x="7869238" y="-55562"/>
            <a:ext cx="2268537" cy="45100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28700" dirty="0">
                <a:solidFill>
                  <a:srgbClr val="E39A1D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4</a:t>
            </a:r>
            <a:endParaRPr lang="zh-CN" altLang="en-US" sz="28700" dirty="0">
              <a:solidFill>
                <a:srgbClr val="E39A1D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6388" name="文本框 9"/>
          <p:cNvSpPr/>
          <p:nvPr/>
        </p:nvSpPr>
        <p:spPr>
          <a:xfrm>
            <a:off x="5940425" y="3041650"/>
            <a:ext cx="2054225" cy="646113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3600" dirty="0">
                <a:solidFill>
                  <a:srgbClr val="BDA16D"/>
                </a:solidFill>
                <a:latin typeface="Impact" panose="020B0806030902050204" pitchFamily="34" charset="0"/>
                <a:ea typeface="华文隶书" pitchFamily="2" charset="-122"/>
                <a:sym typeface="Microsoft New Tai Lue" panose="020B0502040204020203" pitchFamily="34" charset="0"/>
              </a:rPr>
              <a:t>Chapter</a:t>
            </a:r>
            <a:endParaRPr lang="zh-CN" altLang="en-US" sz="3600" dirty="0">
              <a:solidFill>
                <a:srgbClr val="BDA16D"/>
              </a:solidFill>
              <a:latin typeface="Impact" panose="020B0806030902050204" pitchFamily="34" charset="0"/>
              <a:ea typeface="华文隶书" pitchFamily="2" charset="-122"/>
              <a:sym typeface="Microsoft New Tai Lue" panose="020B0502040204020203" pitchFamily="34" charset="0"/>
            </a:endParaRPr>
          </a:p>
        </p:txBody>
      </p:sp>
      <p:sp>
        <p:nvSpPr>
          <p:cNvPr id="16389" name="直接连接符 10"/>
          <p:cNvSpPr/>
          <p:nvPr/>
        </p:nvSpPr>
        <p:spPr>
          <a:xfrm>
            <a:off x="2316163" y="3897313"/>
            <a:ext cx="7559675" cy="25400"/>
          </a:xfrm>
          <a:prstGeom prst="line">
            <a:avLst/>
          </a:prstGeom>
          <a:ln w="38100" cap="flat" cmpd="sng">
            <a:solidFill>
              <a:srgbClr val="E39A1D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0" name="矩形 11"/>
          <p:cNvSpPr/>
          <p:nvPr/>
        </p:nvSpPr>
        <p:spPr>
          <a:xfrm>
            <a:off x="2416016" y="3171825"/>
            <a:ext cx="32308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40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运行结果展示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文本框 7"/>
          <p:cNvSpPr/>
          <p:nvPr/>
        </p:nvSpPr>
        <p:spPr>
          <a:xfrm>
            <a:off x="7869238" y="-55562"/>
            <a:ext cx="2268537" cy="45100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28700" dirty="0">
                <a:solidFill>
                  <a:srgbClr val="E39A1D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5</a:t>
            </a:r>
            <a:endParaRPr lang="zh-CN" altLang="en-US" sz="28700" dirty="0">
              <a:solidFill>
                <a:srgbClr val="E39A1D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1508" name="文本框 8"/>
          <p:cNvSpPr/>
          <p:nvPr/>
        </p:nvSpPr>
        <p:spPr>
          <a:xfrm>
            <a:off x="5940425" y="3041650"/>
            <a:ext cx="2054225" cy="646113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3600" dirty="0">
                <a:solidFill>
                  <a:srgbClr val="BDA16D"/>
                </a:solidFill>
                <a:latin typeface="Impact" panose="020B0806030902050204" pitchFamily="34" charset="0"/>
                <a:ea typeface="华文隶书" pitchFamily="2" charset="-122"/>
                <a:sym typeface="Microsoft New Tai Lue" panose="020B0502040204020203" pitchFamily="34" charset="0"/>
              </a:rPr>
              <a:t>Chapter</a:t>
            </a:r>
            <a:endParaRPr lang="zh-CN" altLang="en-US" sz="3600" dirty="0">
              <a:solidFill>
                <a:srgbClr val="BDA16D"/>
              </a:solidFill>
              <a:latin typeface="Impact" panose="020B0806030902050204" pitchFamily="34" charset="0"/>
              <a:ea typeface="华文隶书" pitchFamily="2" charset="-122"/>
              <a:sym typeface="Microsoft New Tai Lue" panose="020B0502040204020203" pitchFamily="34" charset="0"/>
            </a:endParaRPr>
          </a:p>
        </p:txBody>
      </p:sp>
      <p:sp>
        <p:nvSpPr>
          <p:cNvPr id="21509" name="直接连接符 9"/>
          <p:cNvSpPr/>
          <p:nvPr/>
        </p:nvSpPr>
        <p:spPr>
          <a:xfrm>
            <a:off x="2316163" y="3897313"/>
            <a:ext cx="7559675" cy="25400"/>
          </a:xfrm>
          <a:prstGeom prst="line">
            <a:avLst/>
          </a:prstGeom>
          <a:ln w="38100" cap="flat" cmpd="sng">
            <a:solidFill>
              <a:srgbClr val="E39A1D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0" name="矩形 10"/>
          <p:cNvSpPr/>
          <p:nvPr/>
        </p:nvSpPr>
        <p:spPr>
          <a:xfrm>
            <a:off x="2416016" y="3171825"/>
            <a:ext cx="32308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40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后续开发计划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1079500" y="1686560"/>
            <a:ext cx="10189845" cy="2883535"/>
            <a:chOff x="1600" y="1693"/>
            <a:chExt cx="16047" cy="4541"/>
          </a:xfrm>
        </p:grpSpPr>
        <p:grpSp>
          <p:nvGrpSpPr>
            <p:cNvPr id="27651" name="组合 30"/>
            <p:cNvGrpSpPr/>
            <p:nvPr/>
          </p:nvGrpSpPr>
          <p:grpSpPr>
            <a:xfrm>
              <a:off x="3575" y="2828"/>
              <a:ext cx="11895" cy="2272"/>
              <a:chOff x="0" y="0"/>
              <a:chExt cx="6032665" cy="1152128"/>
            </a:xfrm>
          </p:grpSpPr>
          <p:sp>
            <p:nvSpPr>
              <p:cNvPr id="27673" name="直接连接符 31"/>
              <p:cNvSpPr/>
              <p:nvPr/>
            </p:nvSpPr>
            <p:spPr>
              <a:xfrm>
                <a:off x="0" y="504056"/>
                <a:ext cx="6032665" cy="1"/>
              </a:xfrm>
              <a:prstGeom prst="line">
                <a:avLst/>
              </a:prstGeom>
              <a:ln w="6350" cap="flat" cmpd="sng">
                <a:solidFill>
                  <a:srgbClr val="9DC0DC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  <p:cxnSp>
            <p:nvCxnSpPr>
              <p:cNvPr id="27674" name="直接箭头连接符 32"/>
              <p:cNvCxnSpPr/>
              <p:nvPr/>
            </p:nvCxnSpPr>
            <p:spPr>
              <a:xfrm>
                <a:off x="0" y="504056"/>
                <a:ext cx="1" cy="648072"/>
              </a:xfrm>
              <a:prstGeom prst="straightConnector1">
                <a:avLst/>
              </a:prstGeom>
              <a:ln w="6350" cap="flat" cmpd="sng">
                <a:solidFill>
                  <a:srgbClr val="9DC0DC"/>
                </a:solidFill>
                <a:prstDash val="solid"/>
                <a:bevel/>
                <a:headEnd type="none" w="med" len="med"/>
                <a:tailEnd type="arrow" w="med" len="med"/>
              </a:ln>
            </p:spPr>
          </p:cxnSp>
          <p:cxnSp>
            <p:nvCxnSpPr>
              <p:cNvPr id="27675" name="直接箭头连接符 33"/>
              <p:cNvCxnSpPr/>
              <p:nvPr/>
            </p:nvCxnSpPr>
            <p:spPr>
              <a:xfrm>
                <a:off x="2031485" y="504056"/>
                <a:ext cx="1" cy="648072"/>
              </a:xfrm>
              <a:prstGeom prst="straightConnector1">
                <a:avLst/>
              </a:prstGeom>
              <a:ln w="6350" cap="flat" cmpd="sng">
                <a:solidFill>
                  <a:srgbClr val="9DC0DC"/>
                </a:solidFill>
                <a:prstDash val="solid"/>
                <a:bevel/>
                <a:headEnd type="none" w="med" len="med"/>
                <a:tailEnd type="arrow" w="med" len="med"/>
              </a:ln>
            </p:spPr>
          </p:cxnSp>
          <p:cxnSp>
            <p:nvCxnSpPr>
              <p:cNvPr id="27676" name="直接箭头连接符 34"/>
              <p:cNvCxnSpPr/>
              <p:nvPr/>
            </p:nvCxnSpPr>
            <p:spPr>
              <a:xfrm>
                <a:off x="4144450" y="504056"/>
                <a:ext cx="1" cy="648072"/>
              </a:xfrm>
              <a:prstGeom prst="straightConnector1">
                <a:avLst/>
              </a:prstGeom>
              <a:ln w="6350" cap="flat" cmpd="sng">
                <a:solidFill>
                  <a:srgbClr val="9DC0DC"/>
                </a:solidFill>
                <a:prstDash val="solid"/>
                <a:bevel/>
                <a:headEnd type="none" w="med" len="med"/>
                <a:tailEnd type="arrow" w="med" len="med"/>
              </a:ln>
            </p:spPr>
          </p:cxnSp>
          <p:cxnSp>
            <p:nvCxnSpPr>
              <p:cNvPr id="27677" name="直接箭头连接符 35"/>
              <p:cNvCxnSpPr/>
              <p:nvPr/>
            </p:nvCxnSpPr>
            <p:spPr>
              <a:xfrm>
                <a:off x="6030758" y="504056"/>
                <a:ext cx="1" cy="648072"/>
              </a:xfrm>
              <a:prstGeom prst="straightConnector1">
                <a:avLst/>
              </a:prstGeom>
              <a:ln w="6350" cap="flat" cmpd="sng">
                <a:solidFill>
                  <a:srgbClr val="9DC0DC"/>
                </a:solidFill>
                <a:prstDash val="solid"/>
                <a:bevel/>
                <a:headEnd type="none" w="med" len="med"/>
                <a:tailEnd type="arrow" w="med" len="med"/>
              </a:ln>
            </p:spPr>
          </p:cxnSp>
          <p:sp>
            <p:nvSpPr>
              <p:cNvPr id="27678" name="直接连接符 36"/>
              <p:cNvSpPr/>
              <p:nvPr/>
            </p:nvSpPr>
            <p:spPr>
              <a:xfrm flipH="1">
                <a:off x="3080337" y="0"/>
                <a:ext cx="1" cy="504056"/>
              </a:xfrm>
              <a:prstGeom prst="line">
                <a:avLst/>
              </a:prstGeom>
              <a:ln w="6350" cap="flat" cmpd="sng">
                <a:solidFill>
                  <a:srgbClr val="9DC0DC"/>
                </a:solidFill>
                <a:prstDash val="solid"/>
                <a:bevel/>
                <a:headEnd type="none" w="med" len="med"/>
                <a:tailEnd type="none" w="med" len="med"/>
              </a:ln>
            </p:spPr>
          </p:sp>
        </p:grpSp>
        <p:grpSp>
          <p:nvGrpSpPr>
            <p:cNvPr id="27657" name="组合 43"/>
            <p:cNvGrpSpPr/>
            <p:nvPr/>
          </p:nvGrpSpPr>
          <p:grpSpPr>
            <a:xfrm>
              <a:off x="7335" y="1693"/>
              <a:ext cx="4578" cy="1135"/>
              <a:chOff x="0" y="0"/>
              <a:chExt cx="2320263" cy="576064"/>
            </a:xfrm>
          </p:grpSpPr>
          <p:sp>
            <p:nvSpPr>
              <p:cNvPr id="27671" name="矩形 44"/>
              <p:cNvSpPr/>
              <p:nvPr/>
            </p:nvSpPr>
            <p:spPr>
              <a:xfrm>
                <a:off x="0" y="0"/>
                <a:ext cx="2320263" cy="576064"/>
              </a:xfrm>
              <a:prstGeom prst="rect">
                <a:avLst/>
              </a:prstGeom>
              <a:solidFill>
                <a:srgbClr val="9DC0DC"/>
              </a:solidFill>
              <a:ln w="12700">
                <a:noFill/>
              </a:ln>
            </p:spPr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</a:pPr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7672" name="TextBox 35"/>
              <p:cNvSpPr/>
              <p:nvPr/>
            </p:nvSpPr>
            <p:spPr>
              <a:xfrm>
                <a:off x="469131" y="128274"/>
                <a:ext cx="1362505" cy="318738"/>
              </a:xfrm>
              <a:prstGeom prst="rect">
                <a:avLst/>
              </a:prstGeom>
              <a:solidFill>
                <a:srgbClr val="9DC0DC"/>
              </a:solidFill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后续开发计划</a:t>
                </a:r>
              </a:p>
            </p:txBody>
          </p:sp>
        </p:grpSp>
        <p:grpSp>
          <p:nvGrpSpPr>
            <p:cNvPr id="27658" name="组合 46"/>
            <p:cNvGrpSpPr/>
            <p:nvPr/>
          </p:nvGrpSpPr>
          <p:grpSpPr>
            <a:xfrm>
              <a:off x="1600" y="5100"/>
              <a:ext cx="3755" cy="1135"/>
              <a:chOff x="0" y="0"/>
              <a:chExt cx="1904222" cy="576064"/>
            </a:xfrm>
          </p:grpSpPr>
          <p:sp>
            <p:nvSpPr>
              <p:cNvPr id="27669" name="矩形 47"/>
              <p:cNvSpPr/>
              <p:nvPr/>
            </p:nvSpPr>
            <p:spPr>
              <a:xfrm>
                <a:off x="0" y="0"/>
                <a:ext cx="1904222" cy="576064"/>
              </a:xfrm>
              <a:prstGeom prst="rect">
                <a:avLst/>
              </a:prstGeom>
              <a:solidFill>
                <a:srgbClr val="E39A1D"/>
              </a:solidFill>
              <a:ln w="12700">
                <a:noFill/>
              </a:ln>
            </p:spPr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</a:pPr>
                <a:endParaRPr lang="zh-CN" altLang="zh-CN" dirty="0">
                  <a:solidFill>
                    <a:srgbClr val="2D4C79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7670" name="TextBox 36"/>
              <p:cNvSpPr/>
              <p:nvPr/>
            </p:nvSpPr>
            <p:spPr>
              <a:xfrm>
                <a:off x="148839" y="140563"/>
                <a:ext cx="1606545" cy="294376"/>
              </a:xfrm>
              <a:prstGeom prst="rect">
                <a:avLst/>
              </a:prstGeom>
              <a:solidFill>
                <a:srgbClr val="E39A1D"/>
              </a:solidFill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rgbClr val="2D4C7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一、主界面的优化</a:t>
                </a:r>
              </a:p>
            </p:txBody>
          </p:sp>
        </p:grpSp>
        <p:grpSp>
          <p:nvGrpSpPr>
            <p:cNvPr id="27659" name="组合 49"/>
            <p:cNvGrpSpPr/>
            <p:nvPr/>
          </p:nvGrpSpPr>
          <p:grpSpPr>
            <a:xfrm>
              <a:off x="5655" y="5100"/>
              <a:ext cx="3755" cy="1135"/>
              <a:chOff x="0" y="0"/>
              <a:chExt cx="1904222" cy="576064"/>
            </a:xfrm>
          </p:grpSpPr>
          <p:sp>
            <p:nvSpPr>
              <p:cNvPr id="27667" name="矩形 50"/>
              <p:cNvSpPr/>
              <p:nvPr/>
            </p:nvSpPr>
            <p:spPr>
              <a:xfrm>
                <a:off x="0" y="0"/>
                <a:ext cx="1904222" cy="576064"/>
              </a:xfrm>
              <a:prstGeom prst="rect">
                <a:avLst/>
              </a:prstGeom>
              <a:solidFill>
                <a:srgbClr val="BDA16D"/>
              </a:solidFill>
              <a:ln w="12700">
                <a:noFill/>
              </a:ln>
            </p:spPr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</a:pPr>
                <a:endParaRPr lang="zh-CN" altLang="zh-CN" dirty="0">
                  <a:solidFill>
                    <a:srgbClr val="2D4C79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7668" name="TextBox 37"/>
              <p:cNvSpPr/>
              <p:nvPr/>
            </p:nvSpPr>
            <p:spPr>
              <a:xfrm>
                <a:off x="67191" y="140563"/>
                <a:ext cx="1769836" cy="294376"/>
              </a:xfrm>
              <a:prstGeom prst="rect">
                <a:avLst/>
              </a:prstGeom>
              <a:solidFill>
                <a:srgbClr val="BDA16D"/>
              </a:solidFill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rgbClr val="2D4C7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二、剩余</a:t>
                </a:r>
                <a:r>
                  <a:rPr lang="en-US" altLang="zh-CN" dirty="0">
                    <a:solidFill>
                      <a:srgbClr val="2D4C7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bug</a:t>
                </a:r>
                <a:r>
                  <a:rPr lang="zh-CN" altLang="en-US" dirty="0">
                    <a:solidFill>
                      <a:srgbClr val="2D4C7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的修复</a:t>
                </a:r>
              </a:p>
            </p:txBody>
          </p:sp>
        </p:grpSp>
        <p:grpSp>
          <p:nvGrpSpPr>
            <p:cNvPr id="27660" name="组合 52"/>
            <p:cNvGrpSpPr/>
            <p:nvPr/>
          </p:nvGrpSpPr>
          <p:grpSpPr>
            <a:xfrm>
              <a:off x="9773" y="5099"/>
              <a:ext cx="3755" cy="1135"/>
              <a:chOff x="0" y="0"/>
              <a:chExt cx="1904222" cy="576064"/>
            </a:xfrm>
          </p:grpSpPr>
          <p:sp>
            <p:nvSpPr>
              <p:cNvPr id="27665" name="矩形 53"/>
              <p:cNvSpPr/>
              <p:nvPr/>
            </p:nvSpPr>
            <p:spPr>
              <a:xfrm>
                <a:off x="0" y="0"/>
                <a:ext cx="1904222" cy="576064"/>
              </a:xfrm>
              <a:prstGeom prst="rect">
                <a:avLst/>
              </a:prstGeom>
              <a:solidFill>
                <a:srgbClr val="E39A1D"/>
              </a:solidFill>
              <a:ln w="12700">
                <a:noFill/>
              </a:ln>
            </p:spPr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</a:pPr>
                <a:endParaRPr lang="zh-CN" altLang="zh-CN" dirty="0">
                  <a:solidFill>
                    <a:srgbClr val="2D4C79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7666" name="TextBox 38"/>
              <p:cNvSpPr/>
              <p:nvPr/>
            </p:nvSpPr>
            <p:spPr>
              <a:xfrm>
                <a:off x="240118" y="140563"/>
                <a:ext cx="1423983" cy="294376"/>
              </a:xfrm>
              <a:prstGeom prst="rect">
                <a:avLst/>
              </a:prstGeom>
              <a:solidFill>
                <a:srgbClr val="E39A1D"/>
              </a:solidFill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rgbClr val="2D4C7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三、代码的整合</a:t>
                </a:r>
              </a:p>
            </p:txBody>
          </p:sp>
        </p:grpSp>
        <p:grpSp>
          <p:nvGrpSpPr>
            <p:cNvPr id="27661" name="组合 55"/>
            <p:cNvGrpSpPr/>
            <p:nvPr/>
          </p:nvGrpSpPr>
          <p:grpSpPr>
            <a:xfrm>
              <a:off x="13893" y="5100"/>
              <a:ext cx="3755" cy="1135"/>
              <a:chOff x="0" y="0"/>
              <a:chExt cx="1904222" cy="576064"/>
            </a:xfrm>
          </p:grpSpPr>
          <p:sp>
            <p:nvSpPr>
              <p:cNvPr id="27663" name="矩形 56"/>
              <p:cNvSpPr/>
              <p:nvPr/>
            </p:nvSpPr>
            <p:spPr>
              <a:xfrm>
                <a:off x="0" y="0"/>
                <a:ext cx="1904222" cy="576064"/>
              </a:xfrm>
              <a:prstGeom prst="rect">
                <a:avLst/>
              </a:prstGeom>
              <a:solidFill>
                <a:srgbClr val="BDA16D"/>
              </a:solidFill>
              <a:ln w="12700">
                <a:noFill/>
              </a:ln>
            </p:spPr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</a:pPr>
                <a:endParaRPr lang="zh-CN" altLang="zh-CN" dirty="0">
                  <a:solidFill>
                    <a:srgbClr val="2D4C79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7664" name="TextBox 39"/>
              <p:cNvSpPr/>
              <p:nvPr/>
            </p:nvSpPr>
            <p:spPr>
              <a:xfrm>
                <a:off x="148837" y="140563"/>
                <a:ext cx="1606545" cy="294376"/>
              </a:xfrm>
              <a:prstGeom prst="rect">
                <a:avLst/>
              </a:prstGeom>
              <a:solidFill>
                <a:srgbClr val="BDA16D"/>
              </a:solidFill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zh-CN" altLang="en-US" dirty="0">
                    <a:solidFill>
                      <a:srgbClr val="2D4C7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四、新增部分功能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文本框 7"/>
          <p:cNvSpPr/>
          <p:nvPr/>
        </p:nvSpPr>
        <p:spPr>
          <a:xfrm>
            <a:off x="7869238" y="-55562"/>
            <a:ext cx="2268537" cy="45100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28700" dirty="0">
                <a:solidFill>
                  <a:srgbClr val="E39A1D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6</a:t>
            </a:r>
            <a:endParaRPr lang="zh-CN" altLang="en-US" sz="28700" dirty="0">
              <a:solidFill>
                <a:srgbClr val="E39A1D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6628" name="文本框 8"/>
          <p:cNvSpPr/>
          <p:nvPr/>
        </p:nvSpPr>
        <p:spPr>
          <a:xfrm>
            <a:off x="5940425" y="3041650"/>
            <a:ext cx="2054225" cy="646113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3600" dirty="0">
                <a:solidFill>
                  <a:srgbClr val="BDA16D"/>
                </a:solidFill>
                <a:latin typeface="Impact" panose="020B0806030902050204" pitchFamily="34" charset="0"/>
                <a:ea typeface="华文隶书" pitchFamily="2" charset="-122"/>
                <a:sym typeface="Microsoft New Tai Lue" panose="020B0502040204020203" pitchFamily="34" charset="0"/>
              </a:rPr>
              <a:t>Chapter</a:t>
            </a:r>
            <a:endParaRPr lang="zh-CN" altLang="en-US" sz="3600" dirty="0">
              <a:solidFill>
                <a:srgbClr val="BDA16D"/>
              </a:solidFill>
              <a:latin typeface="Impact" panose="020B0806030902050204" pitchFamily="34" charset="0"/>
              <a:ea typeface="华文隶书" pitchFamily="2" charset="-122"/>
              <a:sym typeface="Microsoft New Tai Lue" panose="020B0502040204020203" pitchFamily="34" charset="0"/>
            </a:endParaRPr>
          </a:p>
        </p:txBody>
      </p:sp>
      <p:sp>
        <p:nvSpPr>
          <p:cNvPr id="26629" name="直接连接符 15"/>
          <p:cNvSpPr/>
          <p:nvPr/>
        </p:nvSpPr>
        <p:spPr>
          <a:xfrm>
            <a:off x="2316163" y="3897313"/>
            <a:ext cx="7559675" cy="25400"/>
          </a:xfrm>
          <a:prstGeom prst="line">
            <a:avLst/>
          </a:prstGeom>
          <a:ln w="38100" cap="flat" cmpd="sng">
            <a:solidFill>
              <a:srgbClr val="E39A1D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0" name="矩形 16"/>
          <p:cNvSpPr/>
          <p:nvPr/>
        </p:nvSpPr>
        <p:spPr>
          <a:xfrm>
            <a:off x="3432016" y="3171825"/>
            <a:ext cx="11988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40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小结</a:t>
            </a: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30" name="TextBox 4"/>
          <p:cNvSpPr/>
          <p:nvPr/>
        </p:nvSpPr>
        <p:spPr>
          <a:xfrm>
            <a:off x="2259330" y="1523365"/>
            <a:ext cx="86804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E39A1D"/>
                </a:solidFill>
                <a:latin typeface="Franklin Gothic Book" pitchFamily="34" charset="0"/>
                <a:ea typeface="微软雅黑" panose="020B0503020204020204" pitchFamily="34" charset="-122"/>
                <a:sym typeface="Franklin Gothic Book" pitchFamily="34" charset="0"/>
              </a:rPr>
              <a:t>    </a:t>
            </a:r>
            <a:r>
              <a:rPr lang="zh-CN" altLang="en-US" sz="2400" b="1" dirty="0">
                <a:solidFill>
                  <a:srgbClr val="E39A1D"/>
                </a:solidFill>
                <a:latin typeface="Franklin Gothic Book" pitchFamily="34" charset="0"/>
                <a:ea typeface="微软雅黑" panose="020B0503020204020204" pitchFamily="34" charset="-122"/>
                <a:sym typeface="Franklin Gothic Book" pitchFamily="34" charset="0"/>
              </a:rPr>
              <a:t>本周我们已基本完成了所有学生用户及管理员用户的功能的实现，剩下的便是将已有代码整合起来并将所有</a:t>
            </a:r>
            <a:r>
              <a:rPr lang="en-US" altLang="zh-CN" sz="2400" b="1" dirty="0">
                <a:solidFill>
                  <a:srgbClr val="E39A1D"/>
                </a:solidFill>
                <a:latin typeface="Franklin Gothic Book" pitchFamily="34" charset="0"/>
                <a:ea typeface="微软雅黑" panose="020B0503020204020204" pitchFamily="34" charset="-122"/>
                <a:sym typeface="Franklin Gothic Book" pitchFamily="34" charset="0"/>
              </a:rPr>
              <a:t>bug</a:t>
            </a:r>
            <a:r>
              <a:rPr lang="zh-CN" altLang="en-US" sz="2400" b="1" dirty="0">
                <a:solidFill>
                  <a:srgbClr val="E39A1D"/>
                </a:solidFill>
                <a:latin typeface="Franklin Gothic Book" pitchFamily="34" charset="0"/>
                <a:ea typeface="微软雅黑" panose="020B0503020204020204" pitchFamily="34" charset="-122"/>
                <a:sym typeface="Franklin Gothic Book" pitchFamily="34" charset="0"/>
              </a:rPr>
              <a:t>修复，然后便是主界面的优化。这是我们小组的成员在学习完</a:t>
            </a:r>
            <a:r>
              <a:rPr lang="en-US" altLang="zh-CN" sz="2400" b="1" dirty="0">
                <a:solidFill>
                  <a:srgbClr val="E39A1D"/>
                </a:solidFill>
                <a:latin typeface="Franklin Gothic Book" pitchFamily="34" charset="0"/>
                <a:ea typeface="微软雅黑" panose="020B0503020204020204" pitchFamily="34" charset="-122"/>
                <a:sym typeface="Franklin Gothic Book" pitchFamily="34" charset="0"/>
              </a:rPr>
              <a:t>c</a:t>
            </a:r>
            <a:r>
              <a:rPr lang="zh-CN" altLang="en-US" sz="2400" b="1" dirty="0">
                <a:solidFill>
                  <a:srgbClr val="E39A1D"/>
                </a:solidFill>
                <a:latin typeface="Franklin Gothic Book" pitchFamily="34" charset="0"/>
                <a:ea typeface="微软雅黑" panose="020B0503020204020204" pitchFamily="34" charset="-122"/>
                <a:sym typeface="Franklin Gothic Book" pitchFamily="34" charset="0"/>
              </a:rPr>
              <a:t>语言后第一次将学到的东西应用在实践中，虽然可能有着些许不足，但我们已经尽量地将它们做到了最好，在最后的不到一周时间内，我们还会想办法试着能够添加一些新内容并将它们完善。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96303" y="2397443"/>
            <a:ext cx="738187" cy="738187"/>
            <a:chOff x="9663" y="2423"/>
            <a:chExt cx="1162" cy="1162"/>
          </a:xfrm>
        </p:grpSpPr>
        <p:sp>
          <p:nvSpPr>
            <p:cNvPr id="30726" name="椭圆 2"/>
            <p:cNvSpPr/>
            <p:nvPr/>
          </p:nvSpPr>
          <p:spPr>
            <a:xfrm>
              <a:off x="9663" y="2423"/>
              <a:ext cx="1162" cy="1162"/>
            </a:xfrm>
            <a:prstGeom prst="ellipse">
              <a:avLst/>
            </a:prstGeom>
            <a:solidFill>
              <a:srgbClr val="E39A1D"/>
            </a:solidFill>
            <a:ln w="12700">
              <a:noFil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35" name="KSO_Shape"/>
            <p:cNvSpPr/>
            <p:nvPr/>
          </p:nvSpPr>
          <p:spPr>
            <a:xfrm>
              <a:off x="9913" y="2591"/>
              <a:ext cx="662" cy="758"/>
            </a:xfrm>
            <a:custGeom>
              <a:avLst/>
              <a:gdLst>
                <a:gd name="txL" fmla="*/ 0 w 4250"/>
                <a:gd name="txT" fmla="*/ 0 h 4850"/>
                <a:gd name="txR" fmla="*/ 4250 w 4250"/>
                <a:gd name="txB" fmla="*/ 4850 h 485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4250" h="4850">
                  <a:moveTo>
                    <a:pt x="3651" y="3701"/>
                  </a:moveTo>
                  <a:lnTo>
                    <a:pt x="3651" y="4850"/>
                  </a:lnTo>
                  <a:lnTo>
                    <a:pt x="3101" y="4850"/>
                  </a:lnTo>
                  <a:lnTo>
                    <a:pt x="2202" y="3953"/>
                  </a:lnTo>
                  <a:lnTo>
                    <a:pt x="2047" y="3953"/>
                  </a:lnTo>
                  <a:lnTo>
                    <a:pt x="1149" y="4850"/>
                  </a:lnTo>
                  <a:lnTo>
                    <a:pt x="598" y="4850"/>
                  </a:lnTo>
                  <a:lnTo>
                    <a:pt x="598" y="3701"/>
                  </a:lnTo>
                  <a:lnTo>
                    <a:pt x="1903" y="2396"/>
                  </a:lnTo>
                  <a:lnTo>
                    <a:pt x="2346" y="2396"/>
                  </a:lnTo>
                  <a:lnTo>
                    <a:pt x="3651" y="3701"/>
                  </a:lnTo>
                  <a:close/>
                  <a:moveTo>
                    <a:pt x="2047" y="2755"/>
                  </a:moveTo>
                  <a:lnTo>
                    <a:pt x="957" y="3845"/>
                  </a:lnTo>
                  <a:lnTo>
                    <a:pt x="957" y="4491"/>
                  </a:lnTo>
                  <a:lnTo>
                    <a:pt x="1005" y="4491"/>
                  </a:lnTo>
                  <a:lnTo>
                    <a:pt x="1903" y="3593"/>
                  </a:lnTo>
                  <a:lnTo>
                    <a:pt x="2346" y="3593"/>
                  </a:lnTo>
                  <a:lnTo>
                    <a:pt x="3244" y="4491"/>
                  </a:lnTo>
                  <a:lnTo>
                    <a:pt x="3292" y="4491"/>
                  </a:lnTo>
                  <a:lnTo>
                    <a:pt x="3292" y="3845"/>
                  </a:lnTo>
                  <a:lnTo>
                    <a:pt x="2202" y="2755"/>
                  </a:lnTo>
                  <a:lnTo>
                    <a:pt x="2047" y="2755"/>
                  </a:lnTo>
                  <a:close/>
                  <a:moveTo>
                    <a:pt x="4250" y="1905"/>
                  </a:moveTo>
                  <a:lnTo>
                    <a:pt x="4250" y="3055"/>
                  </a:lnTo>
                  <a:lnTo>
                    <a:pt x="3699" y="3055"/>
                  </a:lnTo>
                  <a:lnTo>
                    <a:pt x="2202" y="1558"/>
                  </a:lnTo>
                  <a:lnTo>
                    <a:pt x="2047" y="1558"/>
                  </a:lnTo>
                  <a:lnTo>
                    <a:pt x="550" y="3055"/>
                  </a:lnTo>
                  <a:lnTo>
                    <a:pt x="0" y="3055"/>
                  </a:lnTo>
                  <a:lnTo>
                    <a:pt x="0" y="1905"/>
                  </a:lnTo>
                  <a:lnTo>
                    <a:pt x="1903" y="0"/>
                  </a:lnTo>
                  <a:lnTo>
                    <a:pt x="2346" y="0"/>
                  </a:lnTo>
                  <a:lnTo>
                    <a:pt x="4250" y="1905"/>
                  </a:lnTo>
                  <a:close/>
                  <a:moveTo>
                    <a:pt x="2047" y="360"/>
                  </a:moveTo>
                  <a:lnTo>
                    <a:pt x="359" y="2048"/>
                  </a:lnTo>
                  <a:lnTo>
                    <a:pt x="359" y="2696"/>
                  </a:lnTo>
                  <a:lnTo>
                    <a:pt x="406" y="2696"/>
                  </a:lnTo>
                  <a:lnTo>
                    <a:pt x="1903" y="1198"/>
                  </a:lnTo>
                  <a:lnTo>
                    <a:pt x="2346" y="1198"/>
                  </a:lnTo>
                  <a:lnTo>
                    <a:pt x="3843" y="2696"/>
                  </a:lnTo>
                  <a:lnTo>
                    <a:pt x="3891" y="2696"/>
                  </a:lnTo>
                  <a:lnTo>
                    <a:pt x="3891" y="2048"/>
                  </a:lnTo>
                  <a:lnTo>
                    <a:pt x="2202" y="360"/>
                  </a:lnTo>
                  <a:lnTo>
                    <a:pt x="2047" y="360"/>
                  </a:lnTo>
                  <a:close/>
                </a:path>
              </a:pathLst>
            </a:custGeom>
            <a:solidFill>
              <a:srgbClr val="2D4C7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935095" y="2603500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 w="25400" cmpd="sng">
                  <a:solidFill>
                    <a:srgbClr val="FAFCB7">
                      <a:alpha val="98000"/>
                    </a:srgbClr>
                  </a:solidFill>
                  <a:prstDash val="solid"/>
                </a:ln>
                <a:blipFill>
                  <a:blip r:embed="rId3">
                    <a:alphaModFix amt="63000"/>
                  </a:blip>
                  <a:tile ty="-38100" sx="7000" flip="xy" algn="tl"/>
                </a:blipFill>
                <a:effectLst>
                  <a:innerShdw dist="38100" dir="18900000">
                    <a:srgbClr val="F89D26">
                      <a:alpha val="100000"/>
                    </a:srgbClr>
                  </a:innerShdw>
                  <a:reflection blurRad="6350" stA="50000" endA="300" endPos="50000" dist="12700" dir="5400000" sy="-100000" algn="bl" rotWithShape="0"/>
                </a:effectLst>
              </a:rPr>
              <a:t>感谢观看！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MH_Others_1"/>
          <p:cNvSpPr/>
          <p:nvPr/>
        </p:nvSpPr>
        <p:spPr>
          <a:xfrm>
            <a:off x="6102350" y="49213"/>
            <a:ext cx="28575" cy="6627812"/>
          </a:xfrm>
          <a:prstGeom prst="line">
            <a:avLst/>
          </a:prstGeom>
          <a:ln w="25400" cap="flat" cmpd="sng">
            <a:solidFill>
              <a:srgbClr val="EEDCA3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076" name="MH_Others_2"/>
          <p:cNvSpPr/>
          <p:nvPr/>
        </p:nvSpPr>
        <p:spPr>
          <a:xfrm>
            <a:off x="6011863" y="6573838"/>
            <a:ext cx="241300" cy="207962"/>
          </a:xfrm>
          <a:prstGeom prst="triangle">
            <a:avLst>
              <a:gd name="adj" fmla="val 50000"/>
            </a:avLst>
          </a:prstGeom>
          <a:solidFill>
            <a:srgbClr val="BBD6EE"/>
          </a:solidFill>
          <a:ln w="12700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MH_Number_1"/>
          <p:cNvSpPr/>
          <p:nvPr/>
        </p:nvSpPr>
        <p:spPr>
          <a:xfrm>
            <a:off x="6135688" y="1050925"/>
            <a:ext cx="693737" cy="606425"/>
          </a:xfrm>
          <a:prstGeom prst="homePlate">
            <a:avLst>
              <a:gd name="adj" fmla="val 28599"/>
            </a:avLst>
          </a:prstGeom>
          <a:solidFill>
            <a:srgbClr val="EEDCA3"/>
          </a:solidFill>
          <a:ln w="12700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294166"/>
                </a:solidFill>
                <a:latin typeface="Arial" panose="020B0604020202020204" pitchFamily="34" charset="0"/>
                <a:ea typeface="Microsoft YaHei UI" panose="020B0503020204020204" pitchFamily="34" charset="-122"/>
                <a:sym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rgbClr val="294166"/>
              </a:solidFill>
              <a:latin typeface="Arial" panose="020B0604020202020204" pitchFamily="34" charset="0"/>
              <a:ea typeface="Microsoft YaHei UI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8" name="MH_Number_2"/>
          <p:cNvSpPr/>
          <p:nvPr/>
        </p:nvSpPr>
        <p:spPr>
          <a:xfrm flipH="1">
            <a:off x="5413375" y="2012950"/>
            <a:ext cx="693738" cy="606425"/>
          </a:xfrm>
          <a:prstGeom prst="homePlate">
            <a:avLst>
              <a:gd name="adj" fmla="val 28599"/>
            </a:avLst>
          </a:prstGeom>
          <a:solidFill>
            <a:srgbClr val="EEDCA3"/>
          </a:solidFill>
          <a:ln w="12700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294166"/>
                </a:solidFill>
                <a:latin typeface="Arial" panose="020B0604020202020204" pitchFamily="34" charset="0"/>
                <a:ea typeface="Microsoft YaHei UI" panose="020B0503020204020204" pitchFamily="34" charset="-122"/>
                <a:sym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rgbClr val="294166"/>
              </a:solidFill>
              <a:latin typeface="Arial" panose="020B0604020202020204" pitchFamily="34" charset="0"/>
              <a:ea typeface="Microsoft YaHei UI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79" name="MH_Others_3"/>
          <p:cNvSpPr/>
          <p:nvPr/>
        </p:nvSpPr>
        <p:spPr>
          <a:xfrm flipH="1">
            <a:off x="4092575" y="85725"/>
            <a:ext cx="2019300" cy="849313"/>
          </a:xfrm>
          <a:prstGeom prst="homePlate">
            <a:avLst>
              <a:gd name="adj" fmla="val 59439"/>
            </a:avLst>
          </a:prstGeom>
          <a:solidFill>
            <a:srgbClr val="EEDCA3"/>
          </a:solidFill>
          <a:ln w="12700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4000" b="1" dirty="0">
                <a:solidFill>
                  <a:srgbClr val="2941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0" name="MH_Number_1"/>
          <p:cNvSpPr/>
          <p:nvPr/>
        </p:nvSpPr>
        <p:spPr>
          <a:xfrm>
            <a:off x="6145213" y="2952750"/>
            <a:ext cx="693737" cy="606425"/>
          </a:xfrm>
          <a:prstGeom prst="homePlate">
            <a:avLst>
              <a:gd name="adj" fmla="val 28599"/>
            </a:avLst>
          </a:prstGeom>
          <a:solidFill>
            <a:srgbClr val="EEDCA3"/>
          </a:solidFill>
          <a:ln w="12700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294166"/>
                </a:solidFill>
                <a:latin typeface="Arial" panose="020B0604020202020204" pitchFamily="34" charset="0"/>
                <a:ea typeface="Microsoft YaHei UI" panose="020B0503020204020204" pitchFamily="34" charset="-122"/>
                <a:sym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rgbClr val="294166"/>
              </a:solidFill>
              <a:latin typeface="Arial" panose="020B0604020202020204" pitchFamily="34" charset="0"/>
              <a:ea typeface="Microsoft YaHei UI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81" name="MH_Number_2"/>
          <p:cNvSpPr/>
          <p:nvPr/>
        </p:nvSpPr>
        <p:spPr>
          <a:xfrm flipH="1">
            <a:off x="5403850" y="3913188"/>
            <a:ext cx="695325" cy="606425"/>
          </a:xfrm>
          <a:prstGeom prst="homePlate">
            <a:avLst>
              <a:gd name="adj" fmla="val 28664"/>
            </a:avLst>
          </a:prstGeom>
          <a:solidFill>
            <a:srgbClr val="EEDCA3"/>
          </a:solidFill>
          <a:ln w="12700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294166"/>
                </a:solidFill>
                <a:latin typeface="Arial" panose="020B0604020202020204" pitchFamily="34" charset="0"/>
                <a:ea typeface="Microsoft YaHei UI" panose="020B0503020204020204" pitchFamily="34" charset="-122"/>
                <a:sym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rgbClr val="294166"/>
              </a:solidFill>
              <a:latin typeface="Arial" panose="020B0604020202020204" pitchFamily="34" charset="0"/>
              <a:ea typeface="Microsoft YaHei UI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82" name="MH_Number_1"/>
          <p:cNvSpPr/>
          <p:nvPr/>
        </p:nvSpPr>
        <p:spPr>
          <a:xfrm>
            <a:off x="6148388" y="4854575"/>
            <a:ext cx="693737" cy="606425"/>
          </a:xfrm>
          <a:prstGeom prst="homePlate">
            <a:avLst>
              <a:gd name="adj" fmla="val 28599"/>
            </a:avLst>
          </a:prstGeom>
          <a:solidFill>
            <a:srgbClr val="EEDCA3"/>
          </a:solidFill>
          <a:ln w="12700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294166"/>
                </a:solidFill>
                <a:latin typeface="Arial" panose="020B0604020202020204" pitchFamily="34" charset="0"/>
                <a:ea typeface="Microsoft YaHei UI" panose="020B0503020204020204" pitchFamily="34" charset="-122"/>
                <a:sym typeface="Times New Roman" panose="02020603050405020304" pitchFamily="18" charset="0"/>
              </a:rPr>
              <a:t>05</a:t>
            </a:r>
            <a:endParaRPr lang="zh-CN" altLang="en-US" sz="2800" b="1" dirty="0">
              <a:solidFill>
                <a:srgbClr val="294166"/>
              </a:solidFill>
              <a:latin typeface="Arial" panose="020B0604020202020204" pitchFamily="34" charset="0"/>
              <a:ea typeface="Microsoft YaHei UI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83" name="MH_Number_2"/>
          <p:cNvSpPr/>
          <p:nvPr/>
        </p:nvSpPr>
        <p:spPr>
          <a:xfrm flipH="1">
            <a:off x="5416550" y="5819775"/>
            <a:ext cx="695325" cy="606425"/>
          </a:xfrm>
          <a:prstGeom prst="homePlate">
            <a:avLst>
              <a:gd name="adj" fmla="val 28664"/>
            </a:avLst>
          </a:prstGeom>
          <a:solidFill>
            <a:srgbClr val="EEDCA3"/>
          </a:solidFill>
          <a:ln w="12700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294166"/>
                </a:solidFill>
                <a:latin typeface="Arial" panose="020B0604020202020204" pitchFamily="34" charset="0"/>
                <a:ea typeface="Microsoft YaHei UI" panose="020B0503020204020204" pitchFamily="34" charset="-122"/>
                <a:sym typeface="Times New Roman" panose="02020603050405020304" pitchFamily="18" charset="0"/>
              </a:rPr>
              <a:t>06</a:t>
            </a:r>
            <a:endParaRPr lang="zh-CN" altLang="en-US" sz="2800" b="1" dirty="0">
              <a:solidFill>
                <a:srgbClr val="294166"/>
              </a:solidFill>
              <a:latin typeface="Arial" panose="020B0604020202020204" pitchFamily="34" charset="0"/>
              <a:ea typeface="Microsoft YaHei UI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090" name="MH_Entry_1"/>
          <p:cNvSpPr/>
          <p:nvPr/>
        </p:nvSpPr>
        <p:spPr>
          <a:xfrm>
            <a:off x="2709545" y="2079625"/>
            <a:ext cx="3138488" cy="539750"/>
          </a:xfrm>
          <a:prstGeom prst="rect">
            <a:avLst/>
          </a:prstGeom>
          <a:noFill/>
          <a:ln w="9525">
            <a:noFill/>
          </a:ln>
        </p:spPr>
        <p:txBody>
          <a:bodyPr lIns="18000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22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目前设计进度</a:t>
            </a:r>
          </a:p>
        </p:txBody>
      </p:sp>
      <p:sp>
        <p:nvSpPr>
          <p:cNvPr id="3091" name="MH_Entry_1"/>
          <p:cNvSpPr/>
          <p:nvPr/>
        </p:nvSpPr>
        <p:spPr>
          <a:xfrm>
            <a:off x="6253163" y="2986088"/>
            <a:ext cx="2938462" cy="539750"/>
          </a:xfrm>
          <a:prstGeom prst="rect">
            <a:avLst/>
          </a:prstGeom>
          <a:noFill/>
          <a:ln w="9525">
            <a:noFill/>
          </a:ln>
        </p:spPr>
        <p:txBody>
          <a:bodyPr lIns="18000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代码展示</a:t>
            </a:r>
          </a:p>
        </p:txBody>
      </p:sp>
      <p:sp>
        <p:nvSpPr>
          <p:cNvPr id="3092" name="矩形 55"/>
          <p:cNvSpPr/>
          <p:nvPr/>
        </p:nvSpPr>
        <p:spPr>
          <a:xfrm>
            <a:off x="7145179" y="1258253"/>
            <a:ext cx="170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上期设计进度</a:t>
            </a:r>
          </a:p>
        </p:txBody>
      </p:sp>
      <p:sp>
        <p:nvSpPr>
          <p:cNvPr id="3093" name="矩形 56"/>
          <p:cNvSpPr/>
          <p:nvPr/>
        </p:nvSpPr>
        <p:spPr>
          <a:xfrm>
            <a:off x="2353945" y="4001135"/>
            <a:ext cx="4019550" cy="430213"/>
          </a:xfrm>
          <a:prstGeom prst="rect">
            <a:avLst/>
          </a:prstGeom>
          <a:noFill/>
          <a:ln w="9525">
            <a:noFill/>
          </a:ln>
        </p:spPr>
        <p:txBody>
          <a:bodyPr lIns="18000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运行结果展示</a:t>
            </a:r>
          </a:p>
        </p:txBody>
      </p:sp>
      <p:sp>
        <p:nvSpPr>
          <p:cNvPr id="3094" name="矩形 57"/>
          <p:cNvSpPr/>
          <p:nvPr/>
        </p:nvSpPr>
        <p:spPr>
          <a:xfrm>
            <a:off x="7144703" y="4958398"/>
            <a:ext cx="170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后续开发计划</a:t>
            </a:r>
          </a:p>
        </p:txBody>
      </p:sp>
      <p:sp>
        <p:nvSpPr>
          <p:cNvPr id="3095" name="矩形 58"/>
          <p:cNvSpPr/>
          <p:nvPr/>
        </p:nvSpPr>
        <p:spPr>
          <a:xfrm>
            <a:off x="4502785" y="5923280"/>
            <a:ext cx="690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小结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文本框 12"/>
          <p:cNvSpPr/>
          <p:nvPr/>
        </p:nvSpPr>
        <p:spPr>
          <a:xfrm>
            <a:off x="7448550" y="-134937"/>
            <a:ext cx="2270125" cy="4508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28700" dirty="0">
                <a:solidFill>
                  <a:srgbClr val="E39A1D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zh-CN" altLang="en-US" sz="28700" dirty="0">
              <a:solidFill>
                <a:srgbClr val="E39A1D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100" name="文本框 13"/>
          <p:cNvSpPr/>
          <p:nvPr/>
        </p:nvSpPr>
        <p:spPr>
          <a:xfrm>
            <a:off x="5940425" y="3041650"/>
            <a:ext cx="2054225" cy="646113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3600" dirty="0">
                <a:solidFill>
                  <a:srgbClr val="BDA16D"/>
                </a:solidFill>
                <a:latin typeface="Impact" panose="020B0806030902050204" pitchFamily="34" charset="0"/>
                <a:ea typeface="华文隶书" pitchFamily="2" charset="-122"/>
                <a:sym typeface="Microsoft New Tai Lue" panose="020B0502040204020203" pitchFamily="34" charset="0"/>
              </a:rPr>
              <a:t>Chapter</a:t>
            </a:r>
            <a:endParaRPr lang="zh-CN" altLang="en-US" sz="3600" dirty="0">
              <a:solidFill>
                <a:srgbClr val="BDA16D"/>
              </a:solidFill>
              <a:latin typeface="Impact" panose="020B0806030902050204" pitchFamily="34" charset="0"/>
              <a:ea typeface="华文隶书" pitchFamily="2" charset="-122"/>
              <a:sym typeface="Microsoft New Tai Lue" panose="020B0502040204020203" pitchFamily="34" charset="0"/>
            </a:endParaRPr>
          </a:p>
        </p:txBody>
      </p:sp>
      <p:sp>
        <p:nvSpPr>
          <p:cNvPr id="4101" name="直接连接符 15"/>
          <p:cNvSpPr/>
          <p:nvPr/>
        </p:nvSpPr>
        <p:spPr>
          <a:xfrm>
            <a:off x="2316163" y="3897313"/>
            <a:ext cx="7559675" cy="25400"/>
          </a:xfrm>
          <a:prstGeom prst="line">
            <a:avLst/>
          </a:prstGeom>
          <a:ln w="38100" cap="flat" cmpd="sng">
            <a:solidFill>
              <a:srgbClr val="E39A1D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2" name="矩形 9"/>
          <p:cNvSpPr/>
          <p:nvPr/>
        </p:nvSpPr>
        <p:spPr>
          <a:xfrm>
            <a:off x="2416016" y="3171825"/>
            <a:ext cx="32308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40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上期设计进度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矩形 24"/>
          <p:cNvSpPr/>
          <p:nvPr/>
        </p:nvSpPr>
        <p:spPr>
          <a:xfrm flipV="1">
            <a:off x="2074863" y="3344863"/>
            <a:ext cx="7994650" cy="460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ea typeface="幼圆" pitchFamily="49" charset="-122"/>
              <a:sym typeface="Calibri" panose="020F0502020204030204" pitchFamily="34" charset="0"/>
            </a:endParaRPr>
          </a:p>
        </p:txBody>
      </p:sp>
      <p:sp>
        <p:nvSpPr>
          <p:cNvPr id="7172" name="任意多边形 26"/>
          <p:cNvSpPr/>
          <p:nvPr/>
        </p:nvSpPr>
        <p:spPr>
          <a:xfrm>
            <a:off x="3238500" y="2362200"/>
            <a:ext cx="904875" cy="968375"/>
          </a:xfrm>
          <a:custGeom>
            <a:avLst/>
            <a:gdLst>
              <a:gd name="txL" fmla="*/ 0 w 905522"/>
              <a:gd name="txT" fmla="*/ 0 h 968365"/>
              <a:gd name="txR" fmla="*/ 905522 w 905522"/>
              <a:gd name="txB" fmla="*/ 968365 h 968365"/>
            </a:gdLst>
            <a:ahLst/>
            <a:cxnLst>
              <a:cxn ang="0">
                <a:pos x="451792" y="0"/>
              </a:cxn>
              <a:cxn ang="0">
                <a:pos x="903582" y="226387"/>
              </a:cxn>
              <a:cxn ang="0">
                <a:pos x="903582" y="742009"/>
              </a:cxn>
              <a:cxn ang="0">
                <a:pos x="451792" y="968395"/>
              </a:cxn>
              <a:cxn ang="0">
                <a:pos x="0" y="742009"/>
              </a:cxn>
              <a:cxn ang="0">
                <a:pos x="0" y="226387"/>
              </a:cxn>
            </a:cxnLst>
            <a:rect l="txL" t="txT" r="txR" b="txB"/>
            <a:pathLst>
              <a:path w="905522" h="968365">
                <a:moveTo>
                  <a:pt x="452761" y="0"/>
                </a:moveTo>
                <a:lnTo>
                  <a:pt x="905522" y="226381"/>
                </a:lnTo>
                <a:lnTo>
                  <a:pt x="905522" y="741985"/>
                </a:lnTo>
                <a:lnTo>
                  <a:pt x="452761" y="968365"/>
                </a:lnTo>
                <a:lnTo>
                  <a:pt x="0" y="741985"/>
                </a:lnTo>
                <a:lnTo>
                  <a:pt x="0" y="226381"/>
                </a:lnTo>
                <a:lnTo>
                  <a:pt x="452761" y="0"/>
                </a:lnTo>
                <a:close/>
              </a:path>
            </a:pathLst>
          </a:custGeom>
          <a:solidFill>
            <a:srgbClr val="E39A1D"/>
          </a:solidFill>
          <a:ln w="12700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2D4C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7173" name="任意多边形 28"/>
          <p:cNvSpPr/>
          <p:nvPr/>
        </p:nvSpPr>
        <p:spPr>
          <a:xfrm>
            <a:off x="5630863" y="2362200"/>
            <a:ext cx="906462" cy="968375"/>
          </a:xfrm>
          <a:custGeom>
            <a:avLst/>
            <a:gdLst>
              <a:gd name="txL" fmla="*/ 0 w 905522"/>
              <a:gd name="txT" fmla="*/ 0 h 968365"/>
              <a:gd name="txR" fmla="*/ 905522 w 905522"/>
              <a:gd name="txB" fmla="*/ 968365 h 968365"/>
            </a:gdLst>
            <a:ahLst/>
            <a:cxnLst>
              <a:cxn ang="0">
                <a:pos x="454172" y="0"/>
              </a:cxn>
              <a:cxn ang="0">
                <a:pos x="908345" y="226387"/>
              </a:cxn>
              <a:cxn ang="0">
                <a:pos x="908345" y="742009"/>
              </a:cxn>
              <a:cxn ang="0">
                <a:pos x="454172" y="968395"/>
              </a:cxn>
              <a:cxn ang="0">
                <a:pos x="0" y="742009"/>
              </a:cxn>
              <a:cxn ang="0">
                <a:pos x="0" y="226387"/>
              </a:cxn>
            </a:cxnLst>
            <a:rect l="txL" t="txT" r="txR" b="txB"/>
            <a:pathLst>
              <a:path w="905522" h="968365">
                <a:moveTo>
                  <a:pt x="452761" y="0"/>
                </a:moveTo>
                <a:lnTo>
                  <a:pt x="905522" y="226381"/>
                </a:lnTo>
                <a:lnTo>
                  <a:pt x="905522" y="741985"/>
                </a:lnTo>
                <a:lnTo>
                  <a:pt x="452761" y="968365"/>
                </a:lnTo>
                <a:lnTo>
                  <a:pt x="0" y="741985"/>
                </a:lnTo>
                <a:lnTo>
                  <a:pt x="0" y="226381"/>
                </a:lnTo>
                <a:lnTo>
                  <a:pt x="452761" y="0"/>
                </a:lnTo>
                <a:close/>
              </a:path>
            </a:pathLst>
          </a:custGeom>
          <a:solidFill>
            <a:srgbClr val="E39A1D"/>
          </a:solidFill>
          <a:ln w="12700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2D4C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7174" name="任意多边形 40"/>
          <p:cNvSpPr/>
          <p:nvPr/>
        </p:nvSpPr>
        <p:spPr>
          <a:xfrm>
            <a:off x="8023225" y="2362200"/>
            <a:ext cx="904875" cy="968375"/>
          </a:xfrm>
          <a:custGeom>
            <a:avLst/>
            <a:gdLst>
              <a:gd name="txL" fmla="*/ 0 w 905522"/>
              <a:gd name="txT" fmla="*/ 0 h 968365"/>
              <a:gd name="txR" fmla="*/ 905522 w 905522"/>
              <a:gd name="txB" fmla="*/ 968365 h 968365"/>
            </a:gdLst>
            <a:ahLst/>
            <a:cxnLst>
              <a:cxn ang="0">
                <a:pos x="451792" y="0"/>
              </a:cxn>
              <a:cxn ang="0">
                <a:pos x="903582" y="226387"/>
              </a:cxn>
              <a:cxn ang="0">
                <a:pos x="903582" y="742009"/>
              </a:cxn>
              <a:cxn ang="0">
                <a:pos x="451792" y="968395"/>
              </a:cxn>
              <a:cxn ang="0">
                <a:pos x="0" y="742009"/>
              </a:cxn>
              <a:cxn ang="0">
                <a:pos x="0" y="226387"/>
              </a:cxn>
            </a:cxnLst>
            <a:rect l="txL" t="txT" r="txR" b="txB"/>
            <a:pathLst>
              <a:path w="905522" h="968365">
                <a:moveTo>
                  <a:pt x="452761" y="0"/>
                </a:moveTo>
                <a:lnTo>
                  <a:pt x="905522" y="226381"/>
                </a:lnTo>
                <a:lnTo>
                  <a:pt x="905522" y="741985"/>
                </a:lnTo>
                <a:lnTo>
                  <a:pt x="452761" y="968365"/>
                </a:lnTo>
                <a:lnTo>
                  <a:pt x="0" y="741985"/>
                </a:lnTo>
                <a:lnTo>
                  <a:pt x="0" y="226381"/>
                </a:lnTo>
                <a:lnTo>
                  <a:pt x="452761" y="0"/>
                </a:lnTo>
                <a:close/>
              </a:path>
            </a:pathLst>
          </a:custGeom>
          <a:solidFill>
            <a:srgbClr val="E39A1D"/>
          </a:solidFill>
          <a:ln w="12700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2D4C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7175" name="任意多边形 42"/>
          <p:cNvSpPr/>
          <p:nvPr/>
        </p:nvSpPr>
        <p:spPr>
          <a:xfrm>
            <a:off x="4435475" y="3394075"/>
            <a:ext cx="904875" cy="968375"/>
          </a:xfrm>
          <a:custGeom>
            <a:avLst/>
            <a:gdLst>
              <a:gd name="txL" fmla="*/ 0 w 905522"/>
              <a:gd name="txT" fmla="*/ 0 h 968366"/>
              <a:gd name="txR" fmla="*/ 905522 w 905522"/>
              <a:gd name="txB" fmla="*/ 968366 h 968366"/>
            </a:gdLst>
            <a:ahLst/>
            <a:cxnLst>
              <a:cxn ang="0">
                <a:pos x="451792" y="0"/>
              </a:cxn>
              <a:cxn ang="0">
                <a:pos x="903582" y="226387"/>
              </a:cxn>
              <a:cxn ang="0">
                <a:pos x="903582" y="742007"/>
              </a:cxn>
              <a:cxn ang="0">
                <a:pos x="451792" y="968393"/>
              </a:cxn>
              <a:cxn ang="0">
                <a:pos x="0" y="742007"/>
              </a:cxn>
              <a:cxn ang="0">
                <a:pos x="0" y="226387"/>
              </a:cxn>
            </a:cxnLst>
            <a:rect l="txL" t="txT" r="txR" b="txB"/>
            <a:pathLst>
              <a:path w="905522" h="968366">
                <a:moveTo>
                  <a:pt x="452761" y="0"/>
                </a:moveTo>
                <a:lnTo>
                  <a:pt x="905522" y="226381"/>
                </a:lnTo>
                <a:lnTo>
                  <a:pt x="905522" y="741986"/>
                </a:lnTo>
                <a:lnTo>
                  <a:pt x="452761" y="968366"/>
                </a:lnTo>
                <a:lnTo>
                  <a:pt x="0" y="741986"/>
                </a:lnTo>
                <a:lnTo>
                  <a:pt x="0" y="226381"/>
                </a:lnTo>
                <a:lnTo>
                  <a:pt x="452761" y="0"/>
                </a:lnTo>
                <a:close/>
              </a:path>
            </a:pathLst>
          </a:custGeom>
          <a:solidFill>
            <a:srgbClr val="BDA16D"/>
          </a:solidFill>
          <a:ln w="12700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2D4C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7176" name="任意多边形 45"/>
          <p:cNvSpPr/>
          <p:nvPr/>
        </p:nvSpPr>
        <p:spPr>
          <a:xfrm>
            <a:off x="6827838" y="3394075"/>
            <a:ext cx="904875" cy="968375"/>
          </a:xfrm>
          <a:custGeom>
            <a:avLst/>
            <a:gdLst>
              <a:gd name="txL" fmla="*/ 0 w 905522"/>
              <a:gd name="txT" fmla="*/ 0 h 968366"/>
              <a:gd name="txR" fmla="*/ 905522 w 905522"/>
              <a:gd name="txB" fmla="*/ 968366 h 968366"/>
            </a:gdLst>
            <a:ahLst/>
            <a:cxnLst>
              <a:cxn ang="0">
                <a:pos x="451792" y="0"/>
              </a:cxn>
              <a:cxn ang="0">
                <a:pos x="903582" y="226387"/>
              </a:cxn>
              <a:cxn ang="0">
                <a:pos x="903582" y="742007"/>
              </a:cxn>
              <a:cxn ang="0">
                <a:pos x="451792" y="968393"/>
              </a:cxn>
              <a:cxn ang="0">
                <a:pos x="0" y="742007"/>
              </a:cxn>
              <a:cxn ang="0">
                <a:pos x="0" y="226387"/>
              </a:cxn>
            </a:cxnLst>
            <a:rect l="txL" t="txT" r="txR" b="txB"/>
            <a:pathLst>
              <a:path w="905522" h="968366">
                <a:moveTo>
                  <a:pt x="452761" y="0"/>
                </a:moveTo>
                <a:lnTo>
                  <a:pt x="905522" y="226381"/>
                </a:lnTo>
                <a:lnTo>
                  <a:pt x="905522" y="741986"/>
                </a:lnTo>
                <a:lnTo>
                  <a:pt x="452761" y="968366"/>
                </a:lnTo>
                <a:lnTo>
                  <a:pt x="0" y="741986"/>
                </a:lnTo>
                <a:lnTo>
                  <a:pt x="0" y="226381"/>
                </a:lnTo>
                <a:lnTo>
                  <a:pt x="452761" y="0"/>
                </a:lnTo>
                <a:close/>
              </a:path>
            </a:pathLst>
          </a:custGeom>
          <a:solidFill>
            <a:srgbClr val="BDA16D"/>
          </a:solidFill>
          <a:ln w="12700">
            <a:noFill/>
          </a:ln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2D4C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7177" name="矩形 2"/>
          <p:cNvSpPr/>
          <p:nvPr/>
        </p:nvSpPr>
        <p:spPr>
          <a:xfrm>
            <a:off x="2378075" y="1162050"/>
            <a:ext cx="1928813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学生的登</a:t>
            </a:r>
          </a:p>
          <a:p>
            <a:pPr algn="r" eaLnBrk="1" hangingPunct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陆及注册</a:t>
            </a:r>
            <a:endParaRPr lang="en-US" altLang="zh-CN" sz="2000" dirty="0">
              <a:solidFill>
                <a:srgbClr val="E39A1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8" name="矩形 15"/>
          <p:cNvSpPr/>
          <p:nvPr/>
        </p:nvSpPr>
        <p:spPr>
          <a:xfrm>
            <a:off x="3922713" y="4570413"/>
            <a:ext cx="1928812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rgbClr val="BDA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管理员增添及查询图书功能</a:t>
            </a:r>
          </a:p>
        </p:txBody>
      </p:sp>
      <p:sp>
        <p:nvSpPr>
          <p:cNvPr id="7179" name="矩形 16"/>
          <p:cNvSpPr/>
          <p:nvPr/>
        </p:nvSpPr>
        <p:spPr>
          <a:xfrm>
            <a:off x="4761230" y="1162050"/>
            <a:ext cx="19304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管理员的</a:t>
            </a:r>
          </a:p>
          <a:p>
            <a:pPr algn="r" eaLnBrk="1" hangingPunct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登陆界面</a:t>
            </a:r>
          </a:p>
        </p:txBody>
      </p:sp>
      <p:sp>
        <p:nvSpPr>
          <p:cNvPr id="7180" name="矩形 17"/>
          <p:cNvSpPr/>
          <p:nvPr/>
        </p:nvSpPr>
        <p:spPr>
          <a:xfrm>
            <a:off x="6251575" y="4570730"/>
            <a:ext cx="161417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 eaLnBrk="1" hangingPunct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rgbClr val="BDA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学生信息</a:t>
            </a:r>
          </a:p>
          <a:p>
            <a:pPr algn="r" eaLnBrk="1" hangingPunct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rgbClr val="BDA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库的完善</a:t>
            </a:r>
          </a:p>
        </p:txBody>
      </p:sp>
      <p:sp>
        <p:nvSpPr>
          <p:cNvPr id="7181" name="矩形 18"/>
          <p:cNvSpPr/>
          <p:nvPr/>
        </p:nvSpPr>
        <p:spPr>
          <a:xfrm>
            <a:off x="7304405" y="1162050"/>
            <a:ext cx="1928813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学生的借书</a:t>
            </a:r>
          </a:p>
          <a:p>
            <a:pPr algn="r" eaLnBrk="1" hangingPunct="1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及还书功能</a:t>
            </a:r>
          </a:p>
        </p:txBody>
      </p:sp>
      <p:sp>
        <p:nvSpPr>
          <p:cNvPr id="4102" name="矩形 9"/>
          <p:cNvSpPr/>
          <p:nvPr/>
        </p:nvSpPr>
        <p:spPr>
          <a:xfrm>
            <a:off x="-347345" y="73660"/>
            <a:ext cx="32308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上期设计进度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文本框 13"/>
          <p:cNvSpPr/>
          <p:nvPr/>
        </p:nvSpPr>
        <p:spPr>
          <a:xfrm>
            <a:off x="7869238" y="-55562"/>
            <a:ext cx="2268537" cy="45100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28700" dirty="0">
                <a:solidFill>
                  <a:srgbClr val="E39A1D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endParaRPr lang="zh-CN" altLang="en-US" sz="28700" dirty="0">
              <a:solidFill>
                <a:srgbClr val="E39A1D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196" name="文本框 14"/>
          <p:cNvSpPr/>
          <p:nvPr/>
        </p:nvSpPr>
        <p:spPr>
          <a:xfrm>
            <a:off x="5940425" y="3041650"/>
            <a:ext cx="2054225" cy="646113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3600" dirty="0">
                <a:solidFill>
                  <a:srgbClr val="BDA16D"/>
                </a:solidFill>
                <a:latin typeface="Impact" panose="020B0806030902050204" pitchFamily="34" charset="0"/>
                <a:ea typeface="华文隶书" pitchFamily="2" charset="-122"/>
                <a:sym typeface="Microsoft New Tai Lue" panose="020B0502040204020203" pitchFamily="34" charset="0"/>
              </a:rPr>
              <a:t>Chapter</a:t>
            </a:r>
            <a:endParaRPr lang="zh-CN" altLang="en-US" sz="3600" dirty="0">
              <a:solidFill>
                <a:srgbClr val="BDA16D"/>
              </a:solidFill>
              <a:latin typeface="Impact" panose="020B0806030902050204" pitchFamily="34" charset="0"/>
              <a:ea typeface="华文隶书" pitchFamily="2" charset="-122"/>
              <a:sym typeface="Microsoft New Tai Lue" panose="020B0502040204020203" pitchFamily="34" charset="0"/>
            </a:endParaRPr>
          </a:p>
        </p:txBody>
      </p:sp>
      <p:sp>
        <p:nvSpPr>
          <p:cNvPr id="8197" name="直接连接符 15"/>
          <p:cNvSpPr/>
          <p:nvPr/>
        </p:nvSpPr>
        <p:spPr>
          <a:xfrm>
            <a:off x="2316163" y="3897313"/>
            <a:ext cx="7559675" cy="25400"/>
          </a:xfrm>
          <a:prstGeom prst="line">
            <a:avLst/>
          </a:prstGeom>
          <a:ln w="38100" cap="flat" cmpd="sng">
            <a:solidFill>
              <a:srgbClr val="E39A1D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8" name="矩形 22"/>
          <p:cNvSpPr/>
          <p:nvPr/>
        </p:nvSpPr>
        <p:spPr>
          <a:xfrm>
            <a:off x="2416016" y="3171825"/>
            <a:ext cx="32308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40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目前设计进度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任意多边形 1"/>
          <p:cNvSpPr/>
          <p:nvPr/>
        </p:nvSpPr>
        <p:spPr>
          <a:xfrm rot="9257144">
            <a:off x="5945188" y="4556125"/>
            <a:ext cx="1797050" cy="509588"/>
          </a:xfrm>
          <a:custGeom>
            <a:avLst/>
            <a:gdLst>
              <a:gd name="txL" fmla="*/ 0 w 2085975"/>
              <a:gd name="txT" fmla="*/ 0 h 590550"/>
              <a:gd name="txR" fmla="*/ 2085975 w 2085975"/>
              <a:gd name="txB" fmla="*/ 590550 h 590550"/>
            </a:gdLst>
            <a:ahLst/>
            <a:cxnLst>
              <a:cxn ang="0">
                <a:pos x="0" y="0"/>
              </a:cxn>
              <a:cxn ang="0">
                <a:pos x="1333713" y="0"/>
              </a:cxn>
              <a:cxn ang="0">
                <a:pos x="666857" y="379440"/>
              </a:cxn>
            </a:cxnLst>
            <a:rect l="txL" t="txT" r="txR" b="tx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lnTo>
                  <a:pt x="0" y="0"/>
                </a:lnTo>
                <a:close/>
              </a:path>
            </a:pathLst>
          </a:custGeom>
          <a:solidFill>
            <a:srgbClr val="BDA16D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任意多边形 2"/>
          <p:cNvSpPr/>
          <p:nvPr/>
        </p:nvSpPr>
        <p:spPr>
          <a:xfrm rot="-9257142">
            <a:off x="4549775" y="4556125"/>
            <a:ext cx="1797050" cy="509588"/>
          </a:xfrm>
          <a:custGeom>
            <a:avLst/>
            <a:gdLst>
              <a:gd name="txL" fmla="*/ 0 w 2085975"/>
              <a:gd name="txT" fmla="*/ 0 h 590550"/>
              <a:gd name="txR" fmla="*/ 2085975 w 2085975"/>
              <a:gd name="txB" fmla="*/ 590550 h 590550"/>
            </a:gdLst>
            <a:ahLst/>
            <a:cxnLst>
              <a:cxn ang="0">
                <a:pos x="0" y="0"/>
              </a:cxn>
              <a:cxn ang="0">
                <a:pos x="1333713" y="0"/>
              </a:cxn>
              <a:cxn ang="0">
                <a:pos x="666857" y="379440"/>
              </a:cxn>
            </a:cxnLst>
            <a:rect l="txL" t="txT" r="txR" b="tx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lnTo>
                  <a:pt x="0" y="0"/>
                </a:lnTo>
                <a:close/>
              </a:path>
            </a:pathLst>
          </a:custGeom>
          <a:solidFill>
            <a:srgbClr val="BDA16D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任意多边形 3"/>
          <p:cNvSpPr/>
          <p:nvPr/>
        </p:nvSpPr>
        <p:spPr>
          <a:xfrm rot="-6171429">
            <a:off x="3679825" y="3465513"/>
            <a:ext cx="1797050" cy="508000"/>
          </a:xfrm>
          <a:custGeom>
            <a:avLst/>
            <a:gdLst>
              <a:gd name="txL" fmla="*/ 0 w 2085975"/>
              <a:gd name="txT" fmla="*/ 0 h 590550"/>
              <a:gd name="txR" fmla="*/ 2085975 w 2085975"/>
              <a:gd name="txB" fmla="*/ 590550 h 590550"/>
            </a:gdLst>
            <a:ahLst/>
            <a:cxnLst>
              <a:cxn ang="0">
                <a:pos x="0" y="0"/>
              </a:cxn>
              <a:cxn ang="0">
                <a:pos x="1333713" y="0"/>
              </a:cxn>
              <a:cxn ang="0">
                <a:pos x="666857" y="375904"/>
              </a:cxn>
            </a:cxnLst>
            <a:rect l="txL" t="txT" r="txR" b="tx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lnTo>
                  <a:pt x="0" y="0"/>
                </a:lnTo>
                <a:close/>
              </a:path>
            </a:pathLst>
          </a:custGeom>
          <a:solidFill>
            <a:srgbClr val="E39A1D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任意多边形 4"/>
          <p:cNvSpPr/>
          <p:nvPr/>
        </p:nvSpPr>
        <p:spPr>
          <a:xfrm rot="-3085714">
            <a:off x="3989388" y="2103438"/>
            <a:ext cx="1795462" cy="508000"/>
          </a:xfrm>
          <a:custGeom>
            <a:avLst/>
            <a:gdLst>
              <a:gd name="txL" fmla="*/ 0 w 2085975"/>
              <a:gd name="txT" fmla="*/ 0 h 590550"/>
              <a:gd name="txR" fmla="*/ 2085975 w 2085975"/>
              <a:gd name="txB" fmla="*/ 590550 h 590550"/>
            </a:gdLst>
            <a:ahLst/>
            <a:cxnLst>
              <a:cxn ang="0">
                <a:pos x="0" y="0"/>
              </a:cxn>
              <a:cxn ang="0">
                <a:pos x="1330182" y="0"/>
              </a:cxn>
              <a:cxn ang="0">
                <a:pos x="665092" y="375904"/>
              </a:cxn>
            </a:cxnLst>
            <a:rect l="txL" t="txT" r="txR" b="tx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lnTo>
                  <a:pt x="0" y="0"/>
                </a:lnTo>
                <a:close/>
              </a:path>
            </a:pathLst>
          </a:custGeom>
          <a:solidFill>
            <a:srgbClr val="BDA16D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任意多边形 5"/>
          <p:cNvSpPr/>
          <p:nvPr/>
        </p:nvSpPr>
        <p:spPr>
          <a:xfrm>
            <a:off x="5248275" y="1500188"/>
            <a:ext cx="1795463" cy="508000"/>
          </a:xfrm>
          <a:custGeom>
            <a:avLst/>
            <a:gdLst>
              <a:gd name="txL" fmla="*/ 0 w 2085975"/>
              <a:gd name="txT" fmla="*/ 0 h 590550"/>
              <a:gd name="txR" fmla="*/ 2085975 w 2085975"/>
              <a:gd name="txB" fmla="*/ 590550 h 590550"/>
            </a:gdLst>
            <a:ahLst/>
            <a:cxnLst>
              <a:cxn ang="0">
                <a:pos x="0" y="0"/>
              </a:cxn>
              <a:cxn ang="0">
                <a:pos x="1330182" y="0"/>
              </a:cxn>
              <a:cxn ang="0">
                <a:pos x="665092" y="375904"/>
              </a:cxn>
            </a:cxnLst>
            <a:rect l="txL" t="txT" r="txR" b="tx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lnTo>
                  <a:pt x="0" y="0"/>
                </a:lnTo>
                <a:close/>
              </a:path>
            </a:pathLst>
          </a:custGeom>
          <a:solidFill>
            <a:srgbClr val="E39A1D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任意多边形 6"/>
          <p:cNvSpPr/>
          <p:nvPr/>
        </p:nvSpPr>
        <p:spPr>
          <a:xfrm rot="3085714">
            <a:off x="6505575" y="2103438"/>
            <a:ext cx="1795463" cy="509587"/>
          </a:xfrm>
          <a:custGeom>
            <a:avLst/>
            <a:gdLst>
              <a:gd name="txL" fmla="*/ 0 w 2085975"/>
              <a:gd name="txT" fmla="*/ 0 h 590550"/>
              <a:gd name="txR" fmla="*/ 2085975 w 2085975"/>
              <a:gd name="txB" fmla="*/ 590550 h 590550"/>
            </a:gdLst>
            <a:ahLst/>
            <a:cxnLst>
              <a:cxn ang="0">
                <a:pos x="0" y="0"/>
              </a:cxn>
              <a:cxn ang="0">
                <a:pos x="1330182" y="0"/>
              </a:cxn>
              <a:cxn ang="0">
                <a:pos x="665092" y="379439"/>
              </a:cxn>
            </a:cxnLst>
            <a:rect l="txL" t="txT" r="txR" b="tx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lnTo>
                  <a:pt x="0" y="0"/>
                </a:lnTo>
                <a:close/>
              </a:path>
            </a:pathLst>
          </a:custGeom>
          <a:solidFill>
            <a:srgbClr val="BDA16D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任意多边形 7"/>
          <p:cNvSpPr/>
          <p:nvPr/>
        </p:nvSpPr>
        <p:spPr>
          <a:xfrm rot="6171428">
            <a:off x="6813550" y="3463925"/>
            <a:ext cx="1797050" cy="509588"/>
          </a:xfrm>
          <a:custGeom>
            <a:avLst/>
            <a:gdLst>
              <a:gd name="txL" fmla="*/ 0 w 2085975"/>
              <a:gd name="txT" fmla="*/ 0 h 590550"/>
              <a:gd name="txR" fmla="*/ 2085975 w 2085975"/>
              <a:gd name="txB" fmla="*/ 590550 h 590550"/>
            </a:gdLst>
            <a:ahLst/>
            <a:cxnLst>
              <a:cxn ang="0">
                <a:pos x="0" y="0"/>
              </a:cxn>
              <a:cxn ang="0">
                <a:pos x="1333713" y="0"/>
              </a:cxn>
              <a:cxn ang="0">
                <a:pos x="666857" y="379440"/>
              </a:cxn>
            </a:cxnLst>
            <a:rect l="txL" t="txT" r="txR" b="txB"/>
            <a:pathLst>
              <a:path w="2085975" h="590550">
                <a:moveTo>
                  <a:pt x="0" y="0"/>
                </a:moveTo>
                <a:lnTo>
                  <a:pt x="2085975" y="0"/>
                </a:lnTo>
                <a:lnTo>
                  <a:pt x="1042988" y="590550"/>
                </a:lnTo>
                <a:lnTo>
                  <a:pt x="0" y="0"/>
                </a:lnTo>
                <a:close/>
              </a:path>
            </a:pathLst>
          </a:custGeom>
          <a:solidFill>
            <a:srgbClr val="E39A1D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矩形 3"/>
          <p:cNvSpPr/>
          <p:nvPr/>
        </p:nvSpPr>
        <p:spPr>
          <a:xfrm>
            <a:off x="5164138" y="2997200"/>
            <a:ext cx="2017712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目前设计进度</a:t>
            </a:r>
          </a:p>
        </p:txBody>
      </p:sp>
      <p:sp>
        <p:nvSpPr>
          <p:cNvPr id="24587" name="矩形 9"/>
          <p:cNvSpPr/>
          <p:nvPr/>
        </p:nvSpPr>
        <p:spPr>
          <a:xfrm>
            <a:off x="4681855" y="778510"/>
            <a:ext cx="29425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一、学生的已借图</a:t>
            </a:r>
          </a:p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书信息查询</a:t>
            </a:r>
          </a:p>
        </p:txBody>
      </p:sp>
      <p:sp>
        <p:nvSpPr>
          <p:cNvPr id="24588" name="矩形 10"/>
          <p:cNvSpPr/>
          <p:nvPr/>
        </p:nvSpPr>
        <p:spPr>
          <a:xfrm>
            <a:off x="7588885" y="1776413"/>
            <a:ext cx="26974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BDA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二、管理员的删减图书、</a:t>
            </a:r>
          </a:p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BDA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查询图书信息功能</a:t>
            </a:r>
          </a:p>
        </p:txBody>
      </p:sp>
      <p:sp>
        <p:nvSpPr>
          <p:cNvPr id="24589" name="矩形 11"/>
          <p:cNvSpPr/>
          <p:nvPr/>
        </p:nvSpPr>
        <p:spPr>
          <a:xfrm>
            <a:off x="8063548" y="3643313"/>
            <a:ext cx="24688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三、管理员查询借书者</a:t>
            </a:r>
          </a:p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信息功能</a:t>
            </a:r>
          </a:p>
        </p:txBody>
      </p:sp>
      <p:sp>
        <p:nvSpPr>
          <p:cNvPr id="24590" name="矩形 12"/>
          <p:cNvSpPr/>
          <p:nvPr/>
        </p:nvSpPr>
        <p:spPr>
          <a:xfrm>
            <a:off x="6999923" y="5057775"/>
            <a:ext cx="2468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BDA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四、图书数据库的完善</a:t>
            </a:r>
          </a:p>
        </p:txBody>
      </p:sp>
      <p:sp>
        <p:nvSpPr>
          <p:cNvPr id="24591" name="矩形 13"/>
          <p:cNvSpPr/>
          <p:nvPr/>
        </p:nvSpPr>
        <p:spPr>
          <a:xfrm>
            <a:off x="2853373" y="5057775"/>
            <a:ext cx="22402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BDA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五、学生修改密码、</a:t>
            </a:r>
          </a:p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BDA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查询图书信息功能</a:t>
            </a:r>
          </a:p>
        </p:txBody>
      </p:sp>
      <p:sp>
        <p:nvSpPr>
          <p:cNvPr id="24592" name="矩形 14"/>
          <p:cNvSpPr/>
          <p:nvPr/>
        </p:nvSpPr>
        <p:spPr>
          <a:xfrm>
            <a:off x="2207260" y="3643313"/>
            <a:ext cx="15544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六、主界面的</a:t>
            </a:r>
          </a:p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优化和完善</a:t>
            </a:r>
          </a:p>
        </p:txBody>
      </p:sp>
      <p:sp>
        <p:nvSpPr>
          <p:cNvPr id="24593" name="矩形 15"/>
          <p:cNvSpPr/>
          <p:nvPr/>
        </p:nvSpPr>
        <p:spPr>
          <a:xfrm>
            <a:off x="2441575" y="1776413"/>
            <a:ext cx="17830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BDA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七、函数的整合</a:t>
            </a:r>
          </a:p>
          <a:p>
            <a:pPr algn="ctr" eaLnBrk="1" hangingPunct="1">
              <a:buFont typeface="Arial" panose="020B0604020202020204" pitchFamily="34" charset="0"/>
            </a:pPr>
            <a:r>
              <a:rPr lang="zh-CN" altLang="en-US" sz="1800" dirty="0">
                <a:solidFill>
                  <a:srgbClr val="BDA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</a:t>
            </a:r>
            <a:r>
              <a:rPr lang="en-US" altLang="zh-CN" sz="1800" dirty="0">
                <a:solidFill>
                  <a:srgbClr val="BDA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bug</a:t>
            </a:r>
            <a:r>
              <a:rPr lang="zh-CN" altLang="en-US" sz="1800" dirty="0">
                <a:solidFill>
                  <a:srgbClr val="BDA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的修复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文本框 7"/>
          <p:cNvSpPr/>
          <p:nvPr/>
        </p:nvSpPr>
        <p:spPr>
          <a:xfrm>
            <a:off x="7869238" y="-55562"/>
            <a:ext cx="2268537" cy="45100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28700" dirty="0">
                <a:solidFill>
                  <a:srgbClr val="E39A1D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endParaRPr lang="zh-CN" altLang="en-US" sz="28700" dirty="0">
              <a:solidFill>
                <a:srgbClr val="E39A1D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2292" name="文本框 8"/>
          <p:cNvSpPr/>
          <p:nvPr/>
        </p:nvSpPr>
        <p:spPr>
          <a:xfrm>
            <a:off x="5940425" y="3041650"/>
            <a:ext cx="2054225" cy="646113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3600" dirty="0">
                <a:solidFill>
                  <a:srgbClr val="BDA16D"/>
                </a:solidFill>
                <a:latin typeface="Impact" panose="020B0806030902050204" pitchFamily="34" charset="0"/>
                <a:ea typeface="华文隶书" pitchFamily="2" charset="-122"/>
                <a:sym typeface="Microsoft New Tai Lue" panose="020B0502040204020203" pitchFamily="34" charset="0"/>
              </a:rPr>
              <a:t>Chapter</a:t>
            </a:r>
            <a:endParaRPr lang="zh-CN" altLang="en-US" sz="3600" dirty="0">
              <a:solidFill>
                <a:srgbClr val="BDA16D"/>
              </a:solidFill>
              <a:latin typeface="Impact" panose="020B0806030902050204" pitchFamily="34" charset="0"/>
              <a:ea typeface="华文隶书" pitchFamily="2" charset="-122"/>
              <a:sym typeface="Microsoft New Tai Lue" panose="020B0502040204020203" pitchFamily="34" charset="0"/>
            </a:endParaRPr>
          </a:p>
        </p:txBody>
      </p:sp>
      <p:sp>
        <p:nvSpPr>
          <p:cNvPr id="12293" name="直接连接符 9"/>
          <p:cNvSpPr/>
          <p:nvPr/>
        </p:nvSpPr>
        <p:spPr>
          <a:xfrm>
            <a:off x="2316163" y="3897313"/>
            <a:ext cx="7559675" cy="25400"/>
          </a:xfrm>
          <a:prstGeom prst="line">
            <a:avLst/>
          </a:prstGeom>
          <a:ln w="38100" cap="flat" cmpd="sng">
            <a:solidFill>
              <a:srgbClr val="E39A1D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4" name="矩形 10"/>
          <p:cNvSpPr/>
          <p:nvPr/>
        </p:nvSpPr>
        <p:spPr>
          <a:xfrm>
            <a:off x="2416016" y="3171825"/>
            <a:ext cx="32308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4000" b="1" dirty="0">
                <a:solidFill>
                  <a:srgbClr val="E39A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部分代码展示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F7F54AF-35B5-481E-AC9B-6441751775D9}"/>
              </a:ext>
            </a:extLst>
          </p:cNvPr>
          <p:cNvGrpSpPr/>
          <p:nvPr/>
        </p:nvGrpSpPr>
        <p:grpSpPr>
          <a:xfrm>
            <a:off x="493714" y="276485"/>
            <a:ext cx="2336482" cy="1269682"/>
            <a:chOff x="218758" y="318453"/>
            <a:chExt cx="2336482" cy="1269682"/>
          </a:xfrm>
        </p:grpSpPr>
        <p:grpSp>
          <p:nvGrpSpPr>
            <p:cNvPr id="5" name="组合 4"/>
            <p:cNvGrpSpPr/>
            <p:nvPr/>
          </p:nvGrpSpPr>
          <p:grpSpPr>
            <a:xfrm>
              <a:off x="1101725" y="333375"/>
              <a:ext cx="1453515" cy="1254760"/>
              <a:chOff x="1766" y="1185"/>
              <a:chExt cx="2258" cy="2219"/>
            </a:xfrm>
          </p:grpSpPr>
          <p:sp>
            <p:nvSpPr>
              <p:cNvPr id="13315" name="等腰三角形 7"/>
              <p:cNvSpPr/>
              <p:nvPr/>
            </p:nvSpPr>
            <p:spPr>
              <a:xfrm rot="5400000" flipH="1">
                <a:off x="1970" y="1201"/>
                <a:ext cx="470" cy="439"/>
              </a:xfrm>
              <a:custGeom>
                <a:avLst/>
                <a:gdLst>
                  <a:gd name="txL" fmla="*/ 0 w 328844"/>
                  <a:gd name="txT" fmla="*/ 0 h 268748"/>
                  <a:gd name="txR" fmla="*/ 328844 w 328844"/>
                  <a:gd name="txB" fmla="*/ 268748 h 268748"/>
                </a:gdLst>
                <a:ahLst/>
                <a:cxnLst>
                  <a:cxn ang="0">
                    <a:pos x="0" y="267371"/>
                  </a:cxn>
                  <a:cxn ang="0">
                    <a:pos x="181617" y="0"/>
                  </a:cxn>
                  <a:cxn ang="0">
                    <a:pos x="323417" y="267371"/>
                  </a:cxn>
                  <a:cxn ang="0">
                    <a:pos x="0" y="267371"/>
                  </a:cxn>
                </a:cxnLst>
                <a:rect l="txL" t="txT" r="txR" b="txB"/>
                <a:pathLst>
                  <a:path w="328844" h="268748">
                    <a:moveTo>
                      <a:pt x="0" y="268748"/>
                    </a:moveTo>
                    <a:lnTo>
                      <a:pt x="184664" y="0"/>
                    </a:lnTo>
                    <a:lnTo>
                      <a:pt x="328844" y="268748"/>
                    </a:lnTo>
                    <a:lnTo>
                      <a:pt x="0" y="268748"/>
                    </a:lnTo>
                    <a:close/>
                  </a:path>
                </a:pathLst>
              </a:custGeom>
              <a:solidFill>
                <a:srgbClr val="906312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766" y="1384"/>
                <a:ext cx="2258" cy="2020"/>
                <a:chOff x="2608" y="4310"/>
                <a:chExt cx="2720" cy="2345"/>
              </a:xfrm>
            </p:grpSpPr>
            <p:sp>
              <p:nvSpPr>
                <p:cNvPr id="13317" name="直角三角形 6"/>
                <p:cNvSpPr/>
                <p:nvPr/>
              </p:nvSpPr>
              <p:spPr>
                <a:xfrm flipH="1">
                  <a:off x="2608" y="4310"/>
                  <a:ext cx="792" cy="510"/>
                </a:xfrm>
                <a:prstGeom prst="rtTriangle">
                  <a:avLst/>
                </a:prstGeom>
                <a:solidFill>
                  <a:srgbClr val="C28518"/>
                </a:solidFill>
                <a:ln w="12700">
                  <a:noFill/>
                </a:ln>
              </p:spPr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</a:pPr>
                  <a:endParaRPr lang="zh-CN" altLang="zh-CN" dirty="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13318" name="平行四边形 15"/>
                <p:cNvSpPr/>
                <p:nvPr/>
              </p:nvSpPr>
              <p:spPr>
                <a:xfrm>
                  <a:off x="2608" y="4820"/>
                  <a:ext cx="2720" cy="1835"/>
                </a:xfrm>
                <a:custGeom>
                  <a:avLst/>
                  <a:gdLst>
                    <a:gd name="txL" fmla="*/ 0 w 1872208"/>
                    <a:gd name="txT" fmla="*/ 0 h 2088232"/>
                    <a:gd name="txR" fmla="*/ 1872208 w 1872208"/>
                    <a:gd name="txB" fmla="*/ 2088232 h 2088232"/>
                  </a:gdLst>
                  <a:ahLst/>
                  <a:cxnLst>
                    <a:cxn ang="0">
                      <a:pos x="0" y="0"/>
                    </a:cxn>
                    <a:cxn ang="0">
                      <a:pos x="1727200" y="0"/>
                    </a:cxn>
                    <a:cxn ang="0">
                      <a:pos x="1245577" y="1165225"/>
                    </a:cxn>
                    <a:cxn ang="0">
                      <a:pos x="0" y="1165225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1872208" h="2088232">
                      <a:moveTo>
                        <a:pt x="0" y="0"/>
                      </a:moveTo>
                      <a:lnTo>
                        <a:pt x="1872208" y="0"/>
                      </a:lnTo>
                      <a:lnTo>
                        <a:pt x="1350150" y="2088232"/>
                      </a:lnTo>
                      <a:lnTo>
                        <a:pt x="0" y="20882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9A1D">
                    <a:alpha val="100000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0" name="TextBox 4"/>
                <p:cNvSpPr/>
                <p:nvPr/>
              </p:nvSpPr>
              <p:spPr>
                <a:xfrm>
                  <a:off x="2608" y="4923"/>
                  <a:ext cx="2330" cy="151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50000"/>
                    </a:lnSpc>
                    <a:buFont typeface="Arial" panose="020B0604020202020204" pitchFamily="34" charset="0"/>
                  </a:pPr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学生借阅图书信息查询</a:t>
                  </a:r>
                </a:p>
              </p:txBody>
            </p:sp>
          </p:grpSp>
        </p:grpSp>
        <p:grpSp>
          <p:nvGrpSpPr>
            <p:cNvPr id="13333" name="组合 22"/>
            <p:cNvGrpSpPr/>
            <p:nvPr/>
          </p:nvGrpSpPr>
          <p:grpSpPr>
            <a:xfrm>
              <a:off x="218758" y="318453"/>
              <a:ext cx="658812" cy="658812"/>
              <a:chOff x="0" y="0"/>
              <a:chExt cx="658761" cy="658761"/>
            </a:xfrm>
          </p:grpSpPr>
          <p:sp>
            <p:nvSpPr>
              <p:cNvPr id="13340" name="椭圆 23"/>
              <p:cNvSpPr/>
              <p:nvPr/>
            </p:nvSpPr>
            <p:spPr>
              <a:xfrm>
                <a:off x="0" y="0"/>
                <a:ext cx="658761" cy="658761"/>
              </a:xfrm>
              <a:prstGeom prst="ellipse">
                <a:avLst/>
              </a:prstGeom>
              <a:solidFill>
                <a:srgbClr val="E39A1D"/>
              </a:solidFill>
              <a:ln w="12700">
                <a:noFill/>
              </a:ln>
            </p:spPr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</a:pPr>
                <a:endParaRPr lang="zh-CN" altLang="zh-CN" dirty="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341" name="矩形 24"/>
              <p:cNvSpPr/>
              <p:nvPr/>
            </p:nvSpPr>
            <p:spPr>
              <a:xfrm>
                <a:off x="48768" y="61794"/>
                <a:ext cx="561372" cy="5847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</a:pPr>
                <a:r>
                  <a:rPr lang="en-US" altLang="zh-CN" sz="3200" dirty="0">
                    <a:solidFill>
                      <a:srgbClr val="2D4C79"/>
                    </a:solidFill>
                    <a:latin typeface="Impact" panose="020B0806030902050204" pitchFamily="34" charset="0"/>
                    <a:sym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rgbClr val="2D4C79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187FFFA-573C-4FC6-B924-E8A858C1FBFB}"/>
              </a:ext>
            </a:extLst>
          </p:cNvPr>
          <p:cNvGrpSpPr/>
          <p:nvPr/>
        </p:nvGrpSpPr>
        <p:grpSpPr>
          <a:xfrm>
            <a:off x="6617018" y="306070"/>
            <a:ext cx="2488247" cy="1255395"/>
            <a:chOff x="6617018" y="306070"/>
            <a:chExt cx="2488247" cy="1255395"/>
          </a:xfrm>
        </p:grpSpPr>
        <p:grpSp>
          <p:nvGrpSpPr>
            <p:cNvPr id="4" name="组合 3"/>
            <p:cNvGrpSpPr/>
            <p:nvPr/>
          </p:nvGrpSpPr>
          <p:grpSpPr>
            <a:xfrm>
              <a:off x="7573645" y="306070"/>
              <a:ext cx="1531620" cy="1255395"/>
              <a:chOff x="7825" y="4084"/>
              <a:chExt cx="2720" cy="2571"/>
            </a:xfrm>
          </p:grpSpPr>
          <p:sp>
            <p:nvSpPr>
              <p:cNvPr id="13321" name="直角三角形 35"/>
              <p:cNvSpPr/>
              <p:nvPr/>
            </p:nvSpPr>
            <p:spPr>
              <a:xfrm flipH="1">
                <a:off x="7825" y="4310"/>
                <a:ext cx="795" cy="510"/>
              </a:xfrm>
              <a:prstGeom prst="rtTriangle">
                <a:avLst/>
              </a:prstGeom>
              <a:solidFill>
                <a:srgbClr val="B6975E"/>
              </a:solidFill>
              <a:ln w="12700">
                <a:noFill/>
              </a:ln>
            </p:spPr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</a:pPr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7825" y="4084"/>
                <a:ext cx="2720" cy="2571"/>
                <a:chOff x="7825" y="4084"/>
                <a:chExt cx="2720" cy="2571"/>
              </a:xfrm>
            </p:grpSpPr>
            <p:sp>
              <p:nvSpPr>
                <p:cNvPr id="13319" name="等腰三角形 7"/>
                <p:cNvSpPr/>
                <p:nvPr/>
              </p:nvSpPr>
              <p:spPr>
                <a:xfrm rot="5400000" flipH="1">
                  <a:off x="8145" y="4130"/>
                  <a:ext cx="515" cy="423"/>
                </a:xfrm>
                <a:custGeom>
                  <a:avLst/>
                  <a:gdLst>
                    <a:gd name="txL" fmla="*/ 0 w 328844"/>
                    <a:gd name="txT" fmla="*/ 0 h 268748"/>
                    <a:gd name="txR" fmla="*/ 328844 w 328844"/>
                    <a:gd name="txB" fmla="*/ 268748 h 268748"/>
                  </a:gdLst>
                  <a:ahLst/>
                  <a:cxnLst>
                    <a:cxn ang="0">
                      <a:pos x="0" y="267368"/>
                    </a:cxn>
                    <a:cxn ang="0">
                      <a:pos x="181617" y="0"/>
                    </a:cxn>
                    <a:cxn ang="0">
                      <a:pos x="323417" y="267368"/>
                    </a:cxn>
                    <a:cxn ang="0">
                      <a:pos x="0" y="267368"/>
                    </a:cxn>
                  </a:cxnLst>
                  <a:rect l="txL" t="txT" r="txR" b="txB"/>
                  <a:pathLst>
                    <a:path w="328844" h="268748">
                      <a:moveTo>
                        <a:pt x="0" y="268748"/>
                      </a:moveTo>
                      <a:lnTo>
                        <a:pt x="184664" y="0"/>
                      </a:lnTo>
                      <a:lnTo>
                        <a:pt x="328844" y="268748"/>
                      </a:lnTo>
                      <a:lnTo>
                        <a:pt x="0" y="268748"/>
                      </a:lnTo>
                      <a:close/>
                    </a:path>
                  </a:pathLst>
                </a:custGeom>
                <a:solidFill>
                  <a:srgbClr val="8A6F3E">
                    <a:alpha val="100000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2" name="平行四边形 15"/>
                <p:cNvSpPr/>
                <p:nvPr/>
              </p:nvSpPr>
              <p:spPr>
                <a:xfrm>
                  <a:off x="7825" y="4820"/>
                  <a:ext cx="2720" cy="1835"/>
                </a:xfrm>
                <a:custGeom>
                  <a:avLst/>
                  <a:gdLst>
                    <a:gd name="txL" fmla="*/ 0 w 1872208"/>
                    <a:gd name="txT" fmla="*/ 0 h 2088232"/>
                    <a:gd name="txR" fmla="*/ 1872208 w 1872208"/>
                    <a:gd name="txB" fmla="*/ 2088232 h 2088232"/>
                  </a:gdLst>
                  <a:ahLst/>
                  <a:cxnLst>
                    <a:cxn ang="0">
                      <a:pos x="0" y="0"/>
                    </a:cxn>
                    <a:cxn ang="0">
                      <a:pos x="1727200" y="0"/>
                    </a:cxn>
                    <a:cxn ang="0">
                      <a:pos x="1245577" y="1165225"/>
                    </a:cxn>
                    <a:cxn ang="0">
                      <a:pos x="0" y="1165225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1872208" h="2088232">
                      <a:moveTo>
                        <a:pt x="0" y="0"/>
                      </a:moveTo>
                      <a:lnTo>
                        <a:pt x="1872208" y="0"/>
                      </a:lnTo>
                      <a:lnTo>
                        <a:pt x="1350150" y="2088232"/>
                      </a:lnTo>
                      <a:lnTo>
                        <a:pt x="0" y="20882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DA16D">
                    <a:alpha val="100000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1" name="TextBox 4"/>
                <p:cNvSpPr/>
                <p:nvPr/>
              </p:nvSpPr>
              <p:spPr>
                <a:xfrm>
                  <a:off x="7825" y="4878"/>
                  <a:ext cx="2333" cy="15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50000"/>
                    </a:lnSpc>
                    <a:buFont typeface="Arial" panose="020B0604020202020204" pitchFamily="34" charset="0"/>
                  </a:pPr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管理员删减</a:t>
                  </a:r>
                </a:p>
                <a:p>
                  <a:pPr algn="ctr" eaLnBrk="1" hangingPunct="1">
                    <a:lnSpc>
                      <a:spcPct val="150000"/>
                    </a:lnSpc>
                    <a:buFont typeface="Arial" panose="020B0604020202020204" pitchFamily="34" charset="0"/>
                  </a:pPr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图书信息</a:t>
                  </a:r>
                </a:p>
              </p:txBody>
            </p:sp>
          </p:grpSp>
        </p:grpSp>
        <p:grpSp>
          <p:nvGrpSpPr>
            <p:cNvPr id="13334" name="组合 25"/>
            <p:cNvGrpSpPr/>
            <p:nvPr/>
          </p:nvGrpSpPr>
          <p:grpSpPr>
            <a:xfrm>
              <a:off x="6617018" y="337503"/>
              <a:ext cx="658812" cy="658812"/>
              <a:chOff x="0" y="0"/>
              <a:chExt cx="658761" cy="658761"/>
            </a:xfrm>
          </p:grpSpPr>
          <p:sp>
            <p:nvSpPr>
              <p:cNvPr id="13338" name="椭圆 26"/>
              <p:cNvSpPr/>
              <p:nvPr/>
            </p:nvSpPr>
            <p:spPr>
              <a:xfrm>
                <a:off x="0" y="0"/>
                <a:ext cx="658761" cy="658761"/>
              </a:xfrm>
              <a:prstGeom prst="ellipse">
                <a:avLst/>
              </a:prstGeom>
              <a:solidFill>
                <a:srgbClr val="BDA16D"/>
              </a:solidFill>
              <a:ln w="12700">
                <a:noFill/>
              </a:ln>
            </p:spPr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</a:pPr>
                <a:endParaRPr lang="zh-CN" altLang="zh-CN" dirty="0">
                  <a:solidFill>
                    <a:srgbClr val="FF5D5D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339" name="矩形 27"/>
              <p:cNvSpPr/>
              <p:nvPr/>
            </p:nvSpPr>
            <p:spPr>
              <a:xfrm>
                <a:off x="24384" y="61794"/>
                <a:ext cx="611065" cy="5847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</a:pPr>
                <a:r>
                  <a:rPr lang="en-US" altLang="zh-CN" sz="3200" dirty="0">
                    <a:solidFill>
                      <a:srgbClr val="2D4C79"/>
                    </a:solidFill>
                    <a:latin typeface="Impact" panose="020B0806030902050204" pitchFamily="34" charset="0"/>
                    <a:sym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rgbClr val="2D4C79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881CAF5-AC3D-417C-8408-3DDDC5F6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8" y="1763713"/>
            <a:ext cx="4844021" cy="47025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6800E3-0170-4984-AD67-B12087B66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58" y="1794584"/>
            <a:ext cx="4754981" cy="47549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DD1B27-8223-4EF1-8ADF-BD0A3A307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199" y="1890003"/>
            <a:ext cx="5450296" cy="463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" y="-10792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A7E37DC5-0155-471F-97AF-AEC4E37B9F89}"/>
              </a:ext>
            </a:extLst>
          </p:cNvPr>
          <p:cNvGrpSpPr/>
          <p:nvPr/>
        </p:nvGrpSpPr>
        <p:grpSpPr>
          <a:xfrm>
            <a:off x="218758" y="318453"/>
            <a:ext cx="2336482" cy="1269682"/>
            <a:chOff x="218758" y="318453"/>
            <a:chExt cx="2336482" cy="1269682"/>
          </a:xfrm>
        </p:grpSpPr>
        <p:grpSp>
          <p:nvGrpSpPr>
            <p:cNvPr id="5" name="组合 4"/>
            <p:cNvGrpSpPr/>
            <p:nvPr/>
          </p:nvGrpSpPr>
          <p:grpSpPr>
            <a:xfrm>
              <a:off x="1101725" y="333375"/>
              <a:ext cx="1453515" cy="1254760"/>
              <a:chOff x="1766" y="1185"/>
              <a:chExt cx="2258" cy="2219"/>
            </a:xfrm>
          </p:grpSpPr>
          <p:sp>
            <p:nvSpPr>
              <p:cNvPr id="13315" name="等腰三角形 7"/>
              <p:cNvSpPr/>
              <p:nvPr/>
            </p:nvSpPr>
            <p:spPr>
              <a:xfrm rot="5400000" flipH="1">
                <a:off x="1970" y="1201"/>
                <a:ext cx="470" cy="439"/>
              </a:xfrm>
              <a:custGeom>
                <a:avLst/>
                <a:gdLst>
                  <a:gd name="txL" fmla="*/ 0 w 328844"/>
                  <a:gd name="txT" fmla="*/ 0 h 268748"/>
                  <a:gd name="txR" fmla="*/ 328844 w 328844"/>
                  <a:gd name="txB" fmla="*/ 268748 h 268748"/>
                </a:gdLst>
                <a:ahLst/>
                <a:cxnLst>
                  <a:cxn ang="0">
                    <a:pos x="0" y="267371"/>
                  </a:cxn>
                  <a:cxn ang="0">
                    <a:pos x="181617" y="0"/>
                  </a:cxn>
                  <a:cxn ang="0">
                    <a:pos x="323417" y="267371"/>
                  </a:cxn>
                  <a:cxn ang="0">
                    <a:pos x="0" y="267371"/>
                  </a:cxn>
                </a:cxnLst>
                <a:rect l="txL" t="txT" r="txR" b="txB"/>
                <a:pathLst>
                  <a:path w="328844" h="268748">
                    <a:moveTo>
                      <a:pt x="0" y="268748"/>
                    </a:moveTo>
                    <a:lnTo>
                      <a:pt x="184664" y="0"/>
                    </a:lnTo>
                    <a:lnTo>
                      <a:pt x="328844" y="268748"/>
                    </a:lnTo>
                    <a:lnTo>
                      <a:pt x="0" y="268748"/>
                    </a:lnTo>
                    <a:close/>
                  </a:path>
                </a:pathLst>
              </a:custGeom>
              <a:solidFill>
                <a:srgbClr val="906312">
                  <a:alpha val="100000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766" y="1384"/>
                <a:ext cx="2258" cy="2020"/>
                <a:chOff x="2608" y="4310"/>
                <a:chExt cx="2720" cy="2345"/>
              </a:xfrm>
            </p:grpSpPr>
            <p:sp>
              <p:nvSpPr>
                <p:cNvPr id="13317" name="直角三角形 6"/>
                <p:cNvSpPr/>
                <p:nvPr/>
              </p:nvSpPr>
              <p:spPr>
                <a:xfrm flipH="1">
                  <a:off x="2608" y="4310"/>
                  <a:ext cx="792" cy="510"/>
                </a:xfrm>
                <a:prstGeom prst="rtTriangle">
                  <a:avLst/>
                </a:prstGeom>
                <a:solidFill>
                  <a:srgbClr val="C28518"/>
                </a:solidFill>
                <a:ln w="12700">
                  <a:noFill/>
                </a:ln>
              </p:spPr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</a:pPr>
                  <a:endParaRPr lang="zh-CN" altLang="zh-CN" dirty="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13318" name="平行四边形 15"/>
                <p:cNvSpPr/>
                <p:nvPr/>
              </p:nvSpPr>
              <p:spPr>
                <a:xfrm>
                  <a:off x="2608" y="4820"/>
                  <a:ext cx="2720" cy="1835"/>
                </a:xfrm>
                <a:custGeom>
                  <a:avLst/>
                  <a:gdLst>
                    <a:gd name="txL" fmla="*/ 0 w 1872208"/>
                    <a:gd name="txT" fmla="*/ 0 h 2088232"/>
                    <a:gd name="txR" fmla="*/ 1872208 w 1872208"/>
                    <a:gd name="txB" fmla="*/ 2088232 h 2088232"/>
                  </a:gdLst>
                  <a:ahLst/>
                  <a:cxnLst>
                    <a:cxn ang="0">
                      <a:pos x="0" y="0"/>
                    </a:cxn>
                    <a:cxn ang="0">
                      <a:pos x="1727200" y="0"/>
                    </a:cxn>
                    <a:cxn ang="0">
                      <a:pos x="1245577" y="1165225"/>
                    </a:cxn>
                    <a:cxn ang="0">
                      <a:pos x="0" y="1165225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1872208" h="2088232">
                      <a:moveTo>
                        <a:pt x="0" y="0"/>
                      </a:moveTo>
                      <a:lnTo>
                        <a:pt x="1872208" y="0"/>
                      </a:lnTo>
                      <a:lnTo>
                        <a:pt x="1350150" y="2088232"/>
                      </a:lnTo>
                      <a:lnTo>
                        <a:pt x="0" y="20882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9A1D">
                    <a:alpha val="100000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0" name="TextBox 4"/>
                <p:cNvSpPr/>
                <p:nvPr/>
              </p:nvSpPr>
              <p:spPr>
                <a:xfrm>
                  <a:off x="2608" y="4923"/>
                  <a:ext cx="2330" cy="151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50000"/>
                    </a:lnSpc>
                    <a:buFont typeface="Arial" panose="020B0604020202020204" pitchFamily="34" charset="0"/>
                  </a:pPr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管理员修改图书信息</a:t>
                  </a:r>
                </a:p>
              </p:txBody>
            </p:sp>
          </p:grpSp>
        </p:grpSp>
        <p:grpSp>
          <p:nvGrpSpPr>
            <p:cNvPr id="13333" name="组合 22"/>
            <p:cNvGrpSpPr/>
            <p:nvPr/>
          </p:nvGrpSpPr>
          <p:grpSpPr>
            <a:xfrm>
              <a:off x="218758" y="318453"/>
              <a:ext cx="664721" cy="658812"/>
              <a:chOff x="0" y="0"/>
              <a:chExt cx="664670" cy="658761"/>
            </a:xfrm>
          </p:grpSpPr>
          <p:sp>
            <p:nvSpPr>
              <p:cNvPr id="13340" name="椭圆 23"/>
              <p:cNvSpPr/>
              <p:nvPr/>
            </p:nvSpPr>
            <p:spPr>
              <a:xfrm>
                <a:off x="0" y="0"/>
                <a:ext cx="658761" cy="658761"/>
              </a:xfrm>
              <a:prstGeom prst="ellipse">
                <a:avLst/>
              </a:prstGeom>
              <a:solidFill>
                <a:srgbClr val="E39A1D"/>
              </a:solidFill>
              <a:ln w="12700">
                <a:noFill/>
              </a:ln>
            </p:spPr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</a:pPr>
                <a:endParaRPr lang="zh-CN" altLang="zh-CN" dirty="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341" name="矩形 24"/>
              <p:cNvSpPr/>
              <p:nvPr/>
            </p:nvSpPr>
            <p:spPr>
              <a:xfrm>
                <a:off x="48768" y="61794"/>
                <a:ext cx="615902" cy="5835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</a:pPr>
                <a:r>
                  <a:rPr lang="en-US" altLang="zh-CN" sz="3200" dirty="0">
                    <a:solidFill>
                      <a:srgbClr val="2D4C79"/>
                    </a:solidFill>
                    <a:latin typeface="Impact" panose="020B0806030902050204" pitchFamily="34" charset="0"/>
                    <a:sym typeface="Impact" panose="020B0806030902050204" pitchFamily="34" charset="0"/>
                  </a:rPr>
                  <a:t>03</a:t>
                </a:r>
                <a:endParaRPr lang="en-US" sz="3200" dirty="0">
                  <a:solidFill>
                    <a:srgbClr val="2D4C79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ECD14BC-E26F-4AA6-9558-A425221E4C3E}"/>
              </a:ext>
            </a:extLst>
          </p:cNvPr>
          <p:cNvGrpSpPr/>
          <p:nvPr/>
        </p:nvGrpSpPr>
        <p:grpSpPr>
          <a:xfrm>
            <a:off x="6617018" y="306070"/>
            <a:ext cx="2488247" cy="1255395"/>
            <a:chOff x="6617018" y="306070"/>
            <a:chExt cx="2488247" cy="1255395"/>
          </a:xfrm>
        </p:grpSpPr>
        <p:grpSp>
          <p:nvGrpSpPr>
            <p:cNvPr id="4" name="组合 3"/>
            <p:cNvGrpSpPr/>
            <p:nvPr/>
          </p:nvGrpSpPr>
          <p:grpSpPr>
            <a:xfrm>
              <a:off x="7573645" y="306070"/>
              <a:ext cx="1531620" cy="1255395"/>
              <a:chOff x="7825" y="4084"/>
              <a:chExt cx="2720" cy="2571"/>
            </a:xfrm>
          </p:grpSpPr>
          <p:sp>
            <p:nvSpPr>
              <p:cNvPr id="13321" name="直角三角形 35"/>
              <p:cNvSpPr/>
              <p:nvPr/>
            </p:nvSpPr>
            <p:spPr>
              <a:xfrm flipH="1">
                <a:off x="7825" y="4310"/>
                <a:ext cx="795" cy="510"/>
              </a:xfrm>
              <a:prstGeom prst="rtTriangle">
                <a:avLst/>
              </a:prstGeom>
              <a:solidFill>
                <a:srgbClr val="B6975E"/>
              </a:solidFill>
              <a:ln w="12700">
                <a:noFill/>
              </a:ln>
            </p:spPr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</a:pPr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7825" y="4084"/>
                <a:ext cx="2720" cy="2571"/>
                <a:chOff x="7825" y="4084"/>
                <a:chExt cx="2720" cy="2571"/>
              </a:xfrm>
            </p:grpSpPr>
            <p:sp>
              <p:nvSpPr>
                <p:cNvPr id="13319" name="等腰三角形 7"/>
                <p:cNvSpPr/>
                <p:nvPr/>
              </p:nvSpPr>
              <p:spPr>
                <a:xfrm rot="5400000" flipH="1">
                  <a:off x="8145" y="4130"/>
                  <a:ext cx="515" cy="423"/>
                </a:xfrm>
                <a:custGeom>
                  <a:avLst/>
                  <a:gdLst>
                    <a:gd name="txL" fmla="*/ 0 w 328844"/>
                    <a:gd name="txT" fmla="*/ 0 h 268748"/>
                    <a:gd name="txR" fmla="*/ 328844 w 328844"/>
                    <a:gd name="txB" fmla="*/ 268748 h 268748"/>
                  </a:gdLst>
                  <a:ahLst/>
                  <a:cxnLst>
                    <a:cxn ang="0">
                      <a:pos x="0" y="267368"/>
                    </a:cxn>
                    <a:cxn ang="0">
                      <a:pos x="181617" y="0"/>
                    </a:cxn>
                    <a:cxn ang="0">
                      <a:pos x="323417" y="267368"/>
                    </a:cxn>
                    <a:cxn ang="0">
                      <a:pos x="0" y="267368"/>
                    </a:cxn>
                  </a:cxnLst>
                  <a:rect l="txL" t="txT" r="txR" b="txB"/>
                  <a:pathLst>
                    <a:path w="328844" h="268748">
                      <a:moveTo>
                        <a:pt x="0" y="268748"/>
                      </a:moveTo>
                      <a:lnTo>
                        <a:pt x="184664" y="0"/>
                      </a:lnTo>
                      <a:lnTo>
                        <a:pt x="328844" y="268748"/>
                      </a:lnTo>
                      <a:lnTo>
                        <a:pt x="0" y="268748"/>
                      </a:lnTo>
                      <a:close/>
                    </a:path>
                  </a:pathLst>
                </a:custGeom>
                <a:solidFill>
                  <a:srgbClr val="8A6F3E">
                    <a:alpha val="100000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2" name="平行四边形 15"/>
                <p:cNvSpPr/>
                <p:nvPr/>
              </p:nvSpPr>
              <p:spPr>
                <a:xfrm>
                  <a:off x="7825" y="4820"/>
                  <a:ext cx="2720" cy="1835"/>
                </a:xfrm>
                <a:custGeom>
                  <a:avLst/>
                  <a:gdLst>
                    <a:gd name="txL" fmla="*/ 0 w 1872208"/>
                    <a:gd name="txT" fmla="*/ 0 h 2088232"/>
                    <a:gd name="txR" fmla="*/ 1872208 w 1872208"/>
                    <a:gd name="txB" fmla="*/ 2088232 h 2088232"/>
                  </a:gdLst>
                  <a:ahLst/>
                  <a:cxnLst>
                    <a:cxn ang="0">
                      <a:pos x="0" y="0"/>
                    </a:cxn>
                    <a:cxn ang="0">
                      <a:pos x="1727200" y="0"/>
                    </a:cxn>
                    <a:cxn ang="0">
                      <a:pos x="1245577" y="1165225"/>
                    </a:cxn>
                    <a:cxn ang="0">
                      <a:pos x="0" y="1165225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1872208" h="2088232">
                      <a:moveTo>
                        <a:pt x="0" y="0"/>
                      </a:moveTo>
                      <a:lnTo>
                        <a:pt x="1872208" y="0"/>
                      </a:lnTo>
                      <a:lnTo>
                        <a:pt x="1350150" y="2088232"/>
                      </a:lnTo>
                      <a:lnTo>
                        <a:pt x="0" y="20882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DA16D">
                    <a:alpha val="100000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1" name="TextBox 4"/>
                <p:cNvSpPr/>
                <p:nvPr/>
              </p:nvSpPr>
              <p:spPr>
                <a:xfrm>
                  <a:off x="7825" y="4878"/>
                  <a:ext cx="2333" cy="15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50000"/>
                    </a:lnSpc>
                    <a:buFont typeface="Arial" panose="020B0604020202020204" pitchFamily="34" charset="0"/>
                  </a:pPr>
                  <a:r>
                    <a:rPr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管理员查询借书者信息</a:t>
                  </a:r>
                </a:p>
              </p:txBody>
            </p:sp>
          </p:grpSp>
        </p:grpSp>
        <p:grpSp>
          <p:nvGrpSpPr>
            <p:cNvPr id="13334" name="组合 25"/>
            <p:cNvGrpSpPr/>
            <p:nvPr/>
          </p:nvGrpSpPr>
          <p:grpSpPr>
            <a:xfrm>
              <a:off x="6617018" y="337503"/>
              <a:ext cx="658812" cy="658812"/>
              <a:chOff x="0" y="0"/>
              <a:chExt cx="658761" cy="658761"/>
            </a:xfrm>
          </p:grpSpPr>
          <p:sp>
            <p:nvSpPr>
              <p:cNvPr id="13338" name="椭圆 26"/>
              <p:cNvSpPr/>
              <p:nvPr/>
            </p:nvSpPr>
            <p:spPr>
              <a:xfrm>
                <a:off x="0" y="0"/>
                <a:ext cx="658761" cy="658761"/>
              </a:xfrm>
              <a:prstGeom prst="ellipse">
                <a:avLst/>
              </a:prstGeom>
              <a:solidFill>
                <a:srgbClr val="BDA16D"/>
              </a:solidFill>
              <a:ln w="12700">
                <a:noFill/>
              </a:ln>
            </p:spPr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</a:pPr>
                <a:endParaRPr lang="zh-CN" altLang="zh-CN" dirty="0">
                  <a:solidFill>
                    <a:srgbClr val="FF5D5D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339" name="矩形 27"/>
              <p:cNvSpPr/>
              <p:nvPr/>
            </p:nvSpPr>
            <p:spPr>
              <a:xfrm>
                <a:off x="24384" y="61794"/>
                <a:ext cx="603838" cy="5835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</a:pPr>
                <a:r>
                  <a:rPr lang="en-US" altLang="zh-CN" sz="3200" dirty="0">
                    <a:solidFill>
                      <a:srgbClr val="2D4C79"/>
                    </a:solidFill>
                    <a:latin typeface="Impact" panose="020B0806030902050204" pitchFamily="34" charset="0"/>
                    <a:sym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rgbClr val="2D4C79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1FBE614-F62C-484C-99D7-B39A4EF3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9" y="1696056"/>
            <a:ext cx="5295922" cy="50540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332</Words>
  <Application>Microsoft Office PowerPoint</Application>
  <PresentationFormat>宽屏</PresentationFormat>
  <Paragraphs>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微软雅黑</vt:lpstr>
      <vt:lpstr>Arial</vt:lpstr>
      <vt:lpstr>Bodoni MT Black</vt:lpstr>
      <vt:lpstr>Calibri</vt:lpstr>
      <vt:lpstr>Calibri Light</vt:lpstr>
      <vt:lpstr>Franklin Gothic Book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李 睿翊</cp:lastModifiedBy>
  <cp:revision>1371</cp:revision>
  <dcterms:created xsi:type="dcterms:W3CDTF">2014-11-18T07:27:00Z</dcterms:created>
  <dcterms:modified xsi:type="dcterms:W3CDTF">2019-07-14T15:28:20Z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