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334" r:id="rId7"/>
    <p:sldId id="258" r:id="rId8"/>
    <p:sldId id="311" r:id="rId9"/>
    <p:sldId id="335" r:id="rId10"/>
    <p:sldId id="342" r:id="rId11"/>
    <p:sldId id="341" r:id="rId12"/>
    <p:sldId id="312" r:id="rId13"/>
    <p:sldId id="343" r:id="rId14"/>
    <p:sldId id="346" r:id="rId15"/>
    <p:sldId id="347" r:id="rId16"/>
    <p:sldId id="313" r:id="rId17"/>
    <p:sldId id="289" r:id="rId18"/>
    <p:sldId id="314" r:id="rId19"/>
    <p:sldId id="309" r:id="rId20"/>
    <p:sldId id="315" r:id="rId21"/>
  </p:sldIdLst>
  <p:sldSz cx="12192000" cy="6858000"/>
  <p:notesSz cx="7103745" cy="10234295"/>
  <p:embeddedFontLst>
    <p:embeddedFont>
      <p:font typeface="微软雅黑" panose="020B0503020204020204" charset="-122"/>
      <p:regular r:id="rId25"/>
    </p:embeddedFont>
    <p:embeddedFont>
      <p:font typeface="Arial Unicode MS" panose="020B0604020202020204" charset="-122"/>
      <p:regular r:id="rId26"/>
    </p:embeddedFont>
    <p:embeddedFont>
      <p:font typeface="方正清刻本悦宋简体" panose="02000000000000000000" charset="-122"/>
      <p:regular r:id="rId27"/>
    </p:embeddedFont>
    <p:embeddedFont>
      <p:font typeface="Impact" panose="020B0806030902050204" charset="0"/>
      <p:regular r:id="rId28"/>
    </p:embeddedFont>
    <p:embeddedFont>
      <p:font typeface="方正舒体" panose="02010601030101010101" pitchFamily="2" charset="-122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  <p:embeddedFont>
      <p:font typeface="Calibri Light" panose="020F0302020204030204" charset="0"/>
      <p:regular r:id="rId34"/>
      <p:italic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D4"/>
    <a:srgbClr val="8ED2FF"/>
    <a:srgbClr val="006088"/>
    <a:srgbClr val="398D31"/>
    <a:srgbClr val="4D8B47"/>
    <a:srgbClr val="27511F"/>
    <a:srgbClr val="BAC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16" autoAdjust="0"/>
  </p:normalViewPr>
  <p:slideViewPr>
    <p:cSldViewPr snapToGrid="0">
      <p:cViewPr varScale="1">
        <p:scale>
          <a:sx n="110" d="100"/>
          <a:sy n="110" d="100"/>
        </p:scale>
        <p:origin x="-540" y="-84"/>
      </p:cViewPr>
      <p:guideLst>
        <p:guide orient="horz" pos="2134"/>
        <p:guide pos="3828"/>
      </p:guideLst>
    </p:cSldViewPr>
  </p:slideViewPr>
  <p:notesTextViewPr>
    <p:cViewPr>
      <p:scale>
        <a:sx n="1" d="1"/>
        <a:sy n="1" d="1"/>
      </p:scale>
      <p:origin x="0" y="1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44335" y="-18415"/>
            <a:ext cx="5462270" cy="570547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 cstate="print"/>
          <a:srcRect l="30628" t="10117" r="6633" b="16294"/>
          <a:stretch>
            <a:fillRect/>
          </a:stretch>
        </p:blipFill>
        <p:spPr>
          <a:xfrm>
            <a:off x="8500110" y="823595"/>
            <a:ext cx="2927985" cy="45789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120140" y="3437890"/>
            <a:ext cx="5684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小组成员： 汤文娆    李睿翊</a:t>
            </a:r>
            <a:endParaRPr lang="zh-CN" altLang="en-US" sz="32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/>
            <a:r>
              <a:rPr lang="zh-CN" altLang="en-US" sz="3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陈华宇    何峣淏</a:t>
            </a:r>
            <a:endParaRPr lang="zh-CN" altLang="en-US" sz="32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/>
            <a:r>
              <a:rPr lang="zh-CN" altLang="en-US" sz="3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</a:t>
            </a:r>
            <a:endParaRPr lang="zh-CN" altLang="en-US" sz="32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5910" y="1511935"/>
            <a:ext cx="47929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</a:rPr>
              <a:t>图书管理系统简报（第二次</a:t>
            </a:r>
            <a:r>
              <a:rPr lang="zh-CN" altLang="en-US" sz="4400">
                <a:solidFill>
                  <a:schemeClr val="bg1"/>
                </a:solidFill>
              </a:rPr>
              <a:t>）</a:t>
            </a:r>
            <a:r>
              <a:rPr lang="zh-CN" altLang="en-US" sz="4400">
                <a:solidFill>
                  <a:schemeClr val="bg1"/>
                </a:solidFill>
              </a:rPr>
              <a:t> </a:t>
            </a:r>
            <a:endParaRPr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44335" y="-18415"/>
            <a:ext cx="5462270" cy="570547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 cstate="print"/>
          <a:srcRect l="30628" t="10117" r="6633" b="16294"/>
          <a:stretch>
            <a:fillRect/>
          </a:stretch>
        </p:blipFill>
        <p:spPr>
          <a:xfrm>
            <a:off x="8500110" y="823595"/>
            <a:ext cx="2927985" cy="4578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1550" y="2476500"/>
            <a:ext cx="5008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第三节</a:t>
            </a:r>
            <a:r>
              <a:rPr lang="en-US" altLang="zh-CN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运行结果展示</a:t>
            </a:r>
            <a:endParaRPr lang="zh-CN" altLang="en-US" sz="4000">
              <a:solidFill>
                <a:schemeClr val="bg1"/>
              </a:solidFill>
              <a:latin typeface="造字工房尚雅体演示版常规体" charset="-122"/>
              <a:ea typeface="造字工房尚雅体演示版常规体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6605" y="3288665"/>
            <a:ext cx="547179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third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quarter：Operation results display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5490" y="2360295"/>
            <a:ext cx="342900" cy="361950"/>
            <a:chOff x="898" y="3621"/>
            <a:chExt cx="540" cy="10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5889625" y="2799715"/>
            <a:ext cx="342900" cy="361950"/>
            <a:chOff x="898" y="3621"/>
            <a:chExt cx="540" cy="10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79070" y="308610"/>
            <a:ext cx="236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运行结果</a:t>
            </a:r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</a:t>
            </a:r>
            <a:endParaRPr lang="zh-CN" altLang="en-US" sz="2000" noProof="0" dirty="0">
              <a:ln>
                <a:noFill/>
              </a:ln>
              <a:solidFill>
                <a:srgbClr val="006088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810" y="308610"/>
            <a:ext cx="107315" cy="636270"/>
          </a:xfrm>
          <a:prstGeom prst="rect">
            <a:avLst/>
          </a:prstGeom>
          <a:solidFill>
            <a:srgbClr val="00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Shape 6922"/>
          <p:cNvSpPr/>
          <p:nvPr/>
        </p:nvSpPr>
        <p:spPr>
          <a:xfrm>
            <a:off x="231140" y="640715"/>
            <a:ext cx="226123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Operation results display </a:t>
            </a:r>
            <a:r>
              <a:rPr lang="zh-CN" altLang="en-US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608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79070" y="308610"/>
            <a:ext cx="236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运行结果</a:t>
            </a:r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</a:t>
            </a:r>
            <a:endParaRPr lang="zh-CN" altLang="en-US" sz="2000" noProof="0" dirty="0">
              <a:ln>
                <a:noFill/>
              </a:ln>
              <a:solidFill>
                <a:srgbClr val="006088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810" y="308610"/>
            <a:ext cx="107315" cy="636270"/>
          </a:xfrm>
          <a:prstGeom prst="rect">
            <a:avLst/>
          </a:prstGeom>
          <a:solidFill>
            <a:srgbClr val="00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Shape 6922"/>
          <p:cNvSpPr/>
          <p:nvPr/>
        </p:nvSpPr>
        <p:spPr>
          <a:xfrm>
            <a:off x="231140" y="640715"/>
            <a:ext cx="226123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Operation results display </a:t>
            </a:r>
            <a:r>
              <a:rPr lang="zh-CN" altLang="en-US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608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79070" y="308610"/>
            <a:ext cx="236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运行结果</a:t>
            </a:r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</a:t>
            </a:r>
            <a:endParaRPr lang="zh-CN" altLang="en-US" sz="2000" noProof="0" dirty="0">
              <a:ln>
                <a:noFill/>
              </a:ln>
              <a:solidFill>
                <a:srgbClr val="006088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810" y="308610"/>
            <a:ext cx="107315" cy="636270"/>
          </a:xfrm>
          <a:prstGeom prst="rect">
            <a:avLst/>
          </a:prstGeom>
          <a:solidFill>
            <a:srgbClr val="00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Shape 6922"/>
          <p:cNvSpPr/>
          <p:nvPr/>
        </p:nvSpPr>
        <p:spPr>
          <a:xfrm>
            <a:off x="231140" y="640715"/>
            <a:ext cx="226123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Operation results display </a:t>
            </a:r>
            <a:r>
              <a:rPr lang="zh-CN" altLang="en-US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608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44335" y="-18415"/>
            <a:ext cx="5462270" cy="570547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 cstate="print"/>
          <a:srcRect l="30628" t="10117" r="6633" b="16294"/>
          <a:stretch>
            <a:fillRect/>
          </a:stretch>
        </p:blipFill>
        <p:spPr>
          <a:xfrm>
            <a:off x="8500110" y="823595"/>
            <a:ext cx="2927985" cy="4578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1550" y="2476500"/>
            <a:ext cx="5008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第四节</a:t>
            </a:r>
            <a:r>
              <a:rPr lang="en-US" altLang="zh-CN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后续开发计划</a:t>
            </a:r>
            <a:endParaRPr lang="zh-CN" altLang="en-US" sz="4000">
              <a:solidFill>
                <a:schemeClr val="bg1"/>
              </a:solidFill>
              <a:latin typeface="造字工房尚雅体演示版常规体" charset="-122"/>
              <a:ea typeface="造字工房尚雅体演示版常规体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6605" y="3288665"/>
            <a:ext cx="547179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fourth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quarter：Follow-up development plan 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5490" y="2360295"/>
            <a:ext cx="342900" cy="361950"/>
            <a:chOff x="898" y="3621"/>
            <a:chExt cx="540" cy="10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5889625" y="2799715"/>
            <a:ext cx="342900" cy="361950"/>
            <a:chOff x="898" y="3621"/>
            <a:chExt cx="540" cy="10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雨伞"/>
          <p:cNvSpPr/>
          <p:nvPr/>
        </p:nvSpPr>
        <p:spPr>
          <a:xfrm rot="3180000">
            <a:off x="655955" y="3263900"/>
            <a:ext cx="3275330" cy="3275330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rgbClr val="8E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水滴形"/>
          <p:cNvSpPr/>
          <p:nvPr/>
        </p:nvSpPr>
        <p:spPr>
          <a:xfrm rot="2940000">
            <a:off x="3756660" y="2555875"/>
            <a:ext cx="268605" cy="384175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009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水滴形"/>
          <p:cNvSpPr/>
          <p:nvPr/>
        </p:nvSpPr>
        <p:spPr>
          <a:xfrm rot="4680000">
            <a:off x="4734560" y="3644900"/>
            <a:ext cx="300990" cy="398145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009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水滴形"/>
          <p:cNvSpPr/>
          <p:nvPr/>
        </p:nvSpPr>
        <p:spPr>
          <a:xfrm rot="6600000">
            <a:off x="4733925" y="4622800"/>
            <a:ext cx="277495" cy="367665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8E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水滴形"/>
          <p:cNvSpPr/>
          <p:nvPr/>
        </p:nvSpPr>
        <p:spPr>
          <a:xfrm rot="2520000">
            <a:off x="4712335" y="1546860"/>
            <a:ext cx="345440" cy="494030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009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水滴形"/>
          <p:cNvSpPr/>
          <p:nvPr/>
        </p:nvSpPr>
        <p:spPr>
          <a:xfrm rot="3840000">
            <a:off x="4973320" y="2442210"/>
            <a:ext cx="345440" cy="494030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8E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水滴形"/>
          <p:cNvSpPr/>
          <p:nvPr/>
        </p:nvSpPr>
        <p:spPr>
          <a:xfrm rot="5400000">
            <a:off x="5200015" y="3519805"/>
            <a:ext cx="345440" cy="501650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009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水滴形"/>
          <p:cNvSpPr/>
          <p:nvPr/>
        </p:nvSpPr>
        <p:spPr>
          <a:xfrm rot="6060000">
            <a:off x="5196205" y="4654550"/>
            <a:ext cx="345440" cy="494030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8E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6" name="TextBox 1210"/>
          <p:cNvSpPr/>
          <p:nvPr/>
        </p:nvSpPr>
        <p:spPr>
          <a:xfrm>
            <a:off x="5443855" y="1353820"/>
            <a:ext cx="351409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一、学生的查阅图书信息、查询还书日期及续借功能。</a:t>
            </a:r>
            <a:endParaRPr lang="zh-CN" altLang="en-US" sz="20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5749290" y="2574925"/>
            <a:ext cx="341503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二、管理员删减图书信息、修改图书信息的功能。</a:t>
            </a:r>
            <a:endParaRPr lang="zh-CN" altLang="en-US" sz="20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5847715" y="3655060"/>
            <a:ext cx="331660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三、学生、管理员信息的完善以及图书信息的完善。</a:t>
            </a:r>
            <a:endParaRPr lang="zh-CN" altLang="en-US" sz="20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24" name="TextBox 1210"/>
          <p:cNvSpPr/>
          <p:nvPr/>
        </p:nvSpPr>
        <p:spPr>
          <a:xfrm>
            <a:off x="5847715" y="4719320"/>
            <a:ext cx="3415030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四、还没想好，想到了再加</a:t>
            </a:r>
            <a:endParaRPr lang="zh-CN" altLang="en-US" sz="20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6" name="Shape 540"/>
          <p:cNvSpPr/>
          <p:nvPr/>
        </p:nvSpPr>
        <p:spPr>
          <a:xfrm>
            <a:off x="2117725" y="4185285"/>
            <a:ext cx="1388110" cy="276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algn="ctr"/>
            <a:r>
              <a:rPr kumimoji="0" lang="en-US" altLang="zh-CN" sz="1800" b="1" i="0" u="none" strike="noStrike" kern="1200" cap="none" spc="42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方正舒体" panose="02010601030101010101" pitchFamily="2" charset="-122"/>
                <a:cs typeface="Oswald Light"/>
                <a:sym typeface="+mn-ea"/>
              </a:rPr>
              <a:t>KEYWORD</a:t>
            </a:r>
            <a:endParaRPr kumimoji="0" lang="en-US" altLang="zh-CN" sz="1800" b="1" i="0" u="none" strike="noStrike" kern="1200" cap="none" spc="42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方正舒体" panose="02010601030101010101" pitchFamily="2" charset="-122"/>
              <a:cs typeface="Oswald Light"/>
              <a:sym typeface="+mn-ea"/>
            </a:endParaRPr>
          </a:p>
        </p:txBody>
      </p:sp>
      <p:sp>
        <p:nvSpPr>
          <p:cNvPr id="26" name="水滴形"/>
          <p:cNvSpPr/>
          <p:nvPr/>
        </p:nvSpPr>
        <p:spPr>
          <a:xfrm rot="3240000">
            <a:off x="3982720" y="3126105"/>
            <a:ext cx="268605" cy="384175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8E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" name="水滴形"/>
          <p:cNvSpPr/>
          <p:nvPr/>
        </p:nvSpPr>
        <p:spPr>
          <a:xfrm rot="3480000">
            <a:off x="4448810" y="2783840"/>
            <a:ext cx="300990" cy="398145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8E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1" name="水滴形"/>
          <p:cNvSpPr/>
          <p:nvPr/>
        </p:nvSpPr>
        <p:spPr>
          <a:xfrm rot="2580000">
            <a:off x="4192270" y="2127250"/>
            <a:ext cx="300990" cy="398145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009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水滴形"/>
          <p:cNvSpPr/>
          <p:nvPr/>
        </p:nvSpPr>
        <p:spPr>
          <a:xfrm rot="5160000">
            <a:off x="4167505" y="3693160"/>
            <a:ext cx="268605" cy="384175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009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水滴形"/>
          <p:cNvSpPr/>
          <p:nvPr/>
        </p:nvSpPr>
        <p:spPr>
          <a:xfrm rot="6540000">
            <a:off x="4269105" y="4527550"/>
            <a:ext cx="241300" cy="344805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8E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8435" y="308610"/>
            <a:ext cx="236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后续开发计划</a:t>
            </a:r>
            <a:endParaRPr lang="zh-CN" altLang="en-US" sz="2000" noProof="0" dirty="0">
              <a:ln>
                <a:noFill/>
              </a:ln>
              <a:solidFill>
                <a:srgbClr val="006088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Shape 6922"/>
          <p:cNvSpPr/>
          <p:nvPr/>
        </p:nvSpPr>
        <p:spPr>
          <a:xfrm>
            <a:off x="231140" y="640715"/>
            <a:ext cx="226123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Follow-up development plan</a:t>
            </a: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608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810" y="308610"/>
            <a:ext cx="107315" cy="636270"/>
          </a:xfrm>
          <a:prstGeom prst="rect">
            <a:avLst/>
          </a:prstGeom>
          <a:solidFill>
            <a:srgbClr val="00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44335" y="-18415"/>
            <a:ext cx="5462270" cy="570547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 cstate="print"/>
          <a:srcRect l="30628" t="10117" r="6633" b="16294"/>
          <a:stretch>
            <a:fillRect/>
          </a:stretch>
        </p:blipFill>
        <p:spPr>
          <a:xfrm>
            <a:off x="8500110" y="823595"/>
            <a:ext cx="2927985" cy="4578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2650" y="2435860"/>
            <a:ext cx="5516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第五节</a:t>
            </a:r>
            <a:r>
              <a:rPr lang="en-US" altLang="zh-CN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学习心得与</a:t>
            </a:r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总结</a:t>
            </a:r>
            <a:endParaRPr lang="zh-CN" altLang="en-US" sz="4000">
              <a:solidFill>
                <a:schemeClr val="bg1"/>
              </a:solidFill>
              <a:latin typeface="造字工房尚雅体演示版常规体" charset="-122"/>
              <a:ea typeface="造字工房尚雅体演示版常规体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6605" y="3288665"/>
            <a:ext cx="562292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last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quarter：Learning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xperience and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ummary 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7220" y="2291080"/>
            <a:ext cx="342900" cy="361950"/>
            <a:chOff x="898" y="3621"/>
            <a:chExt cx="540" cy="10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6325235" y="2933065"/>
            <a:ext cx="342900" cy="361950"/>
            <a:chOff x="898" y="3621"/>
            <a:chExt cx="540" cy="10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800" y="327660"/>
            <a:ext cx="236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学习心得与总结</a:t>
            </a:r>
            <a:endParaRPr lang="zh-CN" altLang="en-US" sz="2000" noProof="0" dirty="0">
              <a:ln>
                <a:noFill/>
              </a:ln>
              <a:solidFill>
                <a:srgbClr val="00608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Shape 6922"/>
          <p:cNvSpPr/>
          <p:nvPr/>
        </p:nvSpPr>
        <p:spPr>
          <a:xfrm>
            <a:off x="231140" y="640715"/>
            <a:ext cx="244792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learning experience and summary</a:t>
            </a:r>
            <a:endParaRPr lang="en-US" altLang="zh-CN" sz="1200" dirty="0">
              <a:solidFill>
                <a:srgbClr val="006088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10" y="308610"/>
            <a:ext cx="107315" cy="636270"/>
          </a:xfrm>
          <a:prstGeom prst="rect">
            <a:avLst/>
          </a:prstGeom>
          <a:solidFill>
            <a:srgbClr val="00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 220"/>
          <p:cNvSpPr/>
          <p:nvPr/>
        </p:nvSpPr>
        <p:spPr>
          <a:xfrm>
            <a:off x="-8890" y="2274570"/>
            <a:ext cx="2293620" cy="706120"/>
          </a:xfrm>
          <a:prstGeom prst="homePlate">
            <a:avLst/>
          </a:prstGeom>
          <a:solidFill>
            <a:srgbClr val="009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220"/>
          <p:cNvSpPr/>
          <p:nvPr/>
        </p:nvSpPr>
        <p:spPr>
          <a:xfrm>
            <a:off x="-3810" y="3071495"/>
            <a:ext cx="3286125" cy="706120"/>
          </a:xfrm>
          <a:prstGeom prst="homePlate">
            <a:avLst/>
          </a:prstGeom>
          <a:solidFill>
            <a:srgbClr val="8E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220"/>
          <p:cNvSpPr/>
          <p:nvPr/>
        </p:nvSpPr>
        <p:spPr>
          <a:xfrm>
            <a:off x="-3810" y="3863975"/>
            <a:ext cx="4309745" cy="706120"/>
          </a:xfrm>
          <a:prstGeom prst="homePlate">
            <a:avLst/>
          </a:prstGeom>
          <a:solidFill>
            <a:srgbClr val="009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6215" y="242824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01</a:t>
            </a: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11425" y="322072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02</a:t>
            </a: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8850" y="401320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03</a:t>
            </a: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4840" y="480568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04</a:t>
            </a: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TextBox 1210"/>
          <p:cNvSpPr/>
          <p:nvPr/>
        </p:nvSpPr>
        <p:spPr>
          <a:xfrm>
            <a:off x="3285490" y="2888615"/>
            <a:ext cx="8002905" cy="10147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charset="-122"/>
                <a:sym typeface="Arial" panose="020B0604020202020204" pitchFamily="34" charset="0"/>
              </a:rPr>
              <a:t>学会了如何调用文件中的数据库并对其中的数据进行增添、删除、修改等操作以及函数的递归调用。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1210"/>
          <p:cNvSpPr/>
          <p:nvPr/>
        </p:nvSpPr>
        <p:spPr>
          <a:xfrm>
            <a:off x="4305935" y="3756025"/>
            <a:ext cx="7376795" cy="1476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会了小组成员的分工合作。虽然在合作过程中遇到了许多困难，每个人的想法不同，写出来的程序也不一样，但我们还是克服了这些困难。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TextBox 1210"/>
          <p:cNvSpPr/>
          <p:nvPr/>
        </p:nvSpPr>
        <p:spPr>
          <a:xfrm>
            <a:off x="2608580" y="2274570"/>
            <a:ext cx="8679815" cy="5530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学会通过流程图来表达自己的看法，并通过流程图来设计程序实现功能。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44335" y="-18415"/>
            <a:ext cx="5462270" cy="570547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 cstate="print"/>
          <a:srcRect l="30628" t="10117" r="6633" b="16294"/>
          <a:stretch>
            <a:fillRect/>
          </a:stretch>
        </p:blipFill>
        <p:spPr>
          <a:xfrm>
            <a:off x="8500110" y="823595"/>
            <a:ext cx="2927985" cy="4578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73530" y="2479675"/>
            <a:ext cx="2418080" cy="8210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sz="44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谢谢观看</a:t>
            </a:r>
            <a:endParaRPr lang="zh-CN" sz="4400">
              <a:solidFill>
                <a:schemeClr val="bg1"/>
              </a:solidFill>
              <a:latin typeface="造字工房尚雅体演示版常规体" charset="-122"/>
              <a:ea typeface="造字工房尚雅体演示版常规体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24940" y="2313940"/>
            <a:ext cx="342900" cy="361950"/>
            <a:chOff x="898" y="3621"/>
            <a:chExt cx="540" cy="10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3766820" y="2848610"/>
            <a:ext cx="342900" cy="361950"/>
            <a:chOff x="898" y="3621"/>
            <a:chExt cx="540" cy="10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44335" y="-18415"/>
            <a:ext cx="5462270" cy="57054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4670" y="633730"/>
            <a:ext cx="914400" cy="15163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目 录</a:t>
            </a:r>
            <a:endParaRPr lang="zh-CN" altLang="en-US" sz="4800">
              <a:solidFill>
                <a:schemeClr val="bg1"/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6985" y="1368425"/>
            <a:ext cx="426720" cy="1358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sym typeface="+mn-ea"/>
              </a:rPr>
              <a:t>CONTENTS</a:t>
            </a:r>
            <a:endParaRPr lang="en-US" altLang="zh-CN" sz="1600">
              <a:solidFill>
                <a:schemeClr val="bg1"/>
              </a:solidFill>
              <a:latin typeface="Times New Roman" panose="02020603050405020304" charset="0"/>
              <a:ea typeface="Arial Unicode MS" panose="020B060402020202020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92225" y="1077595"/>
            <a:ext cx="0" cy="1449705"/>
          </a:xfrm>
          <a:prstGeom prst="line">
            <a:avLst/>
          </a:prstGeom>
          <a:ln w="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76575" y="1376045"/>
            <a:ext cx="643255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Impact" panose="020B0806030902050204" charset="0"/>
                <a:ea typeface="方正舒体" panose="02010601030101010101" pitchFamily="2" charset="-122"/>
                <a:sym typeface="+mn-ea"/>
              </a:rPr>
              <a:t>01</a:t>
            </a:r>
            <a:endParaRPr lang="en-US" altLang="zh-CN" sz="32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Impact" panose="020B08060309020502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76575" y="2254885"/>
            <a:ext cx="643255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Impact" panose="020B0806030902050204" charset="0"/>
                <a:ea typeface="方正舒体" panose="02010601030101010101" pitchFamily="2" charset="-122"/>
                <a:sym typeface="+mn-ea"/>
              </a:rPr>
              <a:t>02</a:t>
            </a:r>
            <a:endParaRPr lang="en-US" altLang="zh-CN" sz="32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Impact" panose="020B08060309020502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6575" y="3227705"/>
            <a:ext cx="643255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Impact" panose="020B0806030902050204" charset="0"/>
                <a:ea typeface="方正舒体" panose="02010601030101010101" pitchFamily="2" charset="-122"/>
                <a:sym typeface="+mn-ea"/>
              </a:rPr>
              <a:t>03</a:t>
            </a:r>
            <a:endParaRPr lang="en-US" altLang="zh-CN" sz="32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Impact" panose="020B08060309020502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76575" y="4124325"/>
            <a:ext cx="643255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Impact" panose="020B0806030902050204" charset="0"/>
                <a:ea typeface="方正舒体" panose="02010601030101010101" pitchFamily="2" charset="-122"/>
                <a:sym typeface="+mn-ea"/>
              </a:rPr>
              <a:t>04</a:t>
            </a:r>
            <a:endParaRPr lang="en-US" altLang="zh-CN" sz="32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Impact" panose="020B08060309020502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30650" y="1468120"/>
            <a:ext cx="272351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目前设计进度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30650" y="4290060"/>
            <a:ext cx="272351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后续开发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计划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30650" y="2346960"/>
            <a:ext cx="272351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部分代码展示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30650" y="3320415"/>
            <a:ext cx="272351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运行结果展示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30650" y="5117465"/>
            <a:ext cx="272351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学习心得与总结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94990" y="5025390"/>
            <a:ext cx="643255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Impact" panose="020B0806030902050204" charset="0"/>
                <a:ea typeface="方正舒体" panose="02010601030101010101" pitchFamily="2" charset="-122"/>
                <a:sym typeface="+mn-ea"/>
              </a:rPr>
              <a:t>05</a:t>
            </a:r>
            <a:endParaRPr lang="en-US" altLang="zh-CN" sz="32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Impact" panose="020B0806030902050204" charset="0"/>
              <a:ea typeface="方正舒体" panose="02010601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44335" y="-18415"/>
            <a:ext cx="5462270" cy="570547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 cstate="print"/>
          <a:srcRect l="30628" t="10117" r="6633" b="16294"/>
          <a:stretch>
            <a:fillRect/>
          </a:stretch>
        </p:blipFill>
        <p:spPr>
          <a:xfrm>
            <a:off x="8500110" y="823595"/>
            <a:ext cx="2927985" cy="4578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4070" y="2329180"/>
            <a:ext cx="5262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第一节：目前设计进度</a:t>
            </a:r>
            <a:endParaRPr lang="zh-CN" altLang="en-US" sz="4000">
              <a:solidFill>
                <a:schemeClr val="bg1"/>
              </a:solidFill>
              <a:latin typeface="造字工房尚雅体演示版常规体" charset="-122"/>
              <a:ea typeface="造字工房尚雅体演示版常规体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5490" y="2211705"/>
            <a:ext cx="342900" cy="361950"/>
            <a:chOff x="898" y="3621"/>
            <a:chExt cx="540" cy="10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6010275" y="2805430"/>
            <a:ext cx="342900" cy="361950"/>
            <a:chOff x="898" y="3621"/>
            <a:chExt cx="540" cy="10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09295" y="3161665"/>
            <a:ext cx="547179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first quarter：Current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esign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rogress 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4212787">
            <a:off x="1307747" y="4890318"/>
            <a:ext cx="601043" cy="1121665"/>
            <a:chOff x="3798888" y="2143125"/>
            <a:chExt cx="450850" cy="841375"/>
          </a:xfrm>
          <a:solidFill>
            <a:srgbClr val="0091D4"/>
          </a:solidFill>
        </p:grpSpPr>
        <p:sp>
          <p:nvSpPr>
            <p:cNvPr id="23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rot="4212787">
            <a:off x="3833606" y="3211004"/>
            <a:ext cx="895214" cy="1670645"/>
            <a:chOff x="3798888" y="2143125"/>
            <a:chExt cx="450850" cy="841375"/>
          </a:xfrm>
          <a:solidFill>
            <a:srgbClr val="8ED2FF"/>
          </a:solidFill>
        </p:grpSpPr>
        <p:sp>
          <p:nvSpPr>
            <p:cNvPr id="43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 rot="4212787">
            <a:off x="6154505" y="672992"/>
            <a:ext cx="1345789" cy="2511508"/>
            <a:chOff x="3798888" y="2143125"/>
            <a:chExt cx="450850" cy="841375"/>
          </a:xfrm>
          <a:solidFill>
            <a:srgbClr val="0091D4"/>
          </a:solidFill>
        </p:grpSpPr>
        <p:sp>
          <p:nvSpPr>
            <p:cNvPr id="50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411868" y="4902614"/>
            <a:ext cx="0" cy="1470991"/>
          </a:xfrm>
          <a:prstGeom prst="line">
            <a:avLst/>
          </a:prstGeom>
          <a:solidFill>
            <a:srgbClr val="7CA93D"/>
          </a:solidFill>
          <a:ln w="12700">
            <a:solidFill>
              <a:srgbClr val="009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437701" y="3067719"/>
            <a:ext cx="0" cy="1470991"/>
          </a:xfrm>
          <a:prstGeom prst="line">
            <a:avLst/>
          </a:prstGeom>
          <a:ln w="12700">
            <a:solidFill>
              <a:srgbClr val="8ED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220966" y="877234"/>
            <a:ext cx="0" cy="1470991"/>
          </a:xfrm>
          <a:prstGeom prst="line">
            <a:avLst/>
          </a:prstGeom>
          <a:ln w="12700">
            <a:solidFill>
              <a:srgbClr val="009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31"/>
          <p:cNvSpPr/>
          <p:nvPr/>
        </p:nvSpPr>
        <p:spPr bwMode="auto">
          <a:xfrm>
            <a:off x="8317865" y="944880"/>
            <a:ext cx="3742055" cy="432435"/>
          </a:xfrm>
          <a:custGeom>
            <a:avLst/>
            <a:gdLst>
              <a:gd name="T0" fmla="*/ 229 w 229"/>
              <a:gd name="T1" fmla="*/ 89 h 95"/>
              <a:gd name="T2" fmla="*/ 223 w 229"/>
              <a:gd name="T3" fmla="*/ 95 h 95"/>
              <a:gd name="T4" fmla="*/ 6 w 229"/>
              <a:gd name="T5" fmla="*/ 95 h 95"/>
              <a:gd name="T6" fmla="*/ 0 w 229"/>
              <a:gd name="T7" fmla="*/ 89 h 95"/>
              <a:gd name="T8" fmla="*/ 0 w 229"/>
              <a:gd name="T9" fmla="*/ 6 h 95"/>
              <a:gd name="T10" fmla="*/ 6 w 229"/>
              <a:gd name="T11" fmla="*/ 0 h 95"/>
              <a:gd name="T12" fmla="*/ 223 w 229"/>
              <a:gd name="T13" fmla="*/ 0 h 95"/>
              <a:gd name="T14" fmla="*/ 229 w 229"/>
              <a:gd name="T15" fmla="*/ 6 h 95"/>
              <a:gd name="T16" fmla="*/ 229 w 229"/>
              <a:gd name="T17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95">
                <a:moveTo>
                  <a:pt x="229" y="89"/>
                </a:moveTo>
                <a:cubicBezTo>
                  <a:pt x="229" y="92"/>
                  <a:pt x="226" y="95"/>
                  <a:pt x="223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3" y="95"/>
                  <a:pt x="0" y="92"/>
                  <a:pt x="0" y="89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6" y="0"/>
                  <a:pt x="229" y="2"/>
                  <a:pt x="229" y="6"/>
                </a:cubicBezTo>
                <a:lnTo>
                  <a:pt x="229" y="89"/>
                </a:lnTo>
                <a:close/>
              </a:path>
            </a:pathLst>
          </a:custGeom>
          <a:solidFill>
            <a:srgbClr val="0091D4"/>
          </a:solidFill>
          <a:ln w="1428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31"/>
          <p:cNvSpPr/>
          <p:nvPr/>
        </p:nvSpPr>
        <p:spPr bwMode="auto">
          <a:xfrm>
            <a:off x="5579745" y="3100705"/>
            <a:ext cx="3001645" cy="418465"/>
          </a:xfrm>
          <a:custGeom>
            <a:avLst/>
            <a:gdLst>
              <a:gd name="T0" fmla="*/ 229 w 229"/>
              <a:gd name="T1" fmla="*/ 89 h 95"/>
              <a:gd name="T2" fmla="*/ 223 w 229"/>
              <a:gd name="T3" fmla="*/ 95 h 95"/>
              <a:gd name="T4" fmla="*/ 6 w 229"/>
              <a:gd name="T5" fmla="*/ 95 h 95"/>
              <a:gd name="T6" fmla="*/ 0 w 229"/>
              <a:gd name="T7" fmla="*/ 89 h 95"/>
              <a:gd name="T8" fmla="*/ 0 w 229"/>
              <a:gd name="T9" fmla="*/ 6 h 95"/>
              <a:gd name="T10" fmla="*/ 6 w 229"/>
              <a:gd name="T11" fmla="*/ 0 h 95"/>
              <a:gd name="T12" fmla="*/ 223 w 229"/>
              <a:gd name="T13" fmla="*/ 0 h 95"/>
              <a:gd name="T14" fmla="*/ 229 w 229"/>
              <a:gd name="T15" fmla="*/ 6 h 95"/>
              <a:gd name="T16" fmla="*/ 229 w 229"/>
              <a:gd name="T17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95">
                <a:moveTo>
                  <a:pt x="229" y="89"/>
                </a:moveTo>
                <a:cubicBezTo>
                  <a:pt x="229" y="92"/>
                  <a:pt x="226" y="95"/>
                  <a:pt x="223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3" y="95"/>
                  <a:pt x="0" y="92"/>
                  <a:pt x="0" y="89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6" y="0"/>
                  <a:pt x="229" y="2"/>
                  <a:pt x="229" y="6"/>
                </a:cubicBezTo>
                <a:lnTo>
                  <a:pt x="229" y="89"/>
                </a:lnTo>
                <a:close/>
              </a:path>
            </a:pathLst>
          </a:custGeom>
          <a:solidFill>
            <a:srgbClr val="8ED2FF"/>
          </a:solidFill>
          <a:ln w="1428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31"/>
          <p:cNvSpPr/>
          <p:nvPr/>
        </p:nvSpPr>
        <p:spPr bwMode="auto">
          <a:xfrm>
            <a:off x="2647950" y="4996815"/>
            <a:ext cx="2620645" cy="467360"/>
          </a:xfrm>
          <a:custGeom>
            <a:avLst/>
            <a:gdLst>
              <a:gd name="T0" fmla="*/ 229 w 229"/>
              <a:gd name="T1" fmla="*/ 89 h 95"/>
              <a:gd name="T2" fmla="*/ 223 w 229"/>
              <a:gd name="T3" fmla="*/ 95 h 95"/>
              <a:gd name="T4" fmla="*/ 6 w 229"/>
              <a:gd name="T5" fmla="*/ 95 h 95"/>
              <a:gd name="T6" fmla="*/ 0 w 229"/>
              <a:gd name="T7" fmla="*/ 89 h 95"/>
              <a:gd name="T8" fmla="*/ 0 w 229"/>
              <a:gd name="T9" fmla="*/ 6 h 95"/>
              <a:gd name="T10" fmla="*/ 6 w 229"/>
              <a:gd name="T11" fmla="*/ 0 h 95"/>
              <a:gd name="T12" fmla="*/ 223 w 229"/>
              <a:gd name="T13" fmla="*/ 0 h 95"/>
              <a:gd name="T14" fmla="*/ 229 w 229"/>
              <a:gd name="T15" fmla="*/ 6 h 95"/>
              <a:gd name="T16" fmla="*/ 229 w 229"/>
              <a:gd name="T17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95">
                <a:moveTo>
                  <a:pt x="229" y="89"/>
                </a:moveTo>
                <a:cubicBezTo>
                  <a:pt x="229" y="92"/>
                  <a:pt x="226" y="95"/>
                  <a:pt x="223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3" y="95"/>
                  <a:pt x="0" y="92"/>
                  <a:pt x="0" y="89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6" y="0"/>
                  <a:pt x="229" y="2"/>
                  <a:pt x="229" y="6"/>
                </a:cubicBezTo>
                <a:lnTo>
                  <a:pt x="229" y="89"/>
                </a:lnTo>
                <a:close/>
              </a:path>
            </a:pathLst>
          </a:custGeom>
          <a:solidFill>
            <a:srgbClr val="0091D4"/>
          </a:solidFill>
          <a:ln w="1428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2647785" y="4996988"/>
            <a:ext cx="2621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511F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一、主页面的设计</a:t>
            </a:r>
            <a:endParaRPr lang="zh-CN" altLang="en-US" sz="2400" noProof="0" dirty="0">
              <a:ln>
                <a:noFill/>
              </a:ln>
              <a:solidFill>
                <a:schemeClr val="bg1"/>
              </a:solidFill>
              <a:uLnTx/>
              <a:uFillTx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9580" y="3100878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二、学生用户的登陆</a:t>
            </a:r>
            <a:endParaRPr lang="zh-CN" altLang="en-US" sz="2400" noProof="0" dirty="0">
              <a:ln>
                <a:noFill/>
              </a:ln>
              <a:solidFill>
                <a:schemeClr val="bg1"/>
              </a:solidFill>
              <a:uLnTx/>
              <a:uFillTx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7950" y="5683885"/>
            <a:ext cx="360299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主页面的设计已基本完成。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17865" y="1446530"/>
            <a:ext cx="354076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在上周周末我们又设计了管理员的登陆界面和功能界面，管理员的账号又拥有着增添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删减图书、查询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修改图书信息等权限.。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7800" y="327660"/>
            <a:ext cx="236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目前设计进度</a:t>
            </a:r>
            <a:endParaRPr lang="zh-CN" altLang="en-US" sz="2000" noProof="0" dirty="0">
              <a:ln>
                <a:noFill/>
              </a:ln>
              <a:solidFill>
                <a:srgbClr val="006088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Shape 6922"/>
          <p:cNvSpPr/>
          <p:nvPr/>
        </p:nvSpPr>
        <p:spPr>
          <a:xfrm>
            <a:off x="231140" y="640715"/>
            <a:ext cx="226123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Current design progress </a:t>
            </a: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608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810" y="308610"/>
            <a:ext cx="107315" cy="636270"/>
          </a:xfrm>
          <a:prstGeom prst="rect">
            <a:avLst/>
          </a:prstGeom>
          <a:solidFill>
            <a:srgbClr val="00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79745" y="3689350"/>
            <a:ext cx="360299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在上周的简报完成之前，我们小组已完成了学生的登陆界面并能成功运行。.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23835" y="944880"/>
            <a:ext cx="4291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三、管理员登陆与功能设计</a:t>
            </a:r>
            <a:endParaRPr lang="zh-CN" altLang="en-US" sz="2400" noProof="0" dirty="0">
              <a:ln>
                <a:noFill/>
              </a:ln>
              <a:solidFill>
                <a:schemeClr val="bg1"/>
              </a:solidFill>
              <a:uLnTx/>
              <a:uFillTx/>
              <a:ea typeface="方正舒体" panose="02010601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4212787">
            <a:off x="1307747" y="4890318"/>
            <a:ext cx="601043" cy="1121665"/>
            <a:chOff x="3798888" y="2143125"/>
            <a:chExt cx="450850" cy="841375"/>
          </a:xfrm>
          <a:solidFill>
            <a:srgbClr val="0091D4"/>
          </a:solidFill>
        </p:grpSpPr>
        <p:sp>
          <p:nvSpPr>
            <p:cNvPr id="23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rot="4212787">
            <a:off x="3833606" y="3211004"/>
            <a:ext cx="895214" cy="1670645"/>
            <a:chOff x="3798888" y="2143125"/>
            <a:chExt cx="450850" cy="841375"/>
          </a:xfrm>
          <a:solidFill>
            <a:srgbClr val="8ED2FF"/>
          </a:solidFill>
        </p:grpSpPr>
        <p:sp>
          <p:nvSpPr>
            <p:cNvPr id="43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 rot="4212787">
            <a:off x="6154505" y="744112"/>
            <a:ext cx="1345789" cy="2511508"/>
            <a:chOff x="3798888" y="2143125"/>
            <a:chExt cx="450850" cy="841375"/>
          </a:xfrm>
          <a:solidFill>
            <a:srgbClr val="0091D4"/>
          </a:solidFill>
        </p:grpSpPr>
        <p:sp>
          <p:nvSpPr>
            <p:cNvPr id="50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411868" y="4902614"/>
            <a:ext cx="0" cy="1470991"/>
          </a:xfrm>
          <a:prstGeom prst="line">
            <a:avLst/>
          </a:prstGeom>
          <a:solidFill>
            <a:srgbClr val="7CA93D"/>
          </a:solidFill>
          <a:ln w="12700">
            <a:solidFill>
              <a:srgbClr val="009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437701" y="3067719"/>
            <a:ext cx="0" cy="1470991"/>
          </a:xfrm>
          <a:prstGeom prst="line">
            <a:avLst/>
          </a:prstGeom>
          <a:ln w="12700">
            <a:solidFill>
              <a:srgbClr val="8ED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120001" y="1109644"/>
            <a:ext cx="0" cy="1470991"/>
          </a:xfrm>
          <a:prstGeom prst="line">
            <a:avLst/>
          </a:prstGeom>
          <a:ln w="12700">
            <a:solidFill>
              <a:srgbClr val="009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31"/>
          <p:cNvSpPr/>
          <p:nvPr/>
        </p:nvSpPr>
        <p:spPr bwMode="auto">
          <a:xfrm>
            <a:off x="8312785" y="977900"/>
            <a:ext cx="3743325" cy="432435"/>
          </a:xfrm>
          <a:custGeom>
            <a:avLst/>
            <a:gdLst>
              <a:gd name="T0" fmla="*/ 229 w 229"/>
              <a:gd name="T1" fmla="*/ 89 h 95"/>
              <a:gd name="T2" fmla="*/ 223 w 229"/>
              <a:gd name="T3" fmla="*/ 95 h 95"/>
              <a:gd name="T4" fmla="*/ 6 w 229"/>
              <a:gd name="T5" fmla="*/ 95 h 95"/>
              <a:gd name="T6" fmla="*/ 0 w 229"/>
              <a:gd name="T7" fmla="*/ 89 h 95"/>
              <a:gd name="T8" fmla="*/ 0 w 229"/>
              <a:gd name="T9" fmla="*/ 6 h 95"/>
              <a:gd name="T10" fmla="*/ 6 w 229"/>
              <a:gd name="T11" fmla="*/ 0 h 95"/>
              <a:gd name="T12" fmla="*/ 223 w 229"/>
              <a:gd name="T13" fmla="*/ 0 h 95"/>
              <a:gd name="T14" fmla="*/ 229 w 229"/>
              <a:gd name="T15" fmla="*/ 6 h 95"/>
              <a:gd name="T16" fmla="*/ 229 w 229"/>
              <a:gd name="T17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95">
                <a:moveTo>
                  <a:pt x="229" y="89"/>
                </a:moveTo>
                <a:cubicBezTo>
                  <a:pt x="229" y="92"/>
                  <a:pt x="226" y="95"/>
                  <a:pt x="223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3" y="95"/>
                  <a:pt x="0" y="92"/>
                  <a:pt x="0" y="89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6" y="0"/>
                  <a:pt x="229" y="2"/>
                  <a:pt x="229" y="6"/>
                </a:cubicBezTo>
                <a:lnTo>
                  <a:pt x="229" y="89"/>
                </a:lnTo>
                <a:close/>
              </a:path>
            </a:pathLst>
          </a:custGeom>
          <a:solidFill>
            <a:srgbClr val="0091D4"/>
          </a:solidFill>
          <a:ln w="1428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31"/>
          <p:cNvSpPr/>
          <p:nvPr/>
        </p:nvSpPr>
        <p:spPr bwMode="auto">
          <a:xfrm>
            <a:off x="5579745" y="3100070"/>
            <a:ext cx="3808730" cy="418465"/>
          </a:xfrm>
          <a:custGeom>
            <a:avLst/>
            <a:gdLst>
              <a:gd name="T0" fmla="*/ 229 w 229"/>
              <a:gd name="T1" fmla="*/ 89 h 95"/>
              <a:gd name="T2" fmla="*/ 223 w 229"/>
              <a:gd name="T3" fmla="*/ 95 h 95"/>
              <a:gd name="T4" fmla="*/ 6 w 229"/>
              <a:gd name="T5" fmla="*/ 95 h 95"/>
              <a:gd name="T6" fmla="*/ 0 w 229"/>
              <a:gd name="T7" fmla="*/ 89 h 95"/>
              <a:gd name="T8" fmla="*/ 0 w 229"/>
              <a:gd name="T9" fmla="*/ 6 h 95"/>
              <a:gd name="T10" fmla="*/ 6 w 229"/>
              <a:gd name="T11" fmla="*/ 0 h 95"/>
              <a:gd name="T12" fmla="*/ 223 w 229"/>
              <a:gd name="T13" fmla="*/ 0 h 95"/>
              <a:gd name="T14" fmla="*/ 229 w 229"/>
              <a:gd name="T15" fmla="*/ 6 h 95"/>
              <a:gd name="T16" fmla="*/ 229 w 229"/>
              <a:gd name="T17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95">
                <a:moveTo>
                  <a:pt x="229" y="89"/>
                </a:moveTo>
                <a:cubicBezTo>
                  <a:pt x="229" y="92"/>
                  <a:pt x="226" y="95"/>
                  <a:pt x="223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3" y="95"/>
                  <a:pt x="0" y="92"/>
                  <a:pt x="0" y="89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6" y="0"/>
                  <a:pt x="229" y="2"/>
                  <a:pt x="229" y="6"/>
                </a:cubicBezTo>
                <a:lnTo>
                  <a:pt x="229" y="89"/>
                </a:lnTo>
                <a:close/>
              </a:path>
            </a:pathLst>
          </a:custGeom>
          <a:solidFill>
            <a:srgbClr val="8ED2FF"/>
          </a:solidFill>
          <a:ln w="1428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31"/>
          <p:cNvSpPr/>
          <p:nvPr/>
        </p:nvSpPr>
        <p:spPr bwMode="auto">
          <a:xfrm>
            <a:off x="2647950" y="4996815"/>
            <a:ext cx="3603625" cy="467360"/>
          </a:xfrm>
          <a:custGeom>
            <a:avLst/>
            <a:gdLst>
              <a:gd name="T0" fmla="*/ 229 w 229"/>
              <a:gd name="T1" fmla="*/ 89 h 95"/>
              <a:gd name="T2" fmla="*/ 223 w 229"/>
              <a:gd name="T3" fmla="*/ 95 h 95"/>
              <a:gd name="T4" fmla="*/ 6 w 229"/>
              <a:gd name="T5" fmla="*/ 95 h 95"/>
              <a:gd name="T6" fmla="*/ 0 w 229"/>
              <a:gd name="T7" fmla="*/ 89 h 95"/>
              <a:gd name="T8" fmla="*/ 0 w 229"/>
              <a:gd name="T9" fmla="*/ 6 h 95"/>
              <a:gd name="T10" fmla="*/ 6 w 229"/>
              <a:gd name="T11" fmla="*/ 0 h 95"/>
              <a:gd name="T12" fmla="*/ 223 w 229"/>
              <a:gd name="T13" fmla="*/ 0 h 95"/>
              <a:gd name="T14" fmla="*/ 229 w 229"/>
              <a:gd name="T15" fmla="*/ 6 h 95"/>
              <a:gd name="T16" fmla="*/ 229 w 229"/>
              <a:gd name="T17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95">
                <a:moveTo>
                  <a:pt x="229" y="89"/>
                </a:moveTo>
                <a:cubicBezTo>
                  <a:pt x="229" y="92"/>
                  <a:pt x="226" y="95"/>
                  <a:pt x="223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3" y="95"/>
                  <a:pt x="0" y="92"/>
                  <a:pt x="0" y="89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6" y="0"/>
                  <a:pt x="229" y="2"/>
                  <a:pt x="229" y="6"/>
                </a:cubicBezTo>
                <a:lnTo>
                  <a:pt x="229" y="89"/>
                </a:lnTo>
                <a:close/>
              </a:path>
            </a:pathLst>
          </a:custGeom>
          <a:solidFill>
            <a:srgbClr val="0091D4"/>
          </a:solidFill>
          <a:ln w="1428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189990" y="4996815"/>
            <a:ext cx="5060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511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四、学生用户的注册功能</a:t>
            </a:r>
            <a:endParaRPr lang="zh-CN" altLang="en-US" sz="2400" noProof="0" dirty="0">
              <a:ln>
                <a:noFill/>
              </a:ln>
              <a:solidFill>
                <a:schemeClr val="bg1"/>
              </a:solidFill>
              <a:uLnTx/>
              <a:uFillTx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8230" y="3058333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五、学生用户的借书、还书功能</a:t>
            </a:r>
            <a:endParaRPr lang="zh-CN" altLang="en-US" sz="2400" noProof="0" dirty="0">
              <a:ln>
                <a:noFill/>
              </a:ln>
              <a:solidFill>
                <a:schemeClr val="bg1"/>
              </a:solidFill>
              <a:uLnTx/>
              <a:uFillTx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19745" y="937895"/>
            <a:ext cx="3995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管理员增添、查询图书功能</a:t>
            </a:r>
            <a:endParaRPr lang="zh-CN" altLang="en-US" sz="2400" noProof="0" dirty="0">
              <a:ln>
                <a:noFill/>
              </a:ln>
              <a:solidFill>
                <a:schemeClr val="bg1"/>
              </a:solidFill>
              <a:uLnTx/>
              <a:uFillTx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7950" y="5683885"/>
            <a:ext cx="360299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在学生的登陆界面加入了注册功能方便学生注册新的账号，并且在密码输入错误后也加入了注册选项。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52790" y="1517650"/>
            <a:ext cx="352996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管理员的账号登陆后，其增添图书与查询图书的功能也已完成。删除图书和修改图书的信息将在下周完成。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7800" y="327660"/>
            <a:ext cx="236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目前设计进度</a:t>
            </a:r>
            <a:endParaRPr lang="zh-CN" altLang="en-US" sz="2000" noProof="0" dirty="0">
              <a:ln>
                <a:noFill/>
              </a:ln>
              <a:solidFill>
                <a:srgbClr val="006088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Shape 6922"/>
          <p:cNvSpPr/>
          <p:nvPr/>
        </p:nvSpPr>
        <p:spPr>
          <a:xfrm>
            <a:off x="231140" y="640715"/>
            <a:ext cx="226123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Current design progress </a:t>
            </a: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608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810" y="308610"/>
            <a:ext cx="107315" cy="636270"/>
          </a:xfrm>
          <a:prstGeom prst="rect">
            <a:avLst/>
          </a:prstGeom>
          <a:solidFill>
            <a:srgbClr val="00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80710" y="3549650"/>
            <a:ext cx="360299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学生的借书还书功能也通过函数成功实现，但我们还未加入足够数量的图书信息，这一步我们将在接下来的一周将其完善。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44335" y="-18415"/>
            <a:ext cx="5462270" cy="570547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 cstate="print"/>
          <a:srcRect l="30628" t="10117" r="6633" b="16294"/>
          <a:stretch>
            <a:fillRect/>
          </a:stretch>
        </p:blipFill>
        <p:spPr>
          <a:xfrm>
            <a:off x="8500110" y="823595"/>
            <a:ext cx="2927985" cy="4578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1550" y="2476500"/>
            <a:ext cx="5008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第二节</a:t>
            </a:r>
            <a:r>
              <a:rPr lang="en-US" altLang="zh-CN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部分代码展示</a:t>
            </a:r>
            <a:endParaRPr lang="zh-CN" altLang="en-US" sz="4000">
              <a:solidFill>
                <a:schemeClr val="bg1"/>
              </a:solidFill>
              <a:latin typeface="造字工房尚雅体演示版常规体" charset="-122"/>
              <a:ea typeface="造字工房尚雅体演示版常规体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0730" y="3260725"/>
            <a:ext cx="547179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second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quarter：Partial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ode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isplay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5490" y="2360295"/>
            <a:ext cx="342900" cy="361950"/>
            <a:chOff x="898" y="3621"/>
            <a:chExt cx="540" cy="10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5889625" y="2799715"/>
            <a:ext cx="342900" cy="361950"/>
            <a:chOff x="898" y="3621"/>
            <a:chExt cx="540" cy="10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79070" y="308610"/>
            <a:ext cx="236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部分代码展示</a:t>
            </a:r>
            <a:endParaRPr lang="zh-CN" altLang="en-US" sz="2000" noProof="0" dirty="0">
              <a:ln>
                <a:noFill/>
              </a:ln>
              <a:solidFill>
                <a:srgbClr val="006088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810" y="308610"/>
            <a:ext cx="107315" cy="636270"/>
          </a:xfrm>
          <a:prstGeom prst="rect">
            <a:avLst/>
          </a:prstGeom>
          <a:solidFill>
            <a:srgbClr val="00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Shape 6922"/>
          <p:cNvSpPr/>
          <p:nvPr/>
        </p:nvSpPr>
        <p:spPr>
          <a:xfrm>
            <a:off x="231140" y="640715"/>
            <a:ext cx="226123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Partical code display</a:t>
            </a:r>
            <a:r>
              <a:rPr lang="zh-CN" altLang="en-US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608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79070" y="308610"/>
            <a:ext cx="236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部分代码展示</a:t>
            </a:r>
            <a:endParaRPr lang="zh-CN" altLang="en-US" sz="2000" noProof="0" dirty="0">
              <a:ln>
                <a:noFill/>
              </a:ln>
              <a:solidFill>
                <a:srgbClr val="006088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810" y="308610"/>
            <a:ext cx="107315" cy="636270"/>
          </a:xfrm>
          <a:prstGeom prst="rect">
            <a:avLst/>
          </a:prstGeom>
          <a:solidFill>
            <a:srgbClr val="00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Shape 6922"/>
          <p:cNvSpPr/>
          <p:nvPr/>
        </p:nvSpPr>
        <p:spPr>
          <a:xfrm>
            <a:off x="231140" y="640715"/>
            <a:ext cx="226123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Partical code display</a:t>
            </a:r>
            <a:r>
              <a:rPr lang="zh-CN" altLang="en-US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608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79070" y="308610"/>
            <a:ext cx="236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000" noProof="0" dirty="0">
                <a:ln>
                  <a:noFill/>
                </a:ln>
                <a:solidFill>
                  <a:srgbClr val="006088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部分代码展示</a:t>
            </a:r>
            <a:endParaRPr lang="zh-CN" altLang="en-US" sz="2000" noProof="0" dirty="0">
              <a:ln>
                <a:noFill/>
              </a:ln>
              <a:solidFill>
                <a:srgbClr val="006088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810" y="308610"/>
            <a:ext cx="107315" cy="636270"/>
          </a:xfrm>
          <a:prstGeom prst="rect">
            <a:avLst/>
          </a:prstGeom>
          <a:solidFill>
            <a:srgbClr val="006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Shape 6922"/>
          <p:cNvSpPr/>
          <p:nvPr/>
        </p:nvSpPr>
        <p:spPr>
          <a:xfrm>
            <a:off x="231140" y="640715"/>
            <a:ext cx="226123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Partical code display</a:t>
            </a:r>
            <a:r>
              <a:rPr lang="zh-CN" altLang="en-US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608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</Words>
  <Application>WPS 演示</Application>
  <PresentationFormat>自定义</PresentationFormat>
  <Paragraphs>141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Times New Roman</vt:lpstr>
      <vt:lpstr>Arial Unicode MS</vt:lpstr>
      <vt:lpstr>Georgia</vt:lpstr>
      <vt:lpstr>Microsoft YaHei UI Light</vt:lpstr>
      <vt:lpstr>方正清刻本悦宋简体</vt:lpstr>
      <vt:lpstr>Impact</vt:lpstr>
      <vt:lpstr>方正舒体</vt:lpstr>
      <vt:lpstr>造字工房尚雅体演示版常规体</vt:lpstr>
      <vt:lpstr>Verdana</vt:lpstr>
      <vt:lpstr>Oswald Light</vt:lpstr>
      <vt:lpstr>Segoe Print</vt:lpstr>
      <vt:lpstr>Calibri</vt:lpstr>
      <vt:lpstr>Arial Unicode MS</vt:lpstr>
      <vt:lpstr>Calibri Light</vt:lpstr>
      <vt:lpstr>Open Sans</vt:lpstr>
      <vt:lpstr>ArialUnicodeMS</vt:lpstr>
      <vt:lpstr>Roboto Medium</vt:lpstr>
      <vt:lpstr>Roboto Light</vt:lpstr>
      <vt:lpstr>Gill Sans</vt:lpstr>
      <vt:lpstr>ヒラギノ角ゴ ProN W3</vt:lpstr>
      <vt:lpstr>MS PGothic</vt:lpstr>
      <vt:lpstr>Lato Bold</vt:lpstr>
      <vt:lpstr>Arial</vt:lpstr>
      <vt:lpstr>Yu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随遇而安</cp:lastModifiedBy>
  <cp:revision>9</cp:revision>
  <dcterms:created xsi:type="dcterms:W3CDTF">2017-03-12T12:53:00Z</dcterms:created>
  <dcterms:modified xsi:type="dcterms:W3CDTF">2019-07-09T09:05:22Z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