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e9c1f4df3_0_5: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e9c1f4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2.jpg"/><Relationship Id="rId13" Type="http://schemas.openxmlformats.org/officeDocument/2006/relationships/image" Target="../media/image3.jpg"/><Relationship Id="rId12" Type="http://schemas.openxmlformats.org/officeDocument/2006/relationships/image" Target="../media/image7.jpg"/><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jpg"/><Relationship Id="rId9" Type="http://schemas.openxmlformats.org/officeDocument/2006/relationships/image" Target="../media/image8.jpg"/><Relationship Id="rId14" Type="http://schemas.openxmlformats.org/officeDocument/2006/relationships/image" Target="../media/image4.jpg"/><Relationship Id="rId5" Type="http://schemas.openxmlformats.org/officeDocument/2006/relationships/image" Target="../media/image11.jpg"/><Relationship Id="rId6" Type="http://schemas.openxmlformats.org/officeDocument/2006/relationships/image" Target="../media/image5.jpg"/><Relationship Id="rId7" Type="http://schemas.openxmlformats.org/officeDocument/2006/relationships/image" Target="../media/image9.jpg"/><Relationship Id="rId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67455" l="18084" r="51908" t="0"/>
          <a:stretch/>
        </p:blipFill>
        <p:spPr>
          <a:xfrm>
            <a:off x="352788" y="476773"/>
            <a:ext cx="2828154" cy="1724374"/>
          </a:xfrm>
          <a:prstGeom prst="rect">
            <a:avLst/>
          </a:prstGeom>
          <a:noFill/>
          <a:ln>
            <a:noFill/>
          </a:ln>
        </p:spPr>
      </p:pic>
      <p:pic>
        <p:nvPicPr>
          <p:cNvPr id="55" name="Google Shape;55;p13"/>
          <p:cNvPicPr preferRelativeResize="0"/>
          <p:nvPr/>
        </p:nvPicPr>
        <p:blipFill rotWithShape="1">
          <a:blip r:embed="rId4">
            <a:alphaModFix/>
          </a:blip>
          <a:srcRect b="53968" l="4964" r="71978" t="12358"/>
          <a:stretch/>
        </p:blipFill>
        <p:spPr>
          <a:xfrm>
            <a:off x="6249278" y="82827"/>
            <a:ext cx="2407165" cy="1976232"/>
          </a:xfrm>
          <a:prstGeom prst="rect">
            <a:avLst/>
          </a:prstGeom>
          <a:noFill/>
          <a:ln>
            <a:noFill/>
          </a:ln>
        </p:spPr>
      </p:pic>
      <p:pic>
        <p:nvPicPr>
          <p:cNvPr id="56" name="Google Shape;56;p13"/>
          <p:cNvPicPr preferRelativeResize="0"/>
          <p:nvPr/>
        </p:nvPicPr>
        <p:blipFill rotWithShape="1">
          <a:blip r:embed="rId5">
            <a:alphaModFix/>
          </a:blip>
          <a:srcRect b="70232" l="53159" r="32152" t="11575"/>
          <a:stretch/>
        </p:blipFill>
        <p:spPr>
          <a:xfrm>
            <a:off x="7685889" y="2526338"/>
            <a:ext cx="1412482" cy="983468"/>
          </a:xfrm>
          <a:prstGeom prst="rect">
            <a:avLst/>
          </a:prstGeom>
          <a:noFill/>
          <a:ln>
            <a:noFill/>
          </a:ln>
        </p:spPr>
      </p:pic>
      <p:pic>
        <p:nvPicPr>
          <p:cNvPr id="57" name="Google Shape;57;p13"/>
          <p:cNvPicPr preferRelativeResize="0"/>
          <p:nvPr/>
        </p:nvPicPr>
        <p:blipFill rotWithShape="1">
          <a:blip r:embed="rId6">
            <a:alphaModFix/>
          </a:blip>
          <a:srcRect b="59613" l="64369" r="12766" t="11915"/>
          <a:stretch/>
        </p:blipFill>
        <p:spPr>
          <a:xfrm>
            <a:off x="2702666" y="3446920"/>
            <a:ext cx="2090994" cy="1463794"/>
          </a:xfrm>
          <a:prstGeom prst="rect">
            <a:avLst/>
          </a:prstGeom>
          <a:noFill/>
          <a:ln>
            <a:noFill/>
          </a:ln>
        </p:spPr>
      </p:pic>
      <p:pic>
        <p:nvPicPr>
          <p:cNvPr id="58" name="Google Shape;58;p13"/>
          <p:cNvPicPr preferRelativeResize="0"/>
          <p:nvPr/>
        </p:nvPicPr>
        <p:blipFill rotWithShape="1">
          <a:blip r:embed="rId7">
            <a:alphaModFix/>
          </a:blip>
          <a:srcRect b="51190" l="48266" r="42156" t="39718"/>
          <a:stretch/>
        </p:blipFill>
        <p:spPr>
          <a:xfrm>
            <a:off x="4782616" y="997978"/>
            <a:ext cx="1235378" cy="633098"/>
          </a:xfrm>
          <a:prstGeom prst="rect">
            <a:avLst/>
          </a:prstGeom>
          <a:noFill/>
          <a:ln>
            <a:noFill/>
          </a:ln>
        </p:spPr>
      </p:pic>
      <p:pic>
        <p:nvPicPr>
          <p:cNvPr id="59" name="Google Shape;59;p13"/>
          <p:cNvPicPr preferRelativeResize="0"/>
          <p:nvPr/>
        </p:nvPicPr>
        <p:blipFill rotWithShape="1">
          <a:blip r:embed="rId8">
            <a:alphaModFix/>
          </a:blip>
          <a:srcRect b="58697" l="44518" r="45937" t="33858"/>
          <a:stretch/>
        </p:blipFill>
        <p:spPr>
          <a:xfrm>
            <a:off x="4255354" y="1629022"/>
            <a:ext cx="1221937" cy="514494"/>
          </a:xfrm>
          <a:prstGeom prst="rect">
            <a:avLst/>
          </a:prstGeom>
          <a:noFill/>
          <a:ln>
            <a:noFill/>
          </a:ln>
        </p:spPr>
      </p:pic>
      <p:pic>
        <p:nvPicPr>
          <p:cNvPr id="60" name="Google Shape;60;p13"/>
          <p:cNvPicPr preferRelativeResize="0"/>
          <p:nvPr/>
        </p:nvPicPr>
        <p:blipFill rotWithShape="1">
          <a:blip r:embed="rId9">
            <a:alphaModFix/>
          </a:blip>
          <a:srcRect b="49998" l="54392" r="25405" t="26905"/>
          <a:stretch/>
        </p:blipFill>
        <p:spPr>
          <a:xfrm>
            <a:off x="5608759" y="3598603"/>
            <a:ext cx="2356819" cy="1514704"/>
          </a:xfrm>
          <a:prstGeom prst="rect">
            <a:avLst/>
          </a:prstGeom>
          <a:noFill/>
          <a:ln>
            <a:noFill/>
          </a:ln>
        </p:spPr>
      </p:pic>
      <p:pic>
        <p:nvPicPr>
          <p:cNvPr id="61" name="Google Shape;61;p13"/>
          <p:cNvPicPr preferRelativeResize="0"/>
          <p:nvPr/>
        </p:nvPicPr>
        <p:blipFill rotWithShape="1">
          <a:blip r:embed="rId10">
            <a:alphaModFix/>
          </a:blip>
          <a:srcRect b="83571" l="44518" r="42265" t="0"/>
          <a:stretch/>
        </p:blipFill>
        <p:spPr>
          <a:xfrm>
            <a:off x="5539687" y="2370156"/>
            <a:ext cx="1312588" cy="917346"/>
          </a:xfrm>
          <a:prstGeom prst="rect">
            <a:avLst/>
          </a:prstGeom>
          <a:noFill/>
          <a:ln>
            <a:noFill/>
          </a:ln>
        </p:spPr>
      </p:pic>
      <p:pic>
        <p:nvPicPr>
          <p:cNvPr id="62" name="Google Shape;62;p13"/>
          <p:cNvPicPr preferRelativeResize="0"/>
          <p:nvPr/>
        </p:nvPicPr>
        <p:blipFill rotWithShape="1">
          <a:blip r:embed="rId11">
            <a:alphaModFix/>
          </a:blip>
          <a:srcRect b="54211" l="36924" r="55480" t="32704"/>
          <a:stretch/>
        </p:blipFill>
        <p:spPr>
          <a:xfrm>
            <a:off x="114436" y="3462410"/>
            <a:ext cx="788110" cy="633098"/>
          </a:xfrm>
          <a:prstGeom prst="rect">
            <a:avLst/>
          </a:prstGeom>
          <a:noFill/>
          <a:ln>
            <a:noFill/>
          </a:ln>
        </p:spPr>
      </p:pic>
      <p:pic>
        <p:nvPicPr>
          <p:cNvPr id="63" name="Google Shape;63;p13"/>
          <p:cNvPicPr preferRelativeResize="0"/>
          <p:nvPr/>
        </p:nvPicPr>
        <p:blipFill rotWithShape="1">
          <a:blip r:embed="rId12">
            <a:alphaModFix/>
          </a:blip>
          <a:srcRect b="32451" l="46547" r="42588" t="50712"/>
          <a:stretch/>
        </p:blipFill>
        <p:spPr>
          <a:xfrm>
            <a:off x="1541001" y="3489325"/>
            <a:ext cx="1052906" cy="917346"/>
          </a:xfrm>
          <a:prstGeom prst="rect">
            <a:avLst/>
          </a:prstGeom>
          <a:noFill/>
          <a:ln>
            <a:noFill/>
          </a:ln>
        </p:spPr>
      </p:pic>
      <p:sp>
        <p:nvSpPr>
          <p:cNvPr id="64" name="Google Shape;64;p13"/>
          <p:cNvSpPr txBox="1"/>
          <p:nvPr/>
        </p:nvSpPr>
        <p:spPr>
          <a:xfrm>
            <a:off x="1331973" y="4367573"/>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spinner’s motor flange can be 3d printed, which will then lock tightly onto the motor’s axle, allowing the spinner to spin. The flange will then be glued onto the display spinner as shown here.</a:t>
            </a:r>
            <a:endParaRPr sz="700"/>
          </a:p>
        </p:txBody>
      </p:sp>
      <p:sp>
        <p:nvSpPr>
          <p:cNvPr id="65" name="Google Shape;65;p13"/>
          <p:cNvSpPr txBox="1"/>
          <p:nvPr/>
        </p:nvSpPr>
        <p:spPr>
          <a:xfrm>
            <a:off x="760027" y="2958902"/>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spinner would be powered by DC electricity. A low speed high torque DC motor will be responsible for the spinning, as DC motors are save and don’t pose a risk of electrocution.</a:t>
            </a:r>
            <a:endParaRPr sz="700"/>
          </a:p>
        </p:txBody>
      </p:sp>
      <p:sp>
        <p:nvSpPr>
          <p:cNvPr id="66" name="Google Shape;66;p13"/>
          <p:cNvSpPr txBox="1"/>
          <p:nvPr/>
        </p:nvSpPr>
        <p:spPr>
          <a:xfrm>
            <a:off x="282182" y="174829"/>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1</a:t>
            </a:r>
            <a:endParaRPr sz="1200"/>
          </a:p>
        </p:txBody>
      </p:sp>
      <p:sp>
        <p:nvSpPr>
          <p:cNvPr id="67" name="Google Shape;67;p13"/>
          <p:cNvSpPr txBox="1"/>
          <p:nvPr/>
        </p:nvSpPr>
        <p:spPr>
          <a:xfrm>
            <a:off x="5456993" y="1614103"/>
            <a:ext cx="15183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LSH, RSH, Front and Back contains 6 PIR motion sensors in total to reduce power usage.</a:t>
            </a:r>
            <a:endParaRPr sz="700"/>
          </a:p>
        </p:txBody>
      </p:sp>
      <p:sp>
        <p:nvSpPr>
          <p:cNvPr id="68" name="Google Shape;68;p13"/>
          <p:cNvSpPr txBox="1"/>
          <p:nvPr/>
        </p:nvSpPr>
        <p:spPr>
          <a:xfrm>
            <a:off x="2816883" y="2871216"/>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or acrylic panes can be joint by Silicon glue or UV glue.</a:t>
            </a:r>
            <a:endParaRPr sz="700"/>
          </a:p>
        </p:txBody>
      </p:sp>
      <p:sp>
        <p:nvSpPr>
          <p:cNvPr id="69" name="Google Shape;69;p13"/>
          <p:cNvSpPr txBox="1"/>
          <p:nvPr/>
        </p:nvSpPr>
        <p:spPr>
          <a:xfrm>
            <a:off x="4556412" y="2357155"/>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part that slides open and closes would needs to be joint via strong housing joints. PVA glue will be used as the adhesive.</a:t>
            </a:r>
            <a:endParaRPr sz="700"/>
          </a:p>
        </p:txBody>
      </p:sp>
      <p:sp>
        <p:nvSpPr>
          <p:cNvPr id="70" name="Google Shape;70;p13"/>
          <p:cNvSpPr txBox="1"/>
          <p:nvPr/>
        </p:nvSpPr>
        <p:spPr>
          <a:xfrm>
            <a:off x="5458430" y="82827"/>
            <a:ext cx="13125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button panel will contain a potentiometer knob to control speed of motor. And ON/OFF switch to control whether lights are on or off.</a:t>
            </a:r>
            <a:endParaRPr sz="700"/>
          </a:p>
        </p:txBody>
      </p:sp>
      <p:pic>
        <p:nvPicPr>
          <p:cNvPr id="71" name="Google Shape;71;p13"/>
          <p:cNvPicPr preferRelativeResize="0"/>
          <p:nvPr/>
        </p:nvPicPr>
        <p:blipFill rotWithShape="1">
          <a:blip r:embed="rId13">
            <a:alphaModFix/>
          </a:blip>
          <a:srcRect b="71714" l="48224" r="44590" t="19178"/>
          <a:stretch/>
        </p:blipFill>
        <p:spPr>
          <a:xfrm>
            <a:off x="4975899" y="3015009"/>
            <a:ext cx="788110" cy="561586"/>
          </a:xfrm>
          <a:prstGeom prst="rect">
            <a:avLst/>
          </a:prstGeom>
          <a:noFill/>
          <a:ln>
            <a:noFill/>
          </a:ln>
        </p:spPr>
      </p:pic>
      <p:sp>
        <p:nvSpPr>
          <p:cNvPr id="72" name="Google Shape;72;p13"/>
          <p:cNvSpPr txBox="1"/>
          <p:nvPr/>
        </p:nvSpPr>
        <p:spPr>
          <a:xfrm>
            <a:off x="2995703" y="1015567"/>
            <a:ext cx="1518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Parts of the controller would be 3D printed. In the inside would consist of a circuit board that links to the motion sensors. An RTC would also be in here to know what time it is, and whether to turn the lights on or off</a:t>
            </a:r>
            <a:endParaRPr sz="700"/>
          </a:p>
        </p:txBody>
      </p:sp>
      <p:sp>
        <p:nvSpPr>
          <p:cNvPr id="73" name="Google Shape;73;p13"/>
          <p:cNvSpPr/>
          <p:nvPr/>
        </p:nvSpPr>
        <p:spPr>
          <a:xfrm>
            <a:off x="1996183" y="3829062"/>
            <a:ext cx="254100" cy="201600"/>
          </a:xfrm>
          <a:prstGeom prst="ellipse">
            <a:avLst/>
          </a:prstGeom>
          <a:solidFill>
            <a:schemeClr val="lt1"/>
          </a:solidFill>
          <a:ln cap="flat" cmpd="sng" w="9525">
            <a:solidFill>
              <a:srgbClr val="FFFFFF"/>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74" name="Google Shape;74;p13"/>
          <p:cNvSpPr txBox="1"/>
          <p:nvPr/>
        </p:nvSpPr>
        <p:spPr>
          <a:xfrm>
            <a:off x="7515762" y="35202"/>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panes can be joint by Glass-to-Glass steel partitioning joint</a:t>
            </a:r>
            <a:endParaRPr sz="700"/>
          </a:p>
        </p:txBody>
      </p:sp>
      <p:pic>
        <p:nvPicPr>
          <p:cNvPr id="75" name="Google Shape;75;p13"/>
          <p:cNvPicPr preferRelativeResize="0"/>
          <p:nvPr/>
        </p:nvPicPr>
        <p:blipFill rotWithShape="1">
          <a:blip r:embed="rId14">
            <a:alphaModFix/>
          </a:blip>
          <a:srcRect b="17708" l="49194" r="42061" t="66279"/>
          <a:stretch/>
        </p:blipFill>
        <p:spPr>
          <a:xfrm>
            <a:off x="8494825" y="750793"/>
            <a:ext cx="589788" cy="607145"/>
          </a:xfrm>
          <a:prstGeom prst="rect">
            <a:avLst/>
          </a:prstGeom>
          <a:noFill/>
          <a:ln>
            <a:noFill/>
          </a:ln>
        </p:spPr>
      </p:pic>
      <p:sp>
        <p:nvSpPr>
          <p:cNvPr id="76" name="Google Shape;76;p13"/>
          <p:cNvSpPr txBox="1"/>
          <p:nvPr/>
        </p:nvSpPr>
        <p:spPr>
          <a:xfrm>
            <a:off x="6852272" y="1981645"/>
            <a:ext cx="20223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wood section would be made of rubberwood to provide its integrity and joint by finger joints on its corner section. Depending on its complexity, mitre joints could even be used. And the wood section needs to be painted black as per requested by the specification.</a:t>
            </a:r>
            <a:endParaRPr sz="700"/>
          </a:p>
        </p:txBody>
      </p:sp>
      <p:sp>
        <p:nvSpPr>
          <p:cNvPr id="77" name="Google Shape;77;p13"/>
          <p:cNvSpPr txBox="1"/>
          <p:nvPr/>
        </p:nvSpPr>
        <p:spPr>
          <a:xfrm>
            <a:off x="1992915" y="86002"/>
            <a:ext cx="1163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smooth corners would be made from steam bending and then sanded down to give it a nice finish.</a:t>
            </a:r>
            <a:endParaRPr sz="700"/>
          </a:p>
        </p:txBody>
      </p:sp>
      <p:sp>
        <p:nvSpPr>
          <p:cNvPr id="78" name="Google Shape;78;p13"/>
          <p:cNvSpPr txBox="1"/>
          <p:nvPr/>
        </p:nvSpPr>
        <p:spPr>
          <a:xfrm>
            <a:off x="1086002" y="2344118"/>
            <a:ext cx="17460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design consists of a drawer mechanism to access it’s inside, so it would be easier for the user to arrange the product he/she wants to put on display.</a:t>
            </a:r>
            <a:endParaRPr sz="700"/>
          </a:p>
        </p:txBody>
      </p:sp>
      <p:sp>
        <p:nvSpPr>
          <p:cNvPr id="79" name="Google Shape;79;p13"/>
          <p:cNvSpPr txBox="1"/>
          <p:nvPr/>
        </p:nvSpPr>
        <p:spPr>
          <a:xfrm>
            <a:off x="264100" y="1791830"/>
            <a:ext cx="1412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cabinet will be powered by mains electricity. Connected via an extension cable, and then the AC current is converted to safe 5V DC via a power adapter </a:t>
            </a:r>
            <a:endParaRPr sz="700"/>
          </a:p>
        </p:txBody>
      </p:sp>
      <p:sp>
        <p:nvSpPr>
          <p:cNvPr id="80" name="Google Shape;80;p13"/>
          <p:cNvSpPr txBox="1"/>
          <p:nvPr/>
        </p:nvSpPr>
        <p:spPr>
          <a:xfrm>
            <a:off x="2940322" y="2075247"/>
            <a:ext cx="11634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Display mechanism contains a door lock to prevent theft, to provide a secure display environment for the artifact as mentioned in specification.</a:t>
            </a:r>
            <a:endParaRPr sz="700"/>
          </a:p>
        </p:txBody>
      </p:sp>
      <p:sp>
        <p:nvSpPr>
          <p:cNvPr id="81" name="Google Shape;81;p13"/>
          <p:cNvSpPr txBox="1"/>
          <p:nvPr/>
        </p:nvSpPr>
        <p:spPr>
          <a:xfrm>
            <a:off x="6623239" y="3100478"/>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rubberwood will be covered by black veneer or black paint for aesthetic purposes. Clearcoat spray paint could be applied afterwards too.</a:t>
            </a:r>
            <a:endParaRPr sz="700"/>
          </a:p>
        </p:txBody>
      </p:sp>
      <p:sp>
        <p:nvSpPr>
          <p:cNvPr id="82" name="Google Shape;82;p13"/>
          <p:cNvSpPr txBox="1"/>
          <p:nvPr/>
        </p:nvSpPr>
        <p:spPr>
          <a:xfrm>
            <a:off x="8045450" y="3715929"/>
            <a:ext cx="10527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side contains 8x LED lights connected to a microcontroller, ie Arduino chipboard which would be close to he button panel, which will control whether the lights are on or off.</a:t>
            </a:r>
            <a:endParaRPr sz="700"/>
          </a:p>
        </p:txBody>
      </p:sp>
      <p:sp>
        <p:nvSpPr>
          <p:cNvPr id="83" name="Google Shape;83;p13"/>
          <p:cNvSpPr txBox="1"/>
          <p:nvPr/>
        </p:nvSpPr>
        <p:spPr>
          <a:xfrm>
            <a:off x="5023878" y="4505169"/>
            <a:ext cx="1099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Bottom side consists of railing for the drawer mechanism to slide open and close.</a:t>
            </a:r>
            <a:endParaRPr sz="700"/>
          </a:p>
        </p:txBody>
      </p:sp>
      <p:cxnSp>
        <p:nvCxnSpPr>
          <p:cNvPr id="84" name="Google Shape;84;p13"/>
          <p:cNvCxnSpPr/>
          <p:nvPr/>
        </p:nvCxnSpPr>
        <p:spPr>
          <a:xfrm flipH="1" rot="10800000">
            <a:off x="902547" y="1567881"/>
            <a:ext cx="251700" cy="226800"/>
          </a:xfrm>
          <a:prstGeom prst="straightConnector1">
            <a:avLst/>
          </a:prstGeom>
          <a:noFill/>
          <a:ln cap="flat" cmpd="sng" w="19050">
            <a:solidFill>
              <a:schemeClr val="dk2"/>
            </a:solidFill>
            <a:prstDash val="solid"/>
            <a:round/>
            <a:headEnd len="med" w="med" type="none"/>
            <a:tailEnd len="med" w="med" type="stealth"/>
          </a:ln>
        </p:spPr>
      </p:cxnSp>
      <p:cxnSp>
        <p:nvCxnSpPr>
          <p:cNvPr id="85" name="Google Shape;85;p13"/>
          <p:cNvCxnSpPr>
            <a:stCxn id="80" idx="0"/>
          </p:cNvCxnSpPr>
          <p:nvPr/>
        </p:nvCxnSpPr>
        <p:spPr>
          <a:xfrm rot="10800000">
            <a:off x="2561722" y="1896747"/>
            <a:ext cx="960300" cy="178500"/>
          </a:xfrm>
          <a:prstGeom prst="straightConnector1">
            <a:avLst/>
          </a:prstGeom>
          <a:noFill/>
          <a:ln cap="flat" cmpd="sng" w="19050">
            <a:solidFill>
              <a:schemeClr val="dk2"/>
            </a:solidFill>
            <a:prstDash val="solid"/>
            <a:round/>
            <a:headEnd len="med" w="med" type="none"/>
            <a:tailEnd len="med" w="med" type="stealth"/>
          </a:ln>
        </p:spPr>
      </p:cxnSp>
      <p:cxnSp>
        <p:nvCxnSpPr>
          <p:cNvPr id="86" name="Google Shape;86;p13"/>
          <p:cNvCxnSpPr/>
          <p:nvPr/>
        </p:nvCxnSpPr>
        <p:spPr>
          <a:xfrm flipH="1" rot="10800000">
            <a:off x="1787449" y="1903858"/>
            <a:ext cx="290400" cy="451800"/>
          </a:xfrm>
          <a:prstGeom prst="straightConnector1">
            <a:avLst/>
          </a:prstGeom>
          <a:noFill/>
          <a:ln cap="flat" cmpd="sng" w="19050">
            <a:solidFill>
              <a:schemeClr val="dk2"/>
            </a:solidFill>
            <a:prstDash val="solid"/>
            <a:round/>
            <a:headEnd len="med" w="med" type="none"/>
            <a:tailEnd len="med" w="med" type="stealth"/>
          </a:ln>
        </p:spPr>
      </p:cxnSp>
      <p:cxnSp>
        <p:nvCxnSpPr>
          <p:cNvPr id="87" name="Google Shape;87;p13"/>
          <p:cNvCxnSpPr>
            <a:stCxn id="77" idx="2"/>
          </p:cNvCxnSpPr>
          <p:nvPr/>
        </p:nvCxnSpPr>
        <p:spPr>
          <a:xfrm flipH="1">
            <a:off x="2424615" y="728902"/>
            <a:ext cx="150000" cy="488700"/>
          </a:xfrm>
          <a:prstGeom prst="straightConnector1">
            <a:avLst/>
          </a:prstGeom>
          <a:noFill/>
          <a:ln cap="flat" cmpd="sng" w="19050">
            <a:solidFill>
              <a:schemeClr val="dk2"/>
            </a:solidFill>
            <a:prstDash val="solid"/>
            <a:round/>
            <a:headEnd len="med" w="med" type="none"/>
            <a:tailEnd len="med" w="med" type="stealth"/>
          </a:ln>
        </p:spPr>
      </p:cxnSp>
      <p:cxnSp>
        <p:nvCxnSpPr>
          <p:cNvPr id="88" name="Google Shape;88;p13"/>
          <p:cNvCxnSpPr/>
          <p:nvPr/>
        </p:nvCxnSpPr>
        <p:spPr>
          <a:xfrm flipH="1" rot="10800000">
            <a:off x="6090557" y="1357903"/>
            <a:ext cx="586800" cy="256200"/>
          </a:xfrm>
          <a:prstGeom prst="straightConnector1">
            <a:avLst/>
          </a:prstGeom>
          <a:noFill/>
          <a:ln cap="flat" cmpd="sng" w="19050">
            <a:solidFill>
              <a:schemeClr val="dk2"/>
            </a:solidFill>
            <a:prstDash val="solid"/>
            <a:round/>
            <a:headEnd len="med" w="med" type="none"/>
            <a:tailEnd len="med" w="med" type="stealth"/>
          </a:ln>
        </p:spPr>
      </p:cxnSp>
      <p:cxnSp>
        <p:nvCxnSpPr>
          <p:cNvPr id="89" name="Google Shape;89;p13"/>
          <p:cNvCxnSpPr>
            <a:stCxn id="67" idx="3"/>
          </p:cNvCxnSpPr>
          <p:nvPr/>
        </p:nvCxnSpPr>
        <p:spPr>
          <a:xfrm flipH="1" rot="10800000">
            <a:off x="6975293" y="1763503"/>
            <a:ext cx="564300" cy="64200"/>
          </a:xfrm>
          <a:prstGeom prst="straightConnector1">
            <a:avLst/>
          </a:prstGeom>
          <a:noFill/>
          <a:ln cap="flat" cmpd="sng" w="19050">
            <a:solidFill>
              <a:schemeClr val="dk2"/>
            </a:solidFill>
            <a:prstDash val="solid"/>
            <a:round/>
            <a:headEnd len="med" w="med" type="none"/>
            <a:tailEnd len="med" w="med" type="stealth"/>
          </a:ln>
        </p:spPr>
      </p:cxnSp>
      <p:cxnSp>
        <p:nvCxnSpPr>
          <p:cNvPr id="90" name="Google Shape;90;p13"/>
          <p:cNvCxnSpPr/>
          <p:nvPr/>
        </p:nvCxnSpPr>
        <p:spPr>
          <a:xfrm>
            <a:off x="3926560" y="1640152"/>
            <a:ext cx="406800" cy="164700"/>
          </a:xfrm>
          <a:prstGeom prst="straightConnector1">
            <a:avLst/>
          </a:prstGeom>
          <a:noFill/>
          <a:ln cap="flat" cmpd="sng" w="19050">
            <a:solidFill>
              <a:schemeClr val="dk2"/>
            </a:solidFill>
            <a:prstDash val="solid"/>
            <a:round/>
            <a:headEnd len="med" w="med" type="none"/>
            <a:tailEnd len="med" w="med" type="stealth"/>
          </a:ln>
        </p:spPr>
      </p:cxnSp>
      <p:cxnSp>
        <p:nvCxnSpPr>
          <p:cNvPr id="91" name="Google Shape;91;p13"/>
          <p:cNvCxnSpPr>
            <a:stCxn id="70" idx="2"/>
          </p:cNvCxnSpPr>
          <p:nvPr/>
        </p:nvCxnSpPr>
        <p:spPr>
          <a:xfrm flipH="1">
            <a:off x="5745380" y="725727"/>
            <a:ext cx="369300" cy="530400"/>
          </a:xfrm>
          <a:prstGeom prst="straightConnector1">
            <a:avLst/>
          </a:prstGeom>
          <a:noFill/>
          <a:ln cap="flat" cmpd="sng" w="19050">
            <a:solidFill>
              <a:schemeClr val="dk2"/>
            </a:solidFill>
            <a:prstDash val="solid"/>
            <a:round/>
            <a:headEnd len="med" w="med" type="none"/>
            <a:tailEnd len="med" w="med" type="stealth"/>
          </a:ln>
        </p:spPr>
      </p:cxnSp>
      <p:cxnSp>
        <p:nvCxnSpPr>
          <p:cNvPr id="92" name="Google Shape;92;p13"/>
          <p:cNvCxnSpPr>
            <a:endCxn id="73" idx="1"/>
          </p:cNvCxnSpPr>
          <p:nvPr/>
        </p:nvCxnSpPr>
        <p:spPr>
          <a:xfrm>
            <a:off x="1479595" y="3462286"/>
            <a:ext cx="553800" cy="396300"/>
          </a:xfrm>
          <a:prstGeom prst="straightConnector1">
            <a:avLst/>
          </a:prstGeom>
          <a:noFill/>
          <a:ln cap="flat" cmpd="sng" w="19050">
            <a:solidFill>
              <a:schemeClr val="dk2"/>
            </a:solidFill>
            <a:prstDash val="solid"/>
            <a:round/>
            <a:headEnd len="med" w="med" type="none"/>
            <a:tailEnd len="med" w="med" type="stealth"/>
          </a:ln>
        </p:spPr>
      </p:cxnSp>
      <p:cxnSp>
        <p:nvCxnSpPr>
          <p:cNvPr id="93" name="Google Shape;93;p13"/>
          <p:cNvCxnSpPr>
            <a:stCxn id="64" idx="0"/>
            <a:endCxn id="73" idx="4"/>
          </p:cNvCxnSpPr>
          <p:nvPr/>
        </p:nvCxnSpPr>
        <p:spPr>
          <a:xfrm rot="10800000">
            <a:off x="2123223" y="4030673"/>
            <a:ext cx="0" cy="336900"/>
          </a:xfrm>
          <a:prstGeom prst="straightConnector1">
            <a:avLst/>
          </a:prstGeom>
          <a:noFill/>
          <a:ln cap="flat" cmpd="sng" w="19050">
            <a:solidFill>
              <a:schemeClr val="dk2"/>
            </a:solidFill>
            <a:prstDash val="solid"/>
            <a:round/>
            <a:headEnd len="med" w="med" type="none"/>
            <a:tailEnd len="med" w="med" type="stealth"/>
          </a:ln>
        </p:spPr>
      </p:cxnSp>
      <p:cxnSp>
        <p:nvCxnSpPr>
          <p:cNvPr id="94" name="Google Shape;94;p13"/>
          <p:cNvCxnSpPr/>
          <p:nvPr/>
        </p:nvCxnSpPr>
        <p:spPr>
          <a:xfrm flipH="1" rot="10800000">
            <a:off x="6068098" y="4570256"/>
            <a:ext cx="418800" cy="201300"/>
          </a:xfrm>
          <a:prstGeom prst="straightConnector1">
            <a:avLst/>
          </a:prstGeom>
          <a:noFill/>
          <a:ln cap="flat" cmpd="sng" w="19050">
            <a:solidFill>
              <a:schemeClr val="dk2"/>
            </a:solidFill>
            <a:prstDash val="solid"/>
            <a:round/>
            <a:headEnd len="med" w="med" type="none"/>
            <a:tailEnd len="med" w="med" type="stealth"/>
          </a:ln>
        </p:spPr>
      </p:cxnSp>
      <p:cxnSp>
        <p:nvCxnSpPr>
          <p:cNvPr id="95" name="Google Shape;95;p13"/>
          <p:cNvCxnSpPr>
            <a:stCxn id="82" idx="1"/>
          </p:cNvCxnSpPr>
          <p:nvPr/>
        </p:nvCxnSpPr>
        <p:spPr>
          <a:xfrm rot="10800000">
            <a:off x="7514750" y="4222179"/>
            <a:ext cx="530700" cy="30600"/>
          </a:xfrm>
          <a:prstGeom prst="straightConnector1">
            <a:avLst/>
          </a:prstGeom>
          <a:noFill/>
          <a:ln cap="flat" cmpd="sng" w="19050">
            <a:solidFill>
              <a:schemeClr val="dk2"/>
            </a:solidFill>
            <a:prstDash val="solid"/>
            <a:round/>
            <a:headEnd len="med" w="med" type="none"/>
            <a:tailEnd len="med" w="med" type="stealth"/>
          </a:ln>
        </p:spPr>
      </p:cxnSp>
      <p:cxnSp>
        <p:nvCxnSpPr>
          <p:cNvPr id="96" name="Google Shape;96;p13"/>
          <p:cNvCxnSpPr>
            <a:stCxn id="76" idx="2"/>
          </p:cNvCxnSpPr>
          <p:nvPr/>
        </p:nvCxnSpPr>
        <p:spPr>
          <a:xfrm>
            <a:off x="7863422" y="2732245"/>
            <a:ext cx="501600" cy="274200"/>
          </a:xfrm>
          <a:prstGeom prst="straightConnector1">
            <a:avLst/>
          </a:prstGeom>
          <a:noFill/>
          <a:ln cap="flat" cmpd="sng" w="19050">
            <a:solidFill>
              <a:schemeClr val="dk2"/>
            </a:solidFill>
            <a:prstDash val="solid"/>
            <a:round/>
            <a:headEnd len="med" w="med" type="none"/>
            <a:tailEnd len="med" w="med" type="stealth"/>
          </a:ln>
        </p:spPr>
      </p:cxnSp>
      <p:cxnSp>
        <p:nvCxnSpPr>
          <p:cNvPr id="97" name="Google Shape;97;p13"/>
          <p:cNvCxnSpPr/>
          <p:nvPr/>
        </p:nvCxnSpPr>
        <p:spPr>
          <a:xfrm flipH="1">
            <a:off x="7882652" y="566810"/>
            <a:ext cx="383400" cy="630300"/>
          </a:xfrm>
          <a:prstGeom prst="straightConnector1">
            <a:avLst/>
          </a:prstGeom>
          <a:noFill/>
          <a:ln cap="flat" cmpd="sng" w="19050">
            <a:solidFill>
              <a:schemeClr val="dk2"/>
            </a:solidFill>
            <a:prstDash val="solid"/>
            <a:round/>
            <a:headEnd len="med" w="med" type="none"/>
            <a:tailEnd len="med" w="med" type="stealth"/>
          </a:ln>
        </p:spPr>
      </p:cxnSp>
      <p:cxnSp>
        <p:nvCxnSpPr>
          <p:cNvPr id="98" name="Google Shape;98;p13"/>
          <p:cNvCxnSpPr>
            <a:endCxn id="75" idx="0"/>
          </p:cNvCxnSpPr>
          <p:nvPr/>
        </p:nvCxnSpPr>
        <p:spPr>
          <a:xfrm>
            <a:off x="8595019" y="462193"/>
            <a:ext cx="194700" cy="288600"/>
          </a:xfrm>
          <a:prstGeom prst="straightConnector1">
            <a:avLst/>
          </a:prstGeom>
          <a:noFill/>
          <a:ln cap="flat" cmpd="sng" w="19050">
            <a:solidFill>
              <a:schemeClr val="dk2"/>
            </a:solidFill>
            <a:prstDash val="solid"/>
            <a:round/>
            <a:headEnd len="med" w="med" type="none"/>
            <a:tailEnd len="med" w="med" type="stealth"/>
          </a:ln>
        </p:spPr>
      </p:cxnSp>
      <p:cxnSp>
        <p:nvCxnSpPr>
          <p:cNvPr id="99" name="Google Shape;99;p13"/>
          <p:cNvCxnSpPr>
            <a:stCxn id="68" idx="2"/>
          </p:cNvCxnSpPr>
          <p:nvPr/>
        </p:nvCxnSpPr>
        <p:spPr>
          <a:xfrm>
            <a:off x="3608133" y="3298416"/>
            <a:ext cx="353400" cy="443100"/>
          </a:xfrm>
          <a:prstGeom prst="straightConnector1">
            <a:avLst/>
          </a:prstGeom>
          <a:noFill/>
          <a:ln cap="flat" cmpd="sng" w="19050">
            <a:solidFill>
              <a:schemeClr val="dk2"/>
            </a:solidFill>
            <a:prstDash val="solid"/>
            <a:round/>
            <a:headEnd len="med" w="med" type="none"/>
            <a:tailEnd len="med" w="med" type="stealth"/>
          </a:ln>
        </p:spPr>
      </p:cxnSp>
      <p:cxnSp>
        <p:nvCxnSpPr>
          <p:cNvPr id="100" name="Google Shape;100;p13"/>
          <p:cNvCxnSpPr/>
          <p:nvPr/>
        </p:nvCxnSpPr>
        <p:spPr>
          <a:xfrm flipH="1">
            <a:off x="6979586" y="3562410"/>
            <a:ext cx="312300" cy="582000"/>
          </a:xfrm>
          <a:prstGeom prst="straightConnector1">
            <a:avLst/>
          </a:prstGeom>
          <a:noFill/>
          <a:ln cap="flat" cmpd="sng" w="19050">
            <a:solidFill>
              <a:schemeClr val="dk2"/>
            </a:solidFill>
            <a:prstDash val="solid"/>
            <a:round/>
            <a:headEnd len="med" w="med" type="none"/>
            <a:tailEnd len="med" w="med" type="stealth"/>
          </a:ln>
        </p:spPr>
      </p:cxnSp>
      <p:cxnSp>
        <p:nvCxnSpPr>
          <p:cNvPr id="101" name="Google Shape;101;p13"/>
          <p:cNvCxnSpPr>
            <a:stCxn id="69" idx="2"/>
            <a:endCxn id="71" idx="0"/>
          </p:cNvCxnSpPr>
          <p:nvPr/>
        </p:nvCxnSpPr>
        <p:spPr>
          <a:xfrm>
            <a:off x="5347662" y="2892355"/>
            <a:ext cx="22200" cy="122700"/>
          </a:xfrm>
          <a:prstGeom prst="straightConnector1">
            <a:avLst/>
          </a:prstGeom>
          <a:noFill/>
          <a:ln cap="flat" cmpd="sng" w="19050">
            <a:solidFill>
              <a:schemeClr val="dk2"/>
            </a:solidFill>
            <a:prstDash val="solid"/>
            <a:round/>
            <a:headEnd len="med" w="med" type="none"/>
            <a:tailEnd len="med" w="med" type="stealth"/>
          </a:ln>
        </p:spPr>
      </p:cxnSp>
      <p:sp>
        <p:nvSpPr>
          <p:cNvPr id="102" name="Google Shape;102;p13"/>
          <p:cNvSpPr txBox="1"/>
          <p:nvPr/>
        </p:nvSpPr>
        <p:spPr>
          <a:xfrm>
            <a:off x="61747" y="4204662"/>
            <a:ext cx="11349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flat bit of the display spinner can be laser cutted with an SVG file, laser cutted acrylic have a smooth surface, and the colour could be black, giving it a minimalistic modern feel.</a:t>
            </a:r>
            <a:endParaRPr sz="700"/>
          </a:p>
        </p:txBody>
      </p:sp>
      <p:cxnSp>
        <p:nvCxnSpPr>
          <p:cNvPr id="103" name="Google Shape;103;p13"/>
          <p:cNvCxnSpPr>
            <a:stCxn id="102" idx="0"/>
          </p:cNvCxnSpPr>
          <p:nvPr/>
        </p:nvCxnSpPr>
        <p:spPr>
          <a:xfrm rot="10800000">
            <a:off x="567697" y="3777462"/>
            <a:ext cx="61500" cy="4272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3"/>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05" name="Google Shape;105;p13"/>
          <p:cNvSpPr txBox="1"/>
          <p:nvPr/>
        </p:nvSpPr>
        <p:spPr>
          <a:xfrm>
            <a:off x="3335799" y="134264"/>
            <a:ext cx="1962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is the button panel, it will not only contain the buttons but also the Arduino chipboard, to control the lights on or off via communicating to the RTC attached next to it and the motion sensors, to turn the lights and spinners off if no one is around, as requested by the design specification to reduce energy consumption.</a:t>
            </a:r>
            <a:endParaRPr sz="700"/>
          </a:p>
        </p:txBody>
      </p:sp>
      <p:cxnSp>
        <p:nvCxnSpPr>
          <p:cNvPr id="106" name="Google Shape;106;p13"/>
          <p:cNvCxnSpPr/>
          <p:nvPr/>
        </p:nvCxnSpPr>
        <p:spPr>
          <a:xfrm>
            <a:off x="4518494" y="836588"/>
            <a:ext cx="477300" cy="45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