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e9c1f4df3_0_5:notes"/>
          <p:cNvSpPr/>
          <p:nvPr>
            <p:ph idx="2" type="sldImg"/>
          </p:nvPr>
        </p:nvSpPr>
        <p:spPr>
          <a:xfrm>
            <a:off x="38125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ee9c1f4d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Draw details on glass joints.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e9c1f4df3_0_206:notes"/>
          <p:cNvSpPr/>
          <p:nvPr>
            <p:ph idx="2" type="sldImg"/>
          </p:nvPr>
        </p:nvSpPr>
        <p:spPr>
          <a:xfrm>
            <a:off x="38125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e9c1f4df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Draw details on glass joints.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e9c1f4df3_0_281:notes"/>
          <p:cNvSpPr/>
          <p:nvPr>
            <p:ph idx="2" type="sldImg"/>
          </p:nvPr>
        </p:nvSpPr>
        <p:spPr>
          <a:xfrm>
            <a:off x="38125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e9c1f4df3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e9c1f4df3_0_381:notes"/>
          <p:cNvSpPr/>
          <p:nvPr>
            <p:ph idx="2" type="sldImg"/>
          </p:nvPr>
        </p:nvSpPr>
        <p:spPr>
          <a:xfrm>
            <a:off x="38125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e9c1f4df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Draw details on glass joints.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jpg"/><Relationship Id="rId10" Type="http://schemas.openxmlformats.org/officeDocument/2006/relationships/image" Target="../media/image3.jpg"/><Relationship Id="rId13" Type="http://schemas.openxmlformats.org/officeDocument/2006/relationships/image" Target="../media/image7.jpg"/><Relationship Id="rId12" Type="http://schemas.openxmlformats.org/officeDocument/2006/relationships/image" Target="../media/image5.jpg"/><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1.jpg"/><Relationship Id="rId9" Type="http://schemas.openxmlformats.org/officeDocument/2006/relationships/image" Target="../media/image8.jpg"/><Relationship Id="rId14" Type="http://schemas.openxmlformats.org/officeDocument/2006/relationships/image" Target="../media/image15.jpg"/><Relationship Id="rId5" Type="http://schemas.openxmlformats.org/officeDocument/2006/relationships/image" Target="../media/image14.jpg"/><Relationship Id="rId6" Type="http://schemas.openxmlformats.org/officeDocument/2006/relationships/image" Target="../media/image12.jpg"/><Relationship Id="rId7" Type="http://schemas.openxmlformats.org/officeDocument/2006/relationships/image" Target="../media/image6.jpg"/><Relationship Id="rId8"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1.jpg"/><Relationship Id="rId5" Type="http://schemas.openxmlformats.org/officeDocument/2006/relationships/image" Target="../media/image12.jpg"/><Relationship Id="rId6" Type="http://schemas.openxmlformats.org/officeDocument/2006/relationships/image" Target="../media/image4.png"/><Relationship Id="rId7"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15.jpg"/><Relationship Id="rId5" Type="http://schemas.openxmlformats.org/officeDocument/2006/relationships/image" Target="../media/image17.jpg"/><Relationship Id="rId6" Type="http://schemas.openxmlformats.org/officeDocument/2006/relationships/image" Target="../media/image5.jpg"/><Relationship Id="rId7" Type="http://schemas.openxmlformats.org/officeDocument/2006/relationships/image" Target="../media/image11.jpg"/><Relationship Id="rId8"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3.jpg"/><Relationship Id="rId4" Type="http://schemas.openxmlformats.org/officeDocument/2006/relationships/image" Target="../media/image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67455" l="18084" r="51908" t="0"/>
          <a:stretch/>
        </p:blipFill>
        <p:spPr>
          <a:xfrm>
            <a:off x="352788" y="476773"/>
            <a:ext cx="2828154" cy="1724374"/>
          </a:xfrm>
          <a:prstGeom prst="rect">
            <a:avLst/>
          </a:prstGeom>
          <a:noFill/>
          <a:ln>
            <a:noFill/>
          </a:ln>
        </p:spPr>
      </p:pic>
      <p:pic>
        <p:nvPicPr>
          <p:cNvPr id="55" name="Google Shape;55;p13"/>
          <p:cNvPicPr preferRelativeResize="0"/>
          <p:nvPr/>
        </p:nvPicPr>
        <p:blipFill rotWithShape="1">
          <a:blip r:embed="rId4">
            <a:alphaModFix/>
          </a:blip>
          <a:srcRect b="53968" l="4964" r="71978" t="12358"/>
          <a:stretch/>
        </p:blipFill>
        <p:spPr>
          <a:xfrm>
            <a:off x="6249278" y="82827"/>
            <a:ext cx="2407165" cy="1976232"/>
          </a:xfrm>
          <a:prstGeom prst="rect">
            <a:avLst/>
          </a:prstGeom>
          <a:noFill/>
          <a:ln>
            <a:noFill/>
          </a:ln>
        </p:spPr>
      </p:pic>
      <p:pic>
        <p:nvPicPr>
          <p:cNvPr id="56" name="Google Shape;56;p13"/>
          <p:cNvPicPr preferRelativeResize="0"/>
          <p:nvPr/>
        </p:nvPicPr>
        <p:blipFill rotWithShape="1">
          <a:blip r:embed="rId5">
            <a:alphaModFix/>
          </a:blip>
          <a:srcRect b="70232" l="53159" r="32152" t="11575"/>
          <a:stretch/>
        </p:blipFill>
        <p:spPr>
          <a:xfrm>
            <a:off x="7685889" y="2526338"/>
            <a:ext cx="1412482" cy="983468"/>
          </a:xfrm>
          <a:prstGeom prst="rect">
            <a:avLst/>
          </a:prstGeom>
          <a:noFill/>
          <a:ln>
            <a:noFill/>
          </a:ln>
        </p:spPr>
      </p:pic>
      <p:pic>
        <p:nvPicPr>
          <p:cNvPr id="57" name="Google Shape;57;p13"/>
          <p:cNvPicPr preferRelativeResize="0"/>
          <p:nvPr/>
        </p:nvPicPr>
        <p:blipFill rotWithShape="1">
          <a:blip r:embed="rId6">
            <a:alphaModFix/>
          </a:blip>
          <a:srcRect b="59613" l="64369" r="12766" t="11915"/>
          <a:stretch/>
        </p:blipFill>
        <p:spPr>
          <a:xfrm>
            <a:off x="2702666" y="3446920"/>
            <a:ext cx="2090994" cy="1463794"/>
          </a:xfrm>
          <a:prstGeom prst="rect">
            <a:avLst/>
          </a:prstGeom>
          <a:noFill/>
          <a:ln>
            <a:noFill/>
          </a:ln>
        </p:spPr>
      </p:pic>
      <p:pic>
        <p:nvPicPr>
          <p:cNvPr id="58" name="Google Shape;58;p13"/>
          <p:cNvPicPr preferRelativeResize="0"/>
          <p:nvPr/>
        </p:nvPicPr>
        <p:blipFill rotWithShape="1">
          <a:blip r:embed="rId7">
            <a:alphaModFix/>
          </a:blip>
          <a:srcRect b="51190" l="48266" r="42156" t="39718"/>
          <a:stretch/>
        </p:blipFill>
        <p:spPr>
          <a:xfrm>
            <a:off x="4782616" y="997978"/>
            <a:ext cx="1235378" cy="633098"/>
          </a:xfrm>
          <a:prstGeom prst="rect">
            <a:avLst/>
          </a:prstGeom>
          <a:noFill/>
          <a:ln>
            <a:noFill/>
          </a:ln>
        </p:spPr>
      </p:pic>
      <p:pic>
        <p:nvPicPr>
          <p:cNvPr id="59" name="Google Shape;59;p13"/>
          <p:cNvPicPr preferRelativeResize="0"/>
          <p:nvPr/>
        </p:nvPicPr>
        <p:blipFill rotWithShape="1">
          <a:blip r:embed="rId8">
            <a:alphaModFix/>
          </a:blip>
          <a:srcRect b="58697" l="44518" r="45937" t="33858"/>
          <a:stretch/>
        </p:blipFill>
        <p:spPr>
          <a:xfrm>
            <a:off x="4255354" y="1629022"/>
            <a:ext cx="1221937" cy="514494"/>
          </a:xfrm>
          <a:prstGeom prst="rect">
            <a:avLst/>
          </a:prstGeom>
          <a:noFill/>
          <a:ln>
            <a:noFill/>
          </a:ln>
        </p:spPr>
      </p:pic>
      <p:pic>
        <p:nvPicPr>
          <p:cNvPr id="60" name="Google Shape;60;p13"/>
          <p:cNvPicPr preferRelativeResize="0"/>
          <p:nvPr/>
        </p:nvPicPr>
        <p:blipFill rotWithShape="1">
          <a:blip r:embed="rId9">
            <a:alphaModFix/>
          </a:blip>
          <a:srcRect b="49998" l="54392" r="25405" t="26905"/>
          <a:stretch/>
        </p:blipFill>
        <p:spPr>
          <a:xfrm>
            <a:off x="5608759" y="3598603"/>
            <a:ext cx="2356819" cy="1514704"/>
          </a:xfrm>
          <a:prstGeom prst="rect">
            <a:avLst/>
          </a:prstGeom>
          <a:noFill/>
          <a:ln>
            <a:noFill/>
          </a:ln>
        </p:spPr>
      </p:pic>
      <p:pic>
        <p:nvPicPr>
          <p:cNvPr id="61" name="Google Shape;61;p13"/>
          <p:cNvPicPr preferRelativeResize="0"/>
          <p:nvPr/>
        </p:nvPicPr>
        <p:blipFill rotWithShape="1">
          <a:blip r:embed="rId10">
            <a:alphaModFix/>
          </a:blip>
          <a:srcRect b="83571" l="44518" r="42265" t="0"/>
          <a:stretch/>
        </p:blipFill>
        <p:spPr>
          <a:xfrm>
            <a:off x="5539687" y="2370156"/>
            <a:ext cx="1312588" cy="917346"/>
          </a:xfrm>
          <a:prstGeom prst="rect">
            <a:avLst/>
          </a:prstGeom>
          <a:noFill/>
          <a:ln>
            <a:noFill/>
          </a:ln>
        </p:spPr>
      </p:pic>
      <p:pic>
        <p:nvPicPr>
          <p:cNvPr id="62" name="Google Shape;62;p13"/>
          <p:cNvPicPr preferRelativeResize="0"/>
          <p:nvPr/>
        </p:nvPicPr>
        <p:blipFill rotWithShape="1">
          <a:blip r:embed="rId11">
            <a:alphaModFix/>
          </a:blip>
          <a:srcRect b="54211" l="36924" r="55480" t="32704"/>
          <a:stretch/>
        </p:blipFill>
        <p:spPr>
          <a:xfrm>
            <a:off x="114436" y="3462410"/>
            <a:ext cx="788110" cy="633098"/>
          </a:xfrm>
          <a:prstGeom prst="rect">
            <a:avLst/>
          </a:prstGeom>
          <a:noFill/>
          <a:ln>
            <a:noFill/>
          </a:ln>
        </p:spPr>
      </p:pic>
      <p:pic>
        <p:nvPicPr>
          <p:cNvPr id="63" name="Google Shape;63;p13"/>
          <p:cNvPicPr preferRelativeResize="0"/>
          <p:nvPr/>
        </p:nvPicPr>
        <p:blipFill rotWithShape="1">
          <a:blip r:embed="rId12">
            <a:alphaModFix/>
          </a:blip>
          <a:srcRect b="32451" l="46547" r="42588" t="50712"/>
          <a:stretch/>
        </p:blipFill>
        <p:spPr>
          <a:xfrm>
            <a:off x="1541001" y="3489325"/>
            <a:ext cx="1052906" cy="917346"/>
          </a:xfrm>
          <a:prstGeom prst="rect">
            <a:avLst/>
          </a:prstGeom>
          <a:noFill/>
          <a:ln>
            <a:noFill/>
          </a:ln>
        </p:spPr>
      </p:pic>
      <p:sp>
        <p:nvSpPr>
          <p:cNvPr id="64" name="Google Shape;64;p13"/>
          <p:cNvSpPr txBox="1"/>
          <p:nvPr/>
        </p:nvSpPr>
        <p:spPr>
          <a:xfrm>
            <a:off x="1331973" y="4367573"/>
            <a:ext cx="1582500" cy="750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display spinner’s motor flange can be 3d printed, which will then lock tightly onto the motor’s axle, allowing the spinner to spin. The flange will then be glued onto the display spinner as shown here.</a:t>
            </a:r>
            <a:endParaRPr sz="700"/>
          </a:p>
        </p:txBody>
      </p:sp>
      <p:sp>
        <p:nvSpPr>
          <p:cNvPr id="65" name="Google Shape;65;p13"/>
          <p:cNvSpPr txBox="1"/>
          <p:nvPr/>
        </p:nvSpPr>
        <p:spPr>
          <a:xfrm>
            <a:off x="760027" y="2958902"/>
            <a:ext cx="1582500" cy="750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spinner would be powered by DC electricity. A low speed high torque DC motor will be responsible for the spinning, as DC motors are save and don’t pose a risk of electrocution.</a:t>
            </a:r>
            <a:endParaRPr sz="700"/>
          </a:p>
        </p:txBody>
      </p:sp>
      <p:sp>
        <p:nvSpPr>
          <p:cNvPr id="66" name="Google Shape;66;p13"/>
          <p:cNvSpPr txBox="1"/>
          <p:nvPr/>
        </p:nvSpPr>
        <p:spPr>
          <a:xfrm>
            <a:off x="282182" y="174829"/>
            <a:ext cx="1362300" cy="411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2000" u="sng"/>
              <a:t>Design 1</a:t>
            </a:r>
            <a:endParaRPr sz="1200"/>
          </a:p>
        </p:txBody>
      </p:sp>
      <p:sp>
        <p:nvSpPr>
          <p:cNvPr id="67" name="Google Shape;67;p13"/>
          <p:cNvSpPr txBox="1"/>
          <p:nvPr/>
        </p:nvSpPr>
        <p:spPr>
          <a:xfrm>
            <a:off x="5456993" y="1614103"/>
            <a:ext cx="1518300" cy="427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LSH, RSH, Front and Back contains 6 PIR motion sensors in total to reduce power usage.</a:t>
            </a:r>
            <a:endParaRPr sz="700"/>
          </a:p>
        </p:txBody>
      </p:sp>
      <p:sp>
        <p:nvSpPr>
          <p:cNvPr id="68" name="Google Shape;68;p13"/>
          <p:cNvSpPr txBox="1"/>
          <p:nvPr/>
        </p:nvSpPr>
        <p:spPr>
          <a:xfrm>
            <a:off x="2816883" y="2871216"/>
            <a:ext cx="1582500" cy="427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An option for this design is that the glass or acrylic panes can be joint by Silicon glue or UV glue.</a:t>
            </a:r>
            <a:endParaRPr sz="700"/>
          </a:p>
        </p:txBody>
      </p:sp>
      <p:sp>
        <p:nvSpPr>
          <p:cNvPr id="69" name="Google Shape;69;p13"/>
          <p:cNvSpPr txBox="1"/>
          <p:nvPr/>
        </p:nvSpPr>
        <p:spPr>
          <a:xfrm>
            <a:off x="4556412" y="2357155"/>
            <a:ext cx="1582500" cy="535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part that slides open and closes would needs to be joint via strong housing joints. PVA glue will be used as the adhesive.</a:t>
            </a:r>
            <a:endParaRPr sz="700"/>
          </a:p>
        </p:txBody>
      </p:sp>
      <p:sp>
        <p:nvSpPr>
          <p:cNvPr id="70" name="Google Shape;70;p13"/>
          <p:cNvSpPr txBox="1"/>
          <p:nvPr/>
        </p:nvSpPr>
        <p:spPr>
          <a:xfrm>
            <a:off x="5458430" y="82827"/>
            <a:ext cx="1312500" cy="642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button panel will contain a potentiometer knob to control speed of motor. And ON/OFF switch to control whether lights are on or off.</a:t>
            </a:r>
            <a:endParaRPr sz="700"/>
          </a:p>
        </p:txBody>
      </p:sp>
      <p:pic>
        <p:nvPicPr>
          <p:cNvPr id="71" name="Google Shape;71;p13"/>
          <p:cNvPicPr preferRelativeResize="0"/>
          <p:nvPr/>
        </p:nvPicPr>
        <p:blipFill rotWithShape="1">
          <a:blip r:embed="rId13">
            <a:alphaModFix/>
          </a:blip>
          <a:srcRect b="71714" l="48224" r="44590" t="19178"/>
          <a:stretch/>
        </p:blipFill>
        <p:spPr>
          <a:xfrm>
            <a:off x="4975899" y="3015009"/>
            <a:ext cx="788110" cy="561586"/>
          </a:xfrm>
          <a:prstGeom prst="rect">
            <a:avLst/>
          </a:prstGeom>
          <a:noFill/>
          <a:ln>
            <a:noFill/>
          </a:ln>
        </p:spPr>
      </p:pic>
      <p:sp>
        <p:nvSpPr>
          <p:cNvPr id="72" name="Google Shape;72;p13"/>
          <p:cNvSpPr txBox="1"/>
          <p:nvPr/>
        </p:nvSpPr>
        <p:spPr>
          <a:xfrm>
            <a:off x="2995703" y="1015567"/>
            <a:ext cx="1518300" cy="8583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Parts of the controller would be 3D printed. In the inside would consist of a circuit board that links to the motion sensors. An RTC would also be in here to know what time it is, and whether to turn the lights on or off</a:t>
            </a:r>
            <a:endParaRPr sz="700"/>
          </a:p>
        </p:txBody>
      </p:sp>
      <p:sp>
        <p:nvSpPr>
          <p:cNvPr id="73" name="Google Shape;73;p13"/>
          <p:cNvSpPr/>
          <p:nvPr/>
        </p:nvSpPr>
        <p:spPr>
          <a:xfrm>
            <a:off x="1996183" y="3829062"/>
            <a:ext cx="254100" cy="201600"/>
          </a:xfrm>
          <a:prstGeom prst="ellipse">
            <a:avLst/>
          </a:prstGeom>
          <a:solidFill>
            <a:schemeClr val="lt1"/>
          </a:solidFill>
          <a:ln cap="flat" cmpd="sng" w="9525">
            <a:solidFill>
              <a:srgbClr val="FFFFFF"/>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74" name="Google Shape;74;p13"/>
          <p:cNvSpPr txBox="1"/>
          <p:nvPr/>
        </p:nvSpPr>
        <p:spPr>
          <a:xfrm>
            <a:off x="7515762" y="35202"/>
            <a:ext cx="1582500" cy="427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An option for this design is that the glass panes can be joint by Glass-to-Glass steel partitioning joint</a:t>
            </a:r>
            <a:endParaRPr sz="700"/>
          </a:p>
        </p:txBody>
      </p:sp>
      <p:pic>
        <p:nvPicPr>
          <p:cNvPr id="75" name="Google Shape;75;p13"/>
          <p:cNvPicPr preferRelativeResize="0"/>
          <p:nvPr/>
        </p:nvPicPr>
        <p:blipFill rotWithShape="1">
          <a:blip r:embed="rId14">
            <a:alphaModFix/>
          </a:blip>
          <a:srcRect b="17708" l="49194" r="42061" t="66279"/>
          <a:stretch/>
        </p:blipFill>
        <p:spPr>
          <a:xfrm>
            <a:off x="8494825" y="750793"/>
            <a:ext cx="589788" cy="607145"/>
          </a:xfrm>
          <a:prstGeom prst="rect">
            <a:avLst/>
          </a:prstGeom>
          <a:noFill/>
          <a:ln>
            <a:noFill/>
          </a:ln>
        </p:spPr>
      </p:pic>
      <p:sp>
        <p:nvSpPr>
          <p:cNvPr id="76" name="Google Shape;76;p13"/>
          <p:cNvSpPr txBox="1"/>
          <p:nvPr/>
        </p:nvSpPr>
        <p:spPr>
          <a:xfrm>
            <a:off x="6852272" y="1981645"/>
            <a:ext cx="2022300" cy="750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wood section would be made of rubberwood to provide its integrity and joint by finger joints on its corner section. Depending on its complexity, mitre joints could even be used. And the wood section needs to be painted black as per requested by the specification.</a:t>
            </a:r>
            <a:endParaRPr sz="700"/>
          </a:p>
        </p:txBody>
      </p:sp>
      <p:sp>
        <p:nvSpPr>
          <p:cNvPr id="77" name="Google Shape;77;p13"/>
          <p:cNvSpPr txBox="1"/>
          <p:nvPr/>
        </p:nvSpPr>
        <p:spPr>
          <a:xfrm>
            <a:off x="1992915" y="86002"/>
            <a:ext cx="1163400" cy="642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smooth corners would be made from steam bending and then sanded down to give it a nice finish.</a:t>
            </a:r>
            <a:endParaRPr sz="700"/>
          </a:p>
        </p:txBody>
      </p:sp>
      <p:sp>
        <p:nvSpPr>
          <p:cNvPr id="78" name="Google Shape;78;p13"/>
          <p:cNvSpPr txBox="1"/>
          <p:nvPr/>
        </p:nvSpPr>
        <p:spPr>
          <a:xfrm>
            <a:off x="1086002" y="2344118"/>
            <a:ext cx="1746000" cy="642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This design consists of a drawer mechanism to access it’s inside, so it would be easier for the user to arrange the product he/she wants to put on display.</a:t>
            </a:r>
            <a:endParaRPr sz="700"/>
          </a:p>
        </p:txBody>
      </p:sp>
      <p:sp>
        <p:nvSpPr>
          <p:cNvPr id="79" name="Google Shape;79;p13"/>
          <p:cNvSpPr txBox="1"/>
          <p:nvPr/>
        </p:nvSpPr>
        <p:spPr>
          <a:xfrm>
            <a:off x="264100" y="1791830"/>
            <a:ext cx="1412400" cy="642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This cabinet will be powered by mains electricity. Connected via an extension cable, and then the AC current is converted to safe 5V DC via a power adapter </a:t>
            </a:r>
            <a:endParaRPr sz="700"/>
          </a:p>
        </p:txBody>
      </p:sp>
      <p:sp>
        <p:nvSpPr>
          <p:cNvPr id="80" name="Google Shape;80;p13"/>
          <p:cNvSpPr txBox="1"/>
          <p:nvPr/>
        </p:nvSpPr>
        <p:spPr>
          <a:xfrm>
            <a:off x="2940322" y="2075247"/>
            <a:ext cx="1163400" cy="8583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Display mechanism contains a door lock to prevent theft, to provide a secure display environment for the artifact as mentioned in specification.</a:t>
            </a:r>
            <a:endParaRPr sz="700"/>
          </a:p>
        </p:txBody>
      </p:sp>
      <p:sp>
        <p:nvSpPr>
          <p:cNvPr id="81" name="Google Shape;81;p13"/>
          <p:cNvSpPr txBox="1"/>
          <p:nvPr/>
        </p:nvSpPr>
        <p:spPr>
          <a:xfrm>
            <a:off x="6623239" y="3100478"/>
            <a:ext cx="1582500" cy="535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rubberwood will be covered by black veneer or black paint for aesthetic purposes. Clearcoat spray paint could be applied afterwards too.</a:t>
            </a:r>
            <a:endParaRPr sz="700"/>
          </a:p>
        </p:txBody>
      </p:sp>
      <p:sp>
        <p:nvSpPr>
          <p:cNvPr id="82" name="Google Shape;82;p13"/>
          <p:cNvSpPr txBox="1"/>
          <p:nvPr/>
        </p:nvSpPr>
        <p:spPr>
          <a:xfrm>
            <a:off x="8045450" y="3715929"/>
            <a:ext cx="1052700" cy="1073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display side contains 8x LED lights connected to a microcontroller, ie Arduino chipboard which would be close to he button panel, which will control whether the lights are on or off.</a:t>
            </a:r>
            <a:endParaRPr sz="700"/>
          </a:p>
        </p:txBody>
      </p:sp>
      <p:sp>
        <p:nvSpPr>
          <p:cNvPr id="83" name="Google Shape;83;p13"/>
          <p:cNvSpPr txBox="1"/>
          <p:nvPr/>
        </p:nvSpPr>
        <p:spPr>
          <a:xfrm>
            <a:off x="5023878" y="4505169"/>
            <a:ext cx="1099500" cy="535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Bottom side consists of railing for the drawer mechanism to slide open and close.</a:t>
            </a:r>
            <a:endParaRPr sz="700"/>
          </a:p>
        </p:txBody>
      </p:sp>
      <p:cxnSp>
        <p:nvCxnSpPr>
          <p:cNvPr id="84" name="Google Shape;84;p13"/>
          <p:cNvCxnSpPr/>
          <p:nvPr/>
        </p:nvCxnSpPr>
        <p:spPr>
          <a:xfrm flipH="1" rot="10800000">
            <a:off x="902547" y="1567881"/>
            <a:ext cx="251700" cy="226800"/>
          </a:xfrm>
          <a:prstGeom prst="straightConnector1">
            <a:avLst/>
          </a:prstGeom>
          <a:noFill/>
          <a:ln cap="flat" cmpd="sng" w="19050">
            <a:solidFill>
              <a:schemeClr val="dk2"/>
            </a:solidFill>
            <a:prstDash val="solid"/>
            <a:round/>
            <a:headEnd len="med" w="med" type="none"/>
            <a:tailEnd len="med" w="med" type="stealth"/>
          </a:ln>
        </p:spPr>
      </p:cxnSp>
      <p:cxnSp>
        <p:nvCxnSpPr>
          <p:cNvPr id="85" name="Google Shape;85;p13"/>
          <p:cNvCxnSpPr>
            <a:stCxn id="80" idx="0"/>
          </p:cNvCxnSpPr>
          <p:nvPr/>
        </p:nvCxnSpPr>
        <p:spPr>
          <a:xfrm rot="10800000">
            <a:off x="2561722" y="1896747"/>
            <a:ext cx="960300" cy="178500"/>
          </a:xfrm>
          <a:prstGeom prst="straightConnector1">
            <a:avLst/>
          </a:prstGeom>
          <a:noFill/>
          <a:ln cap="flat" cmpd="sng" w="19050">
            <a:solidFill>
              <a:schemeClr val="dk2"/>
            </a:solidFill>
            <a:prstDash val="solid"/>
            <a:round/>
            <a:headEnd len="med" w="med" type="none"/>
            <a:tailEnd len="med" w="med" type="stealth"/>
          </a:ln>
        </p:spPr>
      </p:cxnSp>
      <p:cxnSp>
        <p:nvCxnSpPr>
          <p:cNvPr id="86" name="Google Shape;86;p13"/>
          <p:cNvCxnSpPr/>
          <p:nvPr/>
        </p:nvCxnSpPr>
        <p:spPr>
          <a:xfrm flipH="1" rot="10800000">
            <a:off x="1787449" y="1903858"/>
            <a:ext cx="290400" cy="451800"/>
          </a:xfrm>
          <a:prstGeom prst="straightConnector1">
            <a:avLst/>
          </a:prstGeom>
          <a:noFill/>
          <a:ln cap="flat" cmpd="sng" w="19050">
            <a:solidFill>
              <a:schemeClr val="dk2"/>
            </a:solidFill>
            <a:prstDash val="solid"/>
            <a:round/>
            <a:headEnd len="med" w="med" type="none"/>
            <a:tailEnd len="med" w="med" type="stealth"/>
          </a:ln>
        </p:spPr>
      </p:cxnSp>
      <p:cxnSp>
        <p:nvCxnSpPr>
          <p:cNvPr id="87" name="Google Shape;87;p13"/>
          <p:cNvCxnSpPr>
            <a:stCxn id="77" idx="2"/>
          </p:cNvCxnSpPr>
          <p:nvPr/>
        </p:nvCxnSpPr>
        <p:spPr>
          <a:xfrm flipH="1">
            <a:off x="2424615" y="728902"/>
            <a:ext cx="150000" cy="488700"/>
          </a:xfrm>
          <a:prstGeom prst="straightConnector1">
            <a:avLst/>
          </a:prstGeom>
          <a:noFill/>
          <a:ln cap="flat" cmpd="sng" w="19050">
            <a:solidFill>
              <a:schemeClr val="dk2"/>
            </a:solidFill>
            <a:prstDash val="solid"/>
            <a:round/>
            <a:headEnd len="med" w="med" type="none"/>
            <a:tailEnd len="med" w="med" type="stealth"/>
          </a:ln>
        </p:spPr>
      </p:cxnSp>
      <p:cxnSp>
        <p:nvCxnSpPr>
          <p:cNvPr id="88" name="Google Shape;88;p13"/>
          <p:cNvCxnSpPr/>
          <p:nvPr/>
        </p:nvCxnSpPr>
        <p:spPr>
          <a:xfrm flipH="1" rot="10800000">
            <a:off x="6090557" y="1357903"/>
            <a:ext cx="586800" cy="256200"/>
          </a:xfrm>
          <a:prstGeom prst="straightConnector1">
            <a:avLst/>
          </a:prstGeom>
          <a:noFill/>
          <a:ln cap="flat" cmpd="sng" w="19050">
            <a:solidFill>
              <a:schemeClr val="dk2"/>
            </a:solidFill>
            <a:prstDash val="solid"/>
            <a:round/>
            <a:headEnd len="med" w="med" type="none"/>
            <a:tailEnd len="med" w="med" type="stealth"/>
          </a:ln>
        </p:spPr>
      </p:cxnSp>
      <p:cxnSp>
        <p:nvCxnSpPr>
          <p:cNvPr id="89" name="Google Shape;89;p13"/>
          <p:cNvCxnSpPr>
            <a:stCxn id="67" idx="3"/>
          </p:cNvCxnSpPr>
          <p:nvPr/>
        </p:nvCxnSpPr>
        <p:spPr>
          <a:xfrm flipH="1" rot="10800000">
            <a:off x="6975293" y="1763503"/>
            <a:ext cx="564300" cy="64200"/>
          </a:xfrm>
          <a:prstGeom prst="straightConnector1">
            <a:avLst/>
          </a:prstGeom>
          <a:noFill/>
          <a:ln cap="flat" cmpd="sng" w="19050">
            <a:solidFill>
              <a:schemeClr val="dk2"/>
            </a:solidFill>
            <a:prstDash val="solid"/>
            <a:round/>
            <a:headEnd len="med" w="med" type="none"/>
            <a:tailEnd len="med" w="med" type="stealth"/>
          </a:ln>
        </p:spPr>
      </p:cxnSp>
      <p:cxnSp>
        <p:nvCxnSpPr>
          <p:cNvPr id="90" name="Google Shape;90;p13"/>
          <p:cNvCxnSpPr/>
          <p:nvPr/>
        </p:nvCxnSpPr>
        <p:spPr>
          <a:xfrm>
            <a:off x="3926560" y="1640152"/>
            <a:ext cx="406800" cy="164700"/>
          </a:xfrm>
          <a:prstGeom prst="straightConnector1">
            <a:avLst/>
          </a:prstGeom>
          <a:noFill/>
          <a:ln cap="flat" cmpd="sng" w="19050">
            <a:solidFill>
              <a:schemeClr val="dk2"/>
            </a:solidFill>
            <a:prstDash val="solid"/>
            <a:round/>
            <a:headEnd len="med" w="med" type="none"/>
            <a:tailEnd len="med" w="med" type="stealth"/>
          </a:ln>
        </p:spPr>
      </p:cxnSp>
      <p:cxnSp>
        <p:nvCxnSpPr>
          <p:cNvPr id="91" name="Google Shape;91;p13"/>
          <p:cNvCxnSpPr>
            <a:stCxn id="70" idx="2"/>
          </p:cNvCxnSpPr>
          <p:nvPr/>
        </p:nvCxnSpPr>
        <p:spPr>
          <a:xfrm flipH="1">
            <a:off x="5745380" y="725727"/>
            <a:ext cx="369300" cy="530400"/>
          </a:xfrm>
          <a:prstGeom prst="straightConnector1">
            <a:avLst/>
          </a:prstGeom>
          <a:noFill/>
          <a:ln cap="flat" cmpd="sng" w="19050">
            <a:solidFill>
              <a:schemeClr val="dk2"/>
            </a:solidFill>
            <a:prstDash val="solid"/>
            <a:round/>
            <a:headEnd len="med" w="med" type="none"/>
            <a:tailEnd len="med" w="med" type="stealth"/>
          </a:ln>
        </p:spPr>
      </p:cxnSp>
      <p:cxnSp>
        <p:nvCxnSpPr>
          <p:cNvPr id="92" name="Google Shape;92;p13"/>
          <p:cNvCxnSpPr>
            <a:endCxn id="73" idx="1"/>
          </p:cNvCxnSpPr>
          <p:nvPr/>
        </p:nvCxnSpPr>
        <p:spPr>
          <a:xfrm>
            <a:off x="1479595" y="3462286"/>
            <a:ext cx="553800" cy="396300"/>
          </a:xfrm>
          <a:prstGeom prst="straightConnector1">
            <a:avLst/>
          </a:prstGeom>
          <a:noFill/>
          <a:ln cap="flat" cmpd="sng" w="19050">
            <a:solidFill>
              <a:schemeClr val="dk2"/>
            </a:solidFill>
            <a:prstDash val="solid"/>
            <a:round/>
            <a:headEnd len="med" w="med" type="none"/>
            <a:tailEnd len="med" w="med" type="stealth"/>
          </a:ln>
        </p:spPr>
      </p:cxnSp>
      <p:cxnSp>
        <p:nvCxnSpPr>
          <p:cNvPr id="93" name="Google Shape;93;p13"/>
          <p:cNvCxnSpPr>
            <a:stCxn id="64" idx="0"/>
            <a:endCxn id="73" idx="4"/>
          </p:cNvCxnSpPr>
          <p:nvPr/>
        </p:nvCxnSpPr>
        <p:spPr>
          <a:xfrm rot="10800000">
            <a:off x="2123223" y="4030673"/>
            <a:ext cx="0" cy="336900"/>
          </a:xfrm>
          <a:prstGeom prst="straightConnector1">
            <a:avLst/>
          </a:prstGeom>
          <a:noFill/>
          <a:ln cap="flat" cmpd="sng" w="19050">
            <a:solidFill>
              <a:schemeClr val="dk2"/>
            </a:solidFill>
            <a:prstDash val="solid"/>
            <a:round/>
            <a:headEnd len="med" w="med" type="none"/>
            <a:tailEnd len="med" w="med" type="stealth"/>
          </a:ln>
        </p:spPr>
      </p:cxnSp>
      <p:cxnSp>
        <p:nvCxnSpPr>
          <p:cNvPr id="94" name="Google Shape;94;p13"/>
          <p:cNvCxnSpPr/>
          <p:nvPr/>
        </p:nvCxnSpPr>
        <p:spPr>
          <a:xfrm flipH="1" rot="10800000">
            <a:off x="6068098" y="4570256"/>
            <a:ext cx="418800" cy="201300"/>
          </a:xfrm>
          <a:prstGeom prst="straightConnector1">
            <a:avLst/>
          </a:prstGeom>
          <a:noFill/>
          <a:ln cap="flat" cmpd="sng" w="19050">
            <a:solidFill>
              <a:schemeClr val="dk2"/>
            </a:solidFill>
            <a:prstDash val="solid"/>
            <a:round/>
            <a:headEnd len="med" w="med" type="none"/>
            <a:tailEnd len="med" w="med" type="stealth"/>
          </a:ln>
        </p:spPr>
      </p:cxnSp>
      <p:cxnSp>
        <p:nvCxnSpPr>
          <p:cNvPr id="95" name="Google Shape;95;p13"/>
          <p:cNvCxnSpPr>
            <a:stCxn id="82" idx="1"/>
          </p:cNvCxnSpPr>
          <p:nvPr/>
        </p:nvCxnSpPr>
        <p:spPr>
          <a:xfrm rot="10800000">
            <a:off x="7514750" y="4222179"/>
            <a:ext cx="530700" cy="30600"/>
          </a:xfrm>
          <a:prstGeom prst="straightConnector1">
            <a:avLst/>
          </a:prstGeom>
          <a:noFill/>
          <a:ln cap="flat" cmpd="sng" w="19050">
            <a:solidFill>
              <a:schemeClr val="dk2"/>
            </a:solidFill>
            <a:prstDash val="solid"/>
            <a:round/>
            <a:headEnd len="med" w="med" type="none"/>
            <a:tailEnd len="med" w="med" type="stealth"/>
          </a:ln>
        </p:spPr>
      </p:cxnSp>
      <p:cxnSp>
        <p:nvCxnSpPr>
          <p:cNvPr id="96" name="Google Shape;96;p13"/>
          <p:cNvCxnSpPr>
            <a:stCxn id="76" idx="2"/>
          </p:cNvCxnSpPr>
          <p:nvPr/>
        </p:nvCxnSpPr>
        <p:spPr>
          <a:xfrm>
            <a:off x="7863422" y="2732245"/>
            <a:ext cx="501600" cy="274200"/>
          </a:xfrm>
          <a:prstGeom prst="straightConnector1">
            <a:avLst/>
          </a:prstGeom>
          <a:noFill/>
          <a:ln cap="flat" cmpd="sng" w="19050">
            <a:solidFill>
              <a:schemeClr val="dk2"/>
            </a:solidFill>
            <a:prstDash val="solid"/>
            <a:round/>
            <a:headEnd len="med" w="med" type="none"/>
            <a:tailEnd len="med" w="med" type="stealth"/>
          </a:ln>
        </p:spPr>
      </p:cxnSp>
      <p:cxnSp>
        <p:nvCxnSpPr>
          <p:cNvPr id="97" name="Google Shape;97;p13"/>
          <p:cNvCxnSpPr/>
          <p:nvPr/>
        </p:nvCxnSpPr>
        <p:spPr>
          <a:xfrm flipH="1">
            <a:off x="7882652" y="566810"/>
            <a:ext cx="383400" cy="630300"/>
          </a:xfrm>
          <a:prstGeom prst="straightConnector1">
            <a:avLst/>
          </a:prstGeom>
          <a:noFill/>
          <a:ln cap="flat" cmpd="sng" w="19050">
            <a:solidFill>
              <a:schemeClr val="dk2"/>
            </a:solidFill>
            <a:prstDash val="solid"/>
            <a:round/>
            <a:headEnd len="med" w="med" type="none"/>
            <a:tailEnd len="med" w="med" type="stealth"/>
          </a:ln>
        </p:spPr>
      </p:cxnSp>
      <p:cxnSp>
        <p:nvCxnSpPr>
          <p:cNvPr id="98" name="Google Shape;98;p13"/>
          <p:cNvCxnSpPr>
            <a:endCxn id="75" idx="0"/>
          </p:cNvCxnSpPr>
          <p:nvPr/>
        </p:nvCxnSpPr>
        <p:spPr>
          <a:xfrm>
            <a:off x="8595019" y="462193"/>
            <a:ext cx="194700" cy="288600"/>
          </a:xfrm>
          <a:prstGeom prst="straightConnector1">
            <a:avLst/>
          </a:prstGeom>
          <a:noFill/>
          <a:ln cap="flat" cmpd="sng" w="19050">
            <a:solidFill>
              <a:schemeClr val="dk2"/>
            </a:solidFill>
            <a:prstDash val="solid"/>
            <a:round/>
            <a:headEnd len="med" w="med" type="none"/>
            <a:tailEnd len="med" w="med" type="stealth"/>
          </a:ln>
        </p:spPr>
      </p:cxnSp>
      <p:cxnSp>
        <p:nvCxnSpPr>
          <p:cNvPr id="99" name="Google Shape;99;p13"/>
          <p:cNvCxnSpPr>
            <a:stCxn id="68" idx="2"/>
          </p:cNvCxnSpPr>
          <p:nvPr/>
        </p:nvCxnSpPr>
        <p:spPr>
          <a:xfrm>
            <a:off x="3608133" y="3298416"/>
            <a:ext cx="353400" cy="443100"/>
          </a:xfrm>
          <a:prstGeom prst="straightConnector1">
            <a:avLst/>
          </a:prstGeom>
          <a:noFill/>
          <a:ln cap="flat" cmpd="sng" w="19050">
            <a:solidFill>
              <a:schemeClr val="dk2"/>
            </a:solidFill>
            <a:prstDash val="solid"/>
            <a:round/>
            <a:headEnd len="med" w="med" type="none"/>
            <a:tailEnd len="med" w="med" type="stealth"/>
          </a:ln>
        </p:spPr>
      </p:cxnSp>
      <p:cxnSp>
        <p:nvCxnSpPr>
          <p:cNvPr id="100" name="Google Shape;100;p13"/>
          <p:cNvCxnSpPr/>
          <p:nvPr/>
        </p:nvCxnSpPr>
        <p:spPr>
          <a:xfrm flipH="1">
            <a:off x="6979586" y="3562410"/>
            <a:ext cx="312300" cy="582000"/>
          </a:xfrm>
          <a:prstGeom prst="straightConnector1">
            <a:avLst/>
          </a:prstGeom>
          <a:noFill/>
          <a:ln cap="flat" cmpd="sng" w="19050">
            <a:solidFill>
              <a:schemeClr val="dk2"/>
            </a:solidFill>
            <a:prstDash val="solid"/>
            <a:round/>
            <a:headEnd len="med" w="med" type="none"/>
            <a:tailEnd len="med" w="med" type="stealth"/>
          </a:ln>
        </p:spPr>
      </p:cxnSp>
      <p:cxnSp>
        <p:nvCxnSpPr>
          <p:cNvPr id="101" name="Google Shape;101;p13"/>
          <p:cNvCxnSpPr>
            <a:stCxn id="69" idx="2"/>
            <a:endCxn id="71" idx="0"/>
          </p:cNvCxnSpPr>
          <p:nvPr/>
        </p:nvCxnSpPr>
        <p:spPr>
          <a:xfrm>
            <a:off x="5347662" y="2892355"/>
            <a:ext cx="22200" cy="122700"/>
          </a:xfrm>
          <a:prstGeom prst="straightConnector1">
            <a:avLst/>
          </a:prstGeom>
          <a:noFill/>
          <a:ln cap="flat" cmpd="sng" w="19050">
            <a:solidFill>
              <a:schemeClr val="dk2"/>
            </a:solidFill>
            <a:prstDash val="solid"/>
            <a:round/>
            <a:headEnd len="med" w="med" type="none"/>
            <a:tailEnd len="med" w="med" type="stealth"/>
          </a:ln>
        </p:spPr>
      </p:cxnSp>
      <p:sp>
        <p:nvSpPr>
          <p:cNvPr id="102" name="Google Shape;102;p13"/>
          <p:cNvSpPr txBox="1"/>
          <p:nvPr/>
        </p:nvSpPr>
        <p:spPr>
          <a:xfrm>
            <a:off x="61747" y="4204662"/>
            <a:ext cx="1134900" cy="9660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flat bit of the display spinner can be laser cutted with an SVG file, laser cutted acrylic have a smooth surface, and the colour could be black, giving it a minimalistic modern feel.</a:t>
            </a:r>
            <a:endParaRPr sz="700"/>
          </a:p>
        </p:txBody>
      </p:sp>
      <p:cxnSp>
        <p:nvCxnSpPr>
          <p:cNvPr id="103" name="Google Shape;103;p13"/>
          <p:cNvCxnSpPr>
            <a:stCxn id="102" idx="0"/>
          </p:cNvCxnSpPr>
          <p:nvPr/>
        </p:nvCxnSpPr>
        <p:spPr>
          <a:xfrm rot="10800000">
            <a:off x="567697" y="3777462"/>
            <a:ext cx="61500" cy="427200"/>
          </a:xfrm>
          <a:prstGeom prst="straightConnector1">
            <a:avLst/>
          </a:prstGeom>
          <a:noFill/>
          <a:ln cap="flat" cmpd="sng" w="9525">
            <a:solidFill>
              <a:schemeClr val="dk2"/>
            </a:solidFill>
            <a:prstDash val="solid"/>
            <a:round/>
            <a:headEnd len="med" w="med" type="none"/>
            <a:tailEnd len="med" w="med" type="triangle"/>
          </a:ln>
        </p:spPr>
      </p:cxnSp>
      <p:sp>
        <p:nvSpPr>
          <p:cNvPr id="104" name="Google Shape;104;p13"/>
          <p:cNvSpPr txBox="1"/>
          <p:nvPr>
            <p:ph idx="12" type="sldNum"/>
          </p:nvPr>
        </p:nvSpPr>
        <p:spPr>
          <a:xfrm>
            <a:off x="5123820" y="2243290"/>
            <a:ext cx="331800" cy="1893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105" name="Google Shape;105;p13"/>
          <p:cNvSpPr txBox="1"/>
          <p:nvPr/>
        </p:nvSpPr>
        <p:spPr>
          <a:xfrm>
            <a:off x="3335799" y="134264"/>
            <a:ext cx="1962300" cy="8583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This is the button panel, it will not only contain the buttons but also the Arduino chipboard, to control the lights on or off via communicating to the RTC attached next to it and the motion sensors, to turn the lights and spinners off if no one is around, as requested by the design specification to reduce energy consumption.</a:t>
            </a:r>
            <a:endParaRPr sz="700"/>
          </a:p>
        </p:txBody>
      </p:sp>
      <p:cxnSp>
        <p:nvCxnSpPr>
          <p:cNvPr id="106" name="Google Shape;106;p13"/>
          <p:cNvCxnSpPr/>
          <p:nvPr/>
        </p:nvCxnSpPr>
        <p:spPr>
          <a:xfrm>
            <a:off x="4518494" y="836588"/>
            <a:ext cx="477300" cy="4572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4"/>
          <p:cNvPicPr preferRelativeResize="0"/>
          <p:nvPr/>
        </p:nvPicPr>
        <p:blipFill rotWithShape="1">
          <a:blip r:embed="rId3">
            <a:alphaModFix/>
          </a:blip>
          <a:srcRect b="67455" l="17577" r="52415" t="0"/>
          <a:stretch/>
        </p:blipFill>
        <p:spPr>
          <a:xfrm>
            <a:off x="352788" y="476773"/>
            <a:ext cx="2828154" cy="1724374"/>
          </a:xfrm>
          <a:prstGeom prst="rect">
            <a:avLst/>
          </a:prstGeom>
          <a:noFill/>
          <a:ln>
            <a:noFill/>
          </a:ln>
        </p:spPr>
      </p:pic>
      <p:pic>
        <p:nvPicPr>
          <p:cNvPr id="112" name="Google Shape;112;p14"/>
          <p:cNvPicPr preferRelativeResize="0"/>
          <p:nvPr/>
        </p:nvPicPr>
        <p:blipFill rotWithShape="1">
          <a:blip r:embed="rId4">
            <a:alphaModFix/>
          </a:blip>
          <a:srcRect b="53967" l="4964" r="71978" t="15910"/>
          <a:stretch/>
        </p:blipFill>
        <p:spPr>
          <a:xfrm>
            <a:off x="5989955" y="31702"/>
            <a:ext cx="2407165" cy="1767826"/>
          </a:xfrm>
          <a:prstGeom prst="rect">
            <a:avLst/>
          </a:prstGeom>
          <a:noFill/>
          <a:ln>
            <a:noFill/>
          </a:ln>
        </p:spPr>
      </p:pic>
      <p:pic>
        <p:nvPicPr>
          <p:cNvPr id="113" name="Google Shape;113;p14"/>
          <p:cNvPicPr preferRelativeResize="0"/>
          <p:nvPr/>
        </p:nvPicPr>
        <p:blipFill rotWithShape="1">
          <a:blip r:embed="rId5">
            <a:alphaModFix/>
          </a:blip>
          <a:srcRect b="59613" l="64369" r="12766" t="11915"/>
          <a:stretch/>
        </p:blipFill>
        <p:spPr>
          <a:xfrm>
            <a:off x="306697" y="3528820"/>
            <a:ext cx="2090994" cy="1463794"/>
          </a:xfrm>
          <a:prstGeom prst="rect">
            <a:avLst/>
          </a:prstGeom>
          <a:noFill/>
          <a:ln>
            <a:noFill/>
          </a:ln>
        </p:spPr>
      </p:pic>
      <p:sp>
        <p:nvSpPr>
          <p:cNvPr id="114" name="Google Shape;114;p14"/>
          <p:cNvSpPr txBox="1"/>
          <p:nvPr/>
        </p:nvSpPr>
        <p:spPr>
          <a:xfrm>
            <a:off x="282182" y="174829"/>
            <a:ext cx="4051200" cy="411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2000" u="sng"/>
              <a:t>Design 1 – Development</a:t>
            </a:r>
            <a:endParaRPr sz="1200"/>
          </a:p>
        </p:txBody>
      </p:sp>
      <p:sp>
        <p:nvSpPr>
          <p:cNvPr id="115" name="Google Shape;115;p14"/>
          <p:cNvSpPr txBox="1"/>
          <p:nvPr>
            <p:ph idx="12" type="sldNum"/>
          </p:nvPr>
        </p:nvSpPr>
        <p:spPr>
          <a:xfrm>
            <a:off x="5123820" y="2243290"/>
            <a:ext cx="331800" cy="1893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cxnSp>
        <p:nvCxnSpPr>
          <p:cNvPr id="116" name="Google Shape;116;p14"/>
          <p:cNvCxnSpPr/>
          <p:nvPr/>
        </p:nvCxnSpPr>
        <p:spPr>
          <a:xfrm>
            <a:off x="3118440" y="1497878"/>
            <a:ext cx="0" cy="363900"/>
          </a:xfrm>
          <a:prstGeom prst="straightConnector1">
            <a:avLst/>
          </a:prstGeom>
          <a:noFill/>
          <a:ln cap="flat" cmpd="sng" w="28575">
            <a:solidFill>
              <a:schemeClr val="dk2"/>
            </a:solidFill>
            <a:prstDash val="solid"/>
            <a:round/>
            <a:headEnd len="med" w="med" type="stealth"/>
            <a:tailEnd len="med" w="med" type="stealth"/>
          </a:ln>
        </p:spPr>
      </p:cxnSp>
      <p:pic>
        <p:nvPicPr>
          <p:cNvPr id="117" name="Google Shape;117;p14"/>
          <p:cNvPicPr preferRelativeResize="0"/>
          <p:nvPr/>
        </p:nvPicPr>
        <p:blipFill>
          <a:blip r:embed="rId6">
            <a:alphaModFix/>
          </a:blip>
          <a:stretch>
            <a:fillRect/>
          </a:stretch>
        </p:blipFill>
        <p:spPr>
          <a:xfrm>
            <a:off x="3720148" y="142935"/>
            <a:ext cx="1577916" cy="1380670"/>
          </a:xfrm>
          <a:prstGeom prst="rect">
            <a:avLst/>
          </a:prstGeom>
          <a:noFill/>
          <a:ln>
            <a:noFill/>
          </a:ln>
        </p:spPr>
      </p:pic>
      <p:sp>
        <p:nvSpPr>
          <p:cNvPr id="118" name="Google Shape;118;p14"/>
          <p:cNvSpPr txBox="1"/>
          <p:nvPr/>
        </p:nvSpPr>
        <p:spPr>
          <a:xfrm>
            <a:off x="418450" y="2092277"/>
            <a:ext cx="2630400" cy="1581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For the height of this design, based on my research, which shows that eye level:height ratio is 1.04:1. Which if this display case were to be designed for world mean height of 167 cm, with an eye level of 160 cm. Further since humans tends to view things best from an angle between head tilt of 18-24 degree. Assuming that the person is standing 1 feet away, the displaying artifact needs to be at a height of 146 cm -  151 cm. Thus, in this design phase, I will assume that the height of the artifact displaying needs to be 145 cm from ground, from here I will use my drawing to estimate the dimensions of this design.</a:t>
            </a:r>
            <a:endParaRPr sz="800"/>
          </a:p>
        </p:txBody>
      </p:sp>
      <p:sp>
        <p:nvSpPr>
          <p:cNvPr id="119" name="Google Shape;119;p14"/>
          <p:cNvSpPr txBox="1"/>
          <p:nvPr/>
        </p:nvSpPr>
        <p:spPr>
          <a:xfrm>
            <a:off x="3204074" y="1590964"/>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145 cm</a:t>
            </a:r>
            <a:endParaRPr sz="700"/>
          </a:p>
        </p:txBody>
      </p:sp>
      <p:sp>
        <p:nvSpPr>
          <p:cNvPr id="120" name="Google Shape;120;p14"/>
          <p:cNvSpPr txBox="1"/>
          <p:nvPr/>
        </p:nvSpPr>
        <p:spPr>
          <a:xfrm>
            <a:off x="5989955" y="1942703"/>
            <a:ext cx="2630400" cy="9660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Since the displaying artifact needs to be at a height of 145 cm from ground, from here using the scales of this sketch, I have worked out what the dimensions of this design would approximately be.</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GB" sz="800"/>
              <a:t>Which, from the estimation above, the case will likely have a dimension of 5m X 2.5m X 2.65m.</a:t>
            </a:r>
            <a:endParaRPr sz="800"/>
          </a:p>
        </p:txBody>
      </p:sp>
      <p:cxnSp>
        <p:nvCxnSpPr>
          <p:cNvPr id="121" name="Google Shape;121;p14"/>
          <p:cNvCxnSpPr/>
          <p:nvPr/>
        </p:nvCxnSpPr>
        <p:spPr>
          <a:xfrm>
            <a:off x="8397119" y="1073896"/>
            <a:ext cx="0" cy="363900"/>
          </a:xfrm>
          <a:prstGeom prst="straightConnector1">
            <a:avLst/>
          </a:prstGeom>
          <a:noFill/>
          <a:ln cap="flat" cmpd="sng" w="28575">
            <a:solidFill>
              <a:schemeClr val="dk2"/>
            </a:solidFill>
            <a:prstDash val="solid"/>
            <a:round/>
            <a:headEnd len="med" w="med" type="stealth"/>
            <a:tailEnd len="med" w="med" type="stealth"/>
          </a:ln>
        </p:spPr>
      </p:cxnSp>
      <p:sp>
        <p:nvSpPr>
          <p:cNvPr id="122" name="Google Shape;122;p14"/>
          <p:cNvSpPr txBox="1"/>
          <p:nvPr/>
        </p:nvSpPr>
        <p:spPr>
          <a:xfrm>
            <a:off x="8482753" y="1166981"/>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145 cm</a:t>
            </a:r>
            <a:endParaRPr sz="700"/>
          </a:p>
        </p:txBody>
      </p:sp>
      <p:cxnSp>
        <p:nvCxnSpPr>
          <p:cNvPr id="123" name="Google Shape;123;p14"/>
          <p:cNvCxnSpPr/>
          <p:nvPr/>
        </p:nvCxnSpPr>
        <p:spPr>
          <a:xfrm>
            <a:off x="5989955" y="1054906"/>
            <a:ext cx="1458600" cy="730800"/>
          </a:xfrm>
          <a:prstGeom prst="straightConnector1">
            <a:avLst/>
          </a:prstGeom>
          <a:noFill/>
          <a:ln cap="flat" cmpd="sng" w="28575">
            <a:solidFill>
              <a:schemeClr val="dk2"/>
            </a:solidFill>
            <a:prstDash val="solid"/>
            <a:round/>
            <a:headEnd len="med" w="med" type="stealth"/>
            <a:tailEnd len="med" w="med" type="stealth"/>
          </a:ln>
        </p:spPr>
      </p:cxnSp>
      <p:sp>
        <p:nvSpPr>
          <p:cNvPr id="124" name="Google Shape;124;p14"/>
          <p:cNvSpPr txBox="1"/>
          <p:nvPr/>
        </p:nvSpPr>
        <p:spPr>
          <a:xfrm>
            <a:off x="6340581" y="1437722"/>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500 cm</a:t>
            </a:r>
            <a:endParaRPr sz="700"/>
          </a:p>
        </p:txBody>
      </p:sp>
      <p:cxnSp>
        <p:nvCxnSpPr>
          <p:cNvPr id="125" name="Google Shape;125;p14"/>
          <p:cNvCxnSpPr/>
          <p:nvPr/>
        </p:nvCxnSpPr>
        <p:spPr>
          <a:xfrm>
            <a:off x="8187463" y="629498"/>
            <a:ext cx="0" cy="363900"/>
          </a:xfrm>
          <a:prstGeom prst="straightConnector1">
            <a:avLst/>
          </a:prstGeom>
          <a:noFill/>
          <a:ln cap="flat" cmpd="sng" w="28575">
            <a:solidFill>
              <a:schemeClr val="dk2"/>
            </a:solidFill>
            <a:prstDash val="solid"/>
            <a:round/>
            <a:headEnd len="med" w="med" type="stealth"/>
            <a:tailEnd len="med" w="med" type="stealth"/>
          </a:ln>
        </p:spPr>
      </p:cxnSp>
      <p:sp>
        <p:nvSpPr>
          <p:cNvPr id="126" name="Google Shape;126;p14"/>
          <p:cNvSpPr txBox="1"/>
          <p:nvPr/>
        </p:nvSpPr>
        <p:spPr>
          <a:xfrm>
            <a:off x="8273098" y="722583"/>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120 cm</a:t>
            </a:r>
            <a:endParaRPr sz="700"/>
          </a:p>
        </p:txBody>
      </p:sp>
      <p:cxnSp>
        <p:nvCxnSpPr>
          <p:cNvPr id="127" name="Google Shape;127;p14"/>
          <p:cNvCxnSpPr/>
          <p:nvPr/>
        </p:nvCxnSpPr>
        <p:spPr>
          <a:xfrm flipH="1">
            <a:off x="7705403" y="1476086"/>
            <a:ext cx="694800" cy="303000"/>
          </a:xfrm>
          <a:prstGeom prst="straightConnector1">
            <a:avLst/>
          </a:prstGeom>
          <a:noFill/>
          <a:ln cap="flat" cmpd="sng" w="28575">
            <a:solidFill>
              <a:schemeClr val="dk2"/>
            </a:solidFill>
            <a:prstDash val="solid"/>
            <a:round/>
            <a:headEnd len="med" w="med" type="stealth"/>
            <a:tailEnd len="med" w="med" type="stealth"/>
          </a:ln>
        </p:spPr>
      </p:cxnSp>
      <p:sp>
        <p:nvSpPr>
          <p:cNvPr id="128" name="Google Shape;128;p14"/>
          <p:cNvSpPr txBox="1"/>
          <p:nvPr/>
        </p:nvSpPr>
        <p:spPr>
          <a:xfrm>
            <a:off x="8102207" y="1655071"/>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250 cm </a:t>
            </a:r>
            <a:endParaRPr sz="700"/>
          </a:p>
        </p:txBody>
      </p:sp>
      <p:pic>
        <p:nvPicPr>
          <p:cNvPr id="129" name="Google Shape;129;p14"/>
          <p:cNvPicPr preferRelativeResize="0"/>
          <p:nvPr/>
        </p:nvPicPr>
        <p:blipFill rotWithShape="1">
          <a:blip r:embed="rId7">
            <a:alphaModFix/>
          </a:blip>
          <a:srcRect b="0" l="0" r="22702" t="7723"/>
          <a:stretch/>
        </p:blipFill>
        <p:spPr>
          <a:xfrm>
            <a:off x="3677398" y="1814855"/>
            <a:ext cx="2069163" cy="1209718"/>
          </a:xfrm>
          <a:prstGeom prst="rect">
            <a:avLst/>
          </a:prstGeom>
          <a:noFill/>
          <a:ln>
            <a:noFill/>
          </a:ln>
        </p:spPr>
      </p:pic>
      <p:sp>
        <p:nvSpPr>
          <p:cNvPr id="130" name="Google Shape;130;p14"/>
          <p:cNvSpPr txBox="1"/>
          <p:nvPr/>
        </p:nvSpPr>
        <p:spPr>
          <a:xfrm>
            <a:off x="2474096" y="3743481"/>
            <a:ext cx="2630400" cy="1335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Overall, from the approximation drawings on this page’s top right, this means that the 5 respective pieces of glass/acrylic panes used will have a dimension of (assuming that the glass panes are 10 cm away from each respective edge):</a:t>
            </a:r>
            <a:endParaRPr sz="800"/>
          </a:p>
          <a:p>
            <a:pPr indent="-177800" lvl="0" marL="254000" rtl="0" algn="l">
              <a:spcBef>
                <a:spcPts val="0"/>
              </a:spcBef>
              <a:spcAft>
                <a:spcPts val="0"/>
              </a:spcAft>
              <a:buSzPts val="800"/>
              <a:buChar char="●"/>
            </a:pPr>
            <a:r>
              <a:rPr lang="en-GB" sz="800"/>
              <a:t>480 cm X 120 cm (2x middle piece) </a:t>
            </a:r>
            <a:endParaRPr sz="800"/>
          </a:p>
          <a:p>
            <a:pPr indent="-177800" lvl="0" marL="254000" rtl="0" algn="l">
              <a:spcBef>
                <a:spcPts val="0"/>
              </a:spcBef>
              <a:spcAft>
                <a:spcPts val="0"/>
              </a:spcAft>
              <a:buSzPts val="800"/>
              <a:buChar char="●"/>
            </a:pPr>
            <a:r>
              <a:rPr lang="en-GB" sz="800"/>
              <a:t>230 cm X 120 cm (2x middle piece)</a:t>
            </a:r>
            <a:endParaRPr sz="800"/>
          </a:p>
          <a:p>
            <a:pPr indent="-177800" lvl="0" marL="254000" rtl="0" algn="l">
              <a:spcBef>
                <a:spcPts val="0"/>
              </a:spcBef>
              <a:spcAft>
                <a:spcPts val="0"/>
              </a:spcAft>
              <a:buSzPts val="800"/>
              <a:buChar char="●"/>
            </a:pPr>
            <a:r>
              <a:rPr lang="en-GB" sz="800"/>
              <a:t>480 cm X 230 cm (1x top piece)</a:t>
            </a:r>
            <a:endParaRPr sz="800"/>
          </a:p>
          <a:p>
            <a:pPr indent="0" lvl="0" marL="0" rtl="0" algn="l">
              <a:spcBef>
                <a:spcPts val="0"/>
              </a:spcBef>
              <a:spcAft>
                <a:spcPts val="0"/>
              </a:spcAft>
              <a:buNone/>
            </a:pPr>
            <a:r>
              <a:rPr lang="en-GB" sz="800"/>
              <a:t>From this information, I will determine whether is glass or acrylic suitable to be used for this design.</a:t>
            </a:r>
            <a:endParaRPr sz="800"/>
          </a:p>
        </p:txBody>
      </p:sp>
      <p:pic>
        <p:nvPicPr>
          <p:cNvPr id="131" name="Google Shape;131;p14"/>
          <p:cNvPicPr preferRelativeResize="0"/>
          <p:nvPr/>
        </p:nvPicPr>
        <p:blipFill rotWithShape="1">
          <a:blip r:embed="rId4">
            <a:alphaModFix/>
          </a:blip>
          <a:srcRect b="53966" l="4964" r="71978" t="14982"/>
          <a:stretch/>
        </p:blipFill>
        <p:spPr>
          <a:xfrm>
            <a:off x="6127580" y="3368903"/>
            <a:ext cx="1933577" cy="1463794"/>
          </a:xfrm>
          <a:prstGeom prst="rect">
            <a:avLst/>
          </a:prstGeom>
          <a:noFill/>
          <a:ln>
            <a:noFill/>
          </a:ln>
        </p:spPr>
      </p:pic>
      <p:sp>
        <p:nvSpPr>
          <p:cNvPr id="132" name="Google Shape;132;p14"/>
          <p:cNvSpPr txBox="1"/>
          <p:nvPr/>
        </p:nvSpPr>
        <p:spPr>
          <a:xfrm>
            <a:off x="7396163" y="3057615"/>
            <a:ext cx="1582500" cy="427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Glass-to-glass steel partitioning joint, or UV glue, or acrylic will be used to join the acrylic/glass panes together.</a:t>
            </a:r>
            <a:endParaRPr sz="700"/>
          </a:p>
        </p:txBody>
      </p:sp>
      <p:sp>
        <p:nvSpPr>
          <p:cNvPr id="133" name="Google Shape;133;p14"/>
          <p:cNvSpPr txBox="1"/>
          <p:nvPr/>
        </p:nvSpPr>
        <p:spPr>
          <a:xfrm>
            <a:off x="5513388" y="4790215"/>
            <a:ext cx="1582500" cy="3195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Each of these round, curved corner will be utilising steam bending.</a:t>
            </a:r>
            <a:endParaRPr sz="700"/>
          </a:p>
        </p:txBody>
      </p:sp>
      <p:sp>
        <p:nvSpPr>
          <p:cNvPr id="134" name="Google Shape;134;p14"/>
          <p:cNvSpPr txBox="1"/>
          <p:nvPr/>
        </p:nvSpPr>
        <p:spPr>
          <a:xfrm>
            <a:off x="5320347" y="3315818"/>
            <a:ext cx="1267200" cy="3195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Wood section will incorporate mitre joints.</a:t>
            </a:r>
            <a:endParaRPr sz="700"/>
          </a:p>
        </p:txBody>
      </p:sp>
      <p:cxnSp>
        <p:nvCxnSpPr>
          <p:cNvPr id="135" name="Google Shape;135;p14"/>
          <p:cNvCxnSpPr>
            <a:stCxn id="132" idx="2"/>
          </p:cNvCxnSpPr>
          <p:nvPr/>
        </p:nvCxnSpPr>
        <p:spPr>
          <a:xfrm flipH="1">
            <a:off x="7771313" y="3484815"/>
            <a:ext cx="416100" cy="294300"/>
          </a:xfrm>
          <a:prstGeom prst="straightConnector1">
            <a:avLst/>
          </a:prstGeom>
          <a:noFill/>
          <a:ln cap="flat" cmpd="sng" w="9525">
            <a:solidFill>
              <a:schemeClr val="dk2"/>
            </a:solidFill>
            <a:prstDash val="solid"/>
            <a:round/>
            <a:headEnd len="med" w="med" type="none"/>
            <a:tailEnd len="med" w="med" type="stealth"/>
          </a:ln>
        </p:spPr>
      </p:cxnSp>
      <p:cxnSp>
        <p:nvCxnSpPr>
          <p:cNvPr id="136" name="Google Shape;136;p14"/>
          <p:cNvCxnSpPr>
            <a:stCxn id="134" idx="2"/>
          </p:cNvCxnSpPr>
          <p:nvPr/>
        </p:nvCxnSpPr>
        <p:spPr>
          <a:xfrm>
            <a:off x="5953947" y="3635318"/>
            <a:ext cx="701700" cy="514800"/>
          </a:xfrm>
          <a:prstGeom prst="straightConnector1">
            <a:avLst/>
          </a:prstGeom>
          <a:noFill/>
          <a:ln cap="flat" cmpd="sng" w="9525">
            <a:solidFill>
              <a:schemeClr val="dk2"/>
            </a:solidFill>
            <a:prstDash val="solid"/>
            <a:round/>
            <a:headEnd len="med" w="med" type="none"/>
            <a:tailEnd len="med" w="med" type="stealth"/>
          </a:ln>
        </p:spPr>
      </p:cxnSp>
      <p:cxnSp>
        <p:nvCxnSpPr>
          <p:cNvPr id="137" name="Google Shape;137;p14"/>
          <p:cNvCxnSpPr>
            <a:stCxn id="133" idx="0"/>
          </p:cNvCxnSpPr>
          <p:nvPr/>
        </p:nvCxnSpPr>
        <p:spPr>
          <a:xfrm flipH="1" rot="10800000">
            <a:off x="6304638" y="4573015"/>
            <a:ext cx="1058100" cy="2172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5"/>
          <p:cNvPicPr preferRelativeResize="0"/>
          <p:nvPr/>
        </p:nvPicPr>
        <p:blipFill rotWithShape="1">
          <a:blip r:embed="rId3">
            <a:alphaModFix/>
          </a:blip>
          <a:srcRect b="12479" l="32683" r="52582" t="54635"/>
          <a:stretch/>
        </p:blipFill>
        <p:spPr>
          <a:xfrm>
            <a:off x="1011086" y="1852667"/>
            <a:ext cx="1733458" cy="2174948"/>
          </a:xfrm>
          <a:prstGeom prst="rect">
            <a:avLst/>
          </a:prstGeom>
          <a:noFill/>
          <a:ln>
            <a:noFill/>
          </a:ln>
        </p:spPr>
      </p:pic>
      <p:pic>
        <p:nvPicPr>
          <p:cNvPr id="143" name="Google Shape;143;p15"/>
          <p:cNvPicPr preferRelativeResize="0"/>
          <p:nvPr/>
        </p:nvPicPr>
        <p:blipFill rotWithShape="1">
          <a:blip r:embed="rId4">
            <a:alphaModFix/>
          </a:blip>
          <a:srcRect b="17708" l="49194" r="42061" t="66279"/>
          <a:stretch/>
        </p:blipFill>
        <p:spPr>
          <a:xfrm>
            <a:off x="6475714" y="3567906"/>
            <a:ext cx="842642" cy="867437"/>
          </a:xfrm>
          <a:prstGeom prst="rect">
            <a:avLst/>
          </a:prstGeom>
          <a:noFill/>
          <a:ln>
            <a:noFill/>
          </a:ln>
        </p:spPr>
      </p:pic>
      <p:pic>
        <p:nvPicPr>
          <p:cNvPr id="144" name="Google Shape;144;p15"/>
          <p:cNvPicPr preferRelativeResize="0"/>
          <p:nvPr/>
        </p:nvPicPr>
        <p:blipFill rotWithShape="1">
          <a:blip r:embed="rId5">
            <a:alphaModFix/>
          </a:blip>
          <a:srcRect b="40148" l="45000" r="52105" t="51104"/>
          <a:stretch/>
        </p:blipFill>
        <p:spPr>
          <a:xfrm>
            <a:off x="5864929" y="1111418"/>
            <a:ext cx="292802" cy="497428"/>
          </a:xfrm>
          <a:prstGeom prst="rect">
            <a:avLst/>
          </a:prstGeom>
          <a:noFill/>
          <a:ln>
            <a:noFill/>
          </a:ln>
        </p:spPr>
      </p:pic>
      <p:pic>
        <p:nvPicPr>
          <p:cNvPr id="145" name="Google Shape;145;p15"/>
          <p:cNvPicPr preferRelativeResize="0"/>
          <p:nvPr/>
        </p:nvPicPr>
        <p:blipFill rotWithShape="1">
          <a:blip r:embed="rId6">
            <a:alphaModFix/>
          </a:blip>
          <a:srcRect b="32451" l="46547" r="42588" t="50712"/>
          <a:stretch/>
        </p:blipFill>
        <p:spPr>
          <a:xfrm>
            <a:off x="4762046" y="1258274"/>
            <a:ext cx="1052906" cy="917346"/>
          </a:xfrm>
          <a:prstGeom prst="rect">
            <a:avLst/>
          </a:prstGeom>
          <a:noFill/>
          <a:ln>
            <a:noFill/>
          </a:ln>
        </p:spPr>
      </p:pic>
      <p:sp>
        <p:nvSpPr>
          <p:cNvPr id="146" name="Google Shape;146;p15"/>
          <p:cNvSpPr txBox="1"/>
          <p:nvPr/>
        </p:nvSpPr>
        <p:spPr>
          <a:xfrm>
            <a:off x="109417" y="1879474"/>
            <a:ext cx="1582500" cy="3504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The glass door would be joint by steel hinges.</a:t>
            </a:r>
            <a:endParaRPr sz="800"/>
          </a:p>
        </p:txBody>
      </p:sp>
      <p:sp>
        <p:nvSpPr>
          <p:cNvPr id="147" name="Google Shape;147;p15"/>
          <p:cNvSpPr txBox="1"/>
          <p:nvPr/>
        </p:nvSpPr>
        <p:spPr>
          <a:xfrm>
            <a:off x="2790364" y="1147823"/>
            <a:ext cx="1582500" cy="719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However if the display spinner is powered by battery, this means it would be fully removable, so the user can choose whether to use the display spinner or not.</a:t>
            </a:r>
            <a:endParaRPr sz="800"/>
          </a:p>
        </p:txBody>
      </p:sp>
      <p:sp>
        <p:nvSpPr>
          <p:cNvPr id="148" name="Google Shape;148;p15"/>
          <p:cNvSpPr txBox="1"/>
          <p:nvPr/>
        </p:nvSpPr>
        <p:spPr>
          <a:xfrm>
            <a:off x="2884344" y="112183"/>
            <a:ext cx="2251800" cy="1073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spinner would consist of a custom-ordered low power rating DC motor. Powered by 2x AA sized batteries. Alternative design could be that the motor is linked to wiring and batteries wouldn’t be needed. Making it more practical as the museum owner do not have to change the spinner’s battery ever so often. The chip will turn off the motor from spinning and the LED light strips to reduce energy consumption as requested by the specification.</a:t>
            </a:r>
            <a:endParaRPr sz="700"/>
          </a:p>
        </p:txBody>
      </p:sp>
      <p:sp>
        <p:nvSpPr>
          <p:cNvPr id="149" name="Google Shape;149;p15"/>
          <p:cNvSpPr txBox="1"/>
          <p:nvPr/>
        </p:nvSpPr>
        <p:spPr>
          <a:xfrm>
            <a:off x="5608600" y="4362492"/>
            <a:ext cx="1805100" cy="596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The corner of the glass panes on this design would be held up by custom-ordered glass-to-glass steel partitioning joints. </a:t>
            </a:r>
            <a:endParaRPr sz="800"/>
          </a:p>
        </p:txBody>
      </p:sp>
      <p:sp>
        <p:nvSpPr>
          <p:cNvPr id="150" name="Google Shape;150;p15"/>
          <p:cNvSpPr txBox="1"/>
          <p:nvPr/>
        </p:nvSpPr>
        <p:spPr>
          <a:xfrm>
            <a:off x="241618" y="2907771"/>
            <a:ext cx="842700" cy="719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Clr>
                <a:schemeClr val="dk1"/>
              </a:buClr>
              <a:buSzPts val="600"/>
              <a:buFont typeface="Arial"/>
              <a:buNone/>
            </a:pPr>
            <a:r>
              <a:rPr lang="en-GB" sz="800">
                <a:solidFill>
                  <a:schemeClr val="dk1"/>
                </a:solidFill>
              </a:rPr>
              <a:t>Glass doors contain door lock to prevent theft.</a:t>
            </a:r>
            <a:endParaRPr sz="800">
              <a:solidFill>
                <a:schemeClr val="dk1"/>
              </a:solidFill>
            </a:endParaRPr>
          </a:p>
          <a:p>
            <a:pPr indent="0" lvl="0" marL="0" rtl="0" algn="l">
              <a:spcBef>
                <a:spcPts val="0"/>
              </a:spcBef>
              <a:spcAft>
                <a:spcPts val="0"/>
              </a:spcAft>
              <a:buNone/>
            </a:pPr>
            <a:r>
              <a:t/>
            </a:r>
            <a:endParaRPr sz="800"/>
          </a:p>
        </p:txBody>
      </p:sp>
      <p:sp>
        <p:nvSpPr>
          <p:cNvPr id="151" name="Google Shape;151;p15"/>
          <p:cNvSpPr txBox="1"/>
          <p:nvPr/>
        </p:nvSpPr>
        <p:spPr>
          <a:xfrm>
            <a:off x="215583" y="3869387"/>
            <a:ext cx="1634700" cy="719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Bottom section would be made of custom-made aluminium block, which I will then drill out 4 holes on each ends to fit through the 4 supporting steel rods.</a:t>
            </a:r>
            <a:endParaRPr sz="800"/>
          </a:p>
        </p:txBody>
      </p:sp>
      <p:sp>
        <p:nvSpPr>
          <p:cNvPr id="152" name="Google Shape;152;p15"/>
          <p:cNvSpPr txBox="1"/>
          <p:nvPr/>
        </p:nvSpPr>
        <p:spPr>
          <a:xfrm>
            <a:off x="382028" y="112177"/>
            <a:ext cx="1362300" cy="411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2000" u="sng"/>
              <a:t>Design 2</a:t>
            </a:r>
            <a:endParaRPr sz="1200"/>
          </a:p>
        </p:txBody>
      </p:sp>
      <p:cxnSp>
        <p:nvCxnSpPr>
          <p:cNvPr id="153" name="Google Shape;153;p15"/>
          <p:cNvCxnSpPr>
            <a:stCxn id="148" idx="2"/>
          </p:cNvCxnSpPr>
          <p:nvPr/>
        </p:nvCxnSpPr>
        <p:spPr>
          <a:xfrm>
            <a:off x="4010244" y="1185883"/>
            <a:ext cx="1263900" cy="600000"/>
          </a:xfrm>
          <a:prstGeom prst="straightConnector1">
            <a:avLst/>
          </a:prstGeom>
          <a:noFill/>
          <a:ln cap="flat" cmpd="sng" w="19050">
            <a:solidFill>
              <a:schemeClr val="dk2"/>
            </a:solidFill>
            <a:prstDash val="solid"/>
            <a:round/>
            <a:headEnd len="med" w="med" type="none"/>
            <a:tailEnd len="med" w="med" type="stealth"/>
          </a:ln>
        </p:spPr>
      </p:cxnSp>
      <p:cxnSp>
        <p:nvCxnSpPr>
          <p:cNvPr id="154" name="Google Shape;154;p15"/>
          <p:cNvCxnSpPr>
            <a:stCxn id="151" idx="0"/>
          </p:cNvCxnSpPr>
          <p:nvPr/>
        </p:nvCxnSpPr>
        <p:spPr>
          <a:xfrm flipH="1" rot="10800000">
            <a:off x="1032933" y="3535787"/>
            <a:ext cx="806700" cy="333600"/>
          </a:xfrm>
          <a:prstGeom prst="straightConnector1">
            <a:avLst/>
          </a:prstGeom>
          <a:noFill/>
          <a:ln cap="flat" cmpd="sng" w="19050">
            <a:solidFill>
              <a:schemeClr val="dk2"/>
            </a:solidFill>
            <a:prstDash val="solid"/>
            <a:round/>
            <a:headEnd len="med" w="med" type="none"/>
            <a:tailEnd len="med" w="med" type="stealth"/>
          </a:ln>
        </p:spPr>
      </p:cxnSp>
      <p:cxnSp>
        <p:nvCxnSpPr>
          <p:cNvPr id="155" name="Google Shape;155;p15"/>
          <p:cNvCxnSpPr>
            <a:stCxn id="146" idx="2"/>
          </p:cNvCxnSpPr>
          <p:nvPr/>
        </p:nvCxnSpPr>
        <p:spPr>
          <a:xfrm>
            <a:off x="900667" y="2229874"/>
            <a:ext cx="663600" cy="219000"/>
          </a:xfrm>
          <a:prstGeom prst="straightConnector1">
            <a:avLst/>
          </a:prstGeom>
          <a:noFill/>
          <a:ln cap="flat" cmpd="sng" w="19050">
            <a:solidFill>
              <a:schemeClr val="dk2"/>
            </a:solidFill>
            <a:prstDash val="solid"/>
            <a:round/>
            <a:headEnd len="med" w="med" type="none"/>
            <a:tailEnd len="med" w="med" type="stealth"/>
          </a:ln>
        </p:spPr>
      </p:cxnSp>
      <p:cxnSp>
        <p:nvCxnSpPr>
          <p:cNvPr id="156" name="Google Shape;156;p15"/>
          <p:cNvCxnSpPr/>
          <p:nvPr/>
        </p:nvCxnSpPr>
        <p:spPr>
          <a:xfrm flipH="1" rot="10800000">
            <a:off x="596189" y="2563050"/>
            <a:ext cx="609000" cy="346200"/>
          </a:xfrm>
          <a:prstGeom prst="straightConnector1">
            <a:avLst/>
          </a:prstGeom>
          <a:noFill/>
          <a:ln cap="flat" cmpd="sng" w="19050">
            <a:solidFill>
              <a:schemeClr val="dk2"/>
            </a:solidFill>
            <a:prstDash val="solid"/>
            <a:round/>
            <a:headEnd len="med" w="med" type="none"/>
            <a:tailEnd len="med" w="med" type="stealth"/>
          </a:ln>
        </p:spPr>
      </p:cxnSp>
      <p:pic>
        <p:nvPicPr>
          <p:cNvPr id="157" name="Google Shape;157;p15"/>
          <p:cNvPicPr preferRelativeResize="0"/>
          <p:nvPr/>
        </p:nvPicPr>
        <p:blipFill rotWithShape="1">
          <a:blip r:embed="rId7">
            <a:alphaModFix/>
          </a:blip>
          <a:srcRect b="54211" l="36924" r="55480" t="32704"/>
          <a:stretch/>
        </p:blipFill>
        <p:spPr>
          <a:xfrm>
            <a:off x="7362928" y="1123610"/>
            <a:ext cx="907565" cy="729059"/>
          </a:xfrm>
          <a:prstGeom prst="rect">
            <a:avLst/>
          </a:prstGeom>
          <a:noFill/>
          <a:ln>
            <a:noFill/>
          </a:ln>
        </p:spPr>
      </p:pic>
      <p:sp>
        <p:nvSpPr>
          <p:cNvPr id="158" name="Google Shape;158;p15"/>
          <p:cNvSpPr/>
          <p:nvPr/>
        </p:nvSpPr>
        <p:spPr>
          <a:xfrm>
            <a:off x="2073396" y="2355994"/>
            <a:ext cx="42600" cy="3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159" name="Google Shape;159;p15"/>
          <p:cNvSpPr/>
          <p:nvPr/>
        </p:nvSpPr>
        <p:spPr>
          <a:xfrm>
            <a:off x="2533030" y="2148814"/>
            <a:ext cx="42600" cy="3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160" name="Google Shape;160;p15"/>
          <p:cNvSpPr/>
          <p:nvPr/>
        </p:nvSpPr>
        <p:spPr>
          <a:xfrm>
            <a:off x="1603829" y="2148814"/>
            <a:ext cx="42600" cy="3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161" name="Google Shape;161;p15"/>
          <p:cNvSpPr/>
          <p:nvPr/>
        </p:nvSpPr>
        <p:spPr>
          <a:xfrm>
            <a:off x="2030942" y="1943100"/>
            <a:ext cx="42600" cy="3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162" name="Google Shape;162;p15"/>
          <p:cNvSpPr/>
          <p:nvPr/>
        </p:nvSpPr>
        <p:spPr>
          <a:xfrm>
            <a:off x="5408446" y="1668090"/>
            <a:ext cx="42600" cy="97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163" name="Google Shape;163;p15"/>
          <p:cNvSpPr txBox="1"/>
          <p:nvPr/>
        </p:nvSpPr>
        <p:spPr>
          <a:xfrm>
            <a:off x="7408515" y="422191"/>
            <a:ext cx="1582500" cy="873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Clr>
                <a:schemeClr val="dk1"/>
              </a:buClr>
              <a:buSzPts val="600"/>
              <a:buFont typeface="Arial"/>
              <a:buNone/>
            </a:pPr>
            <a:r>
              <a:rPr lang="en-GB" sz="700">
                <a:solidFill>
                  <a:schemeClr val="dk1"/>
                </a:solidFill>
              </a:rPr>
              <a:t>The flat bit of the display spinner can be laser cutted with an SVG file, laser cutted acrylic have a smooth surface, and the colour could be black, giving it a minimalistic modern feel.</a:t>
            </a:r>
            <a:endParaRPr sz="700">
              <a:solidFill>
                <a:schemeClr val="dk1"/>
              </a:solidFill>
            </a:endParaRPr>
          </a:p>
          <a:p>
            <a:pPr indent="0" lvl="0" marL="0" rtl="0" algn="l">
              <a:spcBef>
                <a:spcPts val="0"/>
              </a:spcBef>
              <a:spcAft>
                <a:spcPts val="0"/>
              </a:spcAft>
              <a:buNone/>
            </a:pPr>
            <a:r>
              <a:t/>
            </a:r>
            <a:endParaRPr sz="800"/>
          </a:p>
        </p:txBody>
      </p:sp>
      <p:sp>
        <p:nvSpPr>
          <p:cNvPr id="164" name="Google Shape;164;p15"/>
          <p:cNvSpPr txBox="1"/>
          <p:nvPr/>
        </p:nvSpPr>
        <p:spPr>
          <a:xfrm>
            <a:off x="7218861" y="1994610"/>
            <a:ext cx="1582500" cy="8430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The display spinner’s bottom bit will be a motor axle, which will be held together by a 3D printed motor flang and locked tightly to the motor axle, so the spinner will be spun.</a:t>
            </a:r>
            <a:endParaRPr sz="800"/>
          </a:p>
        </p:txBody>
      </p:sp>
      <p:cxnSp>
        <p:nvCxnSpPr>
          <p:cNvPr id="165" name="Google Shape;165;p15"/>
          <p:cNvCxnSpPr/>
          <p:nvPr/>
        </p:nvCxnSpPr>
        <p:spPr>
          <a:xfrm rot="10800000">
            <a:off x="7832561" y="1658360"/>
            <a:ext cx="211800" cy="337200"/>
          </a:xfrm>
          <a:prstGeom prst="straightConnector1">
            <a:avLst/>
          </a:prstGeom>
          <a:noFill/>
          <a:ln cap="flat" cmpd="sng" w="9525">
            <a:solidFill>
              <a:schemeClr val="dk2"/>
            </a:solidFill>
            <a:prstDash val="solid"/>
            <a:round/>
            <a:headEnd len="med" w="med" type="none"/>
            <a:tailEnd len="med" w="med" type="triangle"/>
          </a:ln>
        </p:spPr>
      </p:cxnSp>
      <p:sp>
        <p:nvSpPr>
          <p:cNvPr id="166" name="Google Shape;166;p15"/>
          <p:cNvSpPr txBox="1"/>
          <p:nvPr/>
        </p:nvSpPr>
        <p:spPr>
          <a:xfrm>
            <a:off x="6157595" y="3141230"/>
            <a:ext cx="1413300" cy="4734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This design consists of glass panes for its outer panels to give it a minimalistic look.</a:t>
            </a:r>
            <a:endParaRPr sz="800"/>
          </a:p>
        </p:txBody>
      </p:sp>
      <p:cxnSp>
        <p:nvCxnSpPr>
          <p:cNvPr id="167" name="Google Shape;167;p15"/>
          <p:cNvCxnSpPr>
            <a:stCxn id="147" idx="3"/>
          </p:cNvCxnSpPr>
          <p:nvPr/>
        </p:nvCxnSpPr>
        <p:spPr>
          <a:xfrm>
            <a:off x="4372864" y="1507673"/>
            <a:ext cx="660900" cy="2058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15"/>
          <p:cNvCxnSpPr/>
          <p:nvPr/>
        </p:nvCxnSpPr>
        <p:spPr>
          <a:xfrm flipH="1">
            <a:off x="8093709" y="1051190"/>
            <a:ext cx="198000" cy="26430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15"/>
          <p:cNvSpPr txBox="1"/>
          <p:nvPr/>
        </p:nvSpPr>
        <p:spPr>
          <a:xfrm>
            <a:off x="5377498" y="2189613"/>
            <a:ext cx="1582500" cy="750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In this design, there won’t be a button panel to control the ON/OFF of the DC motor and LED light strips. Instead, this design will rely on a remote control, which a bluetooth component needs to be installed. </a:t>
            </a:r>
            <a:endParaRPr sz="700"/>
          </a:p>
        </p:txBody>
      </p:sp>
      <p:sp>
        <p:nvSpPr>
          <p:cNvPr id="170" name="Google Shape;170;p15"/>
          <p:cNvSpPr txBox="1"/>
          <p:nvPr/>
        </p:nvSpPr>
        <p:spPr>
          <a:xfrm>
            <a:off x="5550021" y="126976"/>
            <a:ext cx="1582500" cy="9660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This display spinner’s RTC and arduino chip board will be placed below the electric motor, and right above the battery holders. RTC will tell the arduino what time is it, so that the lights will be turned off during sleeping hours as mentioned in specification.</a:t>
            </a:r>
            <a:endParaRPr sz="700"/>
          </a:p>
        </p:txBody>
      </p:sp>
      <p:cxnSp>
        <p:nvCxnSpPr>
          <p:cNvPr id="171" name="Google Shape;171;p15"/>
          <p:cNvCxnSpPr/>
          <p:nvPr/>
        </p:nvCxnSpPr>
        <p:spPr>
          <a:xfrm flipH="1">
            <a:off x="5436732" y="944382"/>
            <a:ext cx="636000" cy="6297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15"/>
          <p:cNvCxnSpPr/>
          <p:nvPr/>
        </p:nvCxnSpPr>
        <p:spPr>
          <a:xfrm>
            <a:off x="6828881" y="944382"/>
            <a:ext cx="741900" cy="6183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15"/>
          <p:cNvCxnSpPr>
            <a:stCxn id="169" idx="0"/>
            <a:endCxn id="162" idx="3"/>
          </p:cNvCxnSpPr>
          <p:nvPr/>
        </p:nvCxnSpPr>
        <p:spPr>
          <a:xfrm rot="10800000">
            <a:off x="5451148" y="1717113"/>
            <a:ext cx="717600" cy="4725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15"/>
          <p:cNvSpPr txBox="1"/>
          <p:nvPr/>
        </p:nvSpPr>
        <p:spPr>
          <a:xfrm>
            <a:off x="3230842" y="2838101"/>
            <a:ext cx="2090400" cy="8430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The sides of this design would compose of 4 stainless steel or iron rods, that will give this design structural integrity, which the individual glass pieces will then be attached to the metal rods via glass-to-glass steel partitioning joints.</a:t>
            </a:r>
            <a:endParaRPr sz="800"/>
          </a:p>
        </p:txBody>
      </p:sp>
      <p:cxnSp>
        <p:nvCxnSpPr>
          <p:cNvPr id="175" name="Google Shape;175;p15"/>
          <p:cNvCxnSpPr>
            <a:stCxn id="174" idx="1"/>
          </p:cNvCxnSpPr>
          <p:nvPr/>
        </p:nvCxnSpPr>
        <p:spPr>
          <a:xfrm rot="10800000">
            <a:off x="2638342" y="2886101"/>
            <a:ext cx="592500" cy="373500"/>
          </a:xfrm>
          <a:prstGeom prst="straightConnector1">
            <a:avLst/>
          </a:prstGeom>
          <a:noFill/>
          <a:ln cap="flat" cmpd="sng" w="9525">
            <a:solidFill>
              <a:schemeClr val="dk2"/>
            </a:solidFill>
            <a:prstDash val="solid"/>
            <a:round/>
            <a:headEnd len="med" w="med" type="none"/>
            <a:tailEnd len="med" w="med" type="triangle"/>
          </a:ln>
        </p:spPr>
      </p:cxnSp>
      <p:sp>
        <p:nvSpPr>
          <p:cNvPr id="176" name="Google Shape;176;p15"/>
          <p:cNvSpPr txBox="1"/>
          <p:nvPr/>
        </p:nvSpPr>
        <p:spPr>
          <a:xfrm>
            <a:off x="2554257" y="4281957"/>
            <a:ext cx="2090400" cy="719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The copper wires will run through these 4 metal rods, connecting the motion sensors at the top and the display spinner on the top layer, to provide these electronic components with a supply of electricity.</a:t>
            </a:r>
            <a:endParaRPr sz="800"/>
          </a:p>
        </p:txBody>
      </p:sp>
      <p:cxnSp>
        <p:nvCxnSpPr>
          <p:cNvPr id="177" name="Google Shape;177;p15"/>
          <p:cNvCxnSpPr/>
          <p:nvPr/>
        </p:nvCxnSpPr>
        <p:spPr>
          <a:xfrm rot="10800000">
            <a:off x="2623982" y="3535731"/>
            <a:ext cx="374700" cy="798300"/>
          </a:xfrm>
          <a:prstGeom prst="straightConnector1">
            <a:avLst/>
          </a:prstGeom>
          <a:noFill/>
          <a:ln cap="flat" cmpd="sng" w="9525">
            <a:solidFill>
              <a:schemeClr val="dk2"/>
            </a:solidFill>
            <a:prstDash val="solid"/>
            <a:round/>
            <a:headEnd len="med" w="med" type="none"/>
            <a:tailEnd len="med" w="med" type="triangle"/>
          </a:ln>
        </p:spPr>
      </p:cxnSp>
      <p:sp>
        <p:nvSpPr>
          <p:cNvPr id="178" name="Google Shape;178;p15"/>
          <p:cNvSpPr txBox="1"/>
          <p:nvPr/>
        </p:nvSpPr>
        <p:spPr>
          <a:xfrm>
            <a:off x="489963" y="680184"/>
            <a:ext cx="2090400" cy="10893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At the top of this design, will consist of 4x PIR motion sensors, they will be pointed down and detect whether are there people around, these sensors will then communicate to the Arduino chip in the display spinner via copper wires which travels down the 4 metal rods on each corner. </a:t>
            </a:r>
            <a:endParaRPr sz="800"/>
          </a:p>
        </p:txBody>
      </p:sp>
      <p:cxnSp>
        <p:nvCxnSpPr>
          <p:cNvPr id="179" name="Google Shape;179;p15"/>
          <p:cNvCxnSpPr>
            <a:endCxn id="159" idx="0"/>
          </p:cNvCxnSpPr>
          <p:nvPr/>
        </p:nvCxnSpPr>
        <p:spPr>
          <a:xfrm>
            <a:off x="2242630" y="1523314"/>
            <a:ext cx="311700" cy="6255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15"/>
          <p:cNvCxnSpPr>
            <a:endCxn id="161" idx="1"/>
          </p:cNvCxnSpPr>
          <p:nvPr/>
        </p:nvCxnSpPr>
        <p:spPr>
          <a:xfrm>
            <a:off x="1797480" y="1534555"/>
            <a:ext cx="239700" cy="4143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15"/>
          <p:cNvCxnSpPr>
            <a:endCxn id="160" idx="7"/>
          </p:cNvCxnSpPr>
          <p:nvPr/>
        </p:nvCxnSpPr>
        <p:spPr>
          <a:xfrm flipH="1">
            <a:off x="1640190" y="1562669"/>
            <a:ext cx="72300" cy="5919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15"/>
          <p:cNvCxnSpPr/>
          <p:nvPr/>
        </p:nvCxnSpPr>
        <p:spPr>
          <a:xfrm flipH="1">
            <a:off x="2122257" y="1506513"/>
            <a:ext cx="7200" cy="85440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p15"/>
          <p:cNvSpPr txBox="1"/>
          <p:nvPr/>
        </p:nvSpPr>
        <p:spPr>
          <a:xfrm>
            <a:off x="7634847" y="4027620"/>
            <a:ext cx="1413300" cy="8430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Silicone will be use as the adhesive to join the steel and glass together. Silicone is extremely strong and will hold the side glass panes together well.</a:t>
            </a:r>
            <a:endParaRPr sz="800"/>
          </a:p>
        </p:txBody>
      </p:sp>
      <p:cxnSp>
        <p:nvCxnSpPr>
          <p:cNvPr id="184" name="Google Shape;184;p15"/>
          <p:cNvCxnSpPr/>
          <p:nvPr/>
        </p:nvCxnSpPr>
        <p:spPr>
          <a:xfrm rot="10800000">
            <a:off x="6836032" y="3822549"/>
            <a:ext cx="1045800" cy="252900"/>
          </a:xfrm>
          <a:prstGeom prst="straightConnector1">
            <a:avLst/>
          </a:prstGeom>
          <a:noFill/>
          <a:ln cap="flat" cmpd="sng" w="9525">
            <a:solidFill>
              <a:schemeClr val="dk2"/>
            </a:solidFill>
            <a:prstDash val="solid"/>
            <a:round/>
            <a:headEnd len="med" w="med" type="none"/>
            <a:tailEnd len="med" w="med" type="triangle"/>
          </a:ln>
        </p:spPr>
      </p:cxnSp>
      <p:sp>
        <p:nvSpPr>
          <p:cNvPr id="185" name="Google Shape;185;p15"/>
          <p:cNvSpPr txBox="1"/>
          <p:nvPr/>
        </p:nvSpPr>
        <p:spPr>
          <a:xfrm>
            <a:off x="3307866" y="3567906"/>
            <a:ext cx="1936500" cy="719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This design have 2 glass panes in between, which will be held together by the 4 corner metal rods, these 2 panes acts to give this design 3 layers in between o display.</a:t>
            </a:r>
            <a:endParaRPr sz="800"/>
          </a:p>
        </p:txBody>
      </p:sp>
      <p:cxnSp>
        <p:nvCxnSpPr>
          <p:cNvPr id="186" name="Google Shape;186;p15"/>
          <p:cNvCxnSpPr>
            <a:stCxn id="185" idx="1"/>
          </p:cNvCxnSpPr>
          <p:nvPr/>
        </p:nvCxnSpPr>
        <p:spPr>
          <a:xfrm rot="10800000">
            <a:off x="2362566" y="3007356"/>
            <a:ext cx="945300" cy="920400"/>
          </a:xfrm>
          <a:prstGeom prst="straightConnector1">
            <a:avLst/>
          </a:prstGeom>
          <a:noFill/>
          <a:ln cap="flat" cmpd="sng" w="9525">
            <a:solidFill>
              <a:schemeClr val="dk2"/>
            </a:solidFill>
            <a:prstDash val="solid"/>
            <a:round/>
            <a:headEnd len="med" w="med" type="none"/>
            <a:tailEnd len="med" w="med" type="triangle"/>
          </a:ln>
        </p:spPr>
      </p:cxnSp>
      <p:sp>
        <p:nvSpPr>
          <p:cNvPr id="187" name="Google Shape;187;p15"/>
          <p:cNvSpPr txBox="1"/>
          <p:nvPr/>
        </p:nvSpPr>
        <p:spPr>
          <a:xfrm>
            <a:off x="3269713" y="1922745"/>
            <a:ext cx="1582500" cy="1073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In between each glass pane layer, LED strips could be installed to provide lighting for the displaying artifact, variable resistor could even be installed to control the brightness to the user’s needs. LED is specifically used as they are efficient and doesn’t waste much power unlike incandescent bulbs.</a:t>
            </a:r>
            <a:endParaRPr sz="700"/>
          </a:p>
        </p:txBody>
      </p:sp>
      <p:cxnSp>
        <p:nvCxnSpPr>
          <p:cNvPr id="188" name="Google Shape;188;p15"/>
          <p:cNvCxnSpPr>
            <a:stCxn id="187" idx="1"/>
          </p:cNvCxnSpPr>
          <p:nvPr/>
        </p:nvCxnSpPr>
        <p:spPr>
          <a:xfrm flipH="1">
            <a:off x="2454613" y="2459595"/>
            <a:ext cx="815100" cy="312000"/>
          </a:xfrm>
          <a:prstGeom prst="straightConnector1">
            <a:avLst/>
          </a:prstGeom>
          <a:noFill/>
          <a:ln cap="flat" cmpd="sng" w="9525">
            <a:solidFill>
              <a:schemeClr val="dk2"/>
            </a:solidFill>
            <a:prstDash val="solid"/>
            <a:round/>
            <a:headEnd len="med" w="med" type="none"/>
            <a:tailEnd len="med" w="med" type="triangle"/>
          </a:ln>
        </p:spPr>
      </p:cxnSp>
      <p:pic>
        <p:nvPicPr>
          <p:cNvPr id="189" name="Google Shape;189;p15"/>
          <p:cNvPicPr preferRelativeResize="0"/>
          <p:nvPr/>
        </p:nvPicPr>
        <p:blipFill rotWithShape="1">
          <a:blip r:embed="rId8">
            <a:alphaModFix/>
          </a:blip>
          <a:srcRect b="55964" l="54597" r="31786" t="26144"/>
          <a:stretch/>
        </p:blipFill>
        <p:spPr>
          <a:xfrm>
            <a:off x="7832447" y="2743687"/>
            <a:ext cx="871797" cy="643947"/>
          </a:xfrm>
          <a:prstGeom prst="rect">
            <a:avLst/>
          </a:prstGeom>
          <a:noFill/>
          <a:ln>
            <a:noFill/>
          </a:ln>
        </p:spPr>
      </p:pic>
      <p:sp>
        <p:nvSpPr>
          <p:cNvPr id="190" name="Google Shape;190;p15"/>
          <p:cNvSpPr txBox="1"/>
          <p:nvPr/>
        </p:nvSpPr>
        <p:spPr>
          <a:xfrm>
            <a:off x="7920143" y="3336276"/>
            <a:ext cx="842700" cy="642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Concept of motor flange. Which will be glued to the motor’s axle and display spinner.</a:t>
            </a:r>
            <a:endParaRPr sz="700"/>
          </a:p>
        </p:txBody>
      </p:sp>
      <p:sp>
        <p:nvSpPr>
          <p:cNvPr id="191" name="Google Shape;191;p15"/>
          <p:cNvSpPr txBox="1"/>
          <p:nvPr>
            <p:ph idx="12" type="sldNum"/>
          </p:nvPr>
        </p:nvSpPr>
        <p:spPr>
          <a:xfrm>
            <a:off x="5123820" y="2243290"/>
            <a:ext cx="331800" cy="1893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192" name="Google Shape;192;p15"/>
          <p:cNvSpPr txBox="1"/>
          <p:nvPr/>
        </p:nvSpPr>
        <p:spPr>
          <a:xfrm>
            <a:off x="6168148" y="1143180"/>
            <a:ext cx="1052700" cy="867600"/>
          </a:xfrm>
          <a:prstGeom prst="rect">
            <a:avLst/>
          </a:prstGeom>
          <a:noFill/>
          <a:ln>
            <a:noFill/>
          </a:ln>
        </p:spPr>
        <p:txBody>
          <a:bodyPr anchorCtr="0" anchor="t" bIns="51525" lIns="51525" spcFirstLastPara="1" rIns="51525" wrap="square" tIns="51525">
            <a:noAutofit/>
          </a:bodyPr>
          <a:lstStyle/>
          <a:p>
            <a:pPr indent="0" lvl="0" marL="0" rtl="0" algn="l">
              <a:spcBef>
                <a:spcPts val="0"/>
              </a:spcBef>
              <a:spcAft>
                <a:spcPts val="0"/>
              </a:spcAft>
              <a:buNone/>
            </a:pPr>
            <a:r>
              <a:rPr lang="en-GB" sz="700"/>
              <a:t>The display spinner will be able to carry displaying artifact and spin 360 degree as per requested by the specification. The speed needs to also be variable, and can be controlled by a remote control.</a:t>
            </a:r>
            <a:endParaRPr sz="700"/>
          </a:p>
        </p:txBody>
      </p:sp>
      <p:cxnSp>
        <p:nvCxnSpPr>
          <p:cNvPr id="193" name="Google Shape;193;p15"/>
          <p:cNvCxnSpPr>
            <a:endCxn id="157" idx="1"/>
          </p:cNvCxnSpPr>
          <p:nvPr/>
        </p:nvCxnSpPr>
        <p:spPr>
          <a:xfrm flipH="1" rot="10800000">
            <a:off x="7176928" y="1488140"/>
            <a:ext cx="186000" cy="2472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grpSp>
        <p:nvGrpSpPr>
          <p:cNvPr id="198" name="Google Shape;198;p16"/>
          <p:cNvGrpSpPr/>
          <p:nvPr/>
        </p:nvGrpSpPr>
        <p:grpSpPr>
          <a:xfrm>
            <a:off x="6319812" y="3216449"/>
            <a:ext cx="1267213" cy="1573813"/>
            <a:chOff x="1671875" y="3851213"/>
            <a:chExt cx="2866350" cy="4521151"/>
          </a:xfrm>
        </p:grpSpPr>
        <p:pic>
          <p:nvPicPr>
            <p:cNvPr id="199" name="Google Shape;199;p16"/>
            <p:cNvPicPr preferRelativeResize="0"/>
            <p:nvPr/>
          </p:nvPicPr>
          <p:blipFill rotWithShape="1">
            <a:blip r:embed="rId3">
              <a:alphaModFix/>
            </a:blip>
            <a:srcRect b="12479" l="32683" r="52582" t="54635"/>
            <a:stretch/>
          </p:blipFill>
          <p:spPr>
            <a:xfrm>
              <a:off x="1671875" y="3851213"/>
              <a:ext cx="2866350" cy="4521151"/>
            </a:xfrm>
            <a:prstGeom prst="rect">
              <a:avLst/>
            </a:prstGeom>
            <a:noFill/>
            <a:ln>
              <a:noFill/>
            </a:ln>
          </p:spPr>
        </p:pic>
        <p:sp>
          <p:nvSpPr>
            <p:cNvPr id="200" name="Google Shape;200;p16"/>
            <p:cNvSpPr/>
            <p:nvPr/>
          </p:nvSpPr>
          <p:spPr>
            <a:xfrm>
              <a:off x="3428450" y="4897500"/>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01" name="Google Shape;201;p16"/>
            <p:cNvSpPr/>
            <p:nvPr/>
          </p:nvSpPr>
          <p:spPr>
            <a:xfrm>
              <a:off x="4188475" y="4466825"/>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02" name="Google Shape;202;p16"/>
            <p:cNvSpPr/>
            <p:nvPr/>
          </p:nvSpPr>
          <p:spPr>
            <a:xfrm>
              <a:off x="2652000" y="4466825"/>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03" name="Google Shape;203;p16"/>
            <p:cNvSpPr/>
            <p:nvPr/>
          </p:nvSpPr>
          <p:spPr>
            <a:xfrm>
              <a:off x="3358250" y="4039200"/>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grpSp>
      <p:grpSp>
        <p:nvGrpSpPr>
          <p:cNvPr id="204" name="Google Shape;204;p16"/>
          <p:cNvGrpSpPr/>
          <p:nvPr/>
        </p:nvGrpSpPr>
        <p:grpSpPr>
          <a:xfrm>
            <a:off x="6587480" y="178515"/>
            <a:ext cx="1267213" cy="1573813"/>
            <a:chOff x="1671875" y="3851213"/>
            <a:chExt cx="2866350" cy="4521151"/>
          </a:xfrm>
        </p:grpSpPr>
        <p:pic>
          <p:nvPicPr>
            <p:cNvPr id="205" name="Google Shape;205;p16"/>
            <p:cNvPicPr preferRelativeResize="0"/>
            <p:nvPr/>
          </p:nvPicPr>
          <p:blipFill rotWithShape="1">
            <a:blip r:embed="rId3">
              <a:alphaModFix/>
            </a:blip>
            <a:srcRect b="12479" l="32683" r="52582" t="54635"/>
            <a:stretch/>
          </p:blipFill>
          <p:spPr>
            <a:xfrm>
              <a:off x="1671875" y="3851213"/>
              <a:ext cx="2866350" cy="4521151"/>
            </a:xfrm>
            <a:prstGeom prst="rect">
              <a:avLst/>
            </a:prstGeom>
            <a:noFill/>
            <a:ln>
              <a:noFill/>
            </a:ln>
          </p:spPr>
        </p:pic>
        <p:sp>
          <p:nvSpPr>
            <p:cNvPr id="206" name="Google Shape;206;p16"/>
            <p:cNvSpPr/>
            <p:nvPr/>
          </p:nvSpPr>
          <p:spPr>
            <a:xfrm>
              <a:off x="3428450" y="4897500"/>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07" name="Google Shape;207;p16"/>
            <p:cNvSpPr/>
            <p:nvPr/>
          </p:nvSpPr>
          <p:spPr>
            <a:xfrm>
              <a:off x="4188475" y="4466825"/>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08" name="Google Shape;208;p16"/>
            <p:cNvSpPr/>
            <p:nvPr/>
          </p:nvSpPr>
          <p:spPr>
            <a:xfrm>
              <a:off x="2652000" y="4466825"/>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09" name="Google Shape;209;p16"/>
            <p:cNvSpPr/>
            <p:nvPr/>
          </p:nvSpPr>
          <p:spPr>
            <a:xfrm>
              <a:off x="3358250" y="4039200"/>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grpSp>
      <p:sp>
        <p:nvSpPr>
          <p:cNvPr id="210" name="Google Shape;210;p16"/>
          <p:cNvSpPr txBox="1"/>
          <p:nvPr/>
        </p:nvSpPr>
        <p:spPr>
          <a:xfrm>
            <a:off x="282182" y="174829"/>
            <a:ext cx="4051200" cy="411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2000" u="sng"/>
              <a:t>Design 2 – Development</a:t>
            </a:r>
            <a:endParaRPr sz="1200"/>
          </a:p>
        </p:txBody>
      </p:sp>
      <p:sp>
        <p:nvSpPr>
          <p:cNvPr id="211" name="Google Shape;211;p16"/>
          <p:cNvSpPr txBox="1"/>
          <p:nvPr>
            <p:ph idx="12" type="sldNum"/>
          </p:nvPr>
        </p:nvSpPr>
        <p:spPr>
          <a:xfrm>
            <a:off x="5123820" y="2243290"/>
            <a:ext cx="331800" cy="1893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cxnSp>
        <p:nvCxnSpPr>
          <p:cNvPr id="212" name="Google Shape;212;p16"/>
          <p:cNvCxnSpPr/>
          <p:nvPr/>
        </p:nvCxnSpPr>
        <p:spPr>
          <a:xfrm>
            <a:off x="2274086" y="1141244"/>
            <a:ext cx="0" cy="746100"/>
          </a:xfrm>
          <a:prstGeom prst="straightConnector1">
            <a:avLst/>
          </a:prstGeom>
          <a:noFill/>
          <a:ln cap="flat" cmpd="sng" w="28575">
            <a:solidFill>
              <a:schemeClr val="dk2"/>
            </a:solidFill>
            <a:prstDash val="solid"/>
            <a:round/>
            <a:headEnd len="med" w="med" type="stealth"/>
            <a:tailEnd len="med" w="med" type="stealth"/>
          </a:ln>
        </p:spPr>
      </p:cxnSp>
      <p:pic>
        <p:nvPicPr>
          <p:cNvPr id="213" name="Google Shape;213;p16"/>
          <p:cNvPicPr preferRelativeResize="0"/>
          <p:nvPr/>
        </p:nvPicPr>
        <p:blipFill>
          <a:blip r:embed="rId4">
            <a:alphaModFix/>
          </a:blip>
          <a:stretch>
            <a:fillRect/>
          </a:stretch>
        </p:blipFill>
        <p:spPr>
          <a:xfrm>
            <a:off x="3720148" y="509503"/>
            <a:ext cx="1577916" cy="1380670"/>
          </a:xfrm>
          <a:prstGeom prst="rect">
            <a:avLst/>
          </a:prstGeom>
          <a:noFill/>
          <a:ln>
            <a:noFill/>
          </a:ln>
        </p:spPr>
      </p:pic>
      <p:sp>
        <p:nvSpPr>
          <p:cNvPr id="214" name="Google Shape;214;p16"/>
          <p:cNvSpPr txBox="1"/>
          <p:nvPr/>
        </p:nvSpPr>
        <p:spPr>
          <a:xfrm>
            <a:off x="418450" y="2253402"/>
            <a:ext cx="2899200" cy="1458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For the height of this design, based on my research, which shows that eye level:height ratio is 1.04:1. Which if this display case were to be designed for world mean height of 167 cm, with an eye level of 160 cm. Further since humans tends to view things best from an angle between head tilt of 18-24 degree. Assuming that the person is standing 1 feet away, the displaying artifact needs to be at a height of 146 cm -  151 cm. Thus, in this design phase, I will assume that the height of the artifact displaying needs to be 145 cm from ground, from here I will use my drawing to estimate the dimensions of this design.</a:t>
            </a:r>
            <a:endParaRPr sz="800"/>
          </a:p>
        </p:txBody>
      </p:sp>
      <p:sp>
        <p:nvSpPr>
          <p:cNvPr id="215" name="Google Shape;215;p16"/>
          <p:cNvSpPr txBox="1"/>
          <p:nvPr/>
        </p:nvSpPr>
        <p:spPr>
          <a:xfrm>
            <a:off x="2371090" y="1425479"/>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145 cm</a:t>
            </a:r>
            <a:endParaRPr sz="700"/>
          </a:p>
        </p:txBody>
      </p:sp>
      <p:sp>
        <p:nvSpPr>
          <p:cNvPr id="216" name="Google Shape;216;p16"/>
          <p:cNvSpPr txBox="1"/>
          <p:nvPr/>
        </p:nvSpPr>
        <p:spPr>
          <a:xfrm>
            <a:off x="5989955" y="1942703"/>
            <a:ext cx="2630400" cy="9660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Since the displaying artifact needs to be at a height of 145 cm from ground, from here using the scales of this sketch, I have worked out what the dimensions of this design would approximately be.</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GB" sz="800"/>
              <a:t>Which, from the estimation above, the case will likely have a dimension of 0.7m X 0.7m X 2.15m.</a:t>
            </a:r>
            <a:endParaRPr sz="800"/>
          </a:p>
        </p:txBody>
      </p:sp>
      <p:cxnSp>
        <p:nvCxnSpPr>
          <p:cNvPr id="217" name="Google Shape;217;p16"/>
          <p:cNvCxnSpPr/>
          <p:nvPr/>
        </p:nvCxnSpPr>
        <p:spPr>
          <a:xfrm>
            <a:off x="7908925" y="676912"/>
            <a:ext cx="0" cy="745800"/>
          </a:xfrm>
          <a:prstGeom prst="straightConnector1">
            <a:avLst/>
          </a:prstGeom>
          <a:noFill/>
          <a:ln cap="flat" cmpd="sng" w="28575">
            <a:solidFill>
              <a:schemeClr val="dk2"/>
            </a:solidFill>
            <a:prstDash val="solid"/>
            <a:round/>
            <a:headEnd len="med" w="med" type="stealth"/>
            <a:tailEnd len="med" w="med" type="stealth"/>
          </a:ln>
        </p:spPr>
      </p:cxnSp>
      <p:sp>
        <p:nvSpPr>
          <p:cNvPr id="218" name="Google Shape;218;p16"/>
          <p:cNvSpPr txBox="1"/>
          <p:nvPr/>
        </p:nvSpPr>
        <p:spPr>
          <a:xfrm>
            <a:off x="8015076" y="960931"/>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145 cm</a:t>
            </a:r>
            <a:endParaRPr sz="700"/>
          </a:p>
        </p:txBody>
      </p:sp>
      <p:cxnSp>
        <p:nvCxnSpPr>
          <p:cNvPr id="219" name="Google Shape;219;p16"/>
          <p:cNvCxnSpPr/>
          <p:nvPr/>
        </p:nvCxnSpPr>
        <p:spPr>
          <a:xfrm>
            <a:off x="6881102" y="1581703"/>
            <a:ext cx="338700" cy="158400"/>
          </a:xfrm>
          <a:prstGeom prst="straightConnector1">
            <a:avLst/>
          </a:prstGeom>
          <a:noFill/>
          <a:ln cap="flat" cmpd="sng" w="28575">
            <a:solidFill>
              <a:schemeClr val="dk2"/>
            </a:solidFill>
            <a:prstDash val="solid"/>
            <a:round/>
            <a:headEnd len="med" w="med" type="stealth"/>
            <a:tailEnd len="med" w="med" type="stealth"/>
          </a:ln>
        </p:spPr>
      </p:cxnSp>
      <p:sp>
        <p:nvSpPr>
          <p:cNvPr id="220" name="Google Shape;220;p16"/>
          <p:cNvSpPr txBox="1"/>
          <p:nvPr/>
        </p:nvSpPr>
        <p:spPr>
          <a:xfrm>
            <a:off x="6677070" y="1685420"/>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70 cm</a:t>
            </a:r>
            <a:endParaRPr sz="700"/>
          </a:p>
        </p:txBody>
      </p:sp>
      <p:cxnSp>
        <p:nvCxnSpPr>
          <p:cNvPr id="221" name="Google Shape;221;p16"/>
          <p:cNvCxnSpPr/>
          <p:nvPr/>
        </p:nvCxnSpPr>
        <p:spPr>
          <a:xfrm>
            <a:off x="7908925" y="400230"/>
            <a:ext cx="0" cy="281100"/>
          </a:xfrm>
          <a:prstGeom prst="straightConnector1">
            <a:avLst/>
          </a:prstGeom>
          <a:noFill/>
          <a:ln cap="flat" cmpd="sng" w="28575">
            <a:solidFill>
              <a:schemeClr val="dk2"/>
            </a:solidFill>
            <a:prstDash val="solid"/>
            <a:round/>
            <a:headEnd len="med" w="med" type="stealth"/>
            <a:tailEnd len="med" w="med" type="stealth"/>
          </a:ln>
        </p:spPr>
      </p:cxnSp>
      <p:sp>
        <p:nvSpPr>
          <p:cNvPr id="222" name="Google Shape;222;p16"/>
          <p:cNvSpPr txBox="1"/>
          <p:nvPr/>
        </p:nvSpPr>
        <p:spPr>
          <a:xfrm>
            <a:off x="8042683" y="472468"/>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70 cm</a:t>
            </a:r>
            <a:endParaRPr sz="700"/>
          </a:p>
        </p:txBody>
      </p:sp>
      <p:cxnSp>
        <p:nvCxnSpPr>
          <p:cNvPr id="223" name="Google Shape;223;p16"/>
          <p:cNvCxnSpPr/>
          <p:nvPr/>
        </p:nvCxnSpPr>
        <p:spPr>
          <a:xfrm flipH="1">
            <a:off x="7575180" y="1567849"/>
            <a:ext cx="375300" cy="186300"/>
          </a:xfrm>
          <a:prstGeom prst="straightConnector1">
            <a:avLst/>
          </a:prstGeom>
          <a:noFill/>
          <a:ln cap="flat" cmpd="sng" w="28575">
            <a:solidFill>
              <a:schemeClr val="dk2"/>
            </a:solidFill>
            <a:prstDash val="solid"/>
            <a:round/>
            <a:headEnd len="med" w="med" type="stealth"/>
            <a:tailEnd len="med" w="med" type="stealth"/>
          </a:ln>
        </p:spPr>
      </p:cxnSp>
      <p:sp>
        <p:nvSpPr>
          <p:cNvPr id="224" name="Google Shape;224;p16"/>
          <p:cNvSpPr txBox="1"/>
          <p:nvPr/>
        </p:nvSpPr>
        <p:spPr>
          <a:xfrm>
            <a:off x="7771266" y="1685414"/>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70 cm </a:t>
            </a:r>
            <a:endParaRPr sz="700"/>
          </a:p>
        </p:txBody>
      </p:sp>
      <p:pic>
        <p:nvPicPr>
          <p:cNvPr id="225" name="Google Shape;225;p16"/>
          <p:cNvPicPr preferRelativeResize="0"/>
          <p:nvPr/>
        </p:nvPicPr>
        <p:blipFill rotWithShape="1">
          <a:blip r:embed="rId5">
            <a:alphaModFix/>
          </a:blip>
          <a:srcRect b="0" l="0" r="22702" t="7723"/>
          <a:stretch/>
        </p:blipFill>
        <p:spPr>
          <a:xfrm>
            <a:off x="3585233" y="2181423"/>
            <a:ext cx="2069163" cy="1209718"/>
          </a:xfrm>
          <a:prstGeom prst="rect">
            <a:avLst/>
          </a:prstGeom>
          <a:noFill/>
          <a:ln>
            <a:noFill/>
          </a:ln>
        </p:spPr>
      </p:pic>
      <p:sp>
        <p:nvSpPr>
          <p:cNvPr id="226" name="Google Shape;226;p16"/>
          <p:cNvSpPr txBox="1"/>
          <p:nvPr/>
        </p:nvSpPr>
        <p:spPr>
          <a:xfrm>
            <a:off x="2381930" y="3743481"/>
            <a:ext cx="2630400" cy="10893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Overall, from the approximation drawings on this page’s top right, this means that the 7 respective pieces of glass/acrylic panes used will have a dimension of:</a:t>
            </a:r>
            <a:endParaRPr sz="800"/>
          </a:p>
          <a:p>
            <a:pPr indent="-177800" lvl="0" marL="254000" rtl="0" algn="l">
              <a:spcBef>
                <a:spcPts val="0"/>
              </a:spcBef>
              <a:spcAft>
                <a:spcPts val="0"/>
              </a:spcAft>
              <a:buSzPts val="800"/>
              <a:buChar char="●"/>
            </a:pPr>
            <a:r>
              <a:rPr lang="en-GB" sz="800"/>
              <a:t>215 cm X 70 cm (4x middle panels) </a:t>
            </a:r>
            <a:endParaRPr sz="800"/>
          </a:p>
          <a:p>
            <a:pPr indent="-177800" lvl="0" marL="254000" rtl="0" algn="l">
              <a:spcBef>
                <a:spcPts val="0"/>
              </a:spcBef>
              <a:spcAft>
                <a:spcPts val="0"/>
              </a:spcAft>
              <a:buSzPts val="800"/>
              <a:buChar char="●"/>
            </a:pPr>
            <a:r>
              <a:rPr lang="en-GB" sz="800"/>
              <a:t>70 cm X 70 cm (top &amp; 2x layer panels)</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GB" sz="800"/>
              <a:t>From this information, I will determine whether is glass or acrylic suitable to be used for this design.</a:t>
            </a:r>
            <a:endParaRPr sz="800"/>
          </a:p>
        </p:txBody>
      </p:sp>
      <p:sp>
        <p:nvSpPr>
          <p:cNvPr id="227" name="Google Shape;227;p16"/>
          <p:cNvSpPr txBox="1"/>
          <p:nvPr/>
        </p:nvSpPr>
        <p:spPr>
          <a:xfrm>
            <a:off x="7546295" y="2871601"/>
            <a:ext cx="1582500" cy="427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Glass-to-glass steel partitioning joint, or UV glue, or acrylic will be used to join the acrylic/glass panes together.</a:t>
            </a:r>
            <a:endParaRPr sz="700"/>
          </a:p>
        </p:txBody>
      </p:sp>
      <p:sp>
        <p:nvSpPr>
          <p:cNvPr id="228" name="Google Shape;228;p16"/>
          <p:cNvSpPr txBox="1"/>
          <p:nvPr/>
        </p:nvSpPr>
        <p:spPr>
          <a:xfrm>
            <a:off x="5155973" y="4643594"/>
            <a:ext cx="2124300" cy="535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For the base, an alternative to rubberwood used can be stainless steel, which will give this design a minimalist look, and can even be spray painted if requested by the client.</a:t>
            </a:r>
            <a:endParaRPr sz="700"/>
          </a:p>
        </p:txBody>
      </p:sp>
      <p:cxnSp>
        <p:nvCxnSpPr>
          <p:cNvPr id="229" name="Google Shape;229;p16"/>
          <p:cNvCxnSpPr>
            <a:stCxn id="227" idx="2"/>
          </p:cNvCxnSpPr>
          <p:nvPr/>
        </p:nvCxnSpPr>
        <p:spPr>
          <a:xfrm flipH="1">
            <a:off x="7502345" y="3298801"/>
            <a:ext cx="835200" cy="440700"/>
          </a:xfrm>
          <a:prstGeom prst="straightConnector1">
            <a:avLst/>
          </a:prstGeom>
          <a:noFill/>
          <a:ln cap="flat" cmpd="sng" w="9525">
            <a:solidFill>
              <a:schemeClr val="dk2"/>
            </a:solidFill>
            <a:prstDash val="solid"/>
            <a:round/>
            <a:headEnd len="med" w="med" type="none"/>
            <a:tailEnd len="med" w="med" type="stealth"/>
          </a:ln>
        </p:spPr>
      </p:cxnSp>
      <p:cxnSp>
        <p:nvCxnSpPr>
          <p:cNvPr id="230" name="Google Shape;230;p16"/>
          <p:cNvCxnSpPr>
            <a:stCxn id="228" idx="0"/>
          </p:cNvCxnSpPr>
          <p:nvPr/>
        </p:nvCxnSpPr>
        <p:spPr>
          <a:xfrm flipH="1" rot="10800000">
            <a:off x="6218123" y="4461794"/>
            <a:ext cx="825900" cy="181800"/>
          </a:xfrm>
          <a:prstGeom prst="straightConnector1">
            <a:avLst/>
          </a:prstGeom>
          <a:noFill/>
          <a:ln cap="flat" cmpd="sng" w="9525">
            <a:solidFill>
              <a:schemeClr val="dk2"/>
            </a:solidFill>
            <a:prstDash val="solid"/>
            <a:round/>
            <a:headEnd len="med" w="med" type="none"/>
            <a:tailEnd len="med" w="med" type="stealth"/>
          </a:ln>
        </p:spPr>
      </p:cxnSp>
      <p:grpSp>
        <p:nvGrpSpPr>
          <p:cNvPr id="231" name="Google Shape;231;p16"/>
          <p:cNvGrpSpPr/>
          <p:nvPr/>
        </p:nvGrpSpPr>
        <p:grpSpPr>
          <a:xfrm>
            <a:off x="909960" y="633370"/>
            <a:ext cx="1267213" cy="1573813"/>
            <a:chOff x="1671875" y="3851213"/>
            <a:chExt cx="2866350" cy="4521151"/>
          </a:xfrm>
        </p:grpSpPr>
        <p:pic>
          <p:nvPicPr>
            <p:cNvPr id="232" name="Google Shape;232;p16"/>
            <p:cNvPicPr preferRelativeResize="0"/>
            <p:nvPr/>
          </p:nvPicPr>
          <p:blipFill rotWithShape="1">
            <a:blip r:embed="rId3">
              <a:alphaModFix/>
            </a:blip>
            <a:srcRect b="12479" l="32683" r="52582" t="54635"/>
            <a:stretch/>
          </p:blipFill>
          <p:spPr>
            <a:xfrm>
              <a:off x="1671875" y="3851213"/>
              <a:ext cx="2866350" cy="4521151"/>
            </a:xfrm>
            <a:prstGeom prst="rect">
              <a:avLst/>
            </a:prstGeom>
            <a:noFill/>
            <a:ln>
              <a:noFill/>
            </a:ln>
          </p:spPr>
        </p:pic>
        <p:sp>
          <p:nvSpPr>
            <p:cNvPr id="233" name="Google Shape;233;p16"/>
            <p:cNvSpPr/>
            <p:nvPr/>
          </p:nvSpPr>
          <p:spPr>
            <a:xfrm>
              <a:off x="3428450" y="4897500"/>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34" name="Google Shape;234;p16"/>
            <p:cNvSpPr/>
            <p:nvPr/>
          </p:nvSpPr>
          <p:spPr>
            <a:xfrm>
              <a:off x="4188475" y="4466825"/>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35" name="Google Shape;235;p16"/>
            <p:cNvSpPr/>
            <p:nvPr/>
          </p:nvSpPr>
          <p:spPr>
            <a:xfrm>
              <a:off x="2652000" y="4466825"/>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36" name="Google Shape;236;p16"/>
            <p:cNvSpPr/>
            <p:nvPr/>
          </p:nvSpPr>
          <p:spPr>
            <a:xfrm>
              <a:off x="3358250" y="4039200"/>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grpSp>
      <p:grpSp>
        <p:nvGrpSpPr>
          <p:cNvPr id="237" name="Google Shape;237;p16"/>
          <p:cNvGrpSpPr/>
          <p:nvPr/>
        </p:nvGrpSpPr>
        <p:grpSpPr>
          <a:xfrm>
            <a:off x="798034" y="3482584"/>
            <a:ext cx="1267213" cy="1573813"/>
            <a:chOff x="1671875" y="3851213"/>
            <a:chExt cx="2866350" cy="4521151"/>
          </a:xfrm>
        </p:grpSpPr>
        <p:pic>
          <p:nvPicPr>
            <p:cNvPr id="238" name="Google Shape;238;p16"/>
            <p:cNvPicPr preferRelativeResize="0"/>
            <p:nvPr/>
          </p:nvPicPr>
          <p:blipFill rotWithShape="1">
            <a:blip r:embed="rId3">
              <a:alphaModFix/>
            </a:blip>
            <a:srcRect b="12479" l="32683" r="52582" t="54635"/>
            <a:stretch/>
          </p:blipFill>
          <p:spPr>
            <a:xfrm>
              <a:off x="1671875" y="3851213"/>
              <a:ext cx="2866350" cy="4521151"/>
            </a:xfrm>
            <a:prstGeom prst="rect">
              <a:avLst/>
            </a:prstGeom>
            <a:noFill/>
            <a:ln>
              <a:noFill/>
            </a:ln>
          </p:spPr>
        </p:pic>
        <p:sp>
          <p:nvSpPr>
            <p:cNvPr id="239" name="Google Shape;239;p16"/>
            <p:cNvSpPr/>
            <p:nvPr/>
          </p:nvSpPr>
          <p:spPr>
            <a:xfrm>
              <a:off x="3428450" y="4897500"/>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40" name="Google Shape;240;p16"/>
            <p:cNvSpPr/>
            <p:nvPr/>
          </p:nvSpPr>
          <p:spPr>
            <a:xfrm>
              <a:off x="4188475" y="4466825"/>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41" name="Google Shape;241;p16"/>
            <p:cNvSpPr/>
            <p:nvPr/>
          </p:nvSpPr>
          <p:spPr>
            <a:xfrm>
              <a:off x="2652000" y="4466825"/>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42" name="Google Shape;242;p16"/>
            <p:cNvSpPr/>
            <p:nvPr/>
          </p:nvSpPr>
          <p:spPr>
            <a:xfrm>
              <a:off x="3358250" y="4039200"/>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