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407" r:id="rId2"/>
    <p:sldId id="2311" r:id="rId3"/>
    <p:sldId id="2408" r:id="rId4"/>
    <p:sldId id="2409" r:id="rId5"/>
    <p:sldId id="2336" r:id="rId6"/>
    <p:sldId id="2410" r:id="rId7"/>
    <p:sldId id="2412" r:id="rId8"/>
    <p:sldId id="2333" r:id="rId9"/>
    <p:sldId id="2388" r:id="rId10"/>
    <p:sldId id="2415" r:id="rId11"/>
    <p:sldId id="2387" r:id="rId12"/>
    <p:sldId id="2416" r:id="rId13"/>
    <p:sldId id="2314" r:id="rId14"/>
    <p:sldId id="2332" r:id="rId15"/>
    <p:sldId id="2411" r:id="rId16"/>
    <p:sldId id="2281" r:id="rId17"/>
    <p:sldId id="2417" r:id="rId18"/>
    <p:sldId id="231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752C0-0543-4B28-B513-D4CF33A8295E}"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BD86-9135-4FCD-9A79-29DD1C1EA4F1}" type="slidenum">
              <a:rPr lang="zh-CN" altLang="en-US" smtClean="0"/>
              <a:t>‹#›</a:t>
            </a:fld>
            <a:endParaRPr lang="zh-CN" altLang="en-US"/>
          </a:p>
        </p:txBody>
      </p:sp>
    </p:spTree>
    <p:extLst>
      <p:ext uri="{BB962C8B-B14F-4D97-AF65-F5344CB8AC3E}">
        <p14:creationId xmlns:p14="http://schemas.microsoft.com/office/powerpoint/2010/main" val="38549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512062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07772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49962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85384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58263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56255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86358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1812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90FFC-03A3-417E-A66E-B5CF1B8A5F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757A8F-AACD-4482-AF51-817161A34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C6EFC4-8247-4FA8-8139-3734E08B3CA0}"/>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863D8456-1649-4D35-ACB0-B58F98C9B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7301E-017A-4E7F-9BED-200F5C2141B0}"/>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384900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F08B3-29D8-4601-B013-F713F774F1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707014-FD83-4A74-BC49-2BA38E97A4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8EA495-DCC8-4993-BAB5-76F03AB00A80}"/>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77C1CB14-1E22-4BEF-A478-B72E7B0222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B76CB-6FA5-48FB-90AC-E39C7690D818}"/>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43757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170D9C-FB2A-42DF-85D9-560B18654F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88979D-64C1-4CEA-BE19-2F8A0D3EE8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F4E116-710F-4A24-AFB0-16739CB4912D}"/>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323F2991-4F63-4829-B9CE-FF93DDB219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F0EC96-3EDA-46CB-B2EB-3F142AA014D8}"/>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88057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192000"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78485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01208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ptop3">
    <p:spTree>
      <p:nvGrpSpPr>
        <p:cNvPr id="1" name=""/>
        <p:cNvGrpSpPr/>
        <p:nvPr/>
      </p:nvGrpSpPr>
      <p:grpSpPr>
        <a:xfrm>
          <a:off x="0" y="0"/>
          <a:ext cx="0" cy="0"/>
          <a:chOff x="0" y="0"/>
          <a:chExt cx="0" cy="0"/>
        </a:xfrm>
      </p:grpSpPr>
      <p:sp>
        <p:nvSpPr>
          <p:cNvPr id="17" name="Picture Placeholder 13"/>
          <p:cNvSpPr>
            <a:spLocks noGrp="1"/>
          </p:cNvSpPr>
          <p:nvPr>
            <p:ph type="pic" sz="quarter" idx="20"/>
          </p:nvPr>
        </p:nvSpPr>
        <p:spPr>
          <a:xfrm>
            <a:off x="6500689" y="2373904"/>
            <a:ext cx="4137675" cy="2610612"/>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0823938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pp features">
    <p:spTree>
      <p:nvGrpSpPr>
        <p:cNvPr id="1" name=""/>
        <p:cNvGrpSpPr/>
        <p:nvPr/>
      </p:nvGrpSpPr>
      <p:grpSpPr>
        <a:xfrm>
          <a:off x="0" y="0"/>
          <a:ext cx="0" cy="0"/>
          <a:chOff x="0" y="0"/>
          <a:chExt cx="0" cy="0"/>
        </a:xfrm>
      </p:grpSpPr>
      <p:sp>
        <p:nvSpPr>
          <p:cNvPr id="44" name="Picture Placeholder 13"/>
          <p:cNvSpPr>
            <a:spLocks noGrp="1"/>
          </p:cNvSpPr>
          <p:nvPr>
            <p:ph type="pic" sz="quarter" idx="20"/>
          </p:nvPr>
        </p:nvSpPr>
        <p:spPr>
          <a:xfrm>
            <a:off x="7041231" y="2149557"/>
            <a:ext cx="2936460" cy="5163829"/>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2077797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rojects 2">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791130" y="34163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7" name="Picture Placeholder 13"/>
          <p:cNvSpPr>
            <a:spLocks noGrp="1"/>
          </p:cNvSpPr>
          <p:nvPr>
            <p:ph type="pic" sz="quarter" idx="18"/>
          </p:nvPr>
        </p:nvSpPr>
        <p:spPr>
          <a:xfrm>
            <a:off x="2078753" y="22860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6868637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ight Project">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8632668" y="34163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7" name="Picture Placeholder 13"/>
          <p:cNvSpPr>
            <a:spLocks noGrp="1"/>
          </p:cNvSpPr>
          <p:nvPr>
            <p:ph type="pic" sz="quarter" idx="18"/>
          </p:nvPr>
        </p:nvSpPr>
        <p:spPr>
          <a:xfrm>
            <a:off x="7345045" y="22860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620722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F76CF-F68F-4CD1-8502-C0AF7BCC9A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7EA147-8531-40D7-979B-C941742BED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E8A6CB-1F72-4173-BAC1-052B88726ED4}"/>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AC17FFA9-2DCF-4CB4-8B40-52C7C3C929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B44189-86F1-4204-B40A-B44EC06A4BBB}"/>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299680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BBC94-A283-409D-AACD-F0E4376B88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21B399-456C-4962-8495-F8B37AD74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224FE5-4884-4CCD-BE1B-574FBBB180AE}"/>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224FC3DD-BB73-4DF9-B396-76B2D9DAD0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BD284F-BE86-417E-83B8-17AA3AFF774A}"/>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187038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69D5-F2B1-4384-A352-00CA1D8387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A8877C-89EF-4EEA-92F5-5293B10DD0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FE1986-0C77-481D-BFCB-C4982F929C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E8584E-BA34-4B58-BB3A-E7D8C04A88E1}"/>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311F43C2-86A6-4A8F-8AB3-6974DC73EB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F0FA76-C11F-448A-B513-DD927C921AD4}"/>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370236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22536-184A-47A8-A34B-0B7353E63E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A94675-0C13-4802-A035-5AAEB9279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9C3527-2843-47B5-A700-59EFB5C947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F77DC7-9DEF-48C1-BE9F-5911C5884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33B5726-291C-4C72-AE44-B81EB7E864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FCFFDA-A0DF-4290-84BF-8F8FA2817A6B}"/>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8" name="页脚占位符 7">
            <a:extLst>
              <a:ext uri="{FF2B5EF4-FFF2-40B4-BE49-F238E27FC236}">
                <a16:creationId xmlns:a16="http://schemas.microsoft.com/office/drawing/2014/main" id="{B6B75629-10CC-48F6-BB62-FFD7BAE434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C317F0-7D13-4D47-B627-8E3FCB2C0270}"/>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57440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4CD1B-0E86-4138-BB52-D53C725FA7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45F249-B7D6-4CE8-87AE-23D813BBF244}"/>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4" name="页脚占位符 3">
            <a:extLst>
              <a:ext uri="{FF2B5EF4-FFF2-40B4-BE49-F238E27FC236}">
                <a16:creationId xmlns:a16="http://schemas.microsoft.com/office/drawing/2014/main" id="{B87B6A71-F8C7-45A1-907A-7208079CF3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21482D-AA21-4B8E-AD81-AAA38571D205}"/>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264730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8B6610-918E-4A71-95DB-BD7A12DD0CCA}"/>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3" name="页脚占位符 2">
            <a:extLst>
              <a:ext uri="{FF2B5EF4-FFF2-40B4-BE49-F238E27FC236}">
                <a16:creationId xmlns:a16="http://schemas.microsoft.com/office/drawing/2014/main" id="{C7F9E5B1-0E6B-49C2-87D8-FBD004608C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5E0F72-54FE-4AA2-8D63-A2A5828A9D77}"/>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7303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F1C3B-F1D7-4CFD-AFD8-F2A5059BF6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B5EA50-FC76-48E7-83EB-AB99B09BA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B07432-786C-426A-AADA-06D1C9017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E7ABE4-1E23-4307-AC9F-78F3E50140AB}"/>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51D2024D-1643-495D-BF12-61C2750A75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8768C8-F433-4913-8F5B-3E000EE1FF2C}"/>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211673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A9EA2-35EC-419C-9AA9-666FFB71AC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341DB7-E5A5-4BBB-B2A4-EA869EF0D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86DC53-CF88-4820-930A-41F66CADE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7AE465-3982-4203-BAAC-DD90AA1C64DA}"/>
              </a:ext>
            </a:extLst>
          </p:cNvPr>
          <p:cNvSpPr>
            <a:spLocks noGrp="1"/>
          </p:cNvSpPr>
          <p:nvPr>
            <p:ph type="dt" sz="half" idx="10"/>
          </p:nvPr>
        </p:nvSpPr>
        <p:spPr/>
        <p:txBody>
          <a:bodyPr/>
          <a:lstStyle/>
          <a:p>
            <a:fld id="{90F1464B-ADF4-445F-9201-61314A82FD01}"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647AA859-9E34-4292-B0DD-702CCBA1CC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7CADE3-EBBF-4B22-A790-E0CF41E59803}"/>
              </a:ext>
            </a:extLst>
          </p:cNvPr>
          <p:cNvSpPr>
            <a:spLocks noGrp="1"/>
          </p:cNvSpPr>
          <p:nvPr>
            <p:ph type="sldNum" sz="quarter" idx="12"/>
          </p:nvPr>
        </p:nvSpPr>
        <p:spPr/>
        <p:txBody>
          <a:body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74284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524DA-D45C-4748-BC8E-65A252FE2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4A591F-0CCB-48AE-A00D-889C2261E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463CE6-9352-4AD0-96D2-CC9615445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1464B-ADF4-445F-9201-61314A82FD01}"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367E78C7-29C7-4201-B998-B7C99D099E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F2BE1C-7C67-4F0F-876A-512F1690E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77A89-C518-4285-95BC-C89F573FFA8B}" type="slidenum">
              <a:rPr lang="zh-CN" altLang="en-US" smtClean="0"/>
              <a:t>‹#›</a:t>
            </a:fld>
            <a:endParaRPr lang="zh-CN" altLang="en-US"/>
          </a:p>
        </p:txBody>
      </p:sp>
    </p:spTree>
    <p:extLst>
      <p:ext uri="{BB962C8B-B14F-4D97-AF65-F5344CB8AC3E}">
        <p14:creationId xmlns:p14="http://schemas.microsoft.com/office/powerpoint/2010/main" val="3952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t="7802" b="7802"/>
          <a:stretch>
            <a:fillRect/>
          </a:stretch>
        </p:blipFill>
        <p:spPr/>
      </p:pic>
      <p:sp>
        <p:nvSpPr>
          <p:cNvPr id="9" name="Rectangle 8"/>
          <p:cNvSpPr/>
          <p:nvPr/>
        </p:nvSpPr>
        <p:spPr>
          <a:xfrm>
            <a:off x="0" y="0"/>
            <a:ext cx="12188825" cy="6858000"/>
          </a:xfrm>
          <a:prstGeom prst="rect">
            <a:avLst/>
          </a:prstGeom>
          <a:gradFill flip="none" rotWithShape="0">
            <a:gsLst>
              <a:gs pos="0">
                <a:srgbClr val="002452">
                  <a:alpha val="98000"/>
                </a:srgbClr>
              </a:gs>
              <a:gs pos="96000">
                <a:srgbClr val="002452">
                  <a:alpha val="76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1" name="Group 2">
            <a:extLst>
              <a:ext uri="{FF2B5EF4-FFF2-40B4-BE49-F238E27FC236}">
                <a16:creationId xmlns:a16="http://schemas.microsoft.com/office/drawing/2014/main" id="{0F1BE2E6-C9F0-4724-A15E-9A602A780E80}"/>
              </a:ext>
            </a:extLst>
          </p:cNvPr>
          <p:cNvGrpSpPr/>
          <p:nvPr/>
        </p:nvGrpSpPr>
        <p:grpSpPr>
          <a:xfrm>
            <a:off x="2337732" y="1258723"/>
            <a:ext cx="7516535" cy="1839951"/>
            <a:chOff x="4656489" y="4728113"/>
            <a:chExt cx="15033069" cy="3679902"/>
          </a:xfrm>
        </p:grpSpPr>
        <p:sp>
          <p:nvSpPr>
            <p:cNvPr id="19" name="Subtitle 2">
              <a:extLst>
                <a:ext uri="{FF2B5EF4-FFF2-40B4-BE49-F238E27FC236}">
                  <a16:creationId xmlns:a16="http://schemas.microsoft.com/office/drawing/2014/main" id="{C6CA55E9-0916-468A-AF74-A4D18EEAFEE5}"/>
                </a:ext>
              </a:extLst>
            </p:cNvPr>
            <p:cNvSpPr txBox="1">
              <a:spLocks/>
            </p:cNvSpPr>
            <p:nvPr/>
          </p:nvSpPr>
          <p:spPr>
            <a:xfrm>
              <a:off x="4656489" y="6572943"/>
              <a:ext cx="15033069" cy="8219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3600" b="1" dirty="0">
                  <a:solidFill>
                    <a:schemeClr val="bg1"/>
                  </a:solidFill>
                  <a:latin typeface="Lato" charset="0"/>
                  <a:ea typeface="Lato" charset="0"/>
                  <a:cs typeface="Lato" charset="0"/>
                </a:rPr>
                <a:t>博物馆新闻采集分析子系统</a:t>
              </a:r>
              <a:endParaRPr lang="en-US" sz="3600" b="1" dirty="0">
                <a:solidFill>
                  <a:schemeClr val="bg1"/>
                </a:solidFill>
                <a:latin typeface="Lato" charset="0"/>
                <a:ea typeface="Lato" charset="0"/>
                <a:cs typeface="Lato" charset="0"/>
              </a:endParaRPr>
            </a:p>
          </p:txBody>
        </p:sp>
        <p:sp>
          <p:nvSpPr>
            <p:cNvPr id="15" name="Rectangle 9">
              <a:extLst>
                <a:ext uri="{FF2B5EF4-FFF2-40B4-BE49-F238E27FC236}">
                  <a16:creationId xmlns:a16="http://schemas.microsoft.com/office/drawing/2014/main" id="{6D63C982-06A7-4114-9D51-A241CBC555D8}"/>
                </a:ext>
              </a:extLst>
            </p:cNvPr>
            <p:cNvSpPr/>
            <p:nvPr/>
          </p:nvSpPr>
          <p:spPr>
            <a:xfrm>
              <a:off x="5393085" y="4728113"/>
              <a:ext cx="13559883" cy="3679902"/>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1" name="Subtitle 2">
            <a:extLst>
              <a:ext uri="{FF2B5EF4-FFF2-40B4-BE49-F238E27FC236}">
                <a16:creationId xmlns:a16="http://schemas.microsoft.com/office/drawing/2014/main" id="{4BED6152-6362-4AE8-ABA4-E17888E6BC75}"/>
              </a:ext>
            </a:extLst>
          </p:cNvPr>
          <p:cNvSpPr txBox="1">
            <a:spLocks/>
          </p:cNvSpPr>
          <p:nvPr/>
        </p:nvSpPr>
        <p:spPr>
          <a:xfrm>
            <a:off x="3943998" y="3915861"/>
            <a:ext cx="4304002" cy="36628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2000" b="1" dirty="0">
                <a:solidFill>
                  <a:schemeClr val="bg1"/>
                </a:solidFill>
                <a:latin typeface="Lato" charset="0"/>
                <a:ea typeface="Lato" charset="0"/>
                <a:cs typeface="Lato" charset="0"/>
              </a:rPr>
              <a:t>开发语言：</a:t>
            </a:r>
            <a:r>
              <a:rPr lang="en-US" altLang="zh-CN" sz="2000" b="1" dirty="0">
                <a:solidFill>
                  <a:schemeClr val="bg1"/>
                </a:solidFill>
                <a:latin typeface="Lato" charset="0"/>
                <a:ea typeface="Lato" charset="0"/>
                <a:cs typeface="Lato" charset="0"/>
              </a:rPr>
              <a:t>Python, </a:t>
            </a:r>
            <a:r>
              <a:rPr lang="en-US" altLang="zh-CN" sz="2000" b="1" dirty="0" err="1">
                <a:solidFill>
                  <a:schemeClr val="bg1"/>
                </a:solidFill>
                <a:latin typeface="Lato" charset="0"/>
                <a:ea typeface="Lato" charset="0"/>
                <a:cs typeface="Lato" charset="0"/>
              </a:rPr>
              <a:t>Javascript</a:t>
            </a:r>
            <a:r>
              <a:rPr lang="en-US" altLang="zh-CN" sz="2000" b="1" dirty="0">
                <a:solidFill>
                  <a:schemeClr val="bg1"/>
                </a:solidFill>
                <a:latin typeface="Lato" charset="0"/>
                <a:ea typeface="Lato" charset="0"/>
                <a:cs typeface="Lato" charset="0"/>
              </a:rPr>
              <a:t>, SQL</a:t>
            </a:r>
          </a:p>
        </p:txBody>
      </p:sp>
      <p:sp>
        <p:nvSpPr>
          <p:cNvPr id="22" name="Subtitle 2">
            <a:extLst>
              <a:ext uri="{FF2B5EF4-FFF2-40B4-BE49-F238E27FC236}">
                <a16:creationId xmlns:a16="http://schemas.microsoft.com/office/drawing/2014/main" id="{5BA8C366-6E1F-45F9-B276-8A12F26B3560}"/>
              </a:ext>
            </a:extLst>
          </p:cNvPr>
          <p:cNvSpPr txBox="1">
            <a:spLocks/>
          </p:cNvSpPr>
          <p:nvPr/>
        </p:nvSpPr>
        <p:spPr>
          <a:xfrm>
            <a:off x="4975807" y="4605560"/>
            <a:ext cx="2271458" cy="1320396"/>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b="1" dirty="0">
                <a:solidFill>
                  <a:schemeClr val="bg1"/>
                </a:solidFill>
                <a:latin typeface="Lato" charset="0"/>
                <a:ea typeface="Lato" charset="0"/>
                <a:cs typeface="Lato" charset="0"/>
              </a:rPr>
              <a:t>开发框架与工具：</a:t>
            </a:r>
            <a:endParaRPr lang="en-US" altLang="zh-CN" sz="2000" b="1" dirty="0">
              <a:solidFill>
                <a:schemeClr val="bg1"/>
              </a:solidFill>
              <a:latin typeface="Lato" charset="0"/>
              <a:ea typeface="Lato" charset="0"/>
              <a:cs typeface="Lato" charset="0"/>
            </a:endParaRPr>
          </a:p>
          <a:p>
            <a:pPr>
              <a:lnSpc>
                <a:spcPts val="2020"/>
              </a:lnSpc>
            </a:pPr>
            <a:r>
              <a:rPr lang="en-US" altLang="zh-CN" sz="2000" b="1" dirty="0" err="1">
                <a:solidFill>
                  <a:schemeClr val="bg1"/>
                </a:solidFill>
                <a:latin typeface="Lato" charset="0"/>
                <a:ea typeface="Lato" charset="0"/>
                <a:cs typeface="Lato" charset="0"/>
              </a:rPr>
              <a:t>Scrapy</a:t>
            </a:r>
            <a:endParaRPr lang="en-US" altLang="zh-CN" sz="2000" b="1" dirty="0">
              <a:solidFill>
                <a:schemeClr val="bg1"/>
              </a:solidFill>
              <a:latin typeface="Lato" charset="0"/>
              <a:ea typeface="Lato" charset="0"/>
              <a:cs typeface="Lato" charset="0"/>
            </a:endParaRPr>
          </a:p>
          <a:p>
            <a:pPr>
              <a:lnSpc>
                <a:spcPts val="2020"/>
              </a:lnSpc>
            </a:pPr>
            <a:r>
              <a:rPr lang="en-US" sz="2000" b="1" dirty="0">
                <a:solidFill>
                  <a:schemeClr val="bg1"/>
                </a:solidFill>
                <a:latin typeface="Lato" charset="0"/>
                <a:ea typeface="Lato" charset="0"/>
                <a:cs typeface="Lato" charset="0"/>
              </a:rPr>
              <a:t>Node.js</a:t>
            </a:r>
          </a:p>
          <a:p>
            <a:pPr>
              <a:lnSpc>
                <a:spcPts val="2020"/>
              </a:lnSpc>
            </a:pPr>
            <a:r>
              <a:rPr lang="en-US" sz="2000" b="1" dirty="0">
                <a:solidFill>
                  <a:schemeClr val="bg1"/>
                </a:solidFill>
                <a:latin typeface="Lato" charset="0"/>
                <a:ea typeface="Lato" charset="0"/>
                <a:cs typeface="Lato" charset="0"/>
              </a:rPr>
              <a:t>MySQL</a:t>
            </a:r>
          </a:p>
        </p:txBody>
      </p:sp>
    </p:spTree>
    <p:extLst>
      <p:ext uri="{BB962C8B-B14F-4D97-AF65-F5344CB8AC3E}">
        <p14:creationId xmlns:p14="http://schemas.microsoft.com/office/powerpoint/2010/main" val="1189501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25">
            <a:extLst>
              <a:ext uri="{FF2B5EF4-FFF2-40B4-BE49-F238E27FC236}">
                <a16:creationId xmlns:a16="http://schemas.microsoft.com/office/drawing/2014/main" id="{B23AB284-59D6-4080-B288-F33049C95381}"/>
              </a:ext>
            </a:extLst>
          </p:cNvPr>
          <p:cNvCxnSpPr/>
          <p:nvPr/>
        </p:nvCxnSpPr>
        <p:spPr>
          <a:xfrm>
            <a:off x="5805915" y="32356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FD72E993-553A-4D1A-8D6D-58CAEE4C1EFA}"/>
              </a:ext>
            </a:extLst>
          </p:cNvPr>
          <p:cNvSpPr txBox="1"/>
          <p:nvPr/>
        </p:nvSpPr>
        <p:spPr>
          <a:xfrm>
            <a:off x="2544404" y="584729"/>
            <a:ext cx="7103227"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多功能爬虫</a:t>
            </a:r>
            <a:r>
              <a:rPr lang="en-US" altLang="zh-CN" sz="4200" b="1" dirty="0">
                <a:solidFill>
                  <a:schemeClr val="tx2"/>
                </a:solidFill>
                <a:latin typeface="Lato Black" charset="0"/>
                <a:ea typeface="Lato Black" charset="0"/>
                <a:cs typeface="Lato Black" charset="0"/>
              </a:rPr>
              <a:t>newspider</a:t>
            </a:r>
            <a:r>
              <a:rPr lang="zh-CN" altLang="en-US" sz="4200" b="1" dirty="0">
                <a:solidFill>
                  <a:schemeClr val="tx2"/>
                </a:solidFill>
                <a:latin typeface="Lato Black" charset="0"/>
                <a:ea typeface="Lato Black" charset="0"/>
                <a:cs typeface="Lato Black" charset="0"/>
              </a:rPr>
              <a:t>的实现</a:t>
            </a:r>
            <a:endParaRPr lang="en-US" sz="4200" b="1" dirty="0">
              <a:solidFill>
                <a:schemeClr val="tx2"/>
              </a:solidFill>
              <a:latin typeface="Lato Black" charset="0"/>
              <a:ea typeface="Lato Black" charset="0"/>
              <a:cs typeface="Lato Black" charset="0"/>
            </a:endParaRPr>
          </a:p>
        </p:txBody>
      </p:sp>
      <p:sp>
        <p:nvSpPr>
          <p:cNvPr id="19" name="Subtitle 2">
            <a:extLst>
              <a:ext uri="{FF2B5EF4-FFF2-40B4-BE49-F238E27FC236}">
                <a16:creationId xmlns:a16="http://schemas.microsoft.com/office/drawing/2014/main" id="{0346183F-5A7B-4157-973B-8F294367B1C0}"/>
              </a:ext>
            </a:extLst>
          </p:cNvPr>
          <p:cNvSpPr txBox="1">
            <a:spLocks/>
          </p:cNvSpPr>
          <p:nvPr/>
        </p:nvSpPr>
        <p:spPr>
          <a:xfrm>
            <a:off x="2792068" y="1718143"/>
            <a:ext cx="2274405" cy="86148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400" dirty="0">
                <a:solidFill>
                  <a:schemeClr val="tx1"/>
                </a:solidFill>
                <a:latin typeface="Poppins Light" charset="0"/>
                <a:ea typeface="Poppins Light" charset="0"/>
                <a:cs typeface="Poppins Light" charset="0"/>
              </a:rPr>
              <a:t>一、分析新闻网址结构，找到搜索引擎关于博物馆名称、时间、页数的接口</a:t>
            </a:r>
            <a:endParaRPr lang="en-US" sz="1400" dirty="0">
              <a:solidFill>
                <a:schemeClr val="tx1"/>
              </a:solidFill>
              <a:latin typeface="Poppins Light" charset="0"/>
              <a:ea typeface="Poppins Light" charset="0"/>
              <a:cs typeface="Poppins Light" charset="0"/>
            </a:endParaRPr>
          </a:p>
        </p:txBody>
      </p:sp>
      <p:pic>
        <p:nvPicPr>
          <p:cNvPr id="2" name="图片 1">
            <a:extLst>
              <a:ext uri="{FF2B5EF4-FFF2-40B4-BE49-F238E27FC236}">
                <a16:creationId xmlns:a16="http://schemas.microsoft.com/office/drawing/2014/main" id="{6C0BA21C-6EE3-450D-BAFB-C6AD2F5C7B96}"/>
              </a:ext>
            </a:extLst>
          </p:cNvPr>
          <p:cNvPicPr>
            <a:picLocks noChangeAspect="1"/>
          </p:cNvPicPr>
          <p:nvPr/>
        </p:nvPicPr>
        <p:blipFill>
          <a:blip r:embed="rId2"/>
          <a:stretch>
            <a:fillRect/>
          </a:stretch>
        </p:blipFill>
        <p:spPr>
          <a:xfrm>
            <a:off x="2381250" y="4400077"/>
            <a:ext cx="7429500" cy="1736449"/>
          </a:xfrm>
          <a:prstGeom prst="rect">
            <a:avLst/>
          </a:prstGeom>
        </p:spPr>
      </p:pic>
      <p:pic>
        <p:nvPicPr>
          <p:cNvPr id="4" name="图片 3">
            <a:extLst>
              <a:ext uri="{FF2B5EF4-FFF2-40B4-BE49-F238E27FC236}">
                <a16:creationId xmlns:a16="http://schemas.microsoft.com/office/drawing/2014/main" id="{688A9730-A6C1-46A9-9676-F6DEB042756C}"/>
              </a:ext>
            </a:extLst>
          </p:cNvPr>
          <p:cNvPicPr>
            <a:picLocks noChangeAspect="1"/>
          </p:cNvPicPr>
          <p:nvPr/>
        </p:nvPicPr>
        <p:blipFill>
          <a:blip r:embed="rId3"/>
          <a:stretch>
            <a:fillRect/>
          </a:stretch>
        </p:blipFill>
        <p:spPr>
          <a:xfrm>
            <a:off x="2381250" y="2875723"/>
            <a:ext cx="7429499" cy="1228264"/>
          </a:xfrm>
          <a:prstGeom prst="rect">
            <a:avLst/>
          </a:prstGeom>
        </p:spPr>
      </p:pic>
      <p:sp>
        <p:nvSpPr>
          <p:cNvPr id="10" name="Subtitle 2">
            <a:extLst>
              <a:ext uri="{FF2B5EF4-FFF2-40B4-BE49-F238E27FC236}">
                <a16:creationId xmlns:a16="http://schemas.microsoft.com/office/drawing/2014/main" id="{E6DBE38E-43E6-428E-8206-F92201509138}"/>
              </a:ext>
            </a:extLst>
          </p:cNvPr>
          <p:cNvSpPr txBox="1">
            <a:spLocks/>
          </p:cNvSpPr>
          <p:nvPr/>
        </p:nvSpPr>
        <p:spPr>
          <a:xfrm>
            <a:off x="7125527" y="1718143"/>
            <a:ext cx="2274405" cy="86148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400" dirty="0">
                <a:solidFill>
                  <a:schemeClr val="tx1"/>
                </a:solidFill>
                <a:latin typeface="Poppins Light" charset="0"/>
                <a:ea typeface="Poppins Light" charset="0"/>
                <a:cs typeface="Poppins Light" charset="0"/>
              </a:rPr>
              <a:t>二、在类的定义中进行上述参数的初始化和动态化设置，达到功能多样性</a:t>
            </a:r>
            <a:endParaRPr lang="en-US" sz="1400" dirty="0">
              <a:solidFill>
                <a:schemeClr val="tx1"/>
              </a:solidFill>
              <a:latin typeface="Poppins Light" charset="0"/>
              <a:ea typeface="Poppins Light" charset="0"/>
              <a:cs typeface="Poppins Light" charset="0"/>
            </a:endParaRPr>
          </a:p>
        </p:txBody>
      </p:sp>
    </p:spTree>
    <p:extLst>
      <p:ext uri="{BB962C8B-B14F-4D97-AF65-F5344CB8AC3E}">
        <p14:creationId xmlns:p14="http://schemas.microsoft.com/office/powerpoint/2010/main" val="28408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ubtitle 2"/>
          <p:cNvSpPr txBox="1">
            <a:spLocks/>
          </p:cNvSpPr>
          <p:nvPr/>
        </p:nvSpPr>
        <p:spPr>
          <a:xfrm>
            <a:off x="2478049" y="4985318"/>
            <a:ext cx="2819929" cy="86982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去掉新闻中的特殊字符，转换时间格式，拼接新闻链接。最终获得干净的新闻</a:t>
            </a:r>
            <a:endParaRPr lang="en-US" sz="1600" dirty="0">
              <a:solidFill>
                <a:schemeClr val="tx1"/>
              </a:solidFill>
              <a:latin typeface="Poppins Light" charset="0"/>
            </a:endParaRPr>
          </a:p>
        </p:txBody>
      </p:sp>
      <p:sp>
        <p:nvSpPr>
          <p:cNvPr id="62" name="TextBox 61"/>
          <p:cNvSpPr txBox="1"/>
          <p:nvPr/>
        </p:nvSpPr>
        <p:spPr>
          <a:xfrm>
            <a:off x="2467984" y="4552546"/>
            <a:ext cx="2510624"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三、对新闻信息加工</a:t>
            </a:r>
            <a:endParaRPr lang="en-US" sz="2000" dirty="0">
              <a:solidFill>
                <a:schemeClr val="tx2"/>
              </a:solidFill>
              <a:latin typeface="Poppins Medium" charset="0"/>
            </a:endParaRPr>
          </a:p>
        </p:txBody>
      </p:sp>
      <p:sp>
        <p:nvSpPr>
          <p:cNvPr id="63" name="Subtitle 2"/>
          <p:cNvSpPr txBox="1">
            <a:spLocks/>
          </p:cNvSpPr>
          <p:nvPr/>
        </p:nvSpPr>
        <p:spPr>
          <a:xfrm>
            <a:off x="2511418" y="2105464"/>
            <a:ext cx="2819929"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对有用的新闻网页，判断每条新闻的内容是否完整。丢弃不完整的新闻</a:t>
            </a:r>
            <a:endParaRPr lang="en-US" sz="1600" dirty="0">
              <a:solidFill>
                <a:schemeClr val="tx1"/>
              </a:solidFill>
              <a:latin typeface="Poppins Light" charset="0"/>
            </a:endParaRPr>
          </a:p>
        </p:txBody>
      </p:sp>
      <p:sp>
        <p:nvSpPr>
          <p:cNvPr id="65" name="TextBox 64"/>
          <p:cNvSpPr txBox="1"/>
          <p:nvPr/>
        </p:nvSpPr>
        <p:spPr>
          <a:xfrm>
            <a:off x="2478049" y="1617737"/>
            <a:ext cx="2492990"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一、新闻完整性判断</a:t>
            </a:r>
            <a:endParaRPr lang="en-US" sz="2000" dirty="0">
              <a:solidFill>
                <a:schemeClr val="tx2"/>
              </a:solidFill>
              <a:latin typeface="Poppins Medium" charset="0"/>
            </a:endParaRPr>
          </a:p>
        </p:txBody>
      </p:sp>
      <p:sp>
        <p:nvSpPr>
          <p:cNvPr id="66" name="Subtitle 2"/>
          <p:cNvSpPr txBox="1">
            <a:spLocks/>
          </p:cNvSpPr>
          <p:nvPr/>
        </p:nvSpPr>
        <p:spPr>
          <a:xfrm>
            <a:off x="2467984" y="3676001"/>
            <a:ext cx="2819929"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提取新闻的标题，作者，简介，链接，时间</a:t>
            </a:r>
            <a:endParaRPr lang="en-US" sz="1600" dirty="0">
              <a:solidFill>
                <a:schemeClr val="tx1"/>
              </a:solidFill>
              <a:latin typeface="Poppins Light" charset="0"/>
            </a:endParaRPr>
          </a:p>
        </p:txBody>
      </p:sp>
      <p:sp>
        <p:nvSpPr>
          <p:cNvPr id="68" name="TextBox 67"/>
          <p:cNvSpPr txBox="1"/>
          <p:nvPr/>
        </p:nvSpPr>
        <p:spPr>
          <a:xfrm>
            <a:off x="2467984" y="3194406"/>
            <a:ext cx="2254143"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二、新闻信息提取</a:t>
            </a:r>
            <a:endParaRPr lang="en-US" sz="2000" dirty="0">
              <a:solidFill>
                <a:schemeClr val="tx2"/>
              </a:solidFill>
              <a:latin typeface="Poppins Medium" charset="0"/>
            </a:endParaRPr>
          </a:p>
        </p:txBody>
      </p:sp>
      <p:sp>
        <p:nvSpPr>
          <p:cNvPr id="73" name="Shape 2547"/>
          <p:cNvSpPr/>
          <p:nvPr/>
        </p:nvSpPr>
        <p:spPr>
          <a:xfrm>
            <a:off x="1783735" y="1617737"/>
            <a:ext cx="505209" cy="505209"/>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75" name="Shape 2633"/>
          <p:cNvSpPr/>
          <p:nvPr/>
        </p:nvSpPr>
        <p:spPr>
          <a:xfrm>
            <a:off x="1815266" y="3196449"/>
            <a:ext cx="465101" cy="46510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76" name="Shape 2944"/>
          <p:cNvSpPr/>
          <p:nvPr/>
        </p:nvSpPr>
        <p:spPr>
          <a:xfrm>
            <a:off x="1825621" y="4552590"/>
            <a:ext cx="432729" cy="43272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0" name="TextBox 29"/>
          <p:cNvSpPr txBox="1"/>
          <p:nvPr/>
        </p:nvSpPr>
        <p:spPr>
          <a:xfrm>
            <a:off x="4387849"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新闻数据清洗</a:t>
            </a:r>
            <a:endParaRPr lang="en-US" sz="4200" b="1" dirty="0">
              <a:solidFill>
                <a:schemeClr val="tx2"/>
              </a:solidFill>
              <a:latin typeface="Lato Black" charset="0"/>
              <a:ea typeface="Lato Black" charset="0"/>
              <a:cs typeface="Lato Black" charset="0"/>
            </a:endParaRPr>
          </a:p>
        </p:txBody>
      </p:sp>
      <p:cxnSp>
        <p:nvCxnSpPr>
          <p:cNvPr id="35" name="Straight Connector 34"/>
          <p:cNvCxnSpPr/>
          <p:nvPr/>
        </p:nvCxnSpPr>
        <p:spPr>
          <a:xfrm>
            <a:off x="5805926" y="419100"/>
            <a:ext cx="596462"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350AD26E-38CB-4F2E-9CF8-F5D35C436C78}"/>
              </a:ext>
            </a:extLst>
          </p:cNvPr>
          <p:cNvPicPr>
            <a:picLocks noChangeAspect="1"/>
          </p:cNvPicPr>
          <p:nvPr/>
        </p:nvPicPr>
        <p:blipFill>
          <a:blip r:embed="rId2"/>
          <a:stretch>
            <a:fillRect/>
          </a:stretch>
        </p:blipFill>
        <p:spPr>
          <a:xfrm>
            <a:off x="6128248" y="1583838"/>
            <a:ext cx="5158055" cy="4494177"/>
          </a:xfrm>
          <a:prstGeom prst="rect">
            <a:avLst/>
          </a:prstGeom>
        </p:spPr>
      </p:pic>
    </p:spTree>
    <p:extLst>
      <p:ext uri="{BB962C8B-B14F-4D97-AF65-F5344CB8AC3E}">
        <p14:creationId xmlns:p14="http://schemas.microsoft.com/office/powerpoint/2010/main" val="207052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ubtitle 2"/>
          <p:cNvSpPr txBox="1">
            <a:spLocks/>
          </p:cNvSpPr>
          <p:nvPr/>
        </p:nvSpPr>
        <p:spPr>
          <a:xfrm>
            <a:off x="2540271" y="2045293"/>
            <a:ext cx="3117857" cy="112630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与数据库进行交互、提取出数据库中新闻的</a:t>
            </a:r>
            <a:r>
              <a:rPr lang="en-US" altLang="zh-CN" sz="1600" dirty="0" err="1">
                <a:solidFill>
                  <a:schemeClr val="tx1"/>
                </a:solidFill>
                <a:latin typeface="Poppins Light" charset="0"/>
              </a:rPr>
              <a:t>url</a:t>
            </a:r>
            <a:r>
              <a:rPr lang="zh-CN" altLang="en-US" sz="1600" dirty="0">
                <a:solidFill>
                  <a:schemeClr val="tx1"/>
                </a:solidFill>
                <a:latin typeface="Poppins Light" charset="0"/>
              </a:rPr>
              <a:t>。通过</a:t>
            </a:r>
            <a:r>
              <a:rPr lang="en-US" altLang="zh-CN" sz="1600" dirty="0" err="1">
                <a:solidFill>
                  <a:schemeClr val="tx1"/>
                </a:solidFill>
                <a:latin typeface="Poppins Light" charset="0"/>
              </a:rPr>
              <a:t>xpath</a:t>
            </a:r>
            <a:r>
              <a:rPr lang="zh-CN" altLang="en-US" sz="1600" dirty="0">
                <a:solidFill>
                  <a:schemeClr val="tx1"/>
                </a:solidFill>
                <a:latin typeface="Poppins Light" charset="0"/>
              </a:rPr>
              <a:t>对网页进行解析，提取出不同网页中新闻的内容。</a:t>
            </a:r>
            <a:endParaRPr lang="en-US" sz="1600" dirty="0">
              <a:solidFill>
                <a:schemeClr val="tx1"/>
              </a:solidFill>
              <a:latin typeface="Poppins Light" charset="0"/>
            </a:endParaRPr>
          </a:p>
        </p:txBody>
      </p:sp>
      <p:sp>
        <p:nvSpPr>
          <p:cNvPr id="65" name="TextBox 64"/>
          <p:cNvSpPr txBox="1"/>
          <p:nvPr/>
        </p:nvSpPr>
        <p:spPr>
          <a:xfrm>
            <a:off x="2478049" y="1617737"/>
            <a:ext cx="3145413"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一、与数据库交互提取</a:t>
            </a:r>
            <a:r>
              <a:rPr lang="en-US" altLang="zh-CN" sz="2000" dirty="0" err="1">
                <a:solidFill>
                  <a:schemeClr val="tx2"/>
                </a:solidFill>
                <a:latin typeface="Poppins Medium" charset="0"/>
              </a:rPr>
              <a:t>url</a:t>
            </a:r>
            <a:endParaRPr lang="en-US" sz="2000" dirty="0">
              <a:solidFill>
                <a:schemeClr val="tx2"/>
              </a:solidFill>
              <a:latin typeface="Poppins Medium" charset="0"/>
            </a:endParaRPr>
          </a:p>
        </p:txBody>
      </p:sp>
      <p:sp>
        <p:nvSpPr>
          <p:cNvPr id="66" name="Subtitle 2"/>
          <p:cNvSpPr txBox="1">
            <a:spLocks/>
          </p:cNvSpPr>
          <p:nvPr/>
        </p:nvSpPr>
        <p:spPr>
          <a:xfrm>
            <a:off x="2518553" y="3661550"/>
            <a:ext cx="3161291" cy="189574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600" dirty="0">
                <a:solidFill>
                  <a:schemeClr val="tx1"/>
                </a:solidFill>
                <a:latin typeface="Poppins Light" charset="0"/>
              </a:rPr>
              <a:t>从百度资讯中提取出了不同的新闻网站的新闻，使用多个回调函数进行处理。解析了百度新闻、新浪新闻、腾讯新闻、澎湃新闻、人民网、人民日报、新华网、凤凰网、网易新闻等主流新闻网站的新闻原文。</a:t>
            </a:r>
            <a:endParaRPr lang="en-US" sz="1600" dirty="0">
              <a:solidFill>
                <a:schemeClr val="tx1"/>
              </a:solidFill>
              <a:latin typeface="Poppins Light" charset="0"/>
            </a:endParaRPr>
          </a:p>
        </p:txBody>
      </p:sp>
      <p:sp>
        <p:nvSpPr>
          <p:cNvPr id="68" name="TextBox 67"/>
          <p:cNvSpPr txBox="1"/>
          <p:nvPr/>
        </p:nvSpPr>
        <p:spPr>
          <a:xfrm>
            <a:off x="2467984" y="3194406"/>
            <a:ext cx="3262432" cy="400110"/>
          </a:xfrm>
          <a:prstGeom prst="rect">
            <a:avLst/>
          </a:prstGeom>
          <a:noFill/>
        </p:spPr>
        <p:txBody>
          <a:bodyPr wrap="none" rtlCol="0" anchor="ctr" anchorCtr="0">
            <a:spAutoFit/>
          </a:bodyPr>
          <a:lstStyle/>
          <a:p>
            <a:r>
              <a:rPr lang="zh-CN" altLang="en-US" sz="2000" dirty="0">
                <a:solidFill>
                  <a:schemeClr val="tx2"/>
                </a:solidFill>
                <a:latin typeface="Poppins Medium" charset="0"/>
              </a:rPr>
              <a:t>二、实现了多个网站的解析</a:t>
            </a:r>
            <a:endParaRPr lang="en-US" sz="2000" dirty="0">
              <a:solidFill>
                <a:schemeClr val="tx2"/>
              </a:solidFill>
              <a:latin typeface="Poppins Medium" charset="0"/>
            </a:endParaRPr>
          </a:p>
        </p:txBody>
      </p:sp>
      <p:sp>
        <p:nvSpPr>
          <p:cNvPr id="73" name="Shape 2547"/>
          <p:cNvSpPr/>
          <p:nvPr/>
        </p:nvSpPr>
        <p:spPr>
          <a:xfrm>
            <a:off x="1783735" y="1617737"/>
            <a:ext cx="505209" cy="505209"/>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75" name="Shape 2633"/>
          <p:cNvSpPr/>
          <p:nvPr/>
        </p:nvSpPr>
        <p:spPr>
          <a:xfrm>
            <a:off x="1815266" y="3196449"/>
            <a:ext cx="465101" cy="46510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30" name="TextBox 29"/>
          <p:cNvSpPr txBox="1"/>
          <p:nvPr/>
        </p:nvSpPr>
        <p:spPr>
          <a:xfrm>
            <a:off x="4337356" y="584729"/>
            <a:ext cx="351731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新闻内容提取</a:t>
            </a:r>
            <a:endParaRPr lang="en-US" sz="4200" b="1" dirty="0">
              <a:solidFill>
                <a:schemeClr val="tx2"/>
              </a:solidFill>
              <a:latin typeface="Lato Black" charset="0"/>
              <a:ea typeface="Lato Black" charset="0"/>
              <a:cs typeface="Lato Black" charset="0"/>
            </a:endParaRPr>
          </a:p>
        </p:txBody>
      </p:sp>
      <p:cxnSp>
        <p:nvCxnSpPr>
          <p:cNvPr id="35" name="Straight Connector 34"/>
          <p:cNvCxnSpPr/>
          <p:nvPr/>
        </p:nvCxnSpPr>
        <p:spPr>
          <a:xfrm>
            <a:off x="5805926" y="419100"/>
            <a:ext cx="596462"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3951D92-E34E-4DBA-8456-EF2ACED61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9021"/>
            <a:ext cx="5020094" cy="4860726"/>
          </a:xfrm>
          <a:prstGeom prst="rect">
            <a:avLst/>
          </a:prstGeom>
        </p:spPr>
      </p:pic>
    </p:spTree>
    <p:extLst>
      <p:ext uri="{BB962C8B-B14F-4D97-AF65-F5344CB8AC3E}">
        <p14:creationId xmlns:p14="http://schemas.microsoft.com/office/powerpoint/2010/main" val="6661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6444836" y="2539628"/>
            <a:ext cx="3561719" cy="11122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200" dirty="0">
                <a:solidFill>
                  <a:schemeClr val="tx1"/>
                </a:solidFill>
                <a:latin typeface="Poppins Light" charset="0"/>
                <a:ea typeface="Poppins Light" charset="0"/>
                <a:cs typeface="Poppins Light" charset="0"/>
              </a:rPr>
              <a:t>在提取到新闻原文后，使用模糊搜索，查找该新闻原文中是否存在已有的博物馆名称，若存在，则更新</a:t>
            </a:r>
            <a:r>
              <a:rPr lang="en-US" altLang="zh-CN" sz="1200" dirty="0" err="1">
                <a:solidFill>
                  <a:schemeClr val="tx1"/>
                </a:solidFill>
                <a:latin typeface="Poppins Light" charset="0"/>
                <a:ea typeface="Poppins Light" charset="0"/>
                <a:cs typeface="Poppins Light" charset="0"/>
              </a:rPr>
              <a:t>museum_has_new</a:t>
            </a:r>
            <a:r>
              <a:rPr lang="zh-CN" altLang="en-US" sz="1200" dirty="0">
                <a:solidFill>
                  <a:schemeClr val="tx1"/>
                </a:solidFill>
                <a:latin typeface="Poppins Light" charset="0"/>
                <a:ea typeface="Poppins Light" charset="0"/>
                <a:cs typeface="Poppins Light" charset="0"/>
              </a:rPr>
              <a:t>中的表项，将该博物馆与新闻关联起来。</a:t>
            </a:r>
            <a:endParaRPr lang="en-US" sz="1200" dirty="0">
              <a:solidFill>
                <a:schemeClr val="tx1"/>
              </a:solidFill>
              <a:latin typeface="Poppins Light" charset="0"/>
              <a:ea typeface="Poppins Light" charset="0"/>
              <a:cs typeface="Poppins Light" charset="0"/>
            </a:endParaRPr>
          </a:p>
        </p:txBody>
      </p:sp>
      <p:cxnSp>
        <p:nvCxnSpPr>
          <p:cNvPr id="76" name="Straight Connector 75"/>
          <p:cNvCxnSpPr/>
          <p:nvPr/>
        </p:nvCxnSpPr>
        <p:spPr>
          <a:xfrm>
            <a:off x="6532512" y="2227394"/>
            <a:ext cx="46835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Rectangle 25"/>
          <p:cNvSpPr>
            <a:spLocks/>
          </p:cNvSpPr>
          <p:nvPr/>
        </p:nvSpPr>
        <p:spPr bwMode="auto">
          <a:xfrm>
            <a:off x="6521361" y="758150"/>
            <a:ext cx="4443524" cy="1186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2286000">
              <a:lnSpc>
                <a:spcPts val="4750"/>
              </a:lnSpc>
            </a:pPr>
            <a:r>
              <a:rPr lang="zh-CN" altLang="en-US" sz="3600" b="1" spc="250" dirty="0">
                <a:solidFill>
                  <a:schemeClr val="tx2"/>
                </a:solidFill>
                <a:latin typeface="Lato Black" charset="0"/>
                <a:ea typeface="Lato Black" charset="0"/>
                <a:cs typeface="Lato Black" charset="0"/>
                <a:sym typeface="Bebas Neue" charset="0"/>
              </a:rPr>
              <a:t>根据提取到的新闻</a:t>
            </a:r>
            <a:endParaRPr lang="en-US" altLang="zh-CN" sz="3600" b="1" spc="250" dirty="0">
              <a:solidFill>
                <a:schemeClr val="tx2"/>
              </a:solidFill>
              <a:latin typeface="Lato Black" charset="0"/>
              <a:ea typeface="Lato Black" charset="0"/>
              <a:cs typeface="Lato Black" charset="0"/>
              <a:sym typeface="Bebas Neue" charset="0"/>
            </a:endParaRPr>
          </a:p>
          <a:p>
            <a:pPr defTabSz="2286000">
              <a:lnSpc>
                <a:spcPts val="4750"/>
              </a:lnSpc>
            </a:pPr>
            <a:r>
              <a:rPr lang="zh-CN" altLang="en-US" sz="3600" b="1" spc="250" dirty="0">
                <a:solidFill>
                  <a:schemeClr val="tx2"/>
                </a:solidFill>
                <a:latin typeface="Lato Black" charset="0"/>
                <a:ea typeface="Lato Black" charset="0"/>
                <a:cs typeface="Lato Black" charset="0"/>
                <a:sym typeface="Bebas Neue" charset="0"/>
              </a:rPr>
              <a:t>获取相关联的博物馆</a:t>
            </a:r>
            <a:endParaRPr lang="en-US" sz="3600" b="1" spc="250" dirty="0">
              <a:solidFill>
                <a:schemeClr val="tx2"/>
              </a:solidFill>
              <a:latin typeface="Lato Black" charset="0"/>
              <a:ea typeface="Lato Black" charset="0"/>
              <a:cs typeface="Lato Black" charset="0"/>
              <a:sym typeface="Bebas Neue" charset="0"/>
            </a:endParaRPr>
          </a:p>
        </p:txBody>
      </p:sp>
      <p:pic>
        <p:nvPicPr>
          <p:cNvPr id="6" name="图片 5">
            <a:extLst>
              <a:ext uri="{FF2B5EF4-FFF2-40B4-BE49-F238E27FC236}">
                <a16:creationId xmlns:a16="http://schemas.microsoft.com/office/drawing/2014/main" id="{A2AB8EBE-F773-414B-AA68-DDFB4CD9D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558" y="3876737"/>
            <a:ext cx="8954750" cy="2486372"/>
          </a:xfrm>
          <a:prstGeom prst="rect">
            <a:avLst/>
          </a:prstGeom>
        </p:spPr>
      </p:pic>
      <p:pic>
        <p:nvPicPr>
          <p:cNvPr id="8" name="图片 7">
            <a:extLst>
              <a:ext uri="{FF2B5EF4-FFF2-40B4-BE49-F238E27FC236}">
                <a16:creationId xmlns:a16="http://schemas.microsoft.com/office/drawing/2014/main" id="{CC4A7DA5-D20B-416B-A431-90D071506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558" y="494891"/>
            <a:ext cx="3467584" cy="2934109"/>
          </a:xfrm>
          <a:prstGeom prst="rect">
            <a:avLst/>
          </a:prstGeom>
        </p:spPr>
      </p:pic>
    </p:spTree>
    <p:extLst>
      <p:ext uri="{BB962C8B-B14F-4D97-AF65-F5344CB8AC3E}">
        <p14:creationId xmlns:p14="http://schemas.microsoft.com/office/powerpoint/2010/main" val="15717110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387849"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文本分析过程</a:t>
            </a:r>
            <a:endParaRPr lang="en-US" sz="4200" b="1" dirty="0">
              <a:solidFill>
                <a:schemeClr val="tx2"/>
              </a:solidFill>
              <a:latin typeface="Lato Black" charset="0"/>
              <a:ea typeface="Lato Black" charset="0"/>
              <a:cs typeface="Lato Black"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ubtitle 2"/>
          <p:cNvSpPr txBox="1">
            <a:spLocks/>
          </p:cNvSpPr>
          <p:nvPr/>
        </p:nvSpPr>
        <p:spPr>
          <a:xfrm>
            <a:off x="4456365" y="4005333"/>
            <a:ext cx="3045091"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去停用词后，根据</a:t>
            </a:r>
            <a:r>
              <a:rPr lang="en-US" altLang="zh-CN" sz="1200" dirty="0" err="1">
                <a:solidFill>
                  <a:schemeClr val="tx1"/>
                </a:solidFill>
                <a:latin typeface="Poppins Light" charset="0"/>
                <a:ea typeface="Poppins Light" charset="0"/>
                <a:cs typeface="Poppins Light" charset="0"/>
              </a:rPr>
              <a:t>BosonNLP</a:t>
            </a:r>
            <a:r>
              <a:rPr lang="zh-CN" altLang="en-US" sz="1200" dirty="0">
                <a:solidFill>
                  <a:schemeClr val="tx1"/>
                </a:solidFill>
                <a:latin typeface="Poppins Light" charset="0"/>
                <a:ea typeface="Poppins Light" charset="0"/>
                <a:cs typeface="Poppins Light" charset="0"/>
              </a:rPr>
              <a:t>的情感评分词典，提取出文章中各个单词的情感评分。</a:t>
            </a:r>
            <a:endParaRPr lang="en-US" sz="1200" dirty="0">
              <a:solidFill>
                <a:schemeClr val="tx1"/>
              </a:solidFill>
              <a:latin typeface="Poppins Light" charset="0"/>
              <a:ea typeface="Poppins Light" charset="0"/>
              <a:cs typeface="Poppins Light" charset="0"/>
            </a:endParaRPr>
          </a:p>
        </p:txBody>
      </p:sp>
      <p:sp>
        <p:nvSpPr>
          <p:cNvPr id="30" name="TextBox 29"/>
          <p:cNvSpPr txBox="1"/>
          <p:nvPr/>
        </p:nvSpPr>
        <p:spPr>
          <a:xfrm>
            <a:off x="5805563" y="3739987"/>
            <a:ext cx="603178"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 2</a:t>
            </a:r>
          </a:p>
        </p:txBody>
      </p:sp>
      <p:sp>
        <p:nvSpPr>
          <p:cNvPr id="31" name="Subtitle 2"/>
          <p:cNvSpPr txBox="1">
            <a:spLocks/>
          </p:cNvSpPr>
          <p:nvPr/>
        </p:nvSpPr>
        <p:spPr>
          <a:xfrm>
            <a:off x="8192955" y="4005333"/>
            <a:ext cx="3045091" cy="85488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使用多种方法，使用不同的权重，统计出新闻的情感总分，并根据情感总分，判断出新闻的种类是负面、中性还是正面。</a:t>
            </a:r>
            <a:endParaRPr lang="en-US" sz="1200" dirty="0">
              <a:solidFill>
                <a:schemeClr val="tx1"/>
              </a:solidFill>
              <a:latin typeface="Poppins Light" charset="0"/>
              <a:ea typeface="Poppins Light" charset="0"/>
              <a:cs typeface="Poppins Light" charset="0"/>
            </a:endParaRPr>
          </a:p>
        </p:txBody>
      </p:sp>
      <p:sp>
        <p:nvSpPr>
          <p:cNvPr id="32" name="TextBox 31"/>
          <p:cNvSpPr txBox="1"/>
          <p:nvPr/>
        </p:nvSpPr>
        <p:spPr>
          <a:xfrm>
            <a:off x="9421412" y="3739987"/>
            <a:ext cx="603178"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 3</a:t>
            </a:r>
          </a:p>
        </p:txBody>
      </p:sp>
      <p:sp>
        <p:nvSpPr>
          <p:cNvPr id="33" name="Subtitle 2"/>
          <p:cNvSpPr txBox="1">
            <a:spLocks/>
          </p:cNvSpPr>
          <p:nvPr/>
        </p:nvSpPr>
        <p:spPr>
          <a:xfrm>
            <a:off x="1065525" y="4005333"/>
            <a:ext cx="3045091"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提取新闻原文后，使用</a:t>
            </a:r>
            <a:r>
              <a:rPr lang="en-US" altLang="zh-CN" sz="1200" dirty="0" err="1">
                <a:solidFill>
                  <a:schemeClr val="tx1"/>
                </a:solidFill>
                <a:latin typeface="Poppins Light" charset="0"/>
                <a:ea typeface="Poppins Light" charset="0"/>
                <a:cs typeface="Poppins Light" charset="0"/>
              </a:rPr>
              <a:t>jieba</a:t>
            </a:r>
            <a:r>
              <a:rPr lang="zh-CN" altLang="en-US" sz="1200" dirty="0">
                <a:solidFill>
                  <a:schemeClr val="tx1"/>
                </a:solidFill>
                <a:latin typeface="Poppins Light" charset="0"/>
                <a:ea typeface="Poppins Light" charset="0"/>
                <a:cs typeface="Poppins Light" charset="0"/>
              </a:rPr>
              <a:t>词库中的停用词库，对文章去停用词操作。即去掉对文章情感无太大影响的语气词。</a:t>
            </a:r>
            <a:endParaRPr lang="en-US" sz="1200" dirty="0">
              <a:solidFill>
                <a:schemeClr val="tx1"/>
              </a:solidFill>
              <a:latin typeface="Poppins Light" charset="0"/>
              <a:ea typeface="Poppins Light" charset="0"/>
              <a:cs typeface="Poppins Light" charset="0"/>
            </a:endParaRPr>
          </a:p>
        </p:txBody>
      </p:sp>
      <p:sp>
        <p:nvSpPr>
          <p:cNvPr id="34" name="TextBox 33"/>
          <p:cNvSpPr txBox="1"/>
          <p:nvPr/>
        </p:nvSpPr>
        <p:spPr>
          <a:xfrm>
            <a:off x="2291293" y="3739987"/>
            <a:ext cx="603178"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a:t>
            </a:r>
            <a:r>
              <a:rPr lang="zh-CN" altLang="en-US" sz="1200" b="1" dirty="0">
                <a:solidFill>
                  <a:schemeClr val="tx2"/>
                </a:solidFill>
                <a:latin typeface="Poppins SemiBold" charset="0"/>
                <a:ea typeface="Poppins SemiBold" charset="0"/>
                <a:cs typeface="Poppins SemiBold" charset="0"/>
              </a:rPr>
              <a:t> </a:t>
            </a:r>
            <a:r>
              <a:rPr lang="en-US" altLang="zh-CN" sz="1200" b="1" dirty="0">
                <a:solidFill>
                  <a:schemeClr val="tx2"/>
                </a:solidFill>
                <a:latin typeface="Poppins SemiBold" charset="0"/>
                <a:ea typeface="Poppins SemiBold" charset="0"/>
                <a:cs typeface="Poppins SemiBold" charset="0"/>
              </a:rPr>
              <a:t>1</a:t>
            </a:r>
            <a:endParaRPr lang="en-US" sz="1200" b="1" dirty="0">
              <a:solidFill>
                <a:schemeClr val="tx2"/>
              </a:solidFill>
              <a:latin typeface="Poppins SemiBold" charset="0"/>
              <a:ea typeface="Poppins SemiBold" charset="0"/>
              <a:cs typeface="Poppins SemiBold" charset="0"/>
            </a:endParaRPr>
          </a:p>
        </p:txBody>
      </p:sp>
      <p:sp>
        <p:nvSpPr>
          <p:cNvPr id="35" name="Shape 2525"/>
          <p:cNvSpPr/>
          <p:nvPr/>
        </p:nvSpPr>
        <p:spPr>
          <a:xfrm>
            <a:off x="2168321" y="2433956"/>
            <a:ext cx="881952" cy="88195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547"/>
          <p:cNvSpPr/>
          <p:nvPr/>
        </p:nvSpPr>
        <p:spPr>
          <a:xfrm>
            <a:off x="5668834" y="2433016"/>
            <a:ext cx="881952" cy="88195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554"/>
          <p:cNvSpPr/>
          <p:nvPr/>
        </p:nvSpPr>
        <p:spPr>
          <a:xfrm>
            <a:off x="9285561" y="2476743"/>
            <a:ext cx="881952" cy="80177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Right Arrow 2"/>
          <p:cNvSpPr/>
          <p:nvPr/>
        </p:nvSpPr>
        <p:spPr>
          <a:xfrm>
            <a:off x="7530736" y="2709747"/>
            <a:ext cx="774875" cy="38381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Right Arrow 37"/>
          <p:cNvSpPr/>
          <p:nvPr/>
        </p:nvSpPr>
        <p:spPr>
          <a:xfrm>
            <a:off x="3838907" y="2709747"/>
            <a:ext cx="774875" cy="38381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843287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ṣļîḑé-Block Arc 4">
            <a:extLst>
              <a:ext uri="{FF2B5EF4-FFF2-40B4-BE49-F238E27FC236}">
                <a16:creationId xmlns:a16="http://schemas.microsoft.com/office/drawing/2014/main" id="{41D3085D-90D5-4E01-A062-604F2E74D97C}"/>
              </a:ext>
            </a:extLst>
          </p:cNvPr>
          <p:cNvSpPr>
            <a:spLocks noChangeAspect="1"/>
          </p:cNvSpPr>
          <p:nvPr/>
        </p:nvSpPr>
        <p:spPr>
          <a:xfrm rot="10800000">
            <a:off x="1990631" y="1865466"/>
            <a:ext cx="2125724" cy="2205260"/>
          </a:xfrm>
          <a:prstGeom prst="blockArc">
            <a:avLst>
              <a:gd name="adj1" fmla="val 10800000"/>
              <a:gd name="adj2" fmla="val 0"/>
              <a:gd name="adj3" fmla="val 969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4" name="îṣļîḑé-Block Arc 5">
            <a:extLst>
              <a:ext uri="{FF2B5EF4-FFF2-40B4-BE49-F238E27FC236}">
                <a16:creationId xmlns:a16="http://schemas.microsoft.com/office/drawing/2014/main" id="{D0EC9531-6D69-4A80-9335-298730B8F6D1}"/>
              </a:ext>
            </a:extLst>
          </p:cNvPr>
          <p:cNvSpPr>
            <a:spLocks noChangeAspect="1"/>
          </p:cNvSpPr>
          <p:nvPr/>
        </p:nvSpPr>
        <p:spPr>
          <a:xfrm>
            <a:off x="4934843" y="1897969"/>
            <a:ext cx="2125724" cy="2205260"/>
          </a:xfrm>
          <a:prstGeom prst="blockArc">
            <a:avLst>
              <a:gd name="adj1" fmla="val 10800000"/>
              <a:gd name="adj2" fmla="val 0"/>
              <a:gd name="adj3" fmla="val 969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5" name="îṣļîḑé-Block Arc 6">
            <a:extLst>
              <a:ext uri="{FF2B5EF4-FFF2-40B4-BE49-F238E27FC236}">
                <a16:creationId xmlns:a16="http://schemas.microsoft.com/office/drawing/2014/main" id="{0376CF0E-C147-4EA6-8395-725CFEB59433}"/>
              </a:ext>
            </a:extLst>
          </p:cNvPr>
          <p:cNvSpPr>
            <a:spLocks noChangeAspect="1"/>
          </p:cNvSpPr>
          <p:nvPr/>
        </p:nvSpPr>
        <p:spPr>
          <a:xfrm rot="10800000">
            <a:off x="7812796" y="1897970"/>
            <a:ext cx="2125724" cy="2205260"/>
          </a:xfrm>
          <a:prstGeom prst="blockArc">
            <a:avLst>
              <a:gd name="adj1" fmla="val 10800000"/>
              <a:gd name="adj2" fmla="val 0"/>
              <a:gd name="adj3" fmla="val 969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6" name="îṣļîḑé-Block Arc 8">
            <a:extLst>
              <a:ext uri="{FF2B5EF4-FFF2-40B4-BE49-F238E27FC236}">
                <a16:creationId xmlns:a16="http://schemas.microsoft.com/office/drawing/2014/main" id="{18981149-F68A-4458-983A-12FD63AB6BCB}"/>
              </a:ext>
            </a:extLst>
          </p:cNvPr>
          <p:cNvSpPr>
            <a:spLocks noChangeAspect="1"/>
          </p:cNvSpPr>
          <p:nvPr/>
        </p:nvSpPr>
        <p:spPr>
          <a:xfrm>
            <a:off x="1990632" y="1897969"/>
            <a:ext cx="2125724" cy="2205260"/>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7" name="îṣļîḑé-Block Arc 10">
            <a:extLst>
              <a:ext uri="{FF2B5EF4-FFF2-40B4-BE49-F238E27FC236}">
                <a16:creationId xmlns:a16="http://schemas.microsoft.com/office/drawing/2014/main" id="{9463F5D2-74D2-4847-88E2-78445B1F81B7}"/>
              </a:ext>
            </a:extLst>
          </p:cNvPr>
          <p:cNvSpPr>
            <a:spLocks noChangeAspect="1"/>
          </p:cNvSpPr>
          <p:nvPr/>
        </p:nvSpPr>
        <p:spPr>
          <a:xfrm rot="10800000">
            <a:off x="4934843" y="1897969"/>
            <a:ext cx="2125724" cy="2205260"/>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8" name="îṣļîḑé-Block Arc 12">
            <a:extLst>
              <a:ext uri="{FF2B5EF4-FFF2-40B4-BE49-F238E27FC236}">
                <a16:creationId xmlns:a16="http://schemas.microsoft.com/office/drawing/2014/main" id="{3C0DE916-EB80-496C-8B7F-3491D5548586}"/>
              </a:ext>
            </a:extLst>
          </p:cNvPr>
          <p:cNvSpPr>
            <a:spLocks noChangeAspect="1"/>
          </p:cNvSpPr>
          <p:nvPr/>
        </p:nvSpPr>
        <p:spPr>
          <a:xfrm>
            <a:off x="7812797" y="1897970"/>
            <a:ext cx="2125724" cy="2205260"/>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9" name="îṣļîḑé-TextBox 34">
            <a:extLst>
              <a:ext uri="{FF2B5EF4-FFF2-40B4-BE49-F238E27FC236}">
                <a16:creationId xmlns:a16="http://schemas.microsoft.com/office/drawing/2014/main" id="{AB05BCFF-9306-46F8-845F-689C9E39FC28}"/>
              </a:ext>
            </a:extLst>
          </p:cNvPr>
          <p:cNvSpPr txBox="1"/>
          <p:nvPr/>
        </p:nvSpPr>
        <p:spPr>
          <a:xfrm>
            <a:off x="2369379" y="2553336"/>
            <a:ext cx="1368225" cy="894523"/>
          </a:xfrm>
          <a:prstGeom prst="rect">
            <a:avLst/>
          </a:prstGeom>
          <a:noFill/>
        </p:spPr>
        <p:txBody>
          <a:bodyPr wrap="none" lIns="0" tIns="0" rIns="0" bIns="0">
            <a:noAutofit/>
          </a:bodyPr>
          <a:lstStyle/>
          <a:p>
            <a:pPr algn="ct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使用</a:t>
            </a:r>
            <a:r>
              <a:rPr lang="en-US" altLang="zh-CN" b="1" dirty="0" err="1">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jieba</a:t>
            </a: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分词</a:t>
            </a:r>
            <a:endParaRPr lang="en-US" altLang="zh-CN"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en-US" altLang="zh-CN" b="1" dirty="0" err="1">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TextRank</a:t>
            </a: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算法</a:t>
            </a:r>
            <a:endParaRPr lang="en-US" altLang="zh-CN"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计算出不同单词</a:t>
            </a:r>
            <a:endParaRPr lang="en-US" altLang="zh-CN"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的权重</a:t>
            </a:r>
            <a:br>
              <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br>
            <a:endParaRPr lang="zh-CN" altLang="en-US" b="1" dirty="0">
              <a:solidFill>
                <a:schemeClr val="accent1">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0" name="îṣļîḑé-TextBox 37">
            <a:extLst>
              <a:ext uri="{FF2B5EF4-FFF2-40B4-BE49-F238E27FC236}">
                <a16:creationId xmlns:a16="http://schemas.microsoft.com/office/drawing/2014/main" id="{1F689736-75F6-45AC-8D98-BEB48BB79093}"/>
              </a:ext>
            </a:extLst>
          </p:cNvPr>
          <p:cNvSpPr txBox="1"/>
          <p:nvPr/>
        </p:nvSpPr>
        <p:spPr>
          <a:xfrm>
            <a:off x="5035890" y="2688155"/>
            <a:ext cx="1906123" cy="949981"/>
          </a:xfrm>
          <a:prstGeom prst="rect">
            <a:avLst/>
          </a:prstGeom>
          <a:noFill/>
        </p:spPr>
        <p:txBody>
          <a:bodyPr wrap="none" lIns="0" tIns="0" rIns="0" bIns="0">
            <a:noAutofit/>
          </a:bodyPr>
          <a:lstStyle/>
          <a:p>
            <a:pPr algn="ctr"/>
            <a:r>
              <a:rPr lang="en-US" altLang="zh-CN" sz="1600" b="1" dirty="0" err="1">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Jieba</a:t>
            </a: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分词</a:t>
            </a:r>
            <a:endPar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TF-IDF</a:t>
            </a: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相似度算法</a:t>
            </a:r>
            <a:endPar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计算出不同单词</a:t>
            </a:r>
            <a:endParaRPr lang="en-US" altLang="zh-CN"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的权重</a:t>
            </a:r>
            <a:br>
              <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br>
            <a:endParaRPr lang="zh-CN" altLang="en-US" sz="1600" b="1" dirty="0">
              <a:solidFill>
                <a:schemeClr val="accent2">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1" name="îṣļîḑé-TextBox 49">
            <a:extLst>
              <a:ext uri="{FF2B5EF4-FFF2-40B4-BE49-F238E27FC236}">
                <a16:creationId xmlns:a16="http://schemas.microsoft.com/office/drawing/2014/main" id="{C202D9CC-0991-44FC-8DD3-7ADF75A36936}"/>
              </a:ext>
            </a:extLst>
          </p:cNvPr>
          <p:cNvSpPr txBox="1"/>
          <p:nvPr/>
        </p:nvSpPr>
        <p:spPr>
          <a:xfrm>
            <a:off x="7928183" y="2741161"/>
            <a:ext cx="1906123" cy="870469"/>
          </a:xfrm>
          <a:prstGeom prst="rect">
            <a:avLst/>
          </a:prstGeom>
          <a:noFill/>
        </p:spPr>
        <p:txBody>
          <a:bodyPr wrap="none" lIns="0" tIns="0" rIns="0" bIns="0">
            <a:noAutofit/>
          </a:bodyPr>
          <a:lstStyle/>
          <a:p>
            <a:pPr algn="ctr"/>
            <a: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百度云情感分析</a:t>
            </a:r>
            <a:r>
              <a:rPr lang="en-US" altLang="zh-CN"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API</a:t>
            </a:r>
          </a:p>
          <a:p>
            <a:pPr algn="ctr"/>
            <a: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创建应用</a:t>
            </a:r>
            <a:endParaRPr lang="en-US" altLang="zh-CN"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调用</a:t>
            </a:r>
            <a:r>
              <a:rPr lang="en-US" altLang="zh-CN"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API</a:t>
            </a:r>
          </a:p>
          <a:p>
            <a:pPr algn="ctr"/>
            <a:br>
              <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br>
            <a:endParaRPr lang="zh-CN" altLang="en-US" sz="1400" b="1" dirty="0">
              <a:solidFill>
                <a:schemeClr val="accent3">
                  <a:lumMod val="100000"/>
                </a:schemeClr>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5" name="TextBox 22">
            <a:extLst>
              <a:ext uri="{FF2B5EF4-FFF2-40B4-BE49-F238E27FC236}">
                <a16:creationId xmlns:a16="http://schemas.microsoft.com/office/drawing/2014/main" id="{610DA4F3-4C24-4D33-81D4-AC3782189216}"/>
              </a:ext>
            </a:extLst>
          </p:cNvPr>
          <p:cNvSpPr txBox="1"/>
          <p:nvPr/>
        </p:nvSpPr>
        <p:spPr>
          <a:xfrm>
            <a:off x="3849244" y="584729"/>
            <a:ext cx="4493538"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提取情感分析方法</a:t>
            </a:r>
            <a:endParaRPr lang="en-US" sz="4200" b="1" dirty="0">
              <a:solidFill>
                <a:schemeClr val="tx2"/>
              </a:solidFill>
              <a:latin typeface="Lato Black" charset="0"/>
              <a:ea typeface="Lato Black" charset="0"/>
              <a:cs typeface="Lato Black" charset="0"/>
            </a:endParaRPr>
          </a:p>
        </p:txBody>
      </p:sp>
      <p:cxnSp>
        <p:nvCxnSpPr>
          <p:cNvPr id="16" name="Straight Connector 25">
            <a:extLst>
              <a:ext uri="{FF2B5EF4-FFF2-40B4-BE49-F238E27FC236}">
                <a16:creationId xmlns:a16="http://schemas.microsoft.com/office/drawing/2014/main" id="{404B217E-42AB-42C5-9567-0571747146E1}"/>
              </a:ext>
            </a:extLst>
          </p:cNvPr>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23CD0D7-B923-4013-9363-8159A4EE680B}"/>
              </a:ext>
            </a:extLst>
          </p:cNvPr>
          <p:cNvSpPr txBox="1"/>
          <p:nvPr/>
        </p:nvSpPr>
        <p:spPr>
          <a:xfrm>
            <a:off x="3005137" y="4860913"/>
            <a:ext cx="6181725" cy="923330"/>
          </a:xfrm>
          <a:prstGeom prst="rect">
            <a:avLst/>
          </a:prstGeom>
          <a:noFill/>
        </p:spPr>
        <p:txBody>
          <a:bodyPr wrap="square" rtlCol="0">
            <a:spAutoFit/>
          </a:bodyPr>
          <a:lstStyle/>
          <a:p>
            <a:pPr algn="ctr"/>
            <a:r>
              <a:rPr lang="zh-CN" altLang="en-US" dirty="0"/>
              <a:t>最终根据三种方法计算出的权值进而得到三种方法中求得的新闻正负性。最终在三个值中进行投票，实现多方法情感分析的任务。</a:t>
            </a:r>
          </a:p>
        </p:txBody>
      </p:sp>
    </p:spTree>
    <p:extLst>
      <p:ext uri="{BB962C8B-B14F-4D97-AF65-F5344CB8AC3E}">
        <p14:creationId xmlns:p14="http://schemas.microsoft.com/office/powerpoint/2010/main" val="24547433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387849" y="584729"/>
            <a:ext cx="341632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数据定制服务</a:t>
            </a:r>
            <a:endParaRPr lang="en-US" sz="4200" b="1" dirty="0">
              <a:solidFill>
                <a:schemeClr val="tx2"/>
              </a:solidFill>
              <a:latin typeface="Lato Black" charset="0"/>
              <a:ea typeface="Lato Black" charset="0"/>
              <a:cs typeface="Lato Black" charset="0"/>
            </a:endParaRPr>
          </a:p>
        </p:txBody>
      </p:sp>
      <p:sp>
        <p:nvSpPr>
          <p:cNvPr id="44" name="TextBox 43"/>
          <p:cNvSpPr txBox="1"/>
          <p:nvPr/>
        </p:nvSpPr>
        <p:spPr>
          <a:xfrm>
            <a:off x="4643404" y="1267352"/>
            <a:ext cx="2930610" cy="261610"/>
          </a:xfrm>
          <a:prstGeom prst="rect">
            <a:avLst/>
          </a:prstGeom>
          <a:noFill/>
        </p:spPr>
        <p:txBody>
          <a:bodyPr wrap="none" rtlCol="0" anchor="ctr" anchorCtr="0">
            <a:spAutoFit/>
          </a:bodyPr>
          <a:lstStyle/>
          <a:p>
            <a:pPr algn="ctr"/>
            <a:r>
              <a:rPr lang="zh-CN" altLang="en-US" sz="1100" dirty="0">
                <a:latin typeface="Lato Light" charset="0"/>
                <a:ea typeface="Lato Light" charset="0"/>
                <a:cs typeface="Lato Light" charset="0"/>
              </a:rPr>
              <a:t>使用</a:t>
            </a:r>
            <a:r>
              <a:rPr lang="en-US" altLang="zh-CN" sz="1100" dirty="0">
                <a:latin typeface="Lato Light" charset="0"/>
                <a:ea typeface="Lato Light" charset="0"/>
                <a:cs typeface="Lato Light" charset="0"/>
              </a:rPr>
              <a:t>node.js</a:t>
            </a:r>
            <a:r>
              <a:rPr lang="zh-CN" altLang="en-US" sz="1100" dirty="0">
                <a:latin typeface="Lato Light" charset="0"/>
                <a:ea typeface="Lato Light" charset="0"/>
                <a:cs typeface="Lato Light" charset="0"/>
              </a:rPr>
              <a:t>与第五组后台管理系统进行结合</a:t>
            </a:r>
            <a:endParaRPr lang="en-US" sz="1100" dirty="0">
              <a:latin typeface="Lato Light" charset="0"/>
              <a:ea typeface="Lato Light" charset="0"/>
              <a:cs typeface="Lato Light" charset="0"/>
            </a:endParaRPr>
          </a:p>
        </p:txBody>
      </p:sp>
      <p:cxnSp>
        <p:nvCxnSpPr>
          <p:cNvPr id="45" name="Straight Connector 44"/>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Subtitle 2"/>
          <p:cNvSpPr txBox="1">
            <a:spLocks/>
          </p:cNvSpPr>
          <p:nvPr/>
        </p:nvSpPr>
        <p:spPr>
          <a:xfrm>
            <a:off x="7407732" y="4569030"/>
            <a:ext cx="3683020" cy="61161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zh-CN" altLang="en-US" sz="1600" dirty="0">
                <a:solidFill>
                  <a:schemeClr val="tx1"/>
                </a:solidFill>
                <a:latin typeface="Poppins Light" charset="0"/>
                <a:ea typeface="Poppins Light" charset="0"/>
                <a:cs typeface="Poppins Light" charset="0"/>
              </a:rPr>
              <a:t>根据指定的博物馆</a:t>
            </a:r>
            <a:r>
              <a:rPr lang="en-US" altLang="zh-CN" sz="1600" dirty="0">
                <a:solidFill>
                  <a:schemeClr val="tx1"/>
                </a:solidFill>
                <a:latin typeface="Poppins Light" charset="0"/>
                <a:ea typeface="Poppins Light" charset="0"/>
                <a:cs typeface="Poppins Light" charset="0"/>
              </a:rPr>
              <a:t>id</a:t>
            </a:r>
            <a:r>
              <a:rPr lang="zh-CN" altLang="en-US" sz="1600" dirty="0">
                <a:solidFill>
                  <a:schemeClr val="tx1"/>
                </a:solidFill>
                <a:latin typeface="Poppins Light" charset="0"/>
                <a:ea typeface="Poppins Light" charset="0"/>
                <a:cs typeface="Poppins Light" charset="0"/>
              </a:rPr>
              <a:t>、新闻的起始时间、新闻的正负，得到所需新闻的请求结果。</a:t>
            </a:r>
            <a:endParaRPr lang="en-US" sz="1600" dirty="0">
              <a:solidFill>
                <a:schemeClr val="tx1"/>
              </a:solidFill>
              <a:latin typeface="Poppins Light" charset="0"/>
              <a:ea typeface="Poppins Light" charset="0"/>
              <a:cs typeface="Poppins Light" charset="0"/>
            </a:endParaRPr>
          </a:p>
        </p:txBody>
      </p:sp>
      <p:sp>
        <p:nvSpPr>
          <p:cNvPr id="21" name="Rectangle 20"/>
          <p:cNvSpPr/>
          <p:nvPr/>
        </p:nvSpPr>
        <p:spPr>
          <a:xfrm>
            <a:off x="326520" y="1658542"/>
            <a:ext cx="2095062" cy="34646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TextBox 21"/>
          <p:cNvSpPr txBox="1"/>
          <p:nvPr/>
        </p:nvSpPr>
        <p:spPr>
          <a:xfrm>
            <a:off x="796007" y="1677886"/>
            <a:ext cx="1156086" cy="307777"/>
          </a:xfrm>
          <a:prstGeom prst="rect">
            <a:avLst/>
          </a:prstGeom>
          <a:noFill/>
        </p:spPr>
        <p:txBody>
          <a:bodyPr wrap="none" rtlCol="0" anchor="ctr" anchorCtr="0">
            <a:spAutoFit/>
          </a:bodyPr>
          <a:lstStyle/>
          <a:p>
            <a:pPr algn="ctr"/>
            <a:r>
              <a:rPr lang="en-US" altLang="zh-CN" sz="1400" b="1" dirty="0">
                <a:solidFill>
                  <a:schemeClr val="tx2"/>
                </a:solidFill>
                <a:latin typeface="Poppins SemiBold" charset="0"/>
                <a:ea typeface="Poppins SemiBold" charset="0"/>
                <a:cs typeface="Poppins SemiBold" charset="0"/>
              </a:rPr>
              <a:t>API</a:t>
            </a:r>
            <a:r>
              <a:rPr lang="zh-CN" altLang="en-US" sz="1400" b="1" dirty="0">
                <a:solidFill>
                  <a:schemeClr val="tx2"/>
                </a:solidFill>
                <a:latin typeface="Poppins SemiBold" charset="0"/>
                <a:ea typeface="Poppins SemiBold" charset="0"/>
                <a:cs typeface="Poppins SemiBold" charset="0"/>
              </a:rPr>
              <a:t>请求结果</a:t>
            </a:r>
            <a:endParaRPr lang="en-US" sz="1400" b="1" dirty="0">
              <a:solidFill>
                <a:schemeClr val="tx2"/>
              </a:solidFill>
              <a:latin typeface="Poppins SemiBold" charset="0"/>
              <a:ea typeface="Poppins SemiBold" charset="0"/>
              <a:cs typeface="Poppins SemiBold" charset="0"/>
            </a:endParaRPr>
          </a:p>
        </p:txBody>
      </p:sp>
      <p:pic>
        <p:nvPicPr>
          <p:cNvPr id="11" name="图片 10">
            <a:extLst>
              <a:ext uri="{FF2B5EF4-FFF2-40B4-BE49-F238E27FC236}">
                <a16:creationId xmlns:a16="http://schemas.microsoft.com/office/drawing/2014/main" id="{C7622A79-7D54-452C-8AE1-CB3AFA605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20" y="2340157"/>
            <a:ext cx="6411220" cy="3534268"/>
          </a:xfrm>
          <a:prstGeom prst="rect">
            <a:avLst/>
          </a:prstGeom>
        </p:spPr>
      </p:pic>
      <p:pic>
        <p:nvPicPr>
          <p:cNvPr id="13" name="图片 12">
            <a:extLst>
              <a:ext uri="{FF2B5EF4-FFF2-40B4-BE49-F238E27FC236}">
                <a16:creationId xmlns:a16="http://schemas.microsoft.com/office/drawing/2014/main" id="{784E5E45-61C7-403A-9634-94D8FA7EF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7585" y="2141455"/>
            <a:ext cx="6573167" cy="1733792"/>
          </a:xfrm>
          <a:prstGeom prst="rect">
            <a:avLst/>
          </a:prstGeom>
        </p:spPr>
      </p:pic>
    </p:spTree>
    <p:extLst>
      <p:ext uri="{BB962C8B-B14F-4D97-AF65-F5344CB8AC3E}">
        <p14:creationId xmlns:p14="http://schemas.microsoft.com/office/powerpoint/2010/main" val="20791301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2">
            <a:extLst>
              <a:ext uri="{FF2B5EF4-FFF2-40B4-BE49-F238E27FC236}">
                <a16:creationId xmlns:a16="http://schemas.microsoft.com/office/drawing/2014/main" id="{3FC1F486-C3C8-440D-97DF-2737DAC4BDFF}"/>
              </a:ext>
            </a:extLst>
          </p:cNvPr>
          <p:cNvSpPr txBox="1"/>
          <p:nvPr/>
        </p:nvSpPr>
        <p:spPr>
          <a:xfrm>
            <a:off x="3041332" y="584729"/>
            <a:ext cx="610936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将爬虫项目部署到服务器</a:t>
            </a:r>
            <a:endParaRPr lang="en-US" sz="4200" b="1" dirty="0">
              <a:solidFill>
                <a:schemeClr val="tx2"/>
              </a:solidFill>
              <a:latin typeface="Lato Black" charset="0"/>
              <a:ea typeface="Lato Black" charset="0"/>
              <a:cs typeface="Lato Black" charset="0"/>
            </a:endParaRPr>
          </a:p>
        </p:txBody>
      </p:sp>
      <p:cxnSp>
        <p:nvCxnSpPr>
          <p:cNvPr id="6" name="Straight Connector 44">
            <a:extLst>
              <a:ext uri="{FF2B5EF4-FFF2-40B4-BE49-F238E27FC236}">
                <a16:creationId xmlns:a16="http://schemas.microsoft.com/office/drawing/2014/main" id="{0D76727A-703D-4FC1-B1AE-ECDF020D97D0}"/>
              </a:ext>
            </a:extLst>
          </p:cNvPr>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9BCC4C0-3C4B-4EAC-8B57-885212EE3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56" y="1747343"/>
            <a:ext cx="8697539" cy="2448267"/>
          </a:xfrm>
          <a:prstGeom prst="rect">
            <a:avLst/>
          </a:prstGeom>
        </p:spPr>
      </p:pic>
      <p:pic>
        <p:nvPicPr>
          <p:cNvPr id="9" name="图片 8">
            <a:extLst>
              <a:ext uri="{FF2B5EF4-FFF2-40B4-BE49-F238E27FC236}">
                <a16:creationId xmlns:a16="http://schemas.microsoft.com/office/drawing/2014/main" id="{B89E16FA-3C48-4752-A2E6-2440441BC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156" y="4619560"/>
            <a:ext cx="8792802" cy="933580"/>
          </a:xfrm>
          <a:prstGeom prst="rect">
            <a:avLst/>
          </a:prstGeom>
        </p:spPr>
      </p:pic>
    </p:spTree>
    <p:extLst>
      <p:ext uri="{BB962C8B-B14F-4D97-AF65-F5344CB8AC3E}">
        <p14:creationId xmlns:p14="http://schemas.microsoft.com/office/powerpoint/2010/main" val="37061318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041327" y="584729"/>
            <a:ext cx="610936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技术难点与需要改进之处</a:t>
            </a:r>
            <a:endParaRPr lang="en-US" sz="4200" b="1" dirty="0">
              <a:solidFill>
                <a:schemeClr val="tx2"/>
              </a:solidFill>
              <a:latin typeface="Lato Black" charset="0"/>
              <a:ea typeface="Lato Black" charset="0"/>
              <a:cs typeface="Lato Black" charset="0"/>
            </a:endParaRPr>
          </a:p>
        </p:txBody>
      </p:sp>
      <p:cxnSp>
        <p:nvCxnSpPr>
          <p:cNvPr id="45" name="Straight Connector 44"/>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14475" y="2124379"/>
            <a:ext cx="9163050" cy="2246769"/>
          </a:xfrm>
          <a:prstGeom prst="rect">
            <a:avLst/>
          </a:prstGeom>
          <a:noFill/>
        </p:spPr>
        <p:txBody>
          <a:bodyPr wrap="square" rtlCol="0">
            <a:spAutoFit/>
          </a:bodyPr>
          <a:lstStyle/>
          <a:p>
            <a:pPr indent="720000"/>
            <a:r>
              <a:rPr lang="zh-CN" altLang="en-US" sz="2000" dirty="0"/>
              <a:t>在进行情感分析时，除了使用百度</a:t>
            </a:r>
            <a:r>
              <a:rPr lang="en-US" altLang="zh-CN" sz="2000" dirty="0"/>
              <a:t>API</a:t>
            </a:r>
            <a:r>
              <a:rPr lang="zh-CN" altLang="en-US" sz="2000" dirty="0"/>
              <a:t>进行情感分析，其他两种方法都是传统的情感分析方法。</a:t>
            </a:r>
            <a:endParaRPr lang="en-US" altLang="zh-CN" sz="2000" dirty="0"/>
          </a:p>
          <a:p>
            <a:pPr indent="720000"/>
            <a:r>
              <a:rPr lang="zh-CN" altLang="en-US" sz="2000" dirty="0"/>
              <a:t>由于机器学习中的朴素贝叶斯模型在进行垃圾邮件分类时有着较好的效果，本小组曾试图使用</a:t>
            </a:r>
            <a:r>
              <a:rPr lang="en-US" altLang="zh-CN" sz="2000" dirty="0"/>
              <a:t>CCF</a:t>
            </a:r>
            <a:r>
              <a:rPr lang="zh-CN" altLang="en-US" sz="2000" dirty="0"/>
              <a:t>新闻数据集当作训练集，训练</a:t>
            </a:r>
            <a:r>
              <a:rPr lang="en-US" altLang="zh-CN" sz="2000" dirty="0" err="1"/>
              <a:t>sklearn</a:t>
            </a:r>
            <a:r>
              <a:rPr lang="zh-CN" altLang="en-US" sz="2000" dirty="0"/>
              <a:t>中的朴素贝叶斯模型，以实现通过机器学习中的监督学习方法实现新闻情感分析。</a:t>
            </a:r>
            <a:endParaRPr lang="en-US" altLang="zh-CN" sz="2000" dirty="0"/>
          </a:p>
          <a:p>
            <a:pPr indent="720000"/>
            <a:r>
              <a:rPr lang="zh-CN" altLang="en-US" sz="2000" dirty="0"/>
              <a:t>但是由于数据集的维度不同，最终未能实现通过机器学习进行情感分析的任务。希望日后对机器学习和</a:t>
            </a:r>
            <a:r>
              <a:rPr lang="en-US" altLang="zh-CN" sz="2000" dirty="0" err="1"/>
              <a:t>sklearn</a:t>
            </a:r>
            <a:r>
              <a:rPr lang="zh-CN" altLang="en-US" sz="2000" dirty="0"/>
              <a:t>库进行深入研究，以实现更好的情感分析。</a:t>
            </a:r>
            <a:endParaRPr lang="en-US" altLang="zh-CN" sz="900" dirty="0"/>
          </a:p>
        </p:txBody>
      </p:sp>
    </p:spTree>
    <p:extLst>
      <p:ext uri="{BB962C8B-B14F-4D97-AF65-F5344CB8AC3E}">
        <p14:creationId xmlns:p14="http://schemas.microsoft.com/office/powerpoint/2010/main" val="9324896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3870544" y="3495963"/>
            <a:ext cx="1896814" cy="162432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对于爬取的信息进行过滤和加工，抽取需要的内容。例如，抽取新闻的发布时间、新闻的标题、新闻的内容、新闻涉及的博物馆等。</a:t>
            </a:r>
            <a:endParaRPr lang="en-US" sz="1200" dirty="0">
              <a:solidFill>
                <a:schemeClr val="tx1"/>
              </a:solidFill>
              <a:latin typeface="Poppins Light" charset="0"/>
              <a:ea typeface="Poppins Light" charset="0"/>
              <a:cs typeface="Poppins Light" charset="0"/>
            </a:endParaRPr>
          </a:p>
        </p:txBody>
      </p:sp>
      <p:sp>
        <p:nvSpPr>
          <p:cNvPr id="76" name="TextBox 75"/>
          <p:cNvSpPr txBox="1"/>
          <p:nvPr/>
        </p:nvSpPr>
        <p:spPr>
          <a:xfrm>
            <a:off x="4353844" y="3148548"/>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数据加工</a:t>
            </a:r>
            <a:endParaRPr lang="en-US" sz="1400" b="1" dirty="0">
              <a:solidFill>
                <a:schemeClr val="tx2"/>
              </a:solidFill>
              <a:latin typeface="Poppins SemiBold" charset="0"/>
              <a:ea typeface="Poppins SemiBold" charset="0"/>
              <a:cs typeface="Poppins SemiBold" charset="0"/>
            </a:endParaRPr>
          </a:p>
        </p:txBody>
      </p:sp>
      <p:sp>
        <p:nvSpPr>
          <p:cNvPr id="77" name="Subtitle 2"/>
          <p:cNvSpPr txBox="1">
            <a:spLocks/>
          </p:cNvSpPr>
          <p:nvPr/>
        </p:nvSpPr>
        <p:spPr>
          <a:xfrm>
            <a:off x="6432552" y="3479528"/>
            <a:ext cx="1896814" cy="1111364"/>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对于加工好的新闻，分析是正面新闻还是负面信息。可采用已有的可直接调用的服务和代码实现。</a:t>
            </a:r>
            <a:endParaRPr lang="en-US" sz="1200" dirty="0">
              <a:solidFill>
                <a:schemeClr val="tx1"/>
              </a:solidFill>
              <a:latin typeface="Poppins Light" charset="0"/>
              <a:ea typeface="Poppins Light" charset="0"/>
              <a:cs typeface="Poppins Light" charset="0"/>
            </a:endParaRPr>
          </a:p>
        </p:txBody>
      </p:sp>
      <p:sp>
        <p:nvSpPr>
          <p:cNvPr id="78" name="TextBox 77"/>
          <p:cNvSpPr txBox="1"/>
          <p:nvPr/>
        </p:nvSpPr>
        <p:spPr>
          <a:xfrm>
            <a:off x="6986382" y="3132113"/>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数据分析</a:t>
            </a:r>
            <a:endParaRPr lang="en-US" sz="1400" b="1" dirty="0">
              <a:solidFill>
                <a:schemeClr val="tx2"/>
              </a:solidFill>
              <a:latin typeface="Poppins SemiBold" charset="0"/>
              <a:ea typeface="Poppins SemiBold" charset="0"/>
              <a:cs typeface="Poppins SemiBold" charset="0"/>
            </a:endParaRPr>
          </a:p>
        </p:txBody>
      </p:sp>
      <p:sp>
        <p:nvSpPr>
          <p:cNvPr id="79" name="Subtitle 2"/>
          <p:cNvSpPr txBox="1">
            <a:spLocks/>
          </p:cNvSpPr>
          <p:nvPr/>
        </p:nvSpPr>
        <p:spPr>
          <a:xfrm>
            <a:off x="1188804" y="3479528"/>
            <a:ext cx="1896814" cy="162432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爬取主要的新闻网站中的博物馆相关新闻（如百度新闻）。可以支持爬取指定时间范围内的新闻，如</a:t>
            </a:r>
            <a:r>
              <a:rPr lang="en-US" altLang="zh-CN" sz="1200" dirty="0">
                <a:solidFill>
                  <a:schemeClr val="tx1"/>
                </a:solidFill>
                <a:latin typeface="Poppins Light" charset="0"/>
                <a:ea typeface="Poppins Light" charset="0"/>
                <a:cs typeface="Poppins Light" charset="0"/>
              </a:rPr>
              <a:t>1</a:t>
            </a:r>
            <a:r>
              <a:rPr lang="zh-CN" altLang="en-US" sz="1200" dirty="0">
                <a:solidFill>
                  <a:schemeClr val="tx1"/>
                </a:solidFill>
                <a:latin typeface="Poppins Light" charset="0"/>
                <a:ea typeface="Poppins Light" charset="0"/>
                <a:cs typeface="Poppins Light" charset="0"/>
              </a:rPr>
              <a:t>年内的新闻，半年内的新闻等。</a:t>
            </a:r>
            <a:endParaRPr lang="en-US" sz="1200" dirty="0">
              <a:solidFill>
                <a:schemeClr val="tx1"/>
              </a:solidFill>
              <a:latin typeface="Poppins Light" charset="0"/>
              <a:ea typeface="Poppins Light" charset="0"/>
              <a:cs typeface="Poppins Light" charset="0"/>
            </a:endParaRPr>
          </a:p>
        </p:txBody>
      </p:sp>
      <p:sp>
        <p:nvSpPr>
          <p:cNvPr id="80" name="TextBox 79"/>
          <p:cNvSpPr txBox="1"/>
          <p:nvPr/>
        </p:nvSpPr>
        <p:spPr>
          <a:xfrm>
            <a:off x="1687853" y="3132113"/>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数据获取</a:t>
            </a:r>
            <a:endParaRPr lang="en-US" sz="1400" b="1" dirty="0">
              <a:solidFill>
                <a:schemeClr val="tx2"/>
              </a:solidFill>
              <a:latin typeface="Poppins SemiBold" charset="0"/>
              <a:ea typeface="Poppins SemiBold" charset="0"/>
              <a:cs typeface="Poppins SemiBold" charset="0"/>
            </a:endParaRPr>
          </a:p>
        </p:txBody>
      </p:sp>
      <p:sp>
        <p:nvSpPr>
          <p:cNvPr id="81" name="Shape 2525"/>
          <p:cNvSpPr/>
          <p:nvPr/>
        </p:nvSpPr>
        <p:spPr>
          <a:xfrm>
            <a:off x="1874675" y="209664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2" name="Shape 2547"/>
          <p:cNvSpPr/>
          <p:nvPr/>
        </p:nvSpPr>
        <p:spPr>
          <a:xfrm>
            <a:off x="4547571" y="213196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3" name="Shape 2554"/>
          <p:cNvSpPr/>
          <p:nvPr/>
        </p:nvSpPr>
        <p:spPr>
          <a:xfrm>
            <a:off x="7133131" y="2141701"/>
            <a:ext cx="495655" cy="45059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4" name="Shape 2587"/>
          <p:cNvSpPr/>
          <p:nvPr/>
        </p:nvSpPr>
        <p:spPr>
          <a:xfrm>
            <a:off x="9821266" y="217475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ndParaRPr>
          </a:p>
        </p:txBody>
      </p:sp>
      <p:sp>
        <p:nvSpPr>
          <p:cNvPr id="85" name="Subtitle 2"/>
          <p:cNvSpPr txBox="1">
            <a:spLocks/>
          </p:cNvSpPr>
          <p:nvPr/>
        </p:nvSpPr>
        <p:spPr>
          <a:xfrm>
            <a:off x="9122179" y="3479528"/>
            <a:ext cx="1896814" cy="162432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1200" dirty="0">
                <a:solidFill>
                  <a:schemeClr val="tx1"/>
                </a:solidFill>
                <a:latin typeface="Poppins Light" charset="0"/>
                <a:ea typeface="Poppins Light" charset="0"/>
                <a:cs typeface="Poppins Light" charset="0"/>
              </a:rPr>
              <a:t>可以根据指定的某一家博物馆，获取该博物馆的指定时间的新闻，并进行加工分析，得到该博物馆指定时间内的主要新闻，正面新闻和负面新闻。</a:t>
            </a:r>
            <a:endParaRPr lang="en-US" sz="1200" dirty="0">
              <a:solidFill>
                <a:schemeClr val="tx1"/>
              </a:solidFill>
              <a:latin typeface="Poppins Light" charset="0"/>
              <a:ea typeface="Poppins Light" charset="0"/>
              <a:cs typeface="Poppins Light" charset="0"/>
            </a:endParaRPr>
          </a:p>
        </p:txBody>
      </p:sp>
      <p:sp>
        <p:nvSpPr>
          <p:cNvPr id="86" name="TextBox 85"/>
          <p:cNvSpPr txBox="1"/>
          <p:nvPr/>
        </p:nvSpPr>
        <p:spPr>
          <a:xfrm>
            <a:off x="9568611" y="3132113"/>
            <a:ext cx="902811" cy="307777"/>
          </a:xfrm>
          <a:prstGeom prst="rect">
            <a:avLst/>
          </a:prstGeom>
          <a:noFill/>
        </p:spPr>
        <p:txBody>
          <a:bodyPr wrap="none" rtlCol="0" anchor="ctr" anchorCtr="0">
            <a:spAutoFit/>
          </a:bodyPr>
          <a:lstStyle/>
          <a:p>
            <a:pPr algn="ctr"/>
            <a:r>
              <a:rPr lang="zh-CN" altLang="en-US" sz="1400" b="1" dirty="0">
                <a:solidFill>
                  <a:schemeClr val="tx2"/>
                </a:solidFill>
                <a:latin typeface="Poppins SemiBold" charset="0"/>
                <a:ea typeface="Poppins SemiBold" charset="0"/>
                <a:cs typeface="Poppins SemiBold" charset="0"/>
              </a:rPr>
              <a:t>数据定制</a:t>
            </a:r>
            <a:endParaRPr lang="en-US" sz="1400" b="1" dirty="0">
              <a:solidFill>
                <a:schemeClr val="tx2"/>
              </a:solidFill>
              <a:latin typeface="Poppins SemiBold" charset="0"/>
              <a:ea typeface="Poppins SemiBold" charset="0"/>
              <a:cs typeface="Poppins SemiBold" charset="0"/>
            </a:endParaRPr>
          </a:p>
        </p:txBody>
      </p:sp>
      <p:cxnSp>
        <p:nvCxnSpPr>
          <p:cNvPr id="87" name="Straight Connector 86"/>
          <p:cNvCxnSpPr>
            <a:cxnSpLocks/>
          </p:cNvCxnSpPr>
          <p:nvPr/>
        </p:nvCxnSpPr>
        <p:spPr>
          <a:xfrm>
            <a:off x="6113759" y="2131967"/>
            <a:ext cx="0" cy="293498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8749042" y="2131967"/>
            <a:ext cx="0" cy="293498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3476664" y="2131967"/>
            <a:ext cx="0" cy="293498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26458" y="584729"/>
            <a:ext cx="2339102"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功能需求</a:t>
            </a:r>
            <a:endParaRPr lang="en-US" sz="4200" b="1" dirty="0">
              <a:solidFill>
                <a:schemeClr val="tx2"/>
              </a:solidFill>
              <a:latin typeface="Lato Black" charset="0"/>
              <a:ea typeface="Lato Black" charset="0"/>
              <a:cs typeface="Lato Black"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4251940"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p:cNvSpPr/>
          <p:nvPr/>
        </p:nvSpPr>
        <p:spPr>
          <a:xfrm>
            <a:off x="6838593"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Oval 27"/>
          <p:cNvSpPr/>
          <p:nvPr/>
        </p:nvSpPr>
        <p:spPr>
          <a:xfrm>
            <a:off x="9525313"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p:cNvSpPr/>
          <p:nvPr/>
        </p:nvSpPr>
        <p:spPr>
          <a:xfrm>
            <a:off x="1594845" y="1837429"/>
            <a:ext cx="1084731" cy="1084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5152455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61066-9C38-46D4-A2EF-286205301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0028"/>
            <a:ext cx="12192000" cy="4934287"/>
          </a:xfrm>
          <a:prstGeom prst="rect">
            <a:avLst/>
          </a:prstGeom>
        </p:spPr>
      </p:pic>
      <p:sp>
        <p:nvSpPr>
          <p:cNvPr id="5" name="TextBox 22">
            <a:extLst>
              <a:ext uri="{FF2B5EF4-FFF2-40B4-BE49-F238E27FC236}">
                <a16:creationId xmlns:a16="http://schemas.microsoft.com/office/drawing/2014/main" id="{735B5DA7-2E06-43AA-A110-C2FED148E0CE}"/>
              </a:ext>
            </a:extLst>
          </p:cNvPr>
          <p:cNvSpPr txBox="1"/>
          <p:nvPr/>
        </p:nvSpPr>
        <p:spPr>
          <a:xfrm>
            <a:off x="4500050" y="489198"/>
            <a:ext cx="3191900"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数据库</a:t>
            </a:r>
            <a:r>
              <a:rPr lang="en-US" altLang="zh-CN" sz="4200" b="1" dirty="0">
                <a:solidFill>
                  <a:schemeClr val="tx2"/>
                </a:solidFill>
                <a:latin typeface="Lato Black" charset="0"/>
                <a:ea typeface="Lato Black" charset="0"/>
                <a:cs typeface="Lato Black" charset="0"/>
              </a:rPr>
              <a:t>E-R</a:t>
            </a:r>
            <a:r>
              <a:rPr lang="zh-CN" altLang="en-US" sz="4200" b="1" dirty="0">
                <a:solidFill>
                  <a:schemeClr val="tx2"/>
                </a:solidFill>
                <a:latin typeface="Lato Black" charset="0"/>
                <a:ea typeface="Lato Black" charset="0"/>
                <a:cs typeface="Lato Black" charset="0"/>
              </a:rPr>
              <a:t>图</a:t>
            </a:r>
            <a:endParaRPr lang="en-US" sz="4200" b="1" dirty="0">
              <a:solidFill>
                <a:schemeClr val="tx2"/>
              </a:solidFill>
              <a:latin typeface="Lato Black" charset="0"/>
              <a:ea typeface="Lato Black" charset="0"/>
              <a:cs typeface="Lato Black" charset="0"/>
            </a:endParaRPr>
          </a:p>
        </p:txBody>
      </p:sp>
      <p:cxnSp>
        <p:nvCxnSpPr>
          <p:cNvPr id="6" name="Straight Connector 25">
            <a:extLst>
              <a:ext uri="{FF2B5EF4-FFF2-40B4-BE49-F238E27FC236}">
                <a16:creationId xmlns:a16="http://schemas.microsoft.com/office/drawing/2014/main" id="{62343384-7A66-4205-A547-2803549663F4}"/>
              </a:ext>
            </a:extLst>
          </p:cNvPr>
          <p:cNvCxnSpPr/>
          <p:nvPr/>
        </p:nvCxnSpPr>
        <p:spPr>
          <a:xfrm>
            <a:off x="5805915" y="32356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659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0EB85F-17BC-440E-B672-BBFA3DFDB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70" y="1216479"/>
            <a:ext cx="11345858" cy="5163271"/>
          </a:xfrm>
          <a:prstGeom prst="rect">
            <a:avLst/>
          </a:prstGeom>
        </p:spPr>
      </p:pic>
      <p:sp>
        <p:nvSpPr>
          <p:cNvPr id="5" name="TextBox 22">
            <a:extLst>
              <a:ext uri="{FF2B5EF4-FFF2-40B4-BE49-F238E27FC236}">
                <a16:creationId xmlns:a16="http://schemas.microsoft.com/office/drawing/2014/main" id="{D119656A-434F-45BF-BEA8-CF8D6EC545E5}"/>
              </a:ext>
            </a:extLst>
          </p:cNvPr>
          <p:cNvSpPr txBox="1"/>
          <p:nvPr/>
        </p:nvSpPr>
        <p:spPr>
          <a:xfrm>
            <a:off x="3041325" y="477815"/>
            <a:ext cx="610936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用到的数据库及具体字段</a:t>
            </a:r>
            <a:endParaRPr lang="en-US" sz="4200" b="1" dirty="0">
              <a:solidFill>
                <a:schemeClr val="tx2"/>
              </a:solidFill>
              <a:latin typeface="Lato Black" charset="0"/>
              <a:ea typeface="Lato Black" charset="0"/>
              <a:cs typeface="Lato Black" charset="0"/>
            </a:endParaRPr>
          </a:p>
        </p:txBody>
      </p:sp>
      <p:cxnSp>
        <p:nvCxnSpPr>
          <p:cNvPr id="6" name="Straight Connector 25">
            <a:extLst>
              <a:ext uri="{FF2B5EF4-FFF2-40B4-BE49-F238E27FC236}">
                <a16:creationId xmlns:a16="http://schemas.microsoft.com/office/drawing/2014/main" id="{21F6D676-F906-4164-8796-D8FDE13B8243}"/>
              </a:ext>
            </a:extLst>
          </p:cNvPr>
          <p:cNvCxnSpPr/>
          <p:nvPr/>
        </p:nvCxnSpPr>
        <p:spPr>
          <a:xfrm>
            <a:off x="5805917" y="312186"/>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83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ight Triangle 51"/>
          <p:cNvSpPr/>
          <p:nvPr/>
        </p:nvSpPr>
        <p:spPr>
          <a:xfrm rot="5400000" flipV="1">
            <a:off x="3590649" y="-2976015"/>
            <a:ext cx="5623477" cy="11575508"/>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p:cNvSpPr txBox="1"/>
          <p:nvPr/>
        </p:nvSpPr>
        <p:spPr>
          <a:xfrm>
            <a:off x="4082478" y="584729"/>
            <a:ext cx="4027064"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使用</a:t>
            </a:r>
            <a:r>
              <a:rPr lang="en-US" altLang="zh-CN" sz="4200" b="1" dirty="0" err="1">
                <a:solidFill>
                  <a:schemeClr val="tx2"/>
                </a:solidFill>
                <a:latin typeface="Lato Black" charset="0"/>
                <a:ea typeface="Lato Black" charset="0"/>
                <a:cs typeface="Lato Black" charset="0"/>
              </a:rPr>
              <a:t>Scrapy</a:t>
            </a:r>
            <a:r>
              <a:rPr lang="zh-CN" altLang="en-US" sz="4200" b="1" dirty="0">
                <a:solidFill>
                  <a:schemeClr val="tx2"/>
                </a:solidFill>
                <a:latin typeface="Lato Black" charset="0"/>
                <a:ea typeface="Lato Black" charset="0"/>
                <a:cs typeface="Lato Black" charset="0"/>
              </a:rPr>
              <a:t>框架</a:t>
            </a:r>
            <a:endParaRPr lang="en-US" sz="4200" b="1" dirty="0">
              <a:solidFill>
                <a:schemeClr val="tx2"/>
              </a:solidFill>
              <a:latin typeface="Lato Black" charset="0"/>
              <a:ea typeface="Lato Black" charset="0"/>
              <a:cs typeface="Lato Black" charset="0"/>
            </a:endParaRPr>
          </a:p>
        </p:txBody>
      </p:sp>
      <p:cxnSp>
        <p:nvCxnSpPr>
          <p:cNvPr id="22" name="Straight Connector 21"/>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ubtitle 2"/>
          <p:cNvSpPr txBox="1">
            <a:spLocks/>
          </p:cNvSpPr>
          <p:nvPr/>
        </p:nvSpPr>
        <p:spPr>
          <a:xfrm>
            <a:off x="1560570" y="2606755"/>
            <a:ext cx="3815906"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200" dirty="0">
                <a:solidFill>
                  <a:schemeClr val="tx1"/>
                </a:solidFill>
                <a:latin typeface="Poppins Light" charset="0"/>
                <a:ea typeface="Poppins Light" charset="0"/>
                <a:cs typeface="Poppins Light" charset="0"/>
              </a:rPr>
              <a:t>只需要根据一定的规则提取数据，框架集成好了大部分功能</a:t>
            </a:r>
            <a:endParaRPr lang="en-US" sz="1200" dirty="0">
              <a:solidFill>
                <a:schemeClr val="tx1"/>
              </a:solidFill>
              <a:latin typeface="Poppins Light" charset="0"/>
              <a:ea typeface="Poppins Light" charset="0"/>
              <a:cs typeface="Poppins Light" charset="0"/>
            </a:endParaRPr>
          </a:p>
        </p:txBody>
      </p:sp>
      <p:sp>
        <p:nvSpPr>
          <p:cNvPr id="24" name="TextBox 23"/>
          <p:cNvSpPr txBox="1"/>
          <p:nvPr/>
        </p:nvSpPr>
        <p:spPr>
          <a:xfrm>
            <a:off x="1619355" y="2296805"/>
            <a:ext cx="800219" cy="276999"/>
          </a:xfrm>
          <a:prstGeom prst="rect">
            <a:avLst/>
          </a:prstGeom>
          <a:noFill/>
        </p:spPr>
        <p:txBody>
          <a:bodyPr wrap="none" rtlCol="0" anchor="ctr" anchorCtr="0">
            <a:spAutoFit/>
          </a:bodyPr>
          <a:lstStyle/>
          <a:p>
            <a:r>
              <a:rPr lang="zh-CN" altLang="en-US" sz="1200" b="1" dirty="0">
                <a:solidFill>
                  <a:schemeClr val="tx2"/>
                </a:solidFill>
                <a:latin typeface="Poppins SemiBold" charset="0"/>
                <a:ea typeface="Poppins SemiBold" charset="0"/>
                <a:cs typeface="Poppins SemiBold" charset="0"/>
              </a:rPr>
              <a:t>快速强大</a:t>
            </a:r>
            <a:endParaRPr lang="en-US" sz="1200" b="1" dirty="0">
              <a:solidFill>
                <a:schemeClr val="tx2"/>
              </a:solidFill>
              <a:latin typeface="Poppins SemiBold" charset="0"/>
              <a:ea typeface="Poppins SemiBold" charset="0"/>
              <a:cs typeface="Poppins SemiBold" charset="0"/>
            </a:endParaRPr>
          </a:p>
        </p:txBody>
      </p:sp>
      <p:sp>
        <p:nvSpPr>
          <p:cNvPr id="26" name="Subtitle 2"/>
          <p:cNvSpPr txBox="1">
            <a:spLocks/>
          </p:cNvSpPr>
          <p:nvPr/>
        </p:nvSpPr>
        <p:spPr>
          <a:xfrm>
            <a:off x="1592030" y="3949512"/>
            <a:ext cx="3815906"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200" dirty="0">
                <a:solidFill>
                  <a:schemeClr val="tx1"/>
                </a:solidFill>
                <a:latin typeface="Poppins Light" charset="0"/>
                <a:ea typeface="Poppins Light" charset="0"/>
                <a:cs typeface="Poppins Light" charset="0"/>
              </a:rPr>
              <a:t>能够在不影响核心功能的条件下对设计和功能进行扩展。</a:t>
            </a:r>
            <a:endParaRPr lang="en-US" sz="1200" dirty="0">
              <a:solidFill>
                <a:schemeClr val="tx1"/>
              </a:solidFill>
              <a:latin typeface="Poppins Light" charset="0"/>
              <a:ea typeface="Poppins Light" charset="0"/>
              <a:cs typeface="Poppins Light" charset="0"/>
            </a:endParaRPr>
          </a:p>
        </p:txBody>
      </p:sp>
      <p:sp>
        <p:nvSpPr>
          <p:cNvPr id="27" name="TextBox 26"/>
          <p:cNvSpPr txBox="1"/>
          <p:nvPr/>
        </p:nvSpPr>
        <p:spPr>
          <a:xfrm>
            <a:off x="1650816" y="3639562"/>
            <a:ext cx="800219" cy="276999"/>
          </a:xfrm>
          <a:prstGeom prst="rect">
            <a:avLst/>
          </a:prstGeom>
          <a:noFill/>
        </p:spPr>
        <p:txBody>
          <a:bodyPr wrap="none" rtlCol="0" anchor="ctr" anchorCtr="0">
            <a:spAutoFit/>
          </a:bodyPr>
          <a:lstStyle/>
          <a:p>
            <a:r>
              <a:rPr lang="zh-CN" altLang="en-US" sz="1200" b="1" dirty="0">
                <a:solidFill>
                  <a:schemeClr val="tx2"/>
                </a:solidFill>
                <a:latin typeface="Poppins SemiBold" charset="0"/>
                <a:ea typeface="Poppins SemiBold" charset="0"/>
                <a:cs typeface="Poppins SemiBold" charset="0"/>
              </a:rPr>
              <a:t>扩展性强</a:t>
            </a:r>
            <a:endParaRPr lang="en-US" sz="1200" b="1" dirty="0">
              <a:solidFill>
                <a:schemeClr val="tx2"/>
              </a:solidFill>
              <a:latin typeface="Poppins SemiBold" charset="0"/>
              <a:ea typeface="Poppins SemiBold" charset="0"/>
              <a:cs typeface="Poppins SemiBold" charset="0"/>
            </a:endParaRPr>
          </a:p>
        </p:txBody>
      </p:sp>
      <p:sp>
        <p:nvSpPr>
          <p:cNvPr id="29" name="Subtitle 2"/>
          <p:cNvSpPr txBox="1">
            <a:spLocks/>
          </p:cNvSpPr>
          <p:nvPr/>
        </p:nvSpPr>
        <p:spPr>
          <a:xfrm>
            <a:off x="1611930" y="5275273"/>
            <a:ext cx="3815906" cy="5993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zh-CN" altLang="en-US" sz="1200" dirty="0">
                <a:solidFill>
                  <a:schemeClr val="tx1"/>
                </a:solidFill>
                <a:latin typeface="Poppins Light" charset="0"/>
                <a:ea typeface="Poppins Light" charset="0"/>
                <a:cs typeface="Poppins Light" charset="0"/>
              </a:rPr>
              <a:t>使用</a:t>
            </a:r>
            <a:r>
              <a:rPr lang="en-US" altLang="zh-CN" sz="1200" dirty="0">
                <a:solidFill>
                  <a:schemeClr val="tx1"/>
                </a:solidFill>
                <a:latin typeface="Poppins Light" charset="0"/>
                <a:ea typeface="Poppins Light" charset="0"/>
                <a:cs typeface="Poppins Light" charset="0"/>
              </a:rPr>
              <a:t>python</a:t>
            </a:r>
            <a:r>
              <a:rPr lang="zh-CN" altLang="en-US" sz="1200" dirty="0">
                <a:solidFill>
                  <a:schemeClr val="tx1"/>
                </a:solidFill>
                <a:latin typeface="Poppins Light" charset="0"/>
                <a:ea typeface="Poppins Light" charset="0"/>
                <a:cs typeface="Poppins Light" charset="0"/>
              </a:rPr>
              <a:t>语言，使得项目在各个操作系统中移植性很强。</a:t>
            </a:r>
            <a:endParaRPr lang="en-US" sz="1200" dirty="0">
              <a:solidFill>
                <a:schemeClr val="tx1"/>
              </a:solidFill>
              <a:latin typeface="Poppins Light" charset="0"/>
              <a:ea typeface="Poppins Light" charset="0"/>
              <a:cs typeface="Poppins Light" charset="0"/>
            </a:endParaRPr>
          </a:p>
        </p:txBody>
      </p:sp>
      <p:sp>
        <p:nvSpPr>
          <p:cNvPr id="30" name="TextBox 29"/>
          <p:cNvSpPr txBox="1"/>
          <p:nvPr/>
        </p:nvSpPr>
        <p:spPr>
          <a:xfrm>
            <a:off x="1670716" y="4965323"/>
            <a:ext cx="800219" cy="276999"/>
          </a:xfrm>
          <a:prstGeom prst="rect">
            <a:avLst/>
          </a:prstGeom>
          <a:noFill/>
        </p:spPr>
        <p:txBody>
          <a:bodyPr wrap="none" rtlCol="0" anchor="ctr" anchorCtr="0">
            <a:spAutoFit/>
          </a:bodyPr>
          <a:lstStyle/>
          <a:p>
            <a:r>
              <a:rPr lang="zh-CN" altLang="en-US" sz="1200" b="1" dirty="0">
                <a:solidFill>
                  <a:schemeClr val="tx2"/>
                </a:solidFill>
                <a:latin typeface="Poppins SemiBold" charset="0"/>
                <a:ea typeface="Poppins SemiBold" charset="0"/>
                <a:cs typeface="Poppins SemiBold" charset="0"/>
              </a:rPr>
              <a:t>便携性强</a:t>
            </a:r>
            <a:endParaRPr lang="en-US" sz="1200" b="1" dirty="0">
              <a:solidFill>
                <a:schemeClr val="tx2"/>
              </a:solidFill>
              <a:latin typeface="Poppins SemiBold" charset="0"/>
              <a:ea typeface="Poppins SemiBold" charset="0"/>
              <a:cs typeface="Poppins SemiBold" charset="0"/>
            </a:endParaRPr>
          </a:p>
        </p:txBody>
      </p:sp>
      <p:sp>
        <p:nvSpPr>
          <p:cNvPr id="34" name="TextBox 33"/>
          <p:cNvSpPr txBox="1"/>
          <p:nvPr/>
        </p:nvSpPr>
        <p:spPr>
          <a:xfrm>
            <a:off x="684917" y="2203814"/>
            <a:ext cx="764953" cy="738664"/>
          </a:xfrm>
          <a:prstGeom prst="rect">
            <a:avLst/>
          </a:prstGeom>
          <a:noFill/>
        </p:spPr>
        <p:txBody>
          <a:bodyPr wrap="none" rtlCol="0">
            <a:spAutoFit/>
          </a:bodyPr>
          <a:lstStyle/>
          <a:p>
            <a:pPr algn="ctr"/>
            <a:r>
              <a:rPr lang="en-US" sz="4200">
                <a:solidFill>
                  <a:schemeClr val="tx2"/>
                </a:solidFill>
                <a:latin typeface="Lato Black" charset="0"/>
                <a:ea typeface="Lato Black" charset="0"/>
                <a:cs typeface="Lato Black" charset="0"/>
              </a:rPr>
              <a:t>01</a:t>
            </a:r>
            <a:endParaRPr lang="en-US" sz="4200" dirty="0">
              <a:solidFill>
                <a:schemeClr val="tx2"/>
              </a:solidFill>
              <a:latin typeface="Lato Black" charset="0"/>
              <a:ea typeface="Lato Black" charset="0"/>
              <a:cs typeface="Lato Black" charset="0"/>
            </a:endParaRPr>
          </a:p>
        </p:txBody>
      </p:sp>
      <p:sp>
        <p:nvSpPr>
          <p:cNvPr id="36" name="TextBox 35"/>
          <p:cNvSpPr txBox="1"/>
          <p:nvPr/>
        </p:nvSpPr>
        <p:spPr>
          <a:xfrm>
            <a:off x="684917" y="4876735"/>
            <a:ext cx="764953" cy="738664"/>
          </a:xfrm>
          <a:prstGeom prst="rect">
            <a:avLst/>
          </a:prstGeom>
          <a:noFill/>
        </p:spPr>
        <p:txBody>
          <a:bodyPr wrap="none" rtlCol="0">
            <a:spAutoFit/>
          </a:bodyPr>
          <a:lstStyle/>
          <a:p>
            <a:pPr algn="ctr"/>
            <a:r>
              <a:rPr lang="en-US" sz="4200">
                <a:solidFill>
                  <a:schemeClr val="tx2"/>
                </a:solidFill>
                <a:latin typeface="Lato Black" charset="0"/>
                <a:ea typeface="Lato Black" charset="0"/>
                <a:cs typeface="Lato Black" charset="0"/>
              </a:rPr>
              <a:t>03</a:t>
            </a:r>
            <a:endParaRPr lang="en-US" sz="4200" dirty="0">
              <a:solidFill>
                <a:schemeClr val="tx2"/>
              </a:solidFill>
              <a:latin typeface="Lato Black" charset="0"/>
              <a:ea typeface="Lato Black" charset="0"/>
              <a:cs typeface="Lato Black" charset="0"/>
            </a:endParaRPr>
          </a:p>
        </p:txBody>
      </p:sp>
      <p:sp>
        <p:nvSpPr>
          <p:cNvPr id="37" name="TextBox 36"/>
          <p:cNvSpPr txBox="1"/>
          <p:nvPr/>
        </p:nvSpPr>
        <p:spPr>
          <a:xfrm>
            <a:off x="684917" y="3513754"/>
            <a:ext cx="764953" cy="738664"/>
          </a:xfrm>
          <a:prstGeom prst="rect">
            <a:avLst/>
          </a:prstGeom>
          <a:noFill/>
        </p:spPr>
        <p:txBody>
          <a:bodyPr wrap="none" rtlCol="0">
            <a:spAutoFit/>
          </a:bodyPr>
          <a:lstStyle/>
          <a:p>
            <a:pPr algn="ctr"/>
            <a:r>
              <a:rPr lang="en-US" sz="4200" dirty="0">
                <a:solidFill>
                  <a:schemeClr val="tx2"/>
                </a:solidFill>
                <a:latin typeface="Lato Black" charset="0"/>
                <a:ea typeface="Lato Black" charset="0"/>
                <a:cs typeface="Lato Black" charset="0"/>
              </a:rPr>
              <a:t>02</a:t>
            </a:r>
          </a:p>
        </p:txBody>
      </p:sp>
      <p:pic>
        <p:nvPicPr>
          <p:cNvPr id="6" name="图片 5">
            <a:extLst>
              <a:ext uri="{FF2B5EF4-FFF2-40B4-BE49-F238E27FC236}">
                <a16:creationId xmlns:a16="http://schemas.microsoft.com/office/drawing/2014/main" id="{47CEE8CF-F83A-44B5-A2AE-95E909EA8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144" y="1600238"/>
            <a:ext cx="6663141" cy="4698547"/>
          </a:xfrm>
          <a:prstGeom prst="rect">
            <a:avLst/>
          </a:prstGeom>
        </p:spPr>
      </p:pic>
    </p:spTree>
    <p:extLst>
      <p:ext uri="{BB962C8B-B14F-4D97-AF65-F5344CB8AC3E}">
        <p14:creationId xmlns:p14="http://schemas.microsoft.com/office/powerpoint/2010/main" val="19975448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ṩľíḍè-矩形: 圆角 1">
            <a:extLst>
              <a:ext uri="{FF2B5EF4-FFF2-40B4-BE49-F238E27FC236}">
                <a16:creationId xmlns:a16="http://schemas.microsoft.com/office/drawing/2014/main" id="{3ADB9B73-6799-444F-A45A-389BCDC8F44E}"/>
              </a:ext>
            </a:extLst>
          </p:cNvPr>
          <p:cNvSpPr/>
          <p:nvPr/>
        </p:nvSpPr>
        <p:spPr>
          <a:xfrm>
            <a:off x="990597" y="3614340"/>
            <a:ext cx="10210807" cy="17549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3" name="íṩľíḍè-Oval 8">
            <a:extLst>
              <a:ext uri="{FF2B5EF4-FFF2-40B4-BE49-F238E27FC236}">
                <a16:creationId xmlns:a16="http://schemas.microsoft.com/office/drawing/2014/main" id="{DF3E78A7-53D5-4B02-9A7E-D8F45AD80AC7}"/>
              </a:ext>
            </a:extLst>
          </p:cNvPr>
          <p:cNvSpPr/>
          <p:nvPr/>
        </p:nvSpPr>
        <p:spPr>
          <a:xfrm>
            <a:off x="2130740" y="3174999"/>
            <a:ext cx="1070135" cy="107013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4" name="íṩľíḍè-Oval 9">
            <a:extLst>
              <a:ext uri="{FF2B5EF4-FFF2-40B4-BE49-F238E27FC236}">
                <a16:creationId xmlns:a16="http://schemas.microsoft.com/office/drawing/2014/main" id="{8AA37FB3-839D-4148-917B-0B4F9F344952}"/>
              </a:ext>
            </a:extLst>
          </p:cNvPr>
          <p:cNvSpPr/>
          <p:nvPr/>
        </p:nvSpPr>
        <p:spPr>
          <a:xfrm>
            <a:off x="6914992" y="3279298"/>
            <a:ext cx="861537" cy="861537"/>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5" name="íṩľíḍè-Oval 10">
            <a:extLst>
              <a:ext uri="{FF2B5EF4-FFF2-40B4-BE49-F238E27FC236}">
                <a16:creationId xmlns:a16="http://schemas.microsoft.com/office/drawing/2014/main" id="{83367BFE-A2E9-4EEA-A155-4F69228B0A33}"/>
              </a:ext>
            </a:extLst>
          </p:cNvPr>
          <p:cNvSpPr/>
          <p:nvPr/>
        </p:nvSpPr>
        <p:spPr>
          <a:xfrm>
            <a:off x="4734560" y="3438842"/>
            <a:ext cx="542449" cy="542449"/>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6" name="íṩľíḍè-Oval 11">
            <a:extLst>
              <a:ext uri="{FF2B5EF4-FFF2-40B4-BE49-F238E27FC236}">
                <a16:creationId xmlns:a16="http://schemas.microsoft.com/office/drawing/2014/main" id="{6EF2DD0F-D489-417E-950D-1BD99BC874CA}"/>
              </a:ext>
            </a:extLst>
          </p:cNvPr>
          <p:cNvSpPr/>
          <p:nvPr/>
        </p:nvSpPr>
        <p:spPr>
          <a:xfrm>
            <a:off x="9414513" y="3438842"/>
            <a:ext cx="542449" cy="542449"/>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7" name="íṩľíḍè-文本框 11">
            <a:extLst>
              <a:ext uri="{FF2B5EF4-FFF2-40B4-BE49-F238E27FC236}">
                <a16:creationId xmlns:a16="http://schemas.microsoft.com/office/drawing/2014/main" id="{7B6AA58C-BE40-4DC9-AEBB-72F30F5A07C3}"/>
              </a:ext>
            </a:extLst>
          </p:cNvPr>
          <p:cNvSpPr txBox="1"/>
          <p:nvPr/>
        </p:nvSpPr>
        <p:spPr>
          <a:xfrm>
            <a:off x="1639738" y="4911749"/>
            <a:ext cx="2111877" cy="858691"/>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设置数据库的配置信息</a:t>
            </a:r>
            <a:endParaRPr lang="en-US" altLang="zh-CN"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a:p>
            <a:pPr algn="ctr">
              <a:lnSpc>
                <a:spcPct val="120000"/>
              </a:lnSpc>
              <a:spcBef>
                <a:spcPct val="0"/>
              </a:spcBef>
            </a:pP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指定</a:t>
            </a:r>
            <a:r>
              <a:rPr lang="en-US" altLang="zh-CN"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pipelines</a:t>
            </a:r>
            <a:endPar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8" name="íṩľíḍè-Rectangle 27">
            <a:extLst>
              <a:ext uri="{FF2B5EF4-FFF2-40B4-BE49-F238E27FC236}">
                <a16:creationId xmlns:a16="http://schemas.microsoft.com/office/drawing/2014/main" id="{EE4BB368-137E-4E41-9076-E884766837C4}"/>
              </a:ext>
            </a:extLst>
          </p:cNvPr>
          <p:cNvSpPr/>
          <p:nvPr/>
        </p:nvSpPr>
        <p:spPr>
          <a:xfrm>
            <a:off x="1819523" y="4502321"/>
            <a:ext cx="1692568" cy="272531"/>
          </a:xfrm>
          <a:prstGeom prst="rect">
            <a:avLst/>
          </a:prstGeom>
        </p:spPr>
        <p:txBody>
          <a:bodyPr wrap="none" lIns="0" tIns="0" rIns="0" bIns="0" anchor="ctr" anchorCtr="1">
            <a:noAutofit/>
          </a:bodyPr>
          <a:lstStyle/>
          <a:p>
            <a:pPr lvl="0" algn="ctr" defTabSz="914378">
              <a:spcBef>
                <a:spcPct val="0"/>
              </a:spcBef>
              <a:defRPr/>
            </a:pPr>
            <a:r>
              <a:rPr lang="en-US" altLang="zh-CN" sz="2000" b="1" dirty="0">
                <a:solidFill>
                  <a:schemeClr val="accent2"/>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Setting.py</a:t>
            </a:r>
            <a:endParaRPr lang="zh-CN" altLang="en-US" sz="2000" b="1" dirty="0">
              <a:solidFill>
                <a:schemeClr val="accent2"/>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9" name="íṩľíḍè-文本框 17">
            <a:extLst>
              <a:ext uri="{FF2B5EF4-FFF2-40B4-BE49-F238E27FC236}">
                <a16:creationId xmlns:a16="http://schemas.microsoft.com/office/drawing/2014/main" id="{2745ACA3-6C93-4447-996A-190301A393DD}"/>
              </a:ext>
            </a:extLst>
          </p:cNvPr>
          <p:cNvSpPr txBox="1"/>
          <p:nvPr/>
        </p:nvSpPr>
        <p:spPr>
          <a:xfrm>
            <a:off x="6306439" y="1651705"/>
            <a:ext cx="2111877" cy="858691"/>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定义一个类，操作数据库，把</a:t>
            </a:r>
            <a:r>
              <a:rPr lang="en-US" altLang="zh-CN"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items</a:t>
            </a:r>
            <a:r>
              <a:rPr lang="zh-CN" altLang="en-US" sz="1400" dirty="0">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获取到的数据存入数据库</a:t>
            </a:r>
          </a:p>
        </p:txBody>
      </p:sp>
      <p:sp>
        <p:nvSpPr>
          <p:cNvPr id="10" name="íṩľíḍè-Rectangle 25">
            <a:extLst>
              <a:ext uri="{FF2B5EF4-FFF2-40B4-BE49-F238E27FC236}">
                <a16:creationId xmlns:a16="http://schemas.microsoft.com/office/drawing/2014/main" id="{B3FC071B-B5E8-440C-985C-EE1F83EF268E}"/>
              </a:ext>
            </a:extLst>
          </p:cNvPr>
          <p:cNvSpPr/>
          <p:nvPr/>
        </p:nvSpPr>
        <p:spPr>
          <a:xfrm>
            <a:off x="6472972" y="2832544"/>
            <a:ext cx="1692568" cy="272531"/>
          </a:xfrm>
          <a:prstGeom prst="rect">
            <a:avLst/>
          </a:prstGeom>
        </p:spPr>
        <p:txBody>
          <a:bodyPr wrap="none" lIns="0" tIns="0" rIns="0" bIns="0" anchor="ctr" anchorCtr="1">
            <a:noAutofit/>
          </a:bodyPr>
          <a:lstStyle/>
          <a:p>
            <a:pPr lvl="0" algn="ctr" defTabSz="914378">
              <a:spcBef>
                <a:spcPct val="0"/>
              </a:spcBef>
              <a:defRPr/>
            </a:pPr>
            <a:r>
              <a:rPr lang="en-US" altLang="zh-CN" sz="2000" b="1" dirty="0">
                <a:solidFill>
                  <a:schemeClr val="accent4"/>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rPr>
              <a:t>Pipelines.py</a:t>
            </a:r>
            <a:endParaRPr lang="zh-CN" altLang="en-US" sz="2000" b="1" dirty="0">
              <a:solidFill>
                <a:schemeClr val="accent4"/>
              </a:solidFill>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1" name="íṩľíḍè-任意多边形: 形状 25">
            <a:extLst>
              <a:ext uri="{FF2B5EF4-FFF2-40B4-BE49-F238E27FC236}">
                <a16:creationId xmlns:a16="http://schemas.microsoft.com/office/drawing/2014/main" id="{1DB61369-8831-40F5-B50D-E44BB141D288}"/>
              </a:ext>
            </a:extLst>
          </p:cNvPr>
          <p:cNvSpPr>
            <a:spLocks/>
          </p:cNvSpPr>
          <p:nvPr/>
        </p:nvSpPr>
        <p:spPr bwMode="auto">
          <a:xfrm>
            <a:off x="2418088" y="3506462"/>
            <a:ext cx="495439" cy="40720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2" name="íṩľíḍè-任意多边形: 形状 26">
            <a:extLst>
              <a:ext uri="{FF2B5EF4-FFF2-40B4-BE49-F238E27FC236}">
                <a16:creationId xmlns:a16="http://schemas.microsoft.com/office/drawing/2014/main" id="{5847A9F7-196E-49F2-87FB-236B440A3985}"/>
              </a:ext>
            </a:extLst>
          </p:cNvPr>
          <p:cNvSpPr>
            <a:spLocks/>
          </p:cNvSpPr>
          <p:nvPr/>
        </p:nvSpPr>
        <p:spPr bwMode="auto">
          <a:xfrm>
            <a:off x="9530200" y="3560186"/>
            <a:ext cx="311075" cy="29976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3" name="íṩľíḍè-任意多边形: 形状 27">
            <a:extLst>
              <a:ext uri="{FF2B5EF4-FFF2-40B4-BE49-F238E27FC236}">
                <a16:creationId xmlns:a16="http://schemas.microsoft.com/office/drawing/2014/main" id="{6B1F6BB6-C0A7-45D8-B446-79221101B0F4}"/>
              </a:ext>
            </a:extLst>
          </p:cNvPr>
          <p:cNvSpPr>
            <a:spLocks noChangeAspect="1"/>
          </p:cNvSpPr>
          <p:nvPr/>
        </p:nvSpPr>
        <p:spPr bwMode="auto">
          <a:xfrm>
            <a:off x="4853178" y="3557620"/>
            <a:ext cx="305212" cy="30489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
        <p:nvSpPr>
          <p:cNvPr id="14" name="íṩľíḍè-任意多边形: 形状 28">
            <a:extLst>
              <a:ext uri="{FF2B5EF4-FFF2-40B4-BE49-F238E27FC236}">
                <a16:creationId xmlns:a16="http://schemas.microsoft.com/office/drawing/2014/main" id="{E9ECF90F-A8FF-4227-AF1E-A4AE0910C89A}"/>
              </a:ext>
            </a:extLst>
          </p:cNvPr>
          <p:cNvSpPr>
            <a:spLocks/>
          </p:cNvSpPr>
          <p:nvPr/>
        </p:nvSpPr>
        <p:spPr bwMode="auto">
          <a:xfrm>
            <a:off x="7122980" y="3487699"/>
            <a:ext cx="445562" cy="444735"/>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cxnSp>
        <p:nvCxnSpPr>
          <p:cNvPr id="15" name="Straight Connector 25">
            <a:extLst>
              <a:ext uri="{FF2B5EF4-FFF2-40B4-BE49-F238E27FC236}">
                <a16:creationId xmlns:a16="http://schemas.microsoft.com/office/drawing/2014/main" id="{B23AB284-59D6-4080-B288-F33049C95381}"/>
              </a:ext>
            </a:extLst>
          </p:cNvPr>
          <p:cNvCxnSpPr/>
          <p:nvPr/>
        </p:nvCxnSpPr>
        <p:spPr>
          <a:xfrm>
            <a:off x="5805915" y="32356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FD72E993-553A-4D1A-8D6D-58CAEE4C1EFA}"/>
              </a:ext>
            </a:extLst>
          </p:cNvPr>
          <p:cNvSpPr txBox="1"/>
          <p:nvPr/>
        </p:nvSpPr>
        <p:spPr>
          <a:xfrm>
            <a:off x="3849244" y="584729"/>
            <a:ext cx="4493538"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将数据导入数据库</a:t>
            </a:r>
            <a:endParaRPr lang="en-US" sz="4200"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228865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989167" y="584729"/>
            <a:ext cx="6213689"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多功能爬虫</a:t>
            </a:r>
            <a:r>
              <a:rPr lang="en-US" altLang="zh-CN" sz="4200" b="1" dirty="0">
                <a:solidFill>
                  <a:schemeClr val="tx2"/>
                </a:solidFill>
                <a:latin typeface="Lato Black" charset="0"/>
                <a:ea typeface="Lato Black" charset="0"/>
                <a:cs typeface="Lato Black" charset="0"/>
              </a:rPr>
              <a:t>newspider.py</a:t>
            </a:r>
            <a:endParaRPr lang="en-US" sz="4200" b="1" dirty="0">
              <a:solidFill>
                <a:schemeClr val="tx2"/>
              </a:solidFill>
              <a:latin typeface="Lato Black" charset="0"/>
              <a:ea typeface="Lato Black" charset="0"/>
              <a:cs typeface="Lato Black"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ubtitle 2"/>
          <p:cNvSpPr txBox="1">
            <a:spLocks/>
          </p:cNvSpPr>
          <p:nvPr/>
        </p:nvSpPr>
        <p:spPr>
          <a:xfrm>
            <a:off x="4613782" y="4252776"/>
            <a:ext cx="3045091" cy="6270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dirty="0">
                <a:solidFill>
                  <a:schemeClr val="tx1"/>
                </a:solidFill>
                <a:latin typeface="Poppins Light" charset="0"/>
              </a:rPr>
              <a:t>按照指定博物馆，时间默认为最近</a:t>
            </a:r>
            <a:endParaRPr lang="en-US" sz="2000" dirty="0">
              <a:solidFill>
                <a:schemeClr val="tx1"/>
              </a:solidFill>
              <a:latin typeface="Poppins Light" charset="0"/>
            </a:endParaRPr>
          </a:p>
        </p:txBody>
      </p:sp>
      <p:sp>
        <p:nvSpPr>
          <p:cNvPr id="30" name="TextBox 29"/>
          <p:cNvSpPr txBox="1"/>
          <p:nvPr/>
        </p:nvSpPr>
        <p:spPr>
          <a:xfrm>
            <a:off x="5553153" y="3647654"/>
            <a:ext cx="1107997" cy="461665"/>
          </a:xfrm>
          <a:prstGeom prst="rect">
            <a:avLst/>
          </a:prstGeom>
          <a:noFill/>
        </p:spPr>
        <p:txBody>
          <a:bodyPr wrap="none" rtlCol="0" anchor="ctr" anchorCtr="0">
            <a:spAutoFit/>
          </a:bodyPr>
          <a:lstStyle/>
          <a:p>
            <a:pPr algn="ctr"/>
            <a:r>
              <a:rPr lang="zh-CN" altLang="en-US" sz="2400" b="1" dirty="0">
                <a:solidFill>
                  <a:schemeClr val="tx2"/>
                </a:solidFill>
                <a:latin typeface="Poppins SemiBold" charset="0"/>
              </a:rPr>
              <a:t>方式二</a:t>
            </a:r>
            <a:endParaRPr lang="en-US" sz="2400" b="1" dirty="0">
              <a:solidFill>
                <a:schemeClr val="tx2"/>
              </a:solidFill>
              <a:latin typeface="Poppins SemiBold" charset="0"/>
            </a:endParaRPr>
          </a:p>
        </p:txBody>
      </p:sp>
      <p:sp>
        <p:nvSpPr>
          <p:cNvPr id="31" name="Subtitle 2"/>
          <p:cNvSpPr txBox="1">
            <a:spLocks/>
          </p:cNvSpPr>
          <p:nvPr/>
        </p:nvSpPr>
        <p:spPr>
          <a:xfrm>
            <a:off x="8203991" y="4254275"/>
            <a:ext cx="3045091" cy="62700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dirty="0">
                <a:solidFill>
                  <a:schemeClr val="tx1"/>
                </a:solidFill>
                <a:latin typeface="Poppins Light" charset="0"/>
              </a:rPr>
              <a:t>既指定博物馆，又指定时间</a:t>
            </a:r>
            <a:endParaRPr lang="en-US" sz="2000" dirty="0">
              <a:solidFill>
                <a:schemeClr val="tx1"/>
              </a:solidFill>
              <a:latin typeface="Poppins Light" charset="0"/>
            </a:endParaRPr>
          </a:p>
        </p:txBody>
      </p:sp>
      <p:sp>
        <p:nvSpPr>
          <p:cNvPr id="32" name="TextBox 31"/>
          <p:cNvSpPr txBox="1"/>
          <p:nvPr/>
        </p:nvSpPr>
        <p:spPr>
          <a:xfrm>
            <a:off x="9169001" y="3647654"/>
            <a:ext cx="1107997" cy="461665"/>
          </a:xfrm>
          <a:prstGeom prst="rect">
            <a:avLst/>
          </a:prstGeom>
          <a:noFill/>
        </p:spPr>
        <p:txBody>
          <a:bodyPr wrap="none" rtlCol="0" anchor="ctr" anchorCtr="0">
            <a:spAutoFit/>
          </a:bodyPr>
          <a:lstStyle/>
          <a:p>
            <a:pPr algn="ctr"/>
            <a:r>
              <a:rPr lang="zh-CN" altLang="en-US" sz="2400" b="1" dirty="0">
                <a:solidFill>
                  <a:schemeClr val="tx2"/>
                </a:solidFill>
                <a:latin typeface="Poppins SemiBold" charset="0"/>
              </a:rPr>
              <a:t>方式三</a:t>
            </a:r>
            <a:endParaRPr lang="en-US" sz="2400" b="1" dirty="0">
              <a:solidFill>
                <a:schemeClr val="tx2"/>
              </a:solidFill>
              <a:latin typeface="Poppins SemiBold" charset="0"/>
            </a:endParaRPr>
          </a:p>
        </p:txBody>
      </p:sp>
      <p:sp>
        <p:nvSpPr>
          <p:cNvPr id="33" name="Subtitle 2"/>
          <p:cNvSpPr txBox="1">
            <a:spLocks/>
          </p:cNvSpPr>
          <p:nvPr/>
        </p:nvSpPr>
        <p:spPr>
          <a:xfrm>
            <a:off x="1106692" y="4254275"/>
            <a:ext cx="3327323" cy="6249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zh-CN" altLang="en-US" sz="2000" dirty="0">
                <a:solidFill>
                  <a:schemeClr val="tx1"/>
                </a:solidFill>
                <a:latin typeface="Poppins Light" charset="0"/>
                <a:ea typeface="Poppins Light" charset="0"/>
                <a:cs typeface="Poppins Light" charset="0"/>
              </a:rPr>
              <a:t>按照指定时间，默认爬取博物馆</a:t>
            </a:r>
            <a:endParaRPr lang="en-US" sz="2000" dirty="0">
              <a:solidFill>
                <a:schemeClr val="tx1"/>
              </a:solidFill>
              <a:latin typeface="Poppins Light" charset="0"/>
              <a:ea typeface="Poppins Light" charset="0"/>
              <a:cs typeface="Poppins Light" charset="0"/>
            </a:endParaRPr>
          </a:p>
        </p:txBody>
      </p:sp>
      <p:sp>
        <p:nvSpPr>
          <p:cNvPr id="34" name="TextBox 33"/>
          <p:cNvSpPr txBox="1"/>
          <p:nvPr/>
        </p:nvSpPr>
        <p:spPr>
          <a:xfrm>
            <a:off x="2038882" y="3647654"/>
            <a:ext cx="1107997" cy="461665"/>
          </a:xfrm>
          <a:prstGeom prst="rect">
            <a:avLst/>
          </a:prstGeom>
          <a:noFill/>
        </p:spPr>
        <p:txBody>
          <a:bodyPr wrap="none" rtlCol="0" anchor="ctr" anchorCtr="0">
            <a:spAutoFit/>
          </a:bodyPr>
          <a:lstStyle/>
          <a:p>
            <a:pPr algn="ctr"/>
            <a:r>
              <a:rPr lang="zh-CN" altLang="en-US" sz="2400" b="1" dirty="0">
                <a:solidFill>
                  <a:schemeClr val="tx2"/>
                </a:solidFill>
                <a:latin typeface="Poppins SemiBold" charset="0"/>
                <a:ea typeface="Poppins SemiBold" charset="0"/>
                <a:cs typeface="Poppins SemiBold" charset="0"/>
              </a:rPr>
              <a:t>方式一</a:t>
            </a:r>
            <a:endParaRPr lang="en-US" sz="2400" b="1" dirty="0">
              <a:solidFill>
                <a:schemeClr val="tx2"/>
              </a:solidFill>
              <a:latin typeface="Poppins SemiBold" charset="0"/>
              <a:ea typeface="Poppins SemiBold" charset="0"/>
              <a:cs typeface="Poppins SemiBold" charset="0"/>
            </a:endParaRPr>
          </a:p>
        </p:txBody>
      </p:sp>
      <p:sp>
        <p:nvSpPr>
          <p:cNvPr id="35" name="Shape 2525"/>
          <p:cNvSpPr/>
          <p:nvPr/>
        </p:nvSpPr>
        <p:spPr>
          <a:xfrm>
            <a:off x="1890948" y="2359988"/>
            <a:ext cx="1476579" cy="114420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547"/>
          <p:cNvSpPr/>
          <p:nvPr/>
        </p:nvSpPr>
        <p:spPr>
          <a:xfrm>
            <a:off x="5472048" y="2359988"/>
            <a:ext cx="1247904" cy="114420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37" name="Shape 2554"/>
          <p:cNvSpPr/>
          <p:nvPr/>
        </p:nvSpPr>
        <p:spPr>
          <a:xfrm>
            <a:off x="9285561" y="2476743"/>
            <a:ext cx="881952" cy="80177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TextBox 54">
            <a:extLst>
              <a:ext uri="{FF2B5EF4-FFF2-40B4-BE49-F238E27FC236}">
                <a16:creationId xmlns:a16="http://schemas.microsoft.com/office/drawing/2014/main" id="{CE468186-5F04-488A-B0AF-6A70AF591AD3}"/>
              </a:ext>
            </a:extLst>
          </p:cNvPr>
          <p:cNvSpPr txBox="1"/>
          <p:nvPr/>
        </p:nvSpPr>
        <p:spPr>
          <a:xfrm>
            <a:off x="2262009" y="5293650"/>
            <a:ext cx="9512065" cy="669414"/>
          </a:xfrm>
          <a:prstGeom prst="rect">
            <a:avLst/>
          </a:prstGeom>
          <a:noFill/>
        </p:spPr>
        <p:txBody>
          <a:bodyPr wrap="square" rtlCol="0">
            <a:spAutoFit/>
          </a:bodyPr>
          <a:lstStyle/>
          <a:p>
            <a:pPr>
              <a:lnSpc>
                <a:spcPts val="4510"/>
              </a:lnSpc>
            </a:pPr>
            <a:r>
              <a:rPr lang="zh-CN" altLang="en-US" sz="4000" dirty="0">
                <a:solidFill>
                  <a:schemeClr val="tx2"/>
                </a:solidFill>
                <a:latin typeface="Lato" charset="0"/>
                <a:ea typeface="Lato" charset="0"/>
                <a:cs typeface="Lato" charset="0"/>
              </a:rPr>
              <a:t>实现多种方式爬取我们想要的新闻</a:t>
            </a:r>
            <a:endParaRPr lang="en-US" sz="4000" dirty="0">
              <a:solidFill>
                <a:schemeClr val="tx2"/>
              </a:solidFill>
              <a:latin typeface="Lato" charset="0"/>
              <a:ea typeface="Lato" charset="0"/>
              <a:cs typeface="Lato" charset="0"/>
            </a:endParaRPr>
          </a:p>
        </p:txBody>
      </p:sp>
    </p:spTree>
    <p:extLst>
      <p:ext uri="{BB962C8B-B14F-4D97-AF65-F5344CB8AC3E}">
        <p14:creationId xmlns:p14="http://schemas.microsoft.com/office/powerpoint/2010/main" val="2742019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077774" y="681995"/>
            <a:ext cx="1800493"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方式一</a:t>
            </a:r>
            <a:endParaRPr lang="en-US" sz="4200" b="1" dirty="0">
              <a:solidFill>
                <a:schemeClr val="tx2"/>
              </a:solidFill>
              <a:latin typeface="Lato Black" charset="0"/>
              <a:ea typeface="Lato Black" charset="0"/>
              <a:cs typeface="Lato Black" charset="0"/>
            </a:endParaRPr>
          </a:p>
        </p:txBody>
      </p:sp>
      <p:sp>
        <p:nvSpPr>
          <p:cNvPr id="24" name="TextBox 23"/>
          <p:cNvSpPr txBox="1"/>
          <p:nvPr/>
        </p:nvSpPr>
        <p:spPr>
          <a:xfrm>
            <a:off x="4299763" y="1507655"/>
            <a:ext cx="3608787" cy="348813"/>
          </a:xfrm>
          <a:prstGeom prst="rect">
            <a:avLst/>
          </a:prstGeom>
          <a:noFill/>
        </p:spPr>
        <p:txBody>
          <a:bodyPr wrap="square" rtlCol="0" anchor="ctr" anchorCtr="0">
            <a:spAutoFit/>
          </a:bodyPr>
          <a:lstStyle/>
          <a:p>
            <a:pPr>
              <a:lnSpc>
                <a:spcPts val="2020"/>
              </a:lnSpc>
            </a:pPr>
            <a:r>
              <a:rPr lang="zh-CN" altLang="en-US" dirty="0">
                <a:latin typeface="Poppins Light" charset="0"/>
                <a:ea typeface="Poppins Light" charset="0"/>
                <a:cs typeface="Poppins Light" charset="0"/>
              </a:rPr>
              <a:t>按照指定时间，默认爬取博物馆</a:t>
            </a:r>
            <a:endParaRPr lang="en-US" altLang="zh-CN" dirty="0">
              <a:latin typeface="Poppins Light" charset="0"/>
              <a:ea typeface="Poppins Light" charset="0"/>
              <a:cs typeface="Poppins Light"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707195" y="3015730"/>
            <a:ext cx="681725" cy="276999"/>
          </a:xfrm>
          <a:prstGeom prst="rect">
            <a:avLst/>
          </a:prstGeom>
          <a:noFill/>
        </p:spPr>
        <p:txBody>
          <a:bodyPr wrap="none" rtlCol="0" anchor="ctr" anchorCtr="0">
            <a:spAutoFit/>
          </a:bodyPr>
          <a:lstStyle/>
          <a:p>
            <a:pPr algn="ctr"/>
            <a:r>
              <a:rPr lang="en-US" sz="1200" b="1" dirty="0">
                <a:solidFill>
                  <a:schemeClr val="tx2"/>
                </a:solidFill>
                <a:latin typeface="Poppins SemiBold" charset="0"/>
                <a:ea typeface="Poppins SemiBold" charset="0"/>
                <a:cs typeface="Poppins SemiBold" charset="0"/>
              </a:rPr>
              <a:t>STEP 01</a:t>
            </a:r>
          </a:p>
        </p:txBody>
      </p:sp>
      <p:pic>
        <p:nvPicPr>
          <p:cNvPr id="3" name="图片 2">
            <a:extLst>
              <a:ext uri="{FF2B5EF4-FFF2-40B4-BE49-F238E27FC236}">
                <a16:creationId xmlns:a16="http://schemas.microsoft.com/office/drawing/2014/main" id="{DBE259C3-F25B-48DA-8985-21E666A10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472" y="2084363"/>
            <a:ext cx="10545381" cy="843602"/>
          </a:xfrm>
          <a:prstGeom prst="rect">
            <a:avLst/>
          </a:prstGeom>
        </p:spPr>
      </p:pic>
      <p:sp>
        <p:nvSpPr>
          <p:cNvPr id="25" name="TextBox 22">
            <a:extLst>
              <a:ext uri="{FF2B5EF4-FFF2-40B4-BE49-F238E27FC236}">
                <a16:creationId xmlns:a16="http://schemas.microsoft.com/office/drawing/2014/main" id="{C78CF06E-522A-4A5D-8E2F-B6655527824B}"/>
              </a:ext>
            </a:extLst>
          </p:cNvPr>
          <p:cNvSpPr txBox="1"/>
          <p:nvPr/>
        </p:nvSpPr>
        <p:spPr>
          <a:xfrm>
            <a:off x="5077774" y="3724828"/>
            <a:ext cx="1800493"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方式二</a:t>
            </a:r>
            <a:endParaRPr lang="en-US" sz="4200" b="1" dirty="0">
              <a:solidFill>
                <a:schemeClr val="tx2"/>
              </a:solidFill>
              <a:latin typeface="Lato Black" charset="0"/>
              <a:ea typeface="Lato Black" charset="0"/>
              <a:cs typeface="Lato Black" charset="0"/>
            </a:endParaRPr>
          </a:p>
        </p:txBody>
      </p:sp>
      <p:sp>
        <p:nvSpPr>
          <p:cNvPr id="27" name="TextBox 23">
            <a:extLst>
              <a:ext uri="{FF2B5EF4-FFF2-40B4-BE49-F238E27FC236}">
                <a16:creationId xmlns:a16="http://schemas.microsoft.com/office/drawing/2014/main" id="{6D3CE4E9-0F83-494D-A2D4-C4D01658C288}"/>
              </a:ext>
            </a:extLst>
          </p:cNvPr>
          <p:cNvSpPr txBox="1"/>
          <p:nvPr/>
        </p:nvSpPr>
        <p:spPr>
          <a:xfrm>
            <a:off x="4150991" y="4490126"/>
            <a:ext cx="3757559" cy="348813"/>
          </a:xfrm>
          <a:prstGeom prst="rect">
            <a:avLst/>
          </a:prstGeom>
          <a:noFill/>
        </p:spPr>
        <p:txBody>
          <a:bodyPr wrap="square" rtlCol="0" anchor="ctr" anchorCtr="0">
            <a:spAutoFit/>
          </a:bodyPr>
          <a:lstStyle/>
          <a:p>
            <a:pPr>
              <a:lnSpc>
                <a:spcPts val="2020"/>
              </a:lnSpc>
            </a:pPr>
            <a:r>
              <a:rPr lang="zh-CN" altLang="en-US" dirty="0">
                <a:latin typeface="Poppins Light" charset="0"/>
              </a:rPr>
              <a:t>按照指定博物馆，时间默认为最近</a:t>
            </a:r>
            <a:endParaRPr lang="en-US" altLang="zh-CN" dirty="0">
              <a:latin typeface="Poppins Light" charset="0"/>
            </a:endParaRPr>
          </a:p>
        </p:txBody>
      </p:sp>
      <p:pic>
        <p:nvPicPr>
          <p:cNvPr id="7" name="图片 6">
            <a:extLst>
              <a:ext uri="{FF2B5EF4-FFF2-40B4-BE49-F238E27FC236}">
                <a16:creationId xmlns:a16="http://schemas.microsoft.com/office/drawing/2014/main" id="{9C26DADD-9201-4CA6-B47F-60755D046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472" y="5171995"/>
            <a:ext cx="10545381" cy="843598"/>
          </a:xfrm>
          <a:prstGeom prst="rect">
            <a:avLst/>
          </a:prstGeom>
        </p:spPr>
      </p:pic>
      <p:sp>
        <p:nvSpPr>
          <p:cNvPr id="11" name="íṩľíḍè-矩形: 圆角 1">
            <a:extLst>
              <a:ext uri="{FF2B5EF4-FFF2-40B4-BE49-F238E27FC236}">
                <a16:creationId xmlns:a16="http://schemas.microsoft.com/office/drawing/2014/main" id="{2A164C4C-4867-4549-A08A-C284BC8B33E1}"/>
              </a:ext>
            </a:extLst>
          </p:cNvPr>
          <p:cNvSpPr/>
          <p:nvPr/>
        </p:nvSpPr>
        <p:spPr>
          <a:xfrm>
            <a:off x="0" y="3445798"/>
            <a:ext cx="12192000" cy="105785"/>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Tree>
    <p:extLst>
      <p:ext uri="{BB962C8B-B14F-4D97-AF65-F5344CB8AC3E}">
        <p14:creationId xmlns:p14="http://schemas.microsoft.com/office/powerpoint/2010/main" val="3783556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077774" y="681995"/>
            <a:ext cx="1800493"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方式三</a:t>
            </a:r>
            <a:endParaRPr lang="en-US" sz="4200" b="1" dirty="0">
              <a:solidFill>
                <a:schemeClr val="tx2"/>
              </a:solidFill>
              <a:latin typeface="Lato Black" charset="0"/>
              <a:ea typeface="Lato Black" charset="0"/>
              <a:cs typeface="Lato Black" charset="0"/>
            </a:endParaRPr>
          </a:p>
        </p:txBody>
      </p:sp>
      <p:sp>
        <p:nvSpPr>
          <p:cNvPr id="24" name="TextBox 23"/>
          <p:cNvSpPr txBox="1"/>
          <p:nvPr/>
        </p:nvSpPr>
        <p:spPr>
          <a:xfrm>
            <a:off x="4546572" y="1507983"/>
            <a:ext cx="3608787" cy="348813"/>
          </a:xfrm>
          <a:prstGeom prst="rect">
            <a:avLst/>
          </a:prstGeom>
          <a:noFill/>
        </p:spPr>
        <p:txBody>
          <a:bodyPr wrap="square" rtlCol="0" anchor="ctr" anchorCtr="0">
            <a:spAutoFit/>
          </a:bodyPr>
          <a:lstStyle/>
          <a:p>
            <a:pPr>
              <a:lnSpc>
                <a:spcPts val="2020"/>
              </a:lnSpc>
            </a:pPr>
            <a:r>
              <a:rPr lang="zh-CN" altLang="en-US" dirty="0">
                <a:latin typeface="Poppins Light" charset="0"/>
              </a:rPr>
              <a:t>既指定博物馆，又指定时间</a:t>
            </a:r>
            <a:endParaRPr lang="en-US" altLang="zh-CN" dirty="0">
              <a:latin typeface="Poppins Light" charset="0"/>
            </a:endParaRPr>
          </a:p>
        </p:txBody>
      </p:sp>
      <p:cxnSp>
        <p:nvCxnSpPr>
          <p:cNvPr id="26" name="Straight Connector 25"/>
          <p:cNvCxnSpPr/>
          <p:nvPr/>
        </p:nvCxnSpPr>
        <p:spPr>
          <a:xfrm>
            <a:off x="5805926" y="41910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22">
            <a:extLst>
              <a:ext uri="{FF2B5EF4-FFF2-40B4-BE49-F238E27FC236}">
                <a16:creationId xmlns:a16="http://schemas.microsoft.com/office/drawing/2014/main" id="{C78CF06E-522A-4A5D-8E2F-B6655527824B}"/>
              </a:ext>
            </a:extLst>
          </p:cNvPr>
          <p:cNvSpPr txBox="1"/>
          <p:nvPr/>
        </p:nvSpPr>
        <p:spPr>
          <a:xfrm>
            <a:off x="5347078" y="3724828"/>
            <a:ext cx="1261885" cy="738664"/>
          </a:xfrm>
          <a:prstGeom prst="rect">
            <a:avLst/>
          </a:prstGeom>
          <a:noFill/>
        </p:spPr>
        <p:txBody>
          <a:bodyPr wrap="none" rtlCol="0">
            <a:spAutoFit/>
          </a:bodyPr>
          <a:lstStyle/>
          <a:p>
            <a:pPr algn="ctr"/>
            <a:r>
              <a:rPr lang="zh-CN" altLang="en-US" sz="4200" b="1" dirty="0">
                <a:solidFill>
                  <a:schemeClr val="tx2"/>
                </a:solidFill>
                <a:latin typeface="Lato Black" charset="0"/>
                <a:ea typeface="Lato Black" charset="0"/>
                <a:cs typeface="Lato Black" charset="0"/>
              </a:rPr>
              <a:t>默认</a:t>
            </a:r>
            <a:endParaRPr lang="en-US" sz="4200" b="1" dirty="0">
              <a:solidFill>
                <a:schemeClr val="tx2"/>
              </a:solidFill>
              <a:latin typeface="Lato Black" charset="0"/>
              <a:ea typeface="Lato Black" charset="0"/>
              <a:cs typeface="Lato Black" charset="0"/>
            </a:endParaRPr>
          </a:p>
        </p:txBody>
      </p:sp>
      <p:sp>
        <p:nvSpPr>
          <p:cNvPr id="27" name="TextBox 23">
            <a:extLst>
              <a:ext uri="{FF2B5EF4-FFF2-40B4-BE49-F238E27FC236}">
                <a16:creationId xmlns:a16="http://schemas.microsoft.com/office/drawing/2014/main" id="{6D3CE4E9-0F83-494D-A2D4-C4D01658C288}"/>
              </a:ext>
            </a:extLst>
          </p:cNvPr>
          <p:cNvSpPr txBox="1"/>
          <p:nvPr/>
        </p:nvSpPr>
        <p:spPr>
          <a:xfrm>
            <a:off x="4546571" y="4557214"/>
            <a:ext cx="3608787" cy="348813"/>
          </a:xfrm>
          <a:prstGeom prst="rect">
            <a:avLst/>
          </a:prstGeom>
          <a:noFill/>
        </p:spPr>
        <p:txBody>
          <a:bodyPr wrap="square" rtlCol="0" anchor="ctr" anchorCtr="0">
            <a:spAutoFit/>
          </a:bodyPr>
          <a:lstStyle/>
          <a:p>
            <a:pPr>
              <a:lnSpc>
                <a:spcPts val="2020"/>
              </a:lnSpc>
            </a:pPr>
            <a:r>
              <a:rPr lang="zh-CN" altLang="en-US" dirty="0">
                <a:latin typeface="Poppins Light" charset="0"/>
              </a:rPr>
              <a:t>爬取所有关于博物馆的新闻</a:t>
            </a:r>
            <a:endParaRPr lang="en-US" altLang="zh-CN" dirty="0">
              <a:latin typeface="Poppins Light" charset="0"/>
            </a:endParaRPr>
          </a:p>
        </p:txBody>
      </p:sp>
      <p:pic>
        <p:nvPicPr>
          <p:cNvPr id="5" name="图片 4">
            <a:extLst>
              <a:ext uri="{FF2B5EF4-FFF2-40B4-BE49-F238E27FC236}">
                <a16:creationId xmlns:a16="http://schemas.microsoft.com/office/drawing/2014/main" id="{3C7CDD56-9C6D-4870-9E13-10751392A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72" y="2034425"/>
            <a:ext cx="10545381" cy="602859"/>
          </a:xfrm>
          <a:prstGeom prst="rect">
            <a:avLst/>
          </a:prstGeom>
        </p:spPr>
      </p:pic>
      <p:pic>
        <p:nvPicPr>
          <p:cNvPr id="8" name="图片 7">
            <a:extLst>
              <a:ext uri="{FF2B5EF4-FFF2-40B4-BE49-F238E27FC236}">
                <a16:creationId xmlns:a16="http://schemas.microsoft.com/office/drawing/2014/main" id="{F458CD6E-812E-4790-B598-60CC78147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72" y="5031236"/>
            <a:ext cx="10545381" cy="592057"/>
          </a:xfrm>
          <a:prstGeom prst="rect">
            <a:avLst/>
          </a:prstGeom>
        </p:spPr>
      </p:pic>
      <p:sp>
        <p:nvSpPr>
          <p:cNvPr id="11" name="íṩľíḍè-矩形: 圆角 1">
            <a:extLst>
              <a:ext uri="{FF2B5EF4-FFF2-40B4-BE49-F238E27FC236}">
                <a16:creationId xmlns:a16="http://schemas.microsoft.com/office/drawing/2014/main" id="{D47B7244-3503-4A32-9E86-D72BD4CC887E}"/>
              </a:ext>
            </a:extLst>
          </p:cNvPr>
          <p:cNvSpPr/>
          <p:nvPr/>
        </p:nvSpPr>
        <p:spPr>
          <a:xfrm>
            <a:off x="8157" y="3307346"/>
            <a:ext cx="12192000" cy="105785"/>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微软雅黑 Light" panose="020B0502040204020203" pitchFamily="34" charset="-122"/>
              <a:cs typeface="+mn-ea"/>
              <a:sym typeface="锐字工房云字库细圆GBK" panose="02010604000000000000" pitchFamily="2" charset="-122"/>
            </a:endParaRPr>
          </a:p>
        </p:txBody>
      </p:sp>
    </p:spTree>
    <p:extLst>
      <p:ext uri="{BB962C8B-B14F-4D97-AF65-F5344CB8AC3E}">
        <p14:creationId xmlns:p14="http://schemas.microsoft.com/office/powerpoint/2010/main" val="1825042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992</Words>
  <Application>Microsoft Office PowerPoint</Application>
  <PresentationFormat>宽屏</PresentationFormat>
  <Paragraphs>106</Paragraphs>
  <Slides>18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Gill Sans</vt:lpstr>
      <vt:lpstr>Lato</vt:lpstr>
      <vt:lpstr>Lato Black</vt:lpstr>
      <vt:lpstr>Lato Light</vt:lpstr>
      <vt:lpstr>Poppins Light</vt:lpstr>
      <vt:lpstr>Poppins Medium</vt:lpstr>
      <vt:lpstr>Poppins SemiBold</vt:lpstr>
      <vt:lpstr>等线</vt:lpstr>
      <vt:lpstr>等线 Light</vt:lpstr>
      <vt:lpstr>锐字工房云字库细圆GBK</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Jeffrey</dc:creator>
  <cp:lastModifiedBy>Meng Jeffrey</cp:lastModifiedBy>
  <cp:revision>22</cp:revision>
  <dcterms:created xsi:type="dcterms:W3CDTF">2020-05-26T12:55:11Z</dcterms:created>
  <dcterms:modified xsi:type="dcterms:W3CDTF">2020-05-26T16:18:10Z</dcterms:modified>
</cp:coreProperties>
</file>