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handoutMasterIdLst>
    <p:handoutMasterId r:id="rId30"/>
  </p:handoutMasterIdLst>
  <p:sldIdLst>
    <p:sldId id="458" r:id="rId2"/>
    <p:sldId id="326" r:id="rId3"/>
    <p:sldId id="1393" r:id="rId4"/>
    <p:sldId id="1491" r:id="rId5"/>
    <p:sldId id="1492" r:id="rId6"/>
    <p:sldId id="1396" r:id="rId7"/>
    <p:sldId id="1480" r:id="rId8"/>
    <p:sldId id="1493" r:id="rId9"/>
    <p:sldId id="1398" r:id="rId10"/>
    <p:sldId id="1395" r:id="rId11"/>
    <p:sldId id="1495" r:id="rId12"/>
    <p:sldId id="1402" r:id="rId13"/>
    <p:sldId id="1410" r:id="rId14"/>
    <p:sldId id="1496" r:id="rId15"/>
    <p:sldId id="1481" r:id="rId16"/>
    <p:sldId id="1497" r:id="rId17"/>
    <p:sldId id="1498" r:id="rId18"/>
    <p:sldId id="1460" r:id="rId19"/>
    <p:sldId id="1463" r:id="rId20"/>
    <p:sldId id="312" r:id="rId21"/>
    <p:sldId id="294" r:id="rId22"/>
    <p:sldId id="266" r:id="rId23"/>
    <p:sldId id="269" r:id="rId24"/>
    <p:sldId id="292" r:id="rId25"/>
    <p:sldId id="271" r:id="rId26"/>
    <p:sldId id="309" r:id="rId27"/>
    <p:sldId id="313" r:id="rId2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FFDD"/>
    <a:srgbClr val="FFF9E7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6" autoAdjust="0"/>
    <p:restoredTop sz="88657" autoAdjust="0"/>
  </p:normalViewPr>
  <p:slideViewPr>
    <p:cSldViewPr snapToGrid="0">
      <p:cViewPr varScale="1">
        <p:scale>
          <a:sx n="107" d="100"/>
          <a:sy n="107" d="100"/>
        </p:scale>
        <p:origin x="1316" y="60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24" y="4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5CF7A63B-8A65-497A-99AC-F63AB5750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7902A917-BF36-4D4E-8E56-7434A5DC6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7F1CC9C9-8BF3-4DFB-8EFA-F9FAC3C510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E49067EB-ABA9-4AE5-B962-5BDECBD97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슬라이드 이미지 개체 틀 1">
            <a:extLst>
              <a:ext uri="{FF2B5EF4-FFF2-40B4-BE49-F238E27FC236}">
                <a16:creationId xmlns:a16="http://schemas.microsoft.com/office/drawing/2014/main" id="{E8F370F2-FA90-459E-AD6C-0255400D71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슬라이드 노트 개체 틀 2">
            <a:extLst>
              <a:ext uri="{FF2B5EF4-FFF2-40B4-BE49-F238E27FC236}">
                <a16:creationId xmlns:a16="http://schemas.microsoft.com/office/drawing/2014/main" id="{208ED981-6D45-4C8A-B8B6-A6078FA01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852C4B43-0857-4531-97EE-42AECC4E27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3FB89663-B7EA-4E98-88FD-36692F869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77951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5E45E13E-D583-47BF-A89E-1E2B60E85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0B35F81-9D6B-4246-A978-58A50E529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38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B65CD881-86B9-4451-AF1F-074780C9B1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8D23C577-EB19-43F2-BDF9-9A114F272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82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047FF856-A820-4A13-846A-379B71C106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562087DB-F71A-49BC-8108-8C5520C63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 is a modified version of our code.</a:t>
            </a:r>
          </a:p>
        </p:txBody>
      </p:sp>
    </p:spTree>
    <p:extLst>
      <p:ext uri="{BB962C8B-B14F-4D97-AF65-F5344CB8AC3E}">
        <p14:creationId xmlns:p14="http://schemas.microsoft.com/office/powerpoint/2010/main" val="74365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894ECC03-B686-471C-9A42-427BB70D89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3EE689DB-2A02-4A53-A36D-6E9C050C3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A31EF38B-8DE5-46CF-943F-B94F25118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21CEABB8-C120-4A4A-A46D-DEA49DE76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>
            <a:extLst>
              <a:ext uri="{FF2B5EF4-FFF2-40B4-BE49-F238E27FC236}">
                <a16:creationId xmlns:a16="http://schemas.microsoft.com/office/drawing/2014/main" id="{B1BD9297-1E26-4BC9-8D24-058246320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>
            <a:extLst>
              <a:ext uri="{FF2B5EF4-FFF2-40B4-BE49-F238E27FC236}">
                <a16:creationId xmlns:a16="http://schemas.microsoft.com/office/drawing/2014/main" id="{B094A1DF-9DDB-435A-A26D-048330C0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0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>
            <a:extLst>
              <a:ext uri="{FF2B5EF4-FFF2-40B4-BE49-F238E27FC236}">
                <a16:creationId xmlns:a16="http://schemas.microsoft.com/office/drawing/2014/main" id="{B1BD9297-1E26-4BC9-8D24-058246320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>
            <a:extLst>
              <a:ext uri="{FF2B5EF4-FFF2-40B4-BE49-F238E27FC236}">
                <a16:creationId xmlns:a16="http://schemas.microsoft.com/office/drawing/2014/main" id="{B094A1DF-9DDB-435A-A26D-048330C0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57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>
            <a:extLst>
              <a:ext uri="{FF2B5EF4-FFF2-40B4-BE49-F238E27FC236}">
                <a16:creationId xmlns:a16="http://schemas.microsoft.com/office/drawing/2014/main" id="{9E7547E9-AF79-4047-BCA6-5CC9D7690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>
            <a:extLst>
              <a:ext uri="{FF2B5EF4-FFF2-40B4-BE49-F238E27FC236}">
                <a16:creationId xmlns:a16="http://schemas.microsoft.com/office/drawing/2014/main" id="{446A39B3-208C-4ACD-BF4A-03F84F0D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BDE4B45A-E16E-42E4-B9FA-0B7E26A42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038A5033-D1D2-45DD-8FC0-2AD068B0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156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>
            <a:extLst>
              <a:ext uri="{FF2B5EF4-FFF2-40B4-BE49-F238E27FC236}">
                <a16:creationId xmlns:a16="http://schemas.microsoft.com/office/drawing/2014/main" id="{BDE4B45A-E16E-42E4-B9FA-0B7E26A424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>
            <a:extLst>
              <a:ext uri="{FF2B5EF4-FFF2-40B4-BE49-F238E27FC236}">
                <a16:creationId xmlns:a16="http://schemas.microsoft.com/office/drawing/2014/main" id="{038A5033-D1D2-45DD-8FC0-2AD068B05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 prior lectures, we discussed that numbers and characters can be used interchangeably within a single quote.</a:t>
            </a:r>
          </a:p>
          <a:p>
            <a:endParaRPr lang="en-US" altLang="ko-KR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49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F3ECB230-4890-4E4D-8436-3973E57B7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E597544E-F283-4F2B-B793-8276150BE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Based on what we’ve discussed so far, a better way of writing code for our example would be to replace the integer numbers of ASCII codes to the actual characters within single quote.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A remaining problem with this code however is that we are still assuming the input from standard input uses the ASCII code.</a:t>
            </a:r>
          </a:p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When different extended codes are used, this code will not behave as we originally intended it would be.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>
            <a:extLst>
              <a:ext uri="{FF2B5EF4-FFF2-40B4-BE49-F238E27FC236}">
                <a16:creationId xmlns:a16="http://schemas.microsoft.com/office/drawing/2014/main" id="{8C6BB61B-2F64-4DE5-BC0E-E5C6F0F6B4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슬라이드 노트 개체 틀 2">
            <a:extLst>
              <a:ext uri="{FF2B5EF4-FFF2-40B4-BE49-F238E27FC236}">
                <a16:creationId xmlns:a16="http://schemas.microsoft.com/office/drawing/2014/main" id="{C9D465B3-F3EE-461D-8100-C09B9DE74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90A52A09-E15B-4014-BE89-2654A928B4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6F9F27BF-3ABE-4A7D-8097-E9DA00E4C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approach that we will take is as follows. 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While we are reading the input characters, we keep track of which state we are currently in. There are two possible states, inside a word state and the outside a word state.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Here, the number of words can be derived by counting the number of times we transition from outside a word state to an inside a word state.</a:t>
            </a:r>
          </a:p>
        </p:txBody>
      </p:sp>
    </p:spTree>
    <p:extLst>
      <p:ext uri="{BB962C8B-B14F-4D97-AF65-F5344CB8AC3E}">
        <p14:creationId xmlns:p14="http://schemas.microsoft.com/office/powerpoint/2010/main" val="197539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/>
            </a:lvl1pPr>
            <a:lvl2pPr>
              <a:buClr>
                <a:schemeClr val="bg2"/>
              </a:buClr>
              <a:defRPr/>
            </a:lvl2pPr>
            <a:lvl3pPr>
              <a:buClr>
                <a:schemeClr val="accent5">
                  <a:lumMod val="75000"/>
                </a:schemeClr>
              </a:buClr>
              <a:defRPr/>
            </a:lvl3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545619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/>
              <a:t>C Programming Examples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72" y="4081987"/>
            <a:ext cx="1964256" cy="247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5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1" descr=" 53249">
            <a:extLst>
              <a:ext uri="{FF2B5EF4-FFF2-40B4-BE49-F238E27FC236}">
                <a16:creationId xmlns:a16="http://schemas.microsoft.com/office/drawing/2014/main" id="{83C76E94-83A1-4E81-8698-B8614665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2947" name="내용 개체 틀 2" descr=" 53250">
            <a:extLst>
              <a:ext uri="{FF2B5EF4-FFF2-40B4-BE49-F238E27FC236}">
                <a16:creationId xmlns:a16="http://schemas.microsoft.com/office/drawing/2014/main" id="{887E7AAE-BBD3-4876-A880-ECB554913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2949" name="Rectangle 4" descr=" 53252">
            <a:extLst>
              <a:ext uri="{FF2B5EF4-FFF2-40B4-BE49-F238E27FC236}">
                <a16:creationId xmlns:a16="http://schemas.microsoft.com/office/drawing/2014/main" id="{5B24C887-1D9D-49E1-A69D-69ACCE857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794425"/>
            <a:ext cx="8289925" cy="561113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600" b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600" b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(c))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alphabets: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digits: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other characters: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790D9B-CB0A-4C08-BA12-03E664820D38}"/>
              </a:ext>
            </a:extLst>
          </p:cNvPr>
          <p:cNvCxnSpPr/>
          <p:nvPr/>
        </p:nvCxnSpPr>
        <p:spPr>
          <a:xfrm>
            <a:off x="6649375" y="1181885"/>
            <a:ext cx="0" cy="2093975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D535E1-F983-4F14-B5D3-E721FE5A9D98}"/>
              </a:ext>
            </a:extLst>
          </p:cNvPr>
          <p:cNvCxnSpPr>
            <a:cxnSpLocks/>
          </p:cNvCxnSpPr>
          <p:nvPr/>
        </p:nvCxnSpPr>
        <p:spPr>
          <a:xfrm flipH="1">
            <a:off x="3231473" y="3376412"/>
            <a:ext cx="25745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34836D-9CBA-4B2B-8238-08ED4B7C1083}"/>
              </a:ext>
            </a:extLst>
          </p:cNvPr>
          <p:cNvCxnSpPr>
            <a:cxnSpLocks/>
          </p:cNvCxnSpPr>
          <p:nvPr/>
        </p:nvCxnSpPr>
        <p:spPr>
          <a:xfrm flipH="1">
            <a:off x="3817890" y="3848408"/>
            <a:ext cx="25745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87AFA6-60F5-4AD7-A108-06181D869134}"/>
              </a:ext>
            </a:extLst>
          </p:cNvPr>
          <p:cNvCxnSpPr>
            <a:cxnSpLocks/>
          </p:cNvCxnSpPr>
          <p:nvPr/>
        </p:nvCxnSpPr>
        <p:spPr>
          <a:xfrm flipH="1">
            <a:off x="2929631" y="1186262"/>
            <a:ext cx="371974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구름 7">
            <a:extLst>
              <a:ext uri="{FF2B5EF4-FFF2-40B4-BE49-F238E27FC236}">
                <a16:creationId xmlns:a16="http://schemas.microsoft.com/office/drawing/2014/main" id="{654773B4-417A-7444-88B0-2783EA4A5020}"/>
              </a:ext>
            </a:extLst>
          </p:cNvPr>
          <p:cNvSpPr/>
          <p:nvPr/>
        </p:nvSpPr>
        <p:spPr bwMode="auto">
          <a:xfrm>
            <a:off x="5105152" y="3003550"/>
            <a:ext cx="3643312" cy="14605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C library functions that are neutral to the types of character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971FFB-A192-4897-B132-1754D25BA189}"/>
              </a:ext>
            </a:extLst>
          </p:cNvPr>
          <p:cNvSpPr/>
          <p:nvPr/>
        </p:nvSpPr>
        <p:spPr bwMode="auto">
          <a:xfrm>
            <a:off x="510466" y="1062415"/>
            <a:ext cx="2250486" cy="2476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4F6084-8F5B-4E69-BA67-35A0FAA6C5A0}"/>
              </a:ext>
            </a:extLst>
          </p:cNvPr>
          <p:cNvSpPr/>
          <p:nvPr/>
        </p:nvSpPr>
        <p:spPr bwMode="auto">
          <a:xfrm>
            <a:off x="1775534" y="3217230"/>
            <a:ext cx="1469746" cy="24769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B4CA1-5C02-45B2-8D0C-E7E24A0D2A24}"/>
              </a:ext>
            </a:extLst>
          </p:cNvPr>
          <p:cNvSpPr/>
          <p:nvPr/>
        </p:nvSpPr>
        <p:spPr bwMode="auto">
          <a:xfrm>
            <a:off x="2394011" y="3712846"/>
            <a:ext cx="1423879" cy="24769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제목 1" descr=" 57345">
            <a:extLst>
              <a:ext uri="{FF2B5EF4-FFF2-40B4-BE49-F238E27FC236}">
                <a16:creationId xmlns:a16="http://schemas.microsoft.com/office/drawing/2014/main" id="{9065DC19-99E5-4019-B2FE-70050970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Example Code #2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A5FCF-75FA-498A-9F9E-61B7749A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Word counting: count the number of words with the input from stdin</a:t>
            </a:r>
          </a:p>
          <a:p>
            <a:pPr lvl="1"/>
            <a:r>
              <a:rPr lang="en-US" altLang="ko-KR" sz="2000" dirty="0"/>
              <a:t>A word = a sequence of non-space characters: </a:t>
            </a:r>
          </a:p>
          <a:p>
            <a:pPr lvl="1"/>
            <a:r>
              <a:rPr lang="en-US" altLang="ko-KR" sz="2000" dirty="0"/>
              <a:t>space character: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 ‘, ‘\t’, ’\n’, etc.</a:t>
            </a:r>
          </a:p>
          <a:p>
            <a:pPr lvl="1"/>
            <a:r>
              <a:rPr lang="en-US" altLang="ko-KR" sz="2000" dirty="0"/>
              <a:t>e.g., “I am a boy”: 4 words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(“I”, “am”, “a”, “boy”)</a:t>
            </a:r>
          </a:p>
          <a:p>
            <a:endParaRPr lang="en-US" altLang="ko-KR" sz="2000" dirty="0"/>
          </a:p>
          <a:p>
            <a:r>
              <a:rPr lang="en-US" altLang="ko-KR" sz="2000" dirty="0"/>
              <a:t>How to approach? state tracking</a:t>
            </a:r>
          </a:p>
          <a:p>
            <a:pPr lvl="1"/>
            <a:r>
              <a:rPr lang="en-US" altLang="ko-KR" sz="2000" dirty="0"/>
              <a:t>state1: inside-a-word</a:t>
            </a:r>
          </a:p>
          <a:p>
            <a:pPr lvl="1"/>
            <a:r>
              <a:rPr lang="en-US" altLang="ko-KR" sz="2000" dirty="0"/>
              <a:t>state2: outside-a-word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# of words = number of the times when the program switches from state2 to state1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0856300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C54C8AB-43DA-4E17-82C5-3CBFFC0C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48924"/>
            <a:ext cx="8820000" cy="5431076"/>
          </a:xfrm>
        </p:spPr>
        <p:txBody>
          <a:bodyPr/>
          <a:lstStyle/>
          <a:p>
            <a:r>
              <a:rPr lang="en-US" altLang="ko-KR" sz="2000" dirty="0"/>
              <a:t>DFA consists of a finite number of states, transitions labeled by input characters and optional actions </a:t>
            </a:r>
          </a:p>
          <a:p>
            <a:pPr lvl="1"/>
            <a:r>
              <a:rPr lang="en-US" altLang="ko-KR" sz="2000" dirty="0"/>
              <a:t>Initial state is denoted by ‘</a:t>
            </a:r>
            <a:r>
              <a:rPr lang="en-US" altLang="ko-KR" sz="2000" dirty="0">
                <a:sym typeface="Wingdings" panose="05000000000000000000" pitchFamily="2" charset="2"/>
              </a:rPr>
              <a:t></a:t>
            </a:r>
            <a:r>
              <a:rPr lang="en-US" altLang="ko-KR" sz="2000" dirty="0"/>
              <a:t>’ from outer space </a:t>
            </a:r>
          </a:p>
          <a:p>
            <a:pPr lvl="1"/>
            <a:r>
              <a:rPr lang="en-US" altLang="ko-KR" sz="2000" dirty="0"/>
              <a:t>Final state (or accepting state) may exist (typically, double circled)</a:t>
            </a:r>
          </a:p>
          <a:p>
            <a:r>
              <a:rPr lang="en-US" altLang="ko-KR" sz="2000" dirty="0"/>
              <a:t>State transition diagram looks as follows</a:t>
            </a:r>
            <a:endParaRPr lang="ko-KR" altLang="en-US" sz="20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829837-4B39-478B-8EC5-4C086EB1726F}"/>
              </a:ext>
            </a:extLst>
          </p:cNvPr>
          <p:cNvSpPr/>
          <p:nvPr/>
        </p:nvSpPr>
        <p:spPr>
          <a:xfrm>
            <a:off x="1341452" y="4075665"/>
            <a:ext cx="1828800" cy="1177925"/>
          </a:xfrm>
          <a:prstGeom prst="ellipse">
            <a:avLst/>
          </a:prstGeom>
          <a:solidFill>
            <a:srgbClr val="C1FFDD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Outside</a:t>
            </a:r>
          </a:p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Word</a:t>
            </a:r>
            <a:endParaRPr lang="ko-KR" alt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0590B11-FD9C-405A-A4D2-11B369070ABF}"/>
              </a:ext>
            </a:extLst>
          </p:cNvPr>
          <p:cNvSpPr/>
          <p:nvPr/>
        </p:nvSpPr>
        <p:spPr>
          <a:xfrm>
            <a:off x="5875352" y="4129640"/>
            <a:ext cx="1962150" cy="112395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Inside</a:t>
            </a:r>
          </a:p>
          <a:p>
            <a:pPr algn="ctr">
              <a:defRPr/>
            </a:pPr>
            <a:r>
              <a:rPr lang="en-US" altLang="ko-KR" sz="2000" dirty="0">
                <a:solidFill>
                  <a:schemeClr val="tx1"/>
                </a:solidFill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Word</a:t>
            </a:r>
            <a:endParaRPr lang="ko-KR" altLang="en-US" sz="2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60" name="TextBox 10">
            <a:extLst>
              <a:ext uri="{FF2B5EF4-FFF2-40B4-BE49-F238E27FC236}">
                <a16:creationId xmlns:a16="http://schemas.microsoft.com/office/drawing/2014/main" id="{F2B71CBF-B87C-4399-AD32-4394B9E0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292" y="3105702"/>
            <a:ext cx="2722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Non-space character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61" name="TextBox 12">
            <a:extLst>
              <a:ext uri="{FF2B5EF4-FFF2-40B4-BE49-F238E27FC236}">
                <a16:creationId xmlns:a16="http://schemas.microsoft.com/office/drawing/2014/main" id="{C496020D-635A-4EE6-8F48-A3FF221CB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406" y="3710540"/>
            <a:ext cx="2731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Action: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63" name="TextBox 16">
            <a:extLst>
              <a:ext uri="{FF2B5EF4-FFF2-40B4-BE49-F238E27FC236}">
                <a16:creationId xmlns:a16="http://schemas.microsoft.com/office/drawing/2014/main" id="{6A31A124-FD2E-4FC9-B226-F39185C33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40" y="5101190"/>
            <a:ext cx="26876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Space character</a:t>
            </a:r>
          </a:p>
          <a:p>
            <a:pPr algn="ctr"/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 ‘, ‘\t’, ‘\n’</a:t>
            </a:r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65" name="TextBox 16">
            <a:extLst>
              <a:ext uri="{FF2B5EF4-FFF2-40B4-BE49-F238E27FC236}">
                <a16:creationId xmlns:a16="http://schemas.microsoft.com/office/drawing/2014/main" id="{A559F718-74FB-4D1B-887A-472C5B5B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511" y="3364464"/>
            <a:ext cx="1824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Non-space character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67" name="TextBox 16">
            <a:extLst>
              <a:ext uri="{FF2B5EF4-FFF2-40B4-BE49-F238E27FC236}">
                <a16:creationId xmlns:a16="http://schemas.microsoft.com/office/drawing/2014/main" id="{A407A3CF-E852-4734-85B3-F4E335B77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65" y="5428215"/>
            <a:ext cx="18208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2000" dirty="0">
                <a:latin typeface="Helvetica" panose="020B0604020202020204" pitchFamily="34" charset="0"/>
                <a:cs typeface="Helvetica" panose="020B0604020202020204" pitchFamily="34" charset="0"/>
              </a:rPr>
              <a:t>Space character</a:t>
            </a:r>
            <a:endParaRPr lang="ko-KR" alt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46677CC-E0D6-4436-BE49-733DFE41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Deterministic Finite State Automata (DFA)</a:t>
            </a:r>
            <a:endParaRPr lang="ko-KR" altLang="en-US" dirty="0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3F84F8CE-35BD-4F12-9160-58B0E0F46873}"/>
              </a:ext>
            </a:extLst>
          </p:cNvPr>
          <p:cNvCxnSpPr>
            <a:stCxn id="6" idx="7"/>
            <a:endCxn id="6" idx="5"/>
          </p:cNvCxnSpPr>
          <p:nvPr/>
        </p:nvCxnSpPr>
        <p:spPr>
          <a:xfrm rot="16200000" flipH="1">
            <a:off x="7152776" y="4691615"/>
            <a:ext cx="794752" cy="12700"/>
          </a:xfrm>
          <a:prstGeom prst="curvedConnector5">
            <a:avLst>
              <a:gd name="adj1" fmla="val -28764"/>
              <a:gd name="adj2" fmla="val 6459252"/>
              <a:gd name="adj3" fmla="val 12876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4A718BF-203A-4083-9D4B-C53F2AAD38A4}"/>
              </a:ext>
            </a:extLst>
          </p:cNvPr>
          <p:cNvCxnSpPr>
            <a:stCxn id="5" idx="3"/>
            <a:endCxn id="5" idx="2"/>
          </p:cNvCxnSpPr>
          <p:nvPr/>
        </p:nvCxnSpPr>
        <p:spPr>
          <a:xfrm rot="5400000" flipH="1">
            <a:off x="1267133" y="4738947"/>
            <a:ext cx="416459" cy="267822"/>
          </a:xfrm>
          <a:prstGeom prst="curvedConnector4">
            <a:avLst>
              <a:gd name="adj1" fmla="val -32362"/>
              <a:gd name="adj2" fmla="val 331204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8ABC602-10EB-4318-8914-DCFF0A4EB2DA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H="1">
            <a:off x="4529151" y="1802365"/>
            <a:ext cx="53975" cy="4600575"/>
          </a:xfrm>
          <a:prstGeom prst="curvedConnector3">
            <a:avLst>
              <a:gd name="adj1" fmla="val -966305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D36EF1D-31A9-45D9-8570-F6FCBAA47041}"/>
              </a:ext>
            </a:extLst>
          </p:cNvPr>
          <p:cNvCxnSpPr>
            <a:stCxn id="6" idx="4"/>
            <a:endCxn id="5" idx="4"/>
          </p:cNvCxnSpPr>
          <p:nvPr/>
        </p:nvCxnSpPr>
        <p:spPr>
          <a:xfrm rot="5400000">
            <a:off x="4556140" y="2953303"/>
            <a:ext cx="12700" cy="4600575"/>
          </a:xfrm>
          <a:prstGeom prst="curvedConnector3">
            <a:avLst>
              <a:gd name="adj1" fmla="val 5714583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75BAA2-0134-4917-A533-C64010D56D8A}"/>
              </a:ext>
            </a:extLst>
          </p:cNvPr>
          <p:cNvCxnSpPr>
            <a:endCxn id="5" idx="1"/>
          </p:cNvCxnSpPr>
          <p:nvPr/>
        </p:nvCxnSpPr>
        <p:spPr>
          <a:xfrm>
            <a:off x="790113" y="3505812"/>
            <a:ext cx="819161" cy="7423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제목 1">
            <a:extLst>
              <a:ext uri="{FF2B5EF4-FFF2-40B4-BE49-F238E27FC236}">
                <a16:creationId xmlns:a16="http://schemas.microsoft.com/office/drawing/2014/main" id="{D4FA6E5B-BB46-451F-A87D-7F25D8D6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More DFA Examples</a:t>
            </a:r>
            <a:endParaRPr lang="ko-KR" altLang="en-US"/>
          </a:p>
        </p:txBody>
      </p:sp>
      <p:sp>
        <p:nvSpPr>
          <p:cNvPr id="54274" name="내용 개체 틀 2">
            <a:extLst>
              <a:ext uri="{FF2B5EF4-FFF2-40B4-BE49-F238E27FC236}">
                <a16:creationId xmlns:a16="http://schemas.microsoft.com/office/drawing/2014/main" id="{8F11D4E9-FA1B-4327-A7FF-D4E9DB38D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38940"/>
            <a:ext cx="7886700" cy="514350"/>
          </a:xfrm>
        </p:spPr>
        <p:txBody>
          <a:bodyPr/>
          <a:lstStyle/>
          <a:p>
            <a:r>
              <a:rPr lang="en-US" altLang="ko-KR" dirty="0"/>
              <a:t>Detecting “SNUCSE” in a stream of characters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Detecting an integer: 0 or [+-]?[1-9][0-9]*</a:t>
            </a:r>
          </a:p>
          <a:p>
            <a:pPr lvl="1"/>
            <a:r>
              <a:rPr lang="en-US" altLang="ko-KR" dirty="0"/>
              <a:t>[1-9] means 1 or 2 or …, 9</a:t>
            </a:r>
          </a:p>
          <a:p>
            <a:pPr lvl="1"/>
            <a:r>
              <a:rPr lang="en-US" altLang="ko-KR" dirty="0"/>
              <a:t>x* means zero or more repetition of character x</a:t>
            </a:r>
          </a:p>
          <a:p>
            <a:pPr lvl="1"/>
            <a:r>
              <a:rPr lang="en-US" altLang="ko-KR" dirty="0"/>
              <a:t>x? means zero or one repetition of character x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7B79E0A-9843-437E-A6C5-93E2023D3B1F}"/>
              </a:ext>
            </a:extLst>
          </p:cNvPr>
          <p:cNvSpPr/>
          <p:nvPr/>
        </p:nvSpPr>
        <p:spPr>
          <a:xfrm>
            <a:off x="1238250" y="175334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067716-3C95-4BD8-BCDC-901C8CB9CFB2}"/>
              </a:ext>
            </a:extLst>
          </p:cNvPr>
          <p:cNvSpPr/>
          <p:nvPr/>
        </p:nvSpPr>
        <p:spPr>
          <a:xfrm>
            <a:off x="2438400" y="175334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5434ED2-588F-4BE9-B3ED-27FEA7B63869}"/>
              </a:ext>
            </a:extLst>
          </p:cNvPr>
          <p:cNvSpPr/>
          <p:nvPr/>
        </p:nvSpPr>
        <p:spPr>
          <a:xfrm>
            <a:off x="3638550" y="175334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0842B5-EDBF-4B75-89A5-4B61E4755504}"/>
              </a:ext>
            </a:extLst>
          </p:cNvPr>
          <p:cNvSpPr/>
          <p:nvPr/>
        </p:nvSpPr>
        <p:spPr>
          <a:xfrm>
            <a:off x="4838700" y="175334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4B6686-7672-4840-9FE7-BDB697135BE2}"/>
              </a:ext>
            </a:extLst>
          </p:cNvPr>
          <p:cNvSpPr/>
          <p:nvPr/>
        </p:nvSpPr>
        <p:spPr>
          <a:xfrm>
            <a:off x="6038850" y="175175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D0A053-34DD-4F51-82FE-206B72852FAD}"/>
              </a:ext>
            </a:extLst>
          </p:cNvPr>
          <p:cNvSpPr/>
          <p:nvPr/>
        </p:nvSpPr>
        <p:spPr>
          <a:xfrm>
            <a:off x="8081072" y="1720003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dirty="0"/>
          </a:p>
        </p:txBody>
      </p:sp>
      <p:grpSp>
        <p:nvGrpSpPr>
          <p:cNvPr id="54282" name="그룹 21">
            <a:extLst>
              <a:ext uri="{FF2B5EF4-FFF2-40B4-BE49-F238E27FC236}">
                <a16:creationId xmlns:a16="http://schemas.microsoft.com/office/drawing/2014/main" id="{13740664-25D3-4F70-9246-AD0AC4B04F59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1602528"/>
            <a:ext cx="590550" cy="464490"/>
            <a:chOff x="2133600" y="2135803"/>
            <a:chExt cx="590550" cy="463894"/>
          </a:xfrm>
        </p:grpSpPr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BAFF525-F42C-4E9C-ABB6-C3698348874E}"/>
                </a:ext>
              </a:extLst>
            </p:cNvPr>
            <p:cNvCxnSpPr>
              <a:stCxn id="5" idx="6"/>
              <a:endCxn id="13" idx="2"/>
            </p:cNvCxnSpPr>
            <p:nvPr/>
          </p:nvCxnSpPr>
          <p:spPr>
            <a:xfrm>
              <a:off x="2133600" y="2599697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8" name="TextBox 19">
              <a:extLst>
                <a:ext uri="{FF2B5EF4-FFF2-40B4-BE49-F238E27FC236}">
                  <a16:creationId xmlns:a16="http://schemas.microsoft.com/office/drawing/2014/main" id="{B80493A9-4FD7-49D6-A339-8E0036B36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052" y="2135803"/>
              <a:ext cx="356188" cy="46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S</a:t>
              </a:r>
              <a:endParaRPr lang="ko-KR" altLang="en-US" dirty="0"/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0410A033-3B8C-4406-B565-3D6B78C6F71F}"/>
              </a:ext>
            </a:extLst>
          </p:cNvPr>
          <p:cNvSpPr/>
          <p:nvPr/>
        </p:nvSpPr>
        <p:spPr>
          <a:xfrm>
            <a:off x="8122347" y="1761278"/>
            <a:ext cx="527050" cy="5286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284" name="그룹 22">
            <a:extLst>
              <a:ext uri="{FF2B5EF4-FFF2-40B4-BE49-F238E27FC236}">
                <a16:creationId xmlns:a16="http://schemas.microsoft.com/office/drawing/2014/main" id="{0C1E832F-124D-41E7-B934-00C49978BAA7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1602530"/>
            <a:ext cx="590550" cy="461665"/>
            <a:chOff x="2133600" y="2135803"/>
            <a:chExt cx="590550" cy="461071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4F451FE-E5E0-436C-8670-17190C79FE35}"/>
                </a:ext>
              </a:extLst>
            </p:cNvPr>
            <p:cNvCxnSpPr/>
            <p:nvPr/>
          </p:nvCxnSpPr>
          <p:spPr>
            <a:xfrm>
              <a:off x="2133600" y="2590829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6" name="TextBox 24">
              <a:extLst>
                <a:ext uri="{FF2B5EF4-FFF2-40B4-BE49-F238E27FC236}">
                  <a16:creationId xmlns:a16="http://schemas.microsoft.com/office/drawing/2014/main" id="{442EB146-616F-40DE-9448-B600C5376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052" y="2135803"/>
              <a:ext cx="407484" cy="46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N</a:t>
              </a:r>
              <a:endParaRPr lang="ko-KR" altLang="en-US" dirty="0"/>
            </a:p>
          </p:txBody>
        </p:sp>
      </p:grpSp>
      <p:grpSp>
        <p:nvGrpSpPr>
          <p:cNvPr id="54285" name="그룹 25">
            <a:extLst>
              <a:ext uri="{FF2B5EF4-FFF2-40B4-BE49-F238E27FC236}">
                <a16:creationId xmlns:a16="http://schemas.microsoft.com/office/drawing/2014/main" id="{A702601B-6944-40B2-A944-9D36CD4E5A95}"/>
              </a:ext>
            </a:extLst>
          </p:cNvPr>
          <p:cNvGrpSpPr>
            <a:grpSpLocks/>
          </p:cNvGrpSpPr>
          <p:nvPr/>
        </p:nvGrpSpPr>
        <p:grpSpPr bwMode="auto">
          <a:xfrm>
            <a:off x="4279900" y="1602529"/>
            <a:ext cx="590550" cy="461665"/>
            <a:chOff x="2133600" y="2135803"/>
            <a:chExt cx="590550" cy="461368"/>
          </a:xfrm>
        </p:grpSpPr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11F8DEA-6ACA-4257-AD1C-681F4A99C39F}"/>
                </a:ext>
              </a:extLst>
            </p:cNvPr>
            <p:cNvCxnSpPr/>
            <p:nvPr/>
          </p:nvCxnSpPr>
          <p:spPr>
            <a:xfrm>
              <a:off x="2133600" y="2591122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4" name="TextBox 27">
              <a:extLst>
                <a:ext uri="{FF2B5EF4-FFF2-40B4-BE49-F238E27FC236}">
                  <a16:creationId xmlns:a16="http://schemas.microsoft.com/office/drawing/2014/main" id="{D5B4296C-D18F-4DE4-AB22-61D057286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052" y="2135803"/>
              <a:ext cx="407484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U</a:t>
              </a:r>
              <a:endParaRPr lang="ko-KR" altLang="en-US" dirty="0"/>
            </a:p>
          </p:txBody>
        </p:sp>
      </p:grpSp>
      <p:grpSp>
        <p:nvGrpSpPr>
          <p:cNvPr id="54286" name="그룹 28">
            <a:extLst>
              <a:ext uri="{FF2B5EF4-FFF2-40B4-BE49-F238E27FC236}">
                <a16:creationId xmlns:a16="http://schemas.microsoft.com/office/drawing/2014/main" id="{9037279B-5AE9-4AA6-BD71-7EB01465086D}"/>
              </a:ext>
            </a:extLst>
          </p:cNvPr>
          <p:cNvGrpSpPr>
            <a:grpSpLocks/>
          </p:cNvGrpSpPr>
          <p:nvPr/>
        </p:nvGrpSpPr>
        <p:grpSpPr bwMode="auto">
          <a:xfrm>
            <a:off x="5461000" y="1602530"/>
            <a:ext cx="590550" cy="461665"/>
            <a:chOff x="2133600" y="2135803"/>
            <a:chExt cx="590550" cy="461071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56FDF1B-5241-4C70-8747-1F7FA4CDB3A2}"/>
                </a:ext>
              </a:extLst>
            </p:cNvPr>
            <p:cNvCxnSpPr/>
            <p:nvPr/>
          </p:nvCxnSpPr>
          <p:spPr>
            <a:xfrm>
              <a:off x="2133600" y="2590829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2" name="TextBox 30">
              <a:extLst>
                <a:ext uri="{FF2B5EF4-FFF2-40B4-BE49-F238E27FC236}">
                  <a16:creationId xmlns:a16="http://schemas.microsoft.com/office/drawing/2014/main" id="{7AF73290-22A4-4F50-9E20-377E696F14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052" y="2135803"/>
              <a:ext cx="389850" cy="46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</p:grpSp>
      <p:grpSp>
        <p:nvGrpSpPr>
          <p:cNvPr id="54287" name="그룹 31">
            <a:extLst>
              <a:ext uri="{FF2B5EF4-FFF2-40B4-BE49-F238E27FC236}">
                <a16:creationId xmlns:a16="http://schemas.microsoft.com/office/drawing/2014/main" id="{C526A7B1-94D8-4FDF-A5E0-5C4137C2B906}"/>
              </a:ext>
            </a:extLst>
          </p:cNvPr>
          <p:cNvGrpSpPr>
            <a:grpSpLocks/>
          </p:cNvGrpSpPr>
          <p:nvPr/>
        </p:nvGrpSpPr>
        <p:grpSpPr bwMode="auto">
          <a:xfrm>
            <a:off x="6629399" y="1592401"/>
            <a:ext cx="546797" cy="465737"/>
            <a:chOff x="2133600" y="2125691"/>
            <a:chExt cx="590550" cy="465138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394B8B5-9AC7-46BD-885A-C6E3729FC97D}"/>
                </a:ext>
              </a:extLst>
            </p:cNvPr>
            <p:cNvCxnSpPr/>
            <p:nvPr/>
          </p:nvCxnSpPr>
          <p:spPr>
            <a:xfrm>
              <a:off x="2133600" y="2590829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20" name="TextBox 33">
              <a:extLst>
                <a:ext uri="{FF2B5EF4-FFF2-40B4-BE49-F238E27FC236}">
                  <a16:creationId xmlns:a16="http://schemas.microsoft.com/office/drawing/2014/main" id="{E230DE67-E8A7-4C27-8B89-B30FB70A8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667" y="2125691"/>
              <a:ext cx="356188" cy="46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S</a:t>
              </a:r>
              <a:endParaRPr lang="ko-KR" altLang="en-US" dirty="0"/>
            </a:p>
          </p:txBody>
        </p: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95705A1-AE36-4368-AC75-3F243F977B10}"/>
              </a:ext>
            </a:extLst>
          </p:cNvPr>
          <p:cNvCxnSpPr/>
          <p:nvPr/>
        </p:nvCxnSpPr>
        <p:spPr>
          <a:xfrm>
            <a:off x="714375" y="1759690"/>
            <a:ext cx="542925" cy="2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자유형 37">
            <a:extLst>
              <a:ext uri="{FF2B5EF4-FFF2-40B4-BE49-F238E27FC236}">
                <a16:creationId xmlns:a16="http://schemas.microsoft.com/office/drawing/2014/main" id="{B5EC3357-92E8-4C80-94E5-973FAE7F252A}"/>
              </a:ext>
            </a:extLst>
          </p:cNvPr>
          <p:cNvSpPr/>
          <p:nvPr/>
        </p:nvSpPr>
        <p:spPr>
          <a:xfrm>
            <a:off x="1676400" y="1580303"/>
            <a:ext cx="1127125" cy="214312"/>
          </a:xfrm>
          <a:custGeom>
            <a:avLst/>
            <a:gdLst>
              <a:gd name="connsiteX0" fmla="*/ 1127760 w 1127760"/>
              <a:gd name="connsiteY0" fmla="*/ 193125 h 213445"/>
              <a:gd name="connsiteX1" fmla="*/ 751840 w 1127760"/>
              <a:gd name="connsiteY1" fmla="*/ 85 h 213445"/>
              <a:gd name="connsiteX2" fmla="*/ 0 w 1127760"/>
              <a:gd name="connsiteY2" fmla="*/ 213445 h 21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760" h="213445">
                <a:moveTo>
                  <a:pt x="1127760" y="193125"/>
                </a:moveTo>
                <a:cubicBezTo>
                  <a:pt x="1033780" y="94911"/>
                  <a:pt x="939800" y="-3302"/>
                  <a:pt x="751840" y="85"/>
                </a:cubicBezTo>
                <a:cubicBezTo>
                  <a:pt x="563880" y="3472"/>
                  <a:pt x="281940" y="108458"/>
                  <a:pt x="0" y="21344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자유형 38">
            <a:extLst>
              <a:ext uri="{FF2B5EF4-FFF2-40B4-BE49-F238E27FC236}">
                <a16:creationId xmlns:a16="http://schemas.microsoft.com/office/drawing/2014/main" id="{B47E0BB3-E513-4F3D-BDE4-96850C81809A}"/>
              </a:ext>
            </a:extLst>
          </p:cNvPr>
          <p:cNvSpPr/>
          <p:nvPr/>
        </p:nvSpPr>
        <p:spPr>
          <a:xfrm>
            <a:off x="1604963" y="1478703"/>
            <a:ext cx="2347912" cy="284162"/>
          </a:xfrm>
          <a:custGeom>
            <a:avLst/>
            <a:gdLst>
              <a:gd name="connsiteX0" fmla="*/ 2346960 w 2346960"/>
              <a:gd name="connsiteY0" fmla="*/ 284493 h 284493"/>
              <a:gd name="connsiteX1" fmla="*/ 1361440 w 2346960"/>
              <a:gd name="connsiteY1" fmla="*/ 30493 h 284493"/>
              <a:gd name="connsiteX2" fmla="*/ 528320 w 2346960"/>
              <a:gd name="connsiteY2" fmla="*/ 30493 h 284493"/>
              <a:gd name="connsiteX3" fmla="*/ 0 w 2346960"/>
              <a:gd name="connsiteY3" fmla="*/ 264173 h 28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6960" h="284493">
                <a:moveTo>
                  <a:pt x="2346960" y="284493"/>
                </a:moveTo>
                <a:cubicBezTo>
                  <a:pt x="2005753" y="178659"/>
                  <a:pt x="1664547" y="72826"/>
                  <a:pt x="1361440" y="30493"/>
                </a:cubicBezTo>
                <a:cubicBezTo>
                  <a:pt x="1058333" y="-11840"/>
                  <a:pt x="755227" y="-8454"/>
                  <a:pt x="528320" y="30493"/>
                </a:cubicBezTo>
                <a:cubicBezTo>
                  <a:pt x="301413" y="69440"/>
                  <a:pt x="150706" y="166806"/>
                  <a:pt x="0" y="26417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자유형 39">
            <a:extLst>
              <a:ext uri="{FF2B5EF4-FFF2-40B4-BE49-F238E27FC236}">
                <a16:creationId xmlns:a16="http://schemas.microsoft.com/office/drawing/2014/main" id="{B6923CCB-4CDD-456A-95A8-FE156A7C0C68}"/>
              </a:ext>
            </a:extLst>
          </p:cNvPr>
          <p:cNvSpPr/>
          <p:nvPr/>
        </p:nvSpPr>
        <p:spPr>
          <a:xfrm>
            <a:off x="1493838" y="1380278"/>
            <a:ext cx="3636962" cy="393700"/>
          </a:xfrm>
          <a:custGeom>
            <a:avLst/>
            <a:gdLst>
              <a:gd name="connsiteX0" fmla="*/ 3637280 w 3637280"/>
              <a:gd name="connsiteY0" fmla="*/ 373331 h 393651"/>
              <a:gd name="connsiteX1" fmla="*/ 1656080 w 3637280"/>
              <a:gd name="connsiteY1" fmla="*/ 17731 h 393651"/>
              <a:gd name="connsiteX2" fmla="*/ 335280 w 3637280"/>
              <a:gd name="connsiteY2" fmla="*/ 88851 h 393651"/>
              <a:gd name="connsiteX3" fmla="*/ 0 w 3637280"/>
              <a:gd name="connsiteY3" fmla="*/ 393651 h 39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7280" h="393651">
                <a:moveTo>
                  <a:pt x="3637280" y="373331"/>
                </a:moveTo>
                <a:cubicBezTo>
                  <a:pt x="2921846" y="219237"/>
                  <a:pt x="2206413" y="65144"/>
                  <a:pt x="1656080" y="17731"/>
                </a:cubicBezTo>
                <a:cubicBezTo>
                  <a:pt x="1105747" y="-29682"/>
                  <a:pt x="611293" y="26198"/>
                  <a:pt x="335280" y="88851"/>
                </a:cubicBezTo>
                <a:cubicBezTo>
                  <a:pt x="59267" y="151504"/>
                  <a:pt x="29633" y="272577"/>
                  <a:pt x="0" y="393651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자유형 40">
            <a:extLst>
              <a:ext uri="{FF2B5EF4-FFF2-40B4-BE49-F238E27FC236}">
                <a16:creationId xmlns:a16="http://schemas.microsoft.com/office/drawing/2014/main" id="{B0693976-8789-4022-BF67-F626987D919A}"/>
              </a:ext>
            </a:extLst>
          </p:cNvPr>
          <p:cNvSpPr/>
          <p:nvPr/>
        </p:nvSpPr>
        <p:spPr>
          <a:xfrm>
            <a:off x="1697038" y="2321665"/>
            <a:ext cx="4632325" cy="268288"/>
          </a:xfrm>
          <a:custGeom>
            <a:avLst/>
            <a:gdLst>
              <a:gd name="connsiteX0" fmla="*/ 4632960 w 4632960"/>
              <a:gd name="connsiteY0" fmla="*/ 40640 h 454693"/>
              <a:gd name="connsiteX1" fmla="*/ 3017520 w 4632960"/>
              <a:gd name="connsiteY1" fmla="*/ 406400 h 454693"/>
              <a:gd name="connsiteX2" fmla="*/ 558800 w 4632960"/>
              <a:gd name="connsiteY2" fmla="*/ 406400 h 454693"/>
              <a:gd name="connsiteX3" fmla="*/ 0 w 4632960"/>
              <a:gd name="connsiteY3" fmla="*/ 0 h 45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2960" h="454693">
                <a:moveTo>
                  <a:pt x="4632960" y="40640"/>
                </a:moveTo>
                <a:cubicBezTo>
                  <a:pt x="4164753" y="193040"/>
                  <a:pt x="3696547" y="345440"/>
                  <a:pt x="3017520" y="406400"/>
                </a:cubicBezTo>
                <a:cubicBezTo>
                  <a:pt x="2338493" y="467360"/>
                  <a:pt x="1061720" y="474133"/>
                  <a:pt x="558800" y="406400"/>
                </a:cubicBezTo>
                <a:cubicBezTo>
                  <a:pt x="55880" y="338667"/>
                  <a:pt x="27940" y="16933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293" name="TextBox 42">
            <a:extLst>
              <a:ext uri="{FF2B5EF4-FFF2-40B4-BE49-F238E27FC236}">
                <a16:creationId xmlns:a16="http://schemas.microsoft.com/office/drawing/2014/main" id="{490FF17F-D1C1-4A2A-818B-CE7ECD60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" y="1966065"/>
            <a:ext cx="11715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800" b="0" dirty="0"/>
              <a:t>Any letter </a:t>
            </a:r>
          </a:p>
          <a:p>
            <a:r>
              <a:rPr lang="en-US" altLang="ko-KR" sz="1800" b="0" dirty="0"/>
              <a:t>but K</a:t>
            </a:r>
            <a:endParaRPr lang="ko-KR" altLang="en-US" sz="1800" b="0" dirty="0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F494404A-A1E9-42EC-9E78-D8F6D7DE8E85}"/>
              </a:ext>
            </a:extLst>
          </p:cNvPr>
          <p:cNvSpPr/>
          <p:nvPr/>
        </p:nvSpPr>
        <p:spPr>
          <a:xfrm>
            <a:off x="1081088" y="2037503"/>
            <a:ext cx="350837" cy="342900"/>
          </a:xfrm>
          <a:custGeom>
            <a:avLst/>
            <a:gdLst>
              <a:gd name="connsiteX0" fmla="*/ 158936 w 351976"/>
              <a:gd name="connsiteY0" fmla="*/ 0 h 342130"/>
              <a:gd name="connsiteX1" fmla="*/ 6536 w 351976"/>
              <a:gd name="connsiteY1" fmla="*/ 314960 h 342130"/>
              <a:gd name="connsiteX2" fmla="*/ 351976 w 351976"/>
              <a:gd name="connsiteY2" fmla="*/ 304800 h 34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976" h="342130">
                <a:moveTo>
                  <a:pt x="158936" y="0"/>
                </a:moveTo>
                <a:cubicBezTo>
                  <a:pt x="66649" y="132080"/>
                  <a:pt x="-25637" y="264160"/>
                  <a:pt x="6536" y="314960"/>
                </a:cubicBezTo>
                <a:cubicBezTo>
                  <a:pt x="38709" y="365760"/>
                  <a:pt x="195342" y="335280"/>
                  <a:pt x="351976" y="3048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4296" name="그룹 6">
            <a:extLst>
              <a:ext uri="{FF2B5EF4-FFF2-40B4-BE49-F238E27FC236}">
                <a16:creationId xmlns:a16="http://schemas.microsoft.com/office/drawing/2014/main" id="{50CED39C-BEF0-4C50-A51A-13D9DA487E9A}"/>
              </a:ext>
            </a:extLst>
          </p:cNvPr>
          <p:cNvGrpSpPr>
            <a:grpSpLocks/>
          </p:cNvGrpSpPr>
          <p:nvPr/>
        </p:nvGrpSpPr>
        <p:grpSpPr bwMode="auto">
          <a:xfrm>
            <a:off x="2617283" y="4210112"/>
            <a:ext cx="4062413" cy="2130425"/>
            <a:chOff x="1133475" y="3736975"/>
            <a:chExt cx="4061941" cy="2130425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B5F66D7F-E865-47CF-8F60-2DC2C91AD67B}"/>
                </a:ext>
              </a:extLst>
            </p:cNvPr>
            <p:cNvSpPr/>
            <p:nvPr/>
          </p:nvSpPr>
          <p:spPr>
            <a:xfrm>
              <a:off x="1657289" y="4286250"/>
              <a:ext cx="609529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6050942-C873-486F-BB79-B58404A2C16F}"/>
                </a:ext>
              </a:extLst>
            </p:cNvPr>
            <p:cNvSpPr/>
            <p:nvPr/>
          </p:nvSpPr>
          <p:spPr>
            <a:xfrm>
              <a:off x="2857300" y="4286250"/>
              <a:ext cx="609529" cy="6096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/>
            </a:p>
          </p:txBody>
        </p:sp>
        <p:grpSp>
          <p:nvGrpSpPr>
            <p:cNvPr id="54300" name="그룹 51">
              <a:extLst>
                <a:ext uri="{FF2B5EF4-FFF2-40B4-BE49-F238E27FC236}">
                  <a16:creationId xmlns:a16="http://schemas.microsoft.com/office/drawing/2014/main" id="{90E26989-4BBA-4BA1-A1B2-81370F0B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950" y="4248150"/>
              <a:ext cx="603250" cy="341313"/>
              <a:chOff x="2208902" y="2135803"/>
              <a:chExt cx="602492" cy="2533426"/>
            </a:xfrm>
          </p:grpSpPr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42F79D85-41D3-415F-8E98-F15BCB21391C}"/>
                  </a:ext>
                </a:extLst>
              </p:cNvPr>
              <p:cNvCxnSpPr/>
              <p:nvPr/>
            </p:nvCxnSpPr>
            <p:spPr>
              <a:xfrm>
                <a:off x="2208770" y="4669229"/>
                <a:ext cx="5897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18" name="TextBox 53">
                <a:extLst>
                  <a:ext uri="{FF2B5EF4-FFF2-40B4-BE49-F238E27FC236}">
                    <a16:creationId xmlns:a16="http://schemas.microsoft.com/office/drawing/2014/main" id="{4D05603D-9865-457A-BCA3-49E560817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66052" y="2135803"/>
                <a:ext cx="54534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/>
                  <a:t>+/-</a:t>
                </a:r>
                <a:endParaRPr lang="ko-KR" altLang="en-US"/>
              </a:p>
            </p:txBody>
          </p:sp>
        </p:grpSp>
        <p:grpSp>
          <p:nvGrpSpPr>
            <p:cNvPr id="54301" name="그룹 55">
              <a:extLst>
                <a:ext uri="{FF2B5EF4-FFF2-40B4-BE49-F238E27FC236}">
                  <a16:creationId xmlns:a16="http://schemas.microsoft.com/office/drawing/2014/main" id="{B8AA17F6-6C1F-4625-BF4F-AECFE8370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8775" y="3736975"/>
              <a:ext cx="1195388" cy="866775"/>
              <a:chOff x="1545223" y="1486655"/>
              <a:chExt cx="1196453" cy="866809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AF779B65-84BC-4990-9973-363D6A921B92}"/>
                  </a:ext>
                </a:extLst>
              </p:cNvPr>
              <p:cNvCxnSpPr/>
              <p:nvPr/>
            </p:nvCxnSpPr>
            <p:spPr>
              <a:xfrm>
                <a:off x="2150324" y="2353464"/>
                <a:ext cx="5910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16" name="TextBox 57">
                <a:extLst>
                  <a:ext uri="{FF2B5EF4-FFF2-40B4-BE49-F238E27FC236}">
                    <a16:creationId xmlns:a16="http://schemas.microsoft.com/office/drawing/2014/main" id="{655794F8-9F0C-451C-A498-7D0E6E5A1A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5223" y="1486655"/>
                <a:ext cx="595565" cy="461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defRPr>
                </a:lvl9pPr>
              </a:lstStyle>
              <a:p>
                <a:r>
                  <a:rPr lang="en-US" altLang="ko-KR"/>
                  <a:t>1-9</a:t>
                </a:r>
                <a:endParaRPr lang="ko-KR" altLang="en-US"/>
              </a:p>
            </p:txBody>
          </p:sp>
        </p:grp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FEEE9CE-E4F1-4716-9DA3-D76A6C543D8D}"/>
                </a:ext>
              </a:extLst>
            </p:cNvPr>
            <p:cNvCxnSpPr/>
            <p:nvPr/>
          </p:nvCxnSpPr>
          <p:spPr>
            <a:xfrm>
              <a:off x="1133475" y="4292600"/>
              <a:ext cx="542862" cy="206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자유형 76">
              <a:extLst>
                <a:ext uri="{FF2B5EF4-FFF2-40B4-BE49-F238E27FC236}">
                  <a16:creationId xmlns:a16="http://schemas.microsoft.com/office/drawing/2014/main" id="{9A7ADEA2-8970-4A15-BE34-20790727359C}"/>
                </a:ext>
              </a:extLst>
            </p:cNvPr>
            <p:cNvSpPr/>
            <p:nvPr/>
          </p:nvSpPr>
          <p:spPr>
            <a:xfrm>
              <a:off x="2133484" y="4114800"/>
              <a:ext cx="2036526" cy="244475"/>
            </a:xfrm>
            <a:custGeom>
              <a:avLst/>
              <a:gdLst>
                <a:gd name="connsiteX0" fmla="*/ 0 w 2036064"/>
                <a:gd name="connsiteY0" fmla="*/ 243866 h 243866"/>
                <a:gd name="connsiteX1" fmla="*/ 914400 w 2036064"/>
                <a:gd name="connsiteY1" fmla="*/ 26 h 243866"/>
                <a:gd name="connsiteX2" fmla="*/ 2036064 w 2036064"/>
                <a:gd name="connsiteY2" fmla="*/ 231674 h 24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064" h="243866">
                  <a:moveTo>
                    <a:pt x="0" y="243866"/>
                  </a:moveTo>
                  <a:cubicBezTo>
                    <a:pt x="287528" y="122962"/>
                    <a:pt x="575056" y="2058"/>
                    <a:pt x="914400" y="26"/>
                  </a:cubicBezTo>
                  <a:cubicBezTo>
                    <a:pt x="1253744" y="-2006"/>
                    <a:pt x="1644904" y="114834"/>
                    <a:pt x="2036064" y="231674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304" name="TextBox 77">
              <a:extLst>
                <a:ext uri="{FF2B5EF4-FFF2-40B4-BE49-F238E27FC236}">
                  <a16:creationId xmlns:a16="http://schemas.microsoft.com/office/drawing/2014/main" id="{61290BFE-EBBD-404F-AD75-5DA61BB71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3565" y="4237038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/>
                <a:t>1-9</a:t>
              </a:r>
              <a:endParaRPr lang="ko-KR" altLang="en-US"/>
            </a:p>
          </p:txBody>
        </p:sp>
        <p:grpSp>
          <p:nvGrpSpPr>
            <p:cNvPr id="54305" name="그룹 88">
              <a:extLst>
                <a:ext uri="{FF2B5EF4-FFF2-40B4-BE49-F238E27FC236}">
                  <a16:creationId xmlns:a16="http://schemas.microsoft.com/office/drawing/2014/main" id="{8BF24035-2C22-40AA-B1C3-B10330D38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5257" y="4325337"/>
              <a:ext cx="609600" cy="609600"/>
              <a:chOff x="6586925" y="4322161"/>
              <a:chExt cx="609600" cy="6096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9398E6EE-95AF-4F34-9ECE-5638241A7B4D}"/>
                  </a:ext>
                </a:extLst>
              </p:cNvPr>
              <p:cNvSpPr/>
              <p:nvPr/>
            </p:nvSpPr>
            <p:spPr>
              <a:xfrm>
                <a:off x="6587710" y="4322762"/>
                <a:ext cx="609529" cy="609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A5B32AA1-6DB1-4BAD-A304-5D74B422385A}"/>
                  </a:ext>
                </a:extLst>
              </p:cNvPr>
              <p:cNvSpPr/>
              <p:nvPr/>
            </p:nvSpPr>
            <p:spPr>
              <a:xfrm>
                <a:off x="6628980" y="4362449"/>
                <a:ext cx="526989" cy="53022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자유형 89">
              <a:extLst>
                <a:ext uri="{FF2B5EF4-FFF2-40B4-BE49-F238E27FC236}">
                  <a16:creationId xmlns:a16="http://schemas.microsoft.com/office/drawing/2014/main" id="{CBC80FEF-5453-409B-8DAE-93DD679A1B08}"/>
                </a:ext>
              </a:extLst>
            </p:cNvPr>
            <p:cNvSpPr/>
            <p:nvPr/>
          </p:nvSpPr>
          <p:spPr>
            <a:xfrm>
              <a:off x="4581124" y="4341813"/>
              <a:ext cx="498417" cy="457200"/>
            </a:xfrm>
            <a:custGeom>
              <a:avLst/>
              <a:gdLst>
                <a:gd name="connsiteX0" fmla="*/ 0 w 498814"/>
                <a:gd name="connsiteY0" fmla="*/ 40083 h 456643"/>
                <a:gd name="connsiteX1" fmla="*/ 497840 w 498814"/>
                <a:gd name="connsiteY1" fmla="*/ 40083 h 456643"/>
                <a:gd name="connsiteX2" fmla="*/ 101600 w 498814"/>
                <a:gd name="connsiteY2" fmla="*/ 456643 h 4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8814" h="456643">
                  <a:moveTo>
                    <a:pt x="0" y="40083"/>
                  </a:moveTo>
                  <a:cubicBezTo>
                    <a:pt x="240453" y="5369"/>
                    <a:pt x="480907" y="-29344"/>
                    <a:pt x="497840" y="40083"/>
                  </a:cubicBezTo>
                  <a:cubicBezTo>
                    <a:pt x="514773" y="109510"/>
                    <a:pt x="308186" y="283076"/>
                    <a:pt x="101600" y="456643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4307" name="TextBox 90">
              <a:extLst>
                <a:ext uri="{FF2B5EF4-FFF2-40B4-BE49-F238E27FC236}">
                  <a16:creationId xmlns:a16="http://schemas.microsoft.com/office/drawing/2014/main" id="{05FC1137-89E0-4C5C-A611-41DBBE972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0381" y="3907631"/>
              <a:ext cx="5950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/>
                <a:t>0-9</a:t>
              </a:r>
              <a:endParaRPr lang="ko-KR" altLang="en-US"/>
            </a:p>
          </p:txBody>
        </p:sp>
        <p:grpSp>
          <p:nvGrpSpPr>
            <p:cNvPr id="54308" name="그룹 88">
              <a:extLst>
                <a:ext uri="{FF2B5EF4-FFF2-40B4-BE49-F238E27FC236}">
                  <a16:creationId xmlns:a16="http://schemas.microsoft.com/office/drawing/2014/main" id="{3D1BE40C-4185-4CF1-B788-D4C9025B6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2719" y="5257800"/>
              <a:ext cx="609600" cy="609600"/>
              <a:chOff x="6586925" y="4322161"/>
              <a:chExt cx="609600" cy="60960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7AC4020-1BBB-4600-9FE5-05B79C8D6067}"/>
                  </a:ext>
                </a:extLst>
              </p:cNvPr>
              <p:cNvSpPr/>
              <p:nvPr/>
            </p:nvSpPr>
            <p:spPr>
              <a:xfrm>
                <a:off x="6587537" y="4322161"/>
                <a:ext cx="609529" cy="6096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7447F060-7258-4C5F-82D8-314BBB32455F}"/>
                  </a:ext>
                </a:extLst>
              </p:cNvPr>
              <p:cNvSpPr/>
              <p:nvPr/>
            </p:nvSpPr>
            <p:spPr>
              <a:xfrm>
                <a:off x="6628807" y="4361849"/>
                <a:ext cx="526989" cy="530225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ko-KR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5CA812D-65E7-423E-8A3C-A20A761BDEDB}"/>
                </a:ext>
              </a:extLst>
            </p:cNvPr>
            <p:cNvCxnSpPr>
              <a:stCxn id="46" idx="5"/>
              <a:endCxn id="61" idx="1"/>
            </p:cNvCxnSpPr>
            <p:nvPr/>
          </p:nvCxnSpPr>
          <p:spPr bwMode="auto">
            <a:xfrm>
              <a:off x="2177929" y="4806950"/>
              <a:ext cx="614292" cy="539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10" name="TextBox 90">
              <a:extLst>
                <a:ext uri="{FF2B5EF4-FFF2-40B4-BE49-F238E27FC236}">
                  <a16:creationId xmlns:a16="http://schemas.microsoft.com/office/drawing/2014/main" id="{B5663969-5832-4271-ACB5-89150156F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3307" y="4768119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/>
                <a:t>0</a:t>
              </a:r>
              <a:endParaRPr lang="ko-KR" altLang="en-US"/>
            </a:p>
          </p:txBody>
        </p:sp>
      </p:grpSp>
      <p:sp>
        <p:nvSpPr>
          <p:cNvPr id="67" name="자유형 66">
            <a:extLst>
              <a:ext uri="{FF2B5EF4-FFF2-40B4-BE49-F238E27FC236}">
                <a16:creationId xmlns:a16="http://schemas.microsoft.com/office/drawing/2014/main" id="{6BB13CB9-C803-4EB6-B45B-CA7C4BB98DED}"/>
              </a:ext>
            </a:extLst>
          </p:cNvPr>
          <p:cNvSpPr/>
          <p:nvPr/>
        </p:nvSpPr>
        <p:spPr>
          <a:xfrm>
            <a:off x="8604947" y="1727940"/>
            <a:ext cx="498475" cy="457200"/>
          </a:xfrm>
          <a:custGeom>
            <a:avLst/>
            <a:gdLst>
              <a:gd name="connsiteX0" fmla="*/ 0 w 498814"/>
              <a:gd name="connsiteY0" fmla="*/ 40083 h 456643"/>
              <a:gd name="connsiteX1" fmla="*/ 497840 w 498814"/>
              <a:gd name="connsiteY1" fmla="*/ 40083 h 456643"/>
              <a:gd name="connsiteX2" fmla="*/ 101600 w 498814"/>
              <a:gd name="connsiteY2" fmla="*/ 456643 h 456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814" h="456643">
                <a:moveTo>
                  <a:pt x="0" y="40083"/>
                </a:moveTo>
                <a:cubicBezTo>
                  <a:pt x="240453" y="5369"/>
                  <a:pt x="480907" y="-29344"/>
                  <a:pt x="497840" y="40083"/>
                </a:cubicBezTo>
                <a:cubicBezTo>
                  <a:pt x="514773" y="109510"/>
                  <a:pt x="308186" y="283076"/>
                  <a:pt x="101600" y="45664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02120A8-7760-4C6E-90F8-5385AC398A6D}"/>
              </a:ext>
            </a:extLst>
          </p:cNvPr>
          <p:cNvSpPr/>
          <p:nvPr/>
        </p:nvSpPr>
        <p:spPr>
          <a:xfrm>
            <a:off x="7126399" y="1749267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dirty="0"/>
          </a:p>
        </p:txBody>
      </p:sp>
      <p:grpSp>
        <p:nvGrpSpPr>
          <p:cNvPr id="58" name="그룹 28">
            <a:extLst>
              <a:ext uri="{FF2B5EF4-FFF2-40B4-BE49-F238E27FC236}">
                <a16:creationId xmlns:a16="http://schemas.microsoft.com/office/drawing/2014/main" id="{43E899B8-A4C1-448A-9E10-7B0F2305F1BA}"/>
              </a:ext>
            </a:extLst>
          </p:cNvPr>
          <p:cNvGrpSpPr>
            <a:grpSpLocks/>
          </p:cNvGrpSpPr>
          <p:nvPr/>
        </p:nvGrpSpPr>
        <p:grpSpPr bwMode="auto">
          <a:xfrm>
            <a:off x="7709596" y="1599810"/>
            <a:ext cx="435555" cy="473066"/>
            <a:chOff x="2133600" y="2118372"/>
            <a:chExt cx="590550" cy="472457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13AAC78-534E-4600-BD7D-FFBD103AD26C}"/>
                </a:ext>
              </a:extLst>
            </p:cNvPr>
            <p:cNvCxnSpPr/>
            <p:nvPr/>
          </p:nvCxnSpPr>
          <p:spPr>
            <a:xfrm>
              <a:off x="2133600" y="2590829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0">
              <a:extLst>
                <a:ext uri="{FF2B5EF4-FFF2-40B4-BE49-F238E27FC236}">
                  <a16:creationId xmlns:a16="http://schemas.microsoft.com/office/drawing/2014/main" id="{FFC9875A-ABB5-4EF6-B4E4-E6F7BB2DC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741" y="2118372"/>
              <a:ext cx="372218" cy="46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dirty="0"/>
                <a:t>E</a:t>
              </a:r>
              <a:endParaRPr lang="ko-KR" altLang="en-US" dirty="0"/>
            </a:p>
          </p:txBody>
        </p:sp>
      </p:grpSp>
      <p:sp>
        <p:nvSpPr>
          <p:cNvPr id="64" name="자유형 40">
            <a:extLst>
              <a:ext uri="{FF2B5EF4-FFF2-40B4-BE49-F238E27FC236}">
                <a16:creationId xmlns:a16="http://schemas.microsoft.com/office/drawing/2014/main" id="{20BC0ECA-C0BC-4D71-8A0D-904E8BFCD13C}"/>
              </a:ext>
            </a:extLst>
          </p:cNvPr>
          <p:cNvSpPr/>
          <p:nvPr/>
        </p:nvSpPr>
        <p:spPr>
          <a:xfrm>
            <a:off x="1847851" y="2235642"/>
            <a:ext cx="5353695" cy="383131"/>
          </a:xfrm>
          <a:custGeom>
            <a:avLst/>
            <a:gdLst>
              <a:gd name="connsiteX0" fmla="*/ 4632960 w 4632960"/>
              <a:gd name="connsiteY0" fmla="*/ 40640 h 454693"/>
              <a:gd name="connsiteX1" fmla="*/ 3017520 w 4632960"/>
              <a:gd name="connsiteY1" fmla="*/ 406400 h 454693"/>
              <a:gd name="connsiteX2" fmla="*/ 558800 w 4632960"/>
              <a:gd name="connsiteY2" fmla="*/ 406400 h 454693"/>
              <a:gd name="connsiteX3" fmla="*/ 0 w 4632960"/>
              <a:gd name="connsiteY3" fmla="*/ 0 h 45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2960" h="454693">
                <a:moveTo>
                  <a:pt x="4632960" y="40640"/>
                </a:moveTo>
                <a:cubicBezTo>
                  <a:pt x="4164753" y="193040"/>
                  <a:pt x="3696547" y="345440"/>
                  <a:pt x="3017520" y="406400"/>
                </a:cubicBezTo>
                <a:cubicBezTo>
                  <a:pt x="2338493" y="467360"/>
                  <a:pt x="1061720" y="474133"/>
                  <a:pt x="558800" y="406400"/>
                </a:cubicBezTo>
                <a:cubicBezTo>
                  <a:pt x="55880" y="338667"/>
                  <a:pt x="27940" y="16933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자유형 40">
            <a:extLst>
              <a:ext uri="{FF2B5EF4-FFF2-40B4-BE49-F238E27FC236}">
                <a16:creationId xmlns:a16="http://schemas.microsoft.com/office/drawing/2014/main" id="{A88A63DC-6850-42CB-94FE-93B56FCB801E}"/>
              </a:ext>
            </a:extLst>
          </p:cNvPr>
          <p:cNvSpPr/>
          <p:nvPr/>
        </p:nvSpPr>
        <p:spPr>
          <a:xfrm>
            <a:off x="4228596" y="2293178"/>
            <a:ext cx="3125350" cy="570070"/>
          </a:xfrm>
          <a:custGeom>
            <a:avLst/>
            <a:gdLst>
              <a:gd name="connsiteX0" fmla="*/ 4632960 w 4632960"/>
              <a:gd name="connsiteY0" fmla="*/ 40640 h 454693"/>
              <a:gd name="connsiteX1" fmla="*/ 3017520 w 4632960"/>
              <a:gd name="connsiteY1" fmla="*/ 406400 h 454693"/>
              <a:gd name="connsiteX2" fmla="*/ 558800 w 4632960"/>
              <a:gd name="connsiteY2" fmla="*/ 406400 h 454693"/>
              <a:gd name="connsiteX3" fmla="*/ 0 w 4632960"/>
              <a:gd name="connsiteY3" fmla="*/ 0 h 45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2960" h="454693">
                <a:moveTo>
                  <a:pt x="4632960" y="40640"/>
                </a:moveTo>
                <a:cubicBezTo>
                  <a:pt x="4164753" y="193040"/>
                  <a:pt x="3696547" y="345440"/>
                  <a:pt x="3017520" y="406400"/>
                </a:cubicBezTo>
                <a:cubicBezTo>
                  <a:pt x="2338493" y="467360"/>
                  <a:pt x="1061720" y="474133"/>
                  <a:pt x="558800" y="406400"/>
                </a:cubicBezTo>
                <a:cubicBezTo>
                  <a:pt x="55880" y="338667"/>
                  <a:pt x="27940" y="169333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6" name="TextBox 24">
            <a:extLst>
              <a:ext uri="{FF2B5EF4-FFF2-40B4-BE49-F238E27FC236}">
                <a16:creationId xmlns:a16="http://schemas.microsoft.com/office/drawing/2014/main" id="{379ECDDF-EB78-46CD-83B0-D8BC61310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2" y="2422043"/>
            <a:ext cx="4074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제목 1" descr=" 61441">
            <a:extLst>
              <a:ext uri="{FF2B5EF4-FFF2-40B4-BE49-F238E27FC236}">
                <a16:creationId xmlns:a16="http://schemas.microsoft.com/office/drawing/2014/main" id="{E06F998B-A8AB-4B15-AB99-392AA3E5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602" name="내용 개체 틀 2" descr=" 61442">
            <a:extLst>
              <a:ext uri="{FF2B5EF4-FFF2-40B4-BE49-F238E27FC236}">
                <a16:creationId xmlns:a16="http://schemas.microsoft.com/office/drawing/2014/main" id="{30E04156-8B22-4D3D-AF9C-1162699C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5604" name="Rectangle 4" descr=" 61444">
            <a:extLst>
              <a:ext uri="{FF2B5EF4-FFF2-40B4-BE49-F238E27FC236}">
                <a16:creationId xmlns:a16="http://schemas.microsoft.com/office/drawing/2014/main" id="{5138FEBF-1956-44CA-B78A-F1B749EA4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838814"/>
            <a:ext cx="8289925" cy="556198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c,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0, state = 1;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 (state) 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0: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if (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(c)) state = 1;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1: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if (!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(c)) { state = 0;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words: %d\n", </a:t>
            </a:r>
            <a:r>
              <a:rPr kumimoji="0" lang="en-US" altLang="ko-KR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DFD133-FCE7-4473-A32E-5A1E425AE7C8}"/>
              </a:ext>
            </a:extLst>
          </p:cNvPr>
          <p:cNvGrpSpPr/>
          <p:nvPr/>
        </p:nvGrpSpPr>
        <p:grpSpPr>
          <a:xfrm>
            <a:off x="2370337" y="2594772"/>
            <a:ext cx="6230865" cy="1841480"/>
            <a:chOff x="2370337" y="2594772"/>
            <a:chExt cx="6230865" cy="184148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A270179-DACE-464B-945C-EC9113527405}"/>
                </a:ext>
              </a:extLst>
            </p:cNvPr>
            <p:cNvGrpSpPr/>
            <p:nvPr/>
          </p:nvGrpSpPr>
          <p:grpSpPr>
            <a:xfrm>
              <a:off x="2840854" y="2594772"/>
              <a:ext cx="5760348" cy="1717635"/>
              <a:chOff x="2840854" y="2594772"/>
              <a:chExt cx="5760348" cy="1717635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B23CA4E-13B0-4E0F-9951-E2DB82E5F938}"/>
                  </a:ext>
                </a:extLst>
              </p:cNvPr>
              <p:cNvCxnSpPr/>
              <p:nvPr/>
            </p:nvCxnSpPr>
            <p:spPr>
              <a:xfrm flipV="1">
                <a:off x="7038259" y="3503059"/>
                <a:ext cx="0" cy="809348"/>
              </a:xfrm>
              <a:prstGeom prst="line">
                <a:avLst/>
              </a:prstGeom>
              <a:ln w="28575"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F5CD9F8-3FFF-46CC-B652-3F25496DA4BE}"/>
                  </a:ext>
                </a:extLst>
              </p:cNvPr>
              <p:cNvGrpSpPr/>
              <p:nvPr/>
            </p:nvGrpSpPr>
            <p:grpSpPr>
              <a:xfrm>
                <a:off x="2840854" y="2594772"/>
                <a:ext cx="5760348" cy="1717635"/>
                <a:chOff x="2840854" y="2594772"/>
                <a:chExt cx="5760348" cy="1717635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14010489-B314-458B-A61A-A8FAD44EDB59}"/>
                    </a:ext>
                  </a:extLst>
                </p:cNvPr>
                <p:cNvCxnSpPr/>
                <p:nvPr/>
              </p:nvCxnSpPr>
              <p:spPr>
                <a:xfrm flipH="1">
                  <a:off x="2840854" y="3503059"/>
                  <a:ext cx="270769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542AC-3E89-4542-84FD-5EFC0B4DE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40854" y="4312407"/>
                  <a:ext cx="419740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5" name="구름 9">
                  <a:extLst>
                    <a:ext uri="{FF2B5EF4-FFF2-40B4-BE49-F238E27FC236}">
                      <a16:creationId xmlns:a16="http://schemas.microsoft.com/office/drawing/2014/main" id="{CAFAFA39-82AC-4E92-A40B-CDBF33FAE402}"/>
                    </a:ext>
                  </a:extLst>
                </p:cNvPr>
                <p:cNvSpPr/>
                <p:nvPr/>
              </p:nvSpPr>
              <p:spPr bwMode="auto">
                <a:xfrm>
                  <a:off x="5475316" y="2594772"/>
                  <a:ext cx="3125886" cy="1192212"/>
                </a:xfrm>
                <a:prstGeom prst="clou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r>
                    <a:rPr kumimoji="0" lang="en-US" altLang="ko-KR" sz="1600" b="0" dirty="0">
                      <a:solidFill>
                        <a:schemeClr val="tx1"/>
                      </a:solidFill>
                      <a:latin typeface="Helvetica" panose="020B0604020202020204" pitchFamily="34" charset="0"/>
                    </a:rPr>
                    <a:t>0, 1 are magic numbers: use named constants!</a:t>
                  </a:r>
                </a:p>
              </p:txBody>
            </p:sp>
          </p:grp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F8E392-8E9E-4D48-AC22-628DB0EAB86A}"/>
                </a:ext>
              </a:extLst>
            </p:cNvPr>
            <p:cNvSpPr/>
            <p:nvPr/>
          </p:nvSpPr>
          <p:spPr bwMode="auto">
            <a:xfrm>
              <a:off x="2370337" y="3341074"/>
              <a:ext cx="384279" cy="24769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buFont typeface="Wingdings" pitchFamily="2" charset="2"/>
                <a:buBlip>
                  <a:blip r:embed="rId3"/>
                </a:buBlip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C42706-9FDB-426A-B2C3-487FFDEDE0D8}"/>
                </a:ext>
              </a:extLst>
            </p:cNvPr>
            <p:cNvSpPr/>
            <p:nvPr/>
          </p:nvSpPr>
          <p:spPr bwMode="auto">
            <a:xfrm>
              <a:off x="2370337" y="4188561"/>
              <a:ext cx="384279" cy="24769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marR="0" indent="-342900" algn="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155000"/>
                <a:buFont typeface="Wingdings" pitchFamily="2" charset="2"/>
                <a:buBlip>
                  <a:blip r:embed="rId3"/>
                </a:buBlip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rgbClr val="000099"/>
                </a:solidFill>
                <a:effectLst/>
                <a:latin typeface="-소망M" pitchFamily="18" charset="-127"/>
                <a:ea typeface="-소망M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46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descr=" 2">
            <a:extLst>
              <a:ext uri="{FF2B5EF4-FFF2-40B4-BE49-F238E27FC236}">
                <a16:creationId xmlns:a16="http://schemas.microsoft.com/office/drawing/2014/main" id="{E2FDF28A-9579-4DF7-942B-52108F24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3 Ways to Represent Named Constants</a:t>
            </a:r>
            <a:endParaRPr lang="ko-KR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7317-A50B-4A51-B2D4-221B44EE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{CONST1, CONST2, …};</a:t>
            </a:r>
          </a:p>
          <a:p>
            <a:pPr lvl="1">
              <a:defRPr/>
            </a:pP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{IN, OUT};</a:t>
            </a:r>
          </a:p>
          <a:p>
            <a:pPr lvl="1"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sz="2000" dirty="0"/>
              <a:t> starts with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ko-KR" sz="2000" dirty="0"/>
              <a:t> and 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 = (IN + 1) = 1</a:t>
            </a:r>
          </a:p>
          <a:p>
            <a:pPr>
              <a:defRPr/>
            </a:pPr>
            <a:r>
              <a:rPr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ko-KR" sz="2000" dirty="0" err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ConstName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“</a:t>
            </a:r>
            <a:r>
              <a:rPr lang="en-US" altLang="ko-KR" sz="2000" dirty="0" err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ConstName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” is replaced by “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” at </a:t>
            </a:r>
            <a:r>
              <a:rPr lang="en-US" altLang="ko-KR" sz="2000" b="1" dirty="0">
                <a:solidFill>
                  <a:schemeClr val="tx1">
                    <a:lumMod val="100000"/>
                  </a:schemeClr>
                </a:solidFill>
              </a:rPr>
              <a:t>preprocessing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IN  0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OUT 1</a:t>
            </a:r>
          </a:p>
          <a:p>
            <a:pPr>
              <a:defRPr/>
            </a:pPr>
            <a:r>
              <a:rPr lang="en-US" altLang="ko-K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altLang="ko-KR" sz="2000" dirty="0" err="1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ConstName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value;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IN = 0;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OUT = 1;</a:t>
            </a:r>
            <a:endParaRPr lang="ko-KR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46970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제목 1" descr=" 65537">
            <a:extLst>
              <a:ext uri="{FF2B5EF4-FFF2-40B4-BE49-F238E27FC236}">
                <a16:creationId xmlns:a16="http://schemas.microsoft.com/office/drawing/2014/main" id="{D8BE05ED-D7CD-4818-91F8-577BF74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2" name="내용 개체 틀 2" descr=" 65538">
            <a:extLst>
              <a:ext uri="{FF2B5EF4-FFF2-40B4-BE49-F238E27FC236}">
                <a16:creationId xmlns:a16="http://schemas.microsoft.com/office/drawing/2014/main" id="{2A062E74-471F-4A6F-8536-120CDEA7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844" name="Rectangle 4" descr=" 65540">
            <a:extLst>
              <a:ext uri="{FF2B5EF4-FFF2-40B4-BE49-F238E27FC236}">
                <a16:creationId xmlns:a16="http://schemas.microsoft.com/office/drawing/2014/main" id="{42D4979C-06B6-493C-B5FC-D11FED06E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70011"/>
            <a:ext cx="8289925" cy="559293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{IN, OUT};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state =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 (state) 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  if (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(c)) state =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break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  if (!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(c)) { state =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words: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구름 5" descr=" 10">
            <a:extLst>
              <a:ext uri="{FF2B5EF4-FFF2-40B4-BE49-F238E27FC236}">
                <a16:creationId xmlns:a16="http://schemas.microsoft.com/office/drawing/2014/main" id="{0C97E8DD-C6E9-439E-BA56-BA78D9669EAC}"/>
              </a:ext>
            </a:extLst>
          </p:cNvPr>
          <p:cNvSpPr/>
          <p:nvPr/>
        </p:nvSpPr>
        <p:spPr bwMode="auto">
          <a:xfrm>
            <a:off x="5142730" y="1212249"/>
            <a:ext cx="2824163" cy="863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Anything missing?</a:t>
            </a:r>
          </a:p>
        </p:txBody>
      </p:sp>
      <p:sp>
        <p:nvSpPr>
          <p:cNvPr id="6" name="구름 6" descr=" 11">
            <a:extLst>
              <a:ext uri="{FF2B5EF4-FFF2-40B4-BE49-F238E27FC236}">
                <a16:creationId xmlns:a16="http://schemas.microsoft.com/office/drawing/2014/main" id="{7F926033-E3F8-4C7C-841B-EF39D84D6D5F}"/>
              </a:ext>
            </a:extLst>
          </p:cNvPr>
          <p:cNvSpPr/>
          <p:nvPr/>
        </p:nvSpPr>
        <p:spPr bwMode="auto">
          <a:xfrm>
            <a:off x="5144318" y="2679700"/>
            <a:ext cx="3342734" cy="14986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eaLnBrk="1" hangingPunct="1">
              <a:buFontTx/>
              <a:buAutoNum type="arabicPeriod"/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Comment on the main function</a:t>
            </a:r>
          </a:p>
          <a:p>
            <a:pPr marL="342900" indent="-342900" eaLnBrk="1" hangingPunct="1">
              <a:buFontTx/>
              <a:buAutoNum type="arabicPeriod"/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default case in switch</a:t>
            </a:r>
          </a:p>
        </p:txBody>
      </p:sp>
    </p:spTree>
    <p:extLst>
      <p:ext uri="{BB962C8B-B14F-4D97-AF65-F5344CB8AC3E}">
        <p14:creationId xmlns:p14="http://schemas.microsoft.com/office/powerpoint/2010/main" val="1260524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제목 1" descr=" 67585">
            <a:extLst>
              <a:ext uri="{FF2B5EF4-FFF2-40B4-BE49-F238E27FC236}">
                <a16:creationId xmlns:a16="http://schemas.microsoft.com/office/drawing/2014/main" id="{46575642-CFBF-43D0-A0AA-FCF0E81C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938" name="내용 개체 틀 2" descr=" 67586">
            <a:extLst>
              <a:ext uri="{FF2B5EF4-FFF2-40B4-BE49-F238E27FC236}">
                <a16:creationId xmlns:a16="http://schemas.microsoft.com/office/drawing/2014/main" id="{50B75D67-0C6E-41E3-B4B8-A40E70596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9940" name="Rectangle 4" descr=" 67588">
            <a:extLst>
              <a:ext uri="{FF2B5EF4-FFF2-40B4-BE49-F238E27FC236}">
                <a16:creationId xmlns:a16="http://schemas.microsoft.com/office/drawing/2014/main" id="{1F3A83F9-515E-4BD0-B4F8-FD3E41B1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94425"/>
            <a:ext cx="8289925" cy="568183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400" b="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kumimoji="0" lang="en-US" altLang="ko-KR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{IN, OUT};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count and print the number of words in input */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c,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DFAState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state = OUT;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0" lang="en-US" altLang="ko-KR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 (state) 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IN: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(c)) state = OUT;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case OUT: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if (!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(c)) { state = IN;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default: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en-US" altLang="ko-KR" sz="14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assert(0);  /* error */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		break;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words: %d\n", </a:t>
            </a:r>
            <a:r>
              <a:rPr kumimoji="0" lang="en-US" altLang="ko-KR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nWords</a:t>
            </a: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구름 5" descr=" 8">
            <a:extLst>
              <a:ext uri="{FF2B5EF4-FFF2-40B4-BE49-F238E27FC236}">
                <a16:creationId xmlns:a16="http://schemas.microsoft.com/office/drawing/2014/main" id="{9DB16644-5C3D-44E1-8153-32FF8E42338E}"/>
              </a:ext>
            </a:extLst>
          </p:cNvPr>
          <p:cNvSpPr/>
          <p:nvPr/>
        </p:nvSpPr>
        <p:spPr bwMode="auto">
          <a:xfrm>
            <a:off x="6084163" y="994299"/>
            <a:ext cx="2367379" cy="1722268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Comment should focus on “</a:t>
            </a:r>
            <a:r>
              <a:rPr kumimoji="0" lang="en-US" altLang="ko-KR" sz="1600" b="1" dirty="0">
                <a:solidFill>
                  <a:schemeClr val="tx1"/>
                </a:solidFill>
                <a:latin typeface="Helvetica" panose="020B0604020202020204" pitchFamily="34" charset="0"/>
              </a:rPr>
              <a:t>what</a:t>
            </a: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” instead of “</a:t>
            </a:r>
            <a:r>
              <a:rPr kumimoji="0" lang="en-US" altLang="ko-KR" sz="1600" b="1" dirty="0">
                <a:solidFill>
                  <a:schemeClr val="tx1"/>
                </a:solidFill>
                <a:latin typeface="Helvetica" panose="020B0604020202020204" pitchFamily="34" charset="0"/>
              </a:rPr>
              <a:t>how</a:t>
            </a: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”</a:t>
            </a:r>
          </a:p>
        </p:txBody>
      </p:sp>
      <p:sp>
        <p:nvSpPr>
          <p:cNvPr id="6" name="구름 6" descr=" 9">
            <a:extLst>
              <a:ext uri="{FF2B5EF4-FFF2-40B4-BE49-F238E27FC236}">
                <a16:creationId xmlns:a16="http://schemas.microsoft.com/office/drawing/2014/main" id="{F3C671F8-6D3E-498E-925C-024D16BB4631}"/>
              </a:ext>
            </a:extLst>
          </p:cNvPr>
          <p:cNvSpPr/>
          <p:nvPr/>
        </p:nvSpPr>
        <p:spPr bwMode="auto">
          <a:xfrm>
            <a:off x="4592155" y="4658701"/>
            <a:ext cx="4279770" cy="13081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Defensive programming: guard against an error case where </a:t>
            </a:r>
          </a:p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state != IN &amp;&amp; state != OUT</a:t>
            </a:r>
          </a:p>
        </p:txBody>
      </p:sp>
    </p:spTree>
    <p:extLst>
      <p:ext uri="{BB962C8B-B14F-4D97-AF65-F5344CB8AC3E}">
        <p14:creationId xmlns:p14="http://schemas.microsoft.com/office/powerpoint/2010/main" val="3398450601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제목 1" descr=" 69633">
            <a:extLst>
              <a:ext uri="{FF2B5EF4-FFF2-40B4-BE49-F238E27FC236}">
                <a16:creationId xmlns:a16="http://schemas.microsoft.com/office/drawing/2014/main" id="{82E0F0C7-C950-4F91-83D1-473C063F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Comment on Function</a:t>
            </a:r>
            <a:endParaRPr lang="ko-KR" altLang="en-US"/>
          </a:p>
        </p:txBody>
      </p:sp>
      <p:sp>
        <p:nvSpPr>
          <p:cNvPr id="54275" name="내용 개체 틀 2" descr=" 54275">
            <a:extLst>
              <a:ext uri="{FF2B5EF4-FFF2-40B4-BE49-F238E27FC236}">
                <a16:creationId xmlns:a16="http://schemas.microsoft.com/office/drawing/2014/main" id="{06684A21-F150-4094-8920-A6FD8C8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000" dirty="0"/>
              <a:t>Write comment on each function</a:t>
            </a:r>
          </a:p>
          <a:p>
            <a:pPr lvl="1">
              <a:defRPr/>
            </a:pPr>
            <a:r>
              <a:rPr lang="en-US" altLang="ko-KR" sz="2000" b="1" i="1" dirty="0"/>
              <a:t>Required</a:t>
            </a:r>
            <a:r>
              <a:rPr lang="en-US" altLang="ko-KR" sz="2000" dirty="0"/>
              <a:t> for a good grade for </a:t>
            </a:r>
            <a:r>
              <a:rPr lang="en-US" altLang="ko-KR" sz="2000"/>
              <a:t>system programming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Bad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 function-level comment: describes </a:t>
            </a:r>
            <a:r>
              <a:rPr lang="en-US" altLang="ko-KR" sz="2000" b="1" i="1" dirty="0">
                <a:solidFill>
                  <a:schemeClr val="tx1">
                    <a:lumMod val="100000"/>
                  </a:schemeClr>
                </a:solidFill>
              </a:rPr>
              <a:t>how</a:t>
            </a:r>
          </a:p>
          <a:p>
            <a:pPr lvl="1"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It reads a character from </a:t>
            </a:r>
            <a:r>
              <a:rPr lang="en-US" altLang="ko-KR" sz="2000" dirty="0" err="1">
                <a:solidFill>
                  <a:srgbClr val="FF0000"/>
                </a:solidFill>
              </a:rPr>
              <a:t>stdin</a:t>
            </a:r>
            <a:r>
              <a:rPr lang="en-US" altLang="ko-KR" sz="2000" dirty="0">
                <a:solidFill>
                  <a:srgbClr val="FF0000"/>
                </a:solidFill>
              </a:rPr>
              <a:t> and checks if it’s a non-space character. If so, the program state moves to state “IN” and increment the counter. If it’s a space character, the state moves to OUT. It keeps on reading the input until EOF and prints out the word counter</a:t>
            </a:r>
          </a:p>
          <a:p>
            <a:pPr>
              <a:defRPr/>
            </a:pPr>
            <a:r>
              <a:rPr lang="en-US" altLang="ko-KR" sz="2000" dirty="0">
                <a:solidFill>
                  <a:srgbClr val="00B050"/>
                </a:solidFill>
              </a:rPr>
              <a:t>Good</a:t>
            </a: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 function-level comment: describes </a:t>
            </a:r>
            <a:r>
              <a:rPr lang="en-US" altLang="ko-KR" sz="2000" b="1" i="1" dirty="0">
                <a:solidFill>
                  <a:schemeClr val="tx1">
                    <a:lumMod val="100000"/>
                  </a:schemeClr>
                </a:solidFill>
              </a:rPr>
              <a:t>what</a:t>
            </a:r>
          </a:p>
          <a:p>
            <a:pPr lvl="1">
              <a:defRPr/>
            </a:pPr>
            <a:r>
              <a:rPr lang="en-US" altLang="ko-KR" sz="2000" dirty="0">
                <a:solidFill>
                  <a:srgbClr val="00B050"/>
                </a:solidFill>
              </a:rPr>
              <a:t>Count the number of words in input from </a:t>
            </a:r>
            <a:r>
              <a:rPr lang="en-US" altLang="ko-KR" sz="2000" dirty="0" err="1">
                <a:solidFill>
                  <a:srgbClr val="00B050"/>
                </a:solidFill>
              </a:rPr>
              <a:t>stdin</a:t>
            </a:r>
            <a:r>
              <a:rPr lang="en-US" altLang="ko-KR" sz="2000" dirty="0">
                <a:solidFill>
                  <a:srgbClr val="00B050"/>
                </a:solidFill>
              </a:rPr>
              <a:t> and print it out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>
                    <a:lumMod val="100000"/>
                  </a:schemeClr>
                </a:solidFill>
              </a:rPr>
              <a:t>Much simpler and easy to understand/maintain</a:t>
            </a:r>
          </a:p>
          <a:p>
            <a:pPr lvl="1">
              <a:defRPr/>
            </a:pPr>
            <a:endParaRPr lang="en-US" altLang="ko-KR" sz="2000" dirty="0">
              <a:solidFill>
                <a:schemeClr val="tx1">
                  <a:lumMod val="100000"/>
                </a:schemeClr>
              </a:solidFill>
            </a:endParaRPr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endParaRPr lang="ko-KR" altLang="en-US" sz="2000" dirty="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제목 1" descr=" 71681">
            <a:extLst>
              <a:ext uri="{FF2B5EF4-FFF2-40B4-BE49-F238E27FC236}">
                <a16:creationId xmlns:a16="http://schemas.microsoft.com/office/drawing/2014/main" id="{3DDC6DF2-F446-49AC-ABFD-00F07911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Example #2 Summary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84A7-A33D-4032-8112-59388348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048719"/>
            <a:ext cx="8820000" cy="5431281"/>
          </a:xfrm>
        </p:spPr>
        <p:txBody>
          <a:bodyPr/>
          <a:lstStyle/>
          <a:p>
            <a:r>
              <a:rPr lang="en-US" altLang="ko-KR" sz="2000" dirty="0"/>
              <a:t>Design an algorithm before writing code</a:t>
            </a:r>
          </a:p>
          <a:p>
            <a:pPr lvl="1"/>
            <a:r>
              <a:rPr lang="en-US" altLang="ko-KR" sz="2000" dirty="0"/>
              <a:t>It should reduce complexity</a:t>
            </a:r>
          </a:p>
          <a:p>
            <a:pPr lvl="1"/>
            <a:r>
              <a:rPr lang="en-US" altLang="ko-KR" sz="2000" dirty="0"/>
              <a:t>Current state + input char = next state + output</a:t>
            </a:r>
          </a:p>
          <a:p>
            <a:r>
              <a:rPr lang="en-US" altLang="ko-KR" sz="2000" dirty="0"/>
              <a:t>Improve code readability </a:t>
            </a:r>
          </a:p>
          <a:p>
            <a:pPr lvl="1"/>
            <a:r>
              <a:rPr lang="en-US" altLang="ko-KR" sz="2000" dirty="0"/>
              <a:t>Avoid magic numbers</a:t>
            </a:r>
          </a:p>
          <a:p>
            <a:pPr lvl="1"/>
            <a:r>
              <a:rPr lang="en-US" altLang="ko-KR" sz="2000" dirty="0"/>
              <a:t>Named constants are useful (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#define, const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Comments and defensive programming</a:t>
            </a:r>
          </a:p>
          <a:p>
            <a:pPr lvl="1"/>
            <a:r>
              <a:rPr lang="en-US" altLang="ko-KR" sz="2000" dirty="0"/>
              <a:t>Function-level comments focus on what</a:t>
            </a:r>
          </a:p>
          <a:p>
            <a:pPr lvl="2"/>
            <a:r>
              <a:rPr lang="en-US" altLang="ko-KR" sz="2000" dirty="0"/>
              <a:t>Intra-function comments typically explain individual code lines</a:t>
            </a:r>
          </a:p>
          <a:p>
            <a:pPr lvl="1"/>
            <a:r>
              <a:rPr lang="en-US" altLang="ko-KR" sz="2000" dirty="0"/>
              <a:t>Defensive programming is desirable</a:t>
            </a:r>
          </a:p>
          <a:p>
            <a:pPr lvl="2"/>
            <a:r>
              <a:rPr lang="en-US" altLang="ko-KR" sz="2000" dirty="0"/>
              <a:t>It would greatly reduce debugging time</a:t>
            </a:r>
            <a:endParaRPr lang="ko-KR" altLang="en-US" sz="2000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rocess and mem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Goals of this Lecture</a:t>
            </a:r>
            <a:endParaRPr dirty="0"/>
          </a:p>
        </p:txBody>
      </p:sp>
      <p:sp>
        <p:nvSpPr>
          <p:cNvPr id="220" name="process = user memory (instructs, stacks and data) + process state…"/>
          <p:cNvSpPr txBox="1">
            <a:spLocks noGrp="1"/>
          </p:cNvSpPr>
          <p:nvPr>
            <p:ph idx="1"/>
          </p:nvPr>
        </p:nvSpPr>
        <p:spPr>
          <a:xfrm>
            <a:off x="395536" y="1100380"/>
            <a:ext cx="8235190" cy="5035037"/>
          </a:xfrm>
          <a:prstGeom prst="rect">
            <a:avLst/>
          </a:prstGeom>
        </p:spPr>
        <p:txBody>
          <a:bodyPr anchor="t"/>
          <a:lstStyle/>
          <a:p>
            <a:r>
              <a:rPr lang="en-US" altLang="ko-KR" sz="2000" dirty="0">
                <a:ea typeface="굴림" panose="020B0600000101010101" pitchFamily="50" charset="-127"/>
              </a:rPr>
              <a:t>Learn from two C code examples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Simple character processing programs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Dealing with ASCII code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Making the code readable &amp; portable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Named constants</a:t>
            </a:r>
          </a:p>
          <a:p>
            <a:pPr lvl="1"/>
            <a:r>
              <a:rPr lang="en-US" altLang="ko-KR" sz="2000">
                <a:ea typeface="굴림" panose="020B0600000101010101" pitchFamily="50" charset="-127"/>
              </a:rPr>
              <a:t>Comments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r>
              <a:rPr lang="en-US" altLang="ko-KR" sz="2000" dirty="0">
                <a:ea typeface="굴림" panose="020B0600000101010101" pitchFamily="50" charset="-127"/>
              </a:rPr>
              <a:t>Building C programs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Preprocessing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Compiling 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Assembling</a:t>
            </a:r>
          </a:p>
          <a:p>
            <a:pPr lvl="1"/>
            <a:r>
              <a:rPr lang="en-US" altLang="ko-KR" sz="2000" dirty="0">
                <a:ea typeface="굴림" panose="020B0600000101010101" pitchFamily="50" charset="-127"/>
              </a:rPr>
              <a:t>Linking</a:t>
            </a:r>
          </a:p>
          <a:p>
            <a:pPr marL="471416" lvl="1" indent="0">
              <a:buNone/>
            </a:pPr>
            <a:endParaRPr lang="en-US" altLang="ko-KR" sz="20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230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43B018-7F47-47C9-BB3A-A0A5AF2A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104405"/>
            <a:ext cx="8820000" cy="5375595"/>
          </a:xfrm>
        </p:spPr>
        <p:txBody>
          <a:bodyPr/>
          <a:lstStyle/>
          <a:p>
            <a:r>
              <a:rPr lang="en-US" altLang="ko-KR" dirty="0" err="1"/>
              <a:t>hello.c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Compile and execute </a:t>
            </a:r>
            <a:r>
              <a:rPr lang="en-US" altLang="ko-KR" dirty="0" err="1"/>
              <a:t>hello.c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93045" y="1597518"/>
            <a:ext cx="5098155" cy="1638872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Write 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hello, world\n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ko-KR" sz="15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*/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world\n");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ko-KR" alt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15934" y="1318452"/>
            <a:ext cx="2659754" cy="3263504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Source code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 language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Contains preprocessor directives</a:t>
            </a:r>
            <a:endParaRPr lang="ko-KR" alt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3045" y="3700102"/>
            <a:ext cx="5098155" cy="88185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ubuntu:~$ gcc800 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-o hello</a:t>
            </a:r>
          </a:p>
          <a:p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ubuntu:~$ ./hello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26381" y="5244649"/>
            <a:ext cx="7292365" cy="589797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8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gcc800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is a script that executes </a:t>
            </a:r>
          </a:p>
          <a:p>
            <a:pPr algn="l"/>
            <a:r>
              <a:rPr lang="en-US" altLang="ko-KR" sz="18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gcc</a:t>
            </a:r>
            <a:r>
              <a:rPr lang="en-US" altLang="ko-KR" sz="18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-Wall -</a:t>
            </a:r>
            <a:r>
              <a:rPr lang="en-US" altLang="ko-KR" sz="18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Werror</a:t>
            </a:r>
            <a:r>
              <a:rPr lang="en-US" altLang="ko-KR" sz="18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</a:t>
            </a:r>
            <a:r>
              <a:rPr lang="en-US" altLang="ko-KR" sz="18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ansi</a:t>
            </a:r>
            <a:r>
              <a:rPr lang="en-US" altLang="ko-KR" sz="18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-pedantic -std=c99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A45265C-700E-49A1-AC82-01D642A8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C Program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75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11774" y="1768852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hello.c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4583" y="2643707"/>
            <a:ext cx="2773722" cy="880213"/>
            <a:chOff x="2426015" y="4954218"/>
            <a:chExt cx="3698296" cy="1372394"/>
          </a:xfrm>
        </p:grpSpPr>
        <p:sp>
          <p:nvSpPr>
            <p:cNvPr id="16" name="타원 15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Preprocessor</a:t>
              </a:r>
            </a:p>
            <a:p>
              <a:pPr algn="ctr"/>
              <a:endParaRPr lang="en-US" altLang="ko-KR" sz="1500" b="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54327" y="5575611"/>
              <a:ext cx="3641673" cy="751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gcc800 -E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&gt;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" name="아래쪽 화살표 17"/>
          <p:cNvSpPr/>
          <p:nvPr/>
        </p:nvSpPr>
        <p:spPr>
          <a:xfrm>
            <a:off x="1529707" y="2188459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1529707" y="3634124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56264" y="3918563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hello.i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1529707" y="4342524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4583" y="4685781"/>
            <a:ext cx="2773722" cy="870776"/>
            <a:chOff x="2426015" y="4954218"/>
            <a:chExt cx="3698296" cy="1357680"/>
          </a:xfrm>
        </p:grpSpPr>
        <p:sp>
          <p:nvSpPr>
            <p:cNvPr id="23" name="타원 22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Compiler</a:t>
              </a:r>
            </a:p>
            <a:p>
              <a:pPr algn="ctr"/>
              <a:endPara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54327" y="5575611"/>
              <a:ext cx="3641673" cy="447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gcc800 -S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797973" y="4979822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hello.s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3352814" y="4905301"/>
            <a:ext cx="310831" cy="566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734515" y="4753370"/>
            <a:ext cx="2773722" cy="870776"/>
            <a:chOff x="2426015" y="4954218"/>
            <a:chExt cx="3698296" cy="1357680"/>
          </a:xfrm>
        </p:grpSpPr>
        <p:sp>
          <p:nvSpPr>
            <p:cNvPr id="28" name="타원 27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Assembler</a:t>
              </a:r>
            </a:p>
            <a:p>
              <a:pPr algn="ctr"/>
              <a:endPara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54327" y="5575611"/>
              <a:ext cx="3641673" cy="447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gcc800 -c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hello.s</a:t>
              </a:r>
              <a:endParaRPr lang="ko-KR" altLang="en-US" sz="1265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" name="아래쪽 화살표 29"/>
          <p:cNvSpPr/>
          <p:nvPr/>
        </p:nvSpPr>
        <p:spPr>
          <a:xfrm rot="16200000">
            <a:off x="5296783" y="4906439"/>
            <a:ext cx="310829" cy="5646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62381" y="3943514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hello.o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 rot="10800000">
            <a:off x="6963084" y="4387640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6939638" y="3633712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15363" y="3947178"/>
            <a:ext cx="11560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libc.a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아래쪽 화살표 35"/>
          <p:cNvSpPr/>
          <p:nvPr/>
        </p:nvSpPr>
        <p:spPr>
          <a:xfrm rot="8419785">
            <a:off x="7914330" y="3487399"/>
            <a:ext cx="363474" cy="4543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734514" y="2643707"/>
            <a:ext cx="2773722" cy="880213"/>
            <a:chOff x="2426015" y="3789952"/>
            <a:chExt cx="3698296" cy="1372394"/>
          </a:xfrm>
        </p:grpSpPr>
        <p:sp>
          <p:nvSpPr>
            <p:cNvPr id="39" name="타원 38"/>
            <p:cNvSpPr/>
            <p:nvPr/>
          </p:nvSpPr>
          <p:spPr>
            <a:xfrm>
              <a:off x="2426015" y="3789952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Linker</a:t>
              </a:r>
            </a:p>
            <a:p>
              <a:pPr algn="ctr"/>
              <a:endPara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54327" y="4411345"/>
              <a:ext cx="3641673" cy="751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hello.o</a:t>
              </a:r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lc</a:t>
              </a:r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  <a:endParaRPr lang="ko-KR" altLang="en-US" sz="1265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아래쪽 화살표 40"/>
          <p:cNvSpPr/>
          <p:nvPr/>
        </p:nvSpPr>
        <p:spPr>
          <a:xfrm rot="10800000">
            <a:off x="6939638" y="2198353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24284" y="1806424"/>
            <a:ext cx="9941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</a:t>
            </a:r>
            <a:endParaRPr lang="ko-KR" altLang="en-US" sz="21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02386" y="1506074"/>
            <a:ext cx="2773722" cy="1018260"/>
            <a:chOff x="2426015" y="4954218"/>
            <a:chExt cx="3698296" cy="1357680"/>
          </a:xfrm>
        </p:grpSpPr>
        <p:sp>
          <p:nvSpPr>
            <p:cNvPr id="45" name="타원 44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Shortcut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54327" y="5575611"/>
              <a:ext cx="3641673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</a:p>
          </p:txBody>
        </p:sp>
      </p:grpSp>
      <p:sp>
        <p:nvSpPr>
          <p:cNvPr id="47" name="아래쪽 화살표 46"/>
          <p:cNvSpPr/>
          <p:nvPr/>
        </p:nvSpPr>
        <p:spPr>
          <a:xfrm rot="16200000">
            <a:off x="2418353" y="1665483"/>
            <a:ext cx="310829" cy="6667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아래쪽 화살표 47"/>
          <p:cNvSpPr/>
          <p:nvPr/>
        </p:nvSpPr>
        <p:spPr>
          <a:xfrm rot="16200000">
            <a:off x="6100094" y="1653302"/>
            <a:ext cx="310829" cy="6921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653E2-D2A5-4CF2-AC3E-2941A57B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to Make Executable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2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5" grpId="0"/>
      <p:bldP spid="26" grpId="0" animBg="1"/>
      <p:bldP spid="30" grpId="0" animBg="1"/>
      <p:bldP spid="31" grpId="0"/>
      <p:bldP spid="32" grpId="0" animBg="1"/>
      <p:bldP spid="34" grpId="0" animBg="1"/>
      <p:bldP spid="35" grpId="0"/>
      <p:bldP spid="36" grpId="0" animBg="1"/>
      <p:bldP spid="41" grpId="0" animBg="1"/>
      <p:bldP spid="42" grpId="0"/>
      <p:bldP spid="47" grpId="0" animBg="1"/>
      <p:bldP spid="4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BCD2FD-6DFE-4C86-BA8E-146F5B87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hello.i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3185174" y="2582333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 b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859920" y="1367246"/>
            <a:ext cx="3013982" cy="1018260"/>
            <a:chOff x="2426014" y="4954218"/>
            <a:chExt cx="4018642" cy="1357680"/>
          </a:xfrm>
        </p:grpSpPr>
        <p:sp>
          <p:nvSpPr>
            <p:cNvPr id="7" name="타원 6"/>
            <p:cNvSpPr/>
            <p:nvPr/>
          </p:nvSpPr>
          <p:spPr>
            <a:xfrm>
              <a:off x="2426014" y="4954218"/>
              <a:ext cx="4018641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 Preprocessor</a:t>
              </a:r>
            </a:p>
            <a:p>
              <a:endParaRPr lang="en-US" altLang="ko-KR" sz="15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ko-KR" altLang="en-US" sz="1500" b="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54327" y="5575611"/>
              <a:ext cx="3990329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gcc800 -E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&gt;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733425" y="3068448"/>
            <a:ext cx="5057775" cy="1911559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(char *format, …);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main(void)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printf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hello, world\n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return 0;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  <a:endParaRPr lang="ko-KR" alt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95976" y="1722380"/>
            <a:ext cx="2619374" cy="32635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language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Contains declaration of </a:t>
            </a:r>
            <a:r>
              <a:rPr lang="en-US" altLang="ko-KR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function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definition of </a:t>
            </a:r>
            <a:r>
              <a:rPr lang="en-US" altLang="ko-KR" sz="18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printf</a:t>
            </a: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function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comments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4AA9C5-7C54-4211-9501-EC2594C8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 C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82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hello.s</a:t>
            </a:r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017714" y="4149973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185174" y="2664394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980050" y="1516655"/>
            <a:ext cx="2773722" cy="1018260"/>
            <a:chOff x="2426015" y="4954218"/>
            <a:chExt cx="3698296" cy="1357680"/>
          </a:xfrm>
        </p:grpSpPr>
        <p:sp>
          <p:nvSpPr>
            <p:cNvPr id="18" name="타원 17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500" dirty="0"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Compiler</a:t>
              </a:r>
            </a:p>
            <a:p>
              <a:endParaRPr lang="en-US" altLang="ko-K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endParaRPr lang="ko-KR" altLang="en-US" sz="15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54327" y="5575611"/>
              <a:ext cx="3641673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65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gcc800 -S </a:t>
              </a:r>
              <a:r>
                <a:rPr lang="en-US" altLang="ko-KR" sz="1265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895976" y="1804441"/>
            <a:ext cx="2619374" cy="32635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Source code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Assembly language specific to computer architecture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Missing definition of </a:t>
            </a: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printf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() function</a:t>
            </a:r>
            <a:endParaRPr lang="ko-KR" alt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3425" y="3150509"/>
            <a:ext cx="5057775" cy="19115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.section .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rodata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cGreeting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asciz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hello, world\n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.section .text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.global main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.type main, @function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main: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puchl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ebp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76872" y="3165209"/>
            <a:ext cx="2360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esp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ebp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pushl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cGreeting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call 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printf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addl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$4, $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esp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$0,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ebp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esp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popl</a:t>
            </a:r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%</a:t>
            </a:r>
            <a:r>
              <a:rPr lang="en-US" altLang="ko-KR" sz="1500" b="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ebp</a:t>
            </a:r>
            <a:endParaRPr lang="en-US" altLang="ko-KR" sz="1500" b="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ret</a:t>
            </a:r>
            <a:endParaRPr lang="ko-KR" alt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3510548" y="3302237"/>
            <a:ext cx="0" cy="1618732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D21A188F-CE76-4B97-A2D5-232BC018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 Assembly Language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92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42E4B7-C04B-41E0-8897-C9AAFD32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hello.o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아래쪽 화살표 5"/>
          <p:cNvSpPr/>
          <p:nvPr/>
        </p:nvSpPr>
        <p:spPr>
          <a:xfrm>
            <a:off x="3017714" y="4302372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3185174" y="2699562"/>
            <a:ext cx="363474" cy="3026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980050" y="1516654"/>
            <a:ext cx="2773722" cy="1018260"/>
            <a:chOff x="2426015" y="4954218"/>
            <a:chExt cx="3698296" cy="1357680"/>
          </a:xfrm>
        </p:grpSpPr>
        <p:sp>
          <p:nvSpPr>
            <p:cNvPr id="18" name="타원 17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Assembler</a:t>
              </a:r>
            </a:p>
            <a:p>
              <a:pPr algn="ctr"/>
              <a:endParaRPr lang="en-US" altLang="ko-KR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endParaRPr lang="ko-KR" altLang="en-US" sz="15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54327" y="5575611"/>
              <a:ext cx="3641673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gcc800 -c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hello.s</a:t>
              </a:r>
              <a:endParaRPr lang="ko-KR" altLang="en-US" sz="1265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5905501" y="1956840"/>
            <a:ext cx="2609849" cy="326350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Object file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Machine language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Unreadable by human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Missing definition of </a:t>
            </a: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printf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() function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libc.a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= library containing machine language definition of </a:t>
            </a: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printf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() function (and many others)</a:t>
            </a:r>
            <a:endParaRPr lang="ko-KR" alt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33425" y="3302908"/>
            <a:ext cx="5057775" cy="191155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… 100101000110100100100 …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46356E-7258-4FB9-A3C4-E33645AC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 Object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9519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5421" y="1834997"/>
            <a:ext cx="3006322" cy="49853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…100101000110100100100…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976318" y="1828769"/>
            <a:ext cx="2549117" cy="287250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Executable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Machine language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libc.a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 = library containing machine language definition of </a:t>
            </a:r>
            <a:r>
              <a:rPr lang="en-US" altLang="ko-KR" sz="18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printf</a:t>
            </a:r>
            <a:r>
              <a:rPr lang="en-US" altLang="ko-KR" sz="18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() function (and many others)</a:t>
            </a:r>
            <a:endParaRPr lang="ko-KR" altLang="en-US" sz="18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28762" y="2439107"/>
            <a:ext cx="2773722" cy="49853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5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…11100100000100100110…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33285" y="1996091"/>
            <a:ext cx="81144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1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libc.a</a:t>
            </a:r>
            <a:endParaRPr lang="ko-KR" altLang="en-US" sz="2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3451743" y="2937637"/>
            <a:ext cx="363474" cy="2950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1908710" y="2331751"/>
            <a:ext cx="363474" cy="90089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317383" y="3265963"/>
            <a:ext cx="3125664" cy="1018260"/>
            <a:chOff x="2412999" y="3789952"/>
            <a:chExt cx="4167552" cy="1357680"/>
          </a:xfrm>
        </p:grpSpPr>
        <p:sp>
          <p:nvSpPr>
            <p:cNvPr id="18" name="타원 17"/>
            <p:cNvSpPr/>
            <p:nvPr/>
          </p:nvSpPr>
          <p:spPr>
            <a:xfrm>
              <a:off x="2426015" y="3789952"/>
              <a:ext cx="415453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500" dirty="0"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Linker</a:t>
              </a:r>
            </a:p>
            <a:p>
              <a:pPr algn="l"/>
              <a:endParaRPr lang="en-US" altLang="ko-KR" sz="15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endParaRPr>
            </a:p>
            <a:p>
              <a:pPr algn="l"/>
              <a:endParaRPr lang="ko-KR" altLang="en-US" sz="1500" b="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412999" y="4411344"/>
              <a:ext cx="4154536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hello.o</a:t>
              </a:r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</a:t>
              </a:r>
              <a:r>
                <a:rPr lang="en-US" altLang="ko-KR" sz="1265" b="0" dirty="0" err="1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lc</a:t>
              </a:r>
              <a:r>
                <a:rPr lang="en-US" altLang="ko-KR" sz="1265" b="0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  <a:endParaRPr lang="ko-KR" altLang="en-US" sz="1265" b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4098" name="Picture 2" descr="http://done.ie/wp-content/uploads/2012/10/Done_stamp.jpe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79" y="4336765"/>
            <a:ext cx="1478640" cy="12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2122490" y="1402464"/>
            <a:ext cx="97494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100" b="0" dirty="0" err="1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hello.o</a:t>
            </a:r>
            <a:endParaRPr lang="ko-KR" altLang="en-US" sz="2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2661222" y="4336764"/>
            <a:ext cx="363474" cy="4603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65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435636" y="4824733"/>
            <a:ext cx="75052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sz="2100" b="0" dirty="0">
                <a:latin typeface="Helvetica" panose="020B0604020202020204" pitchFamily="34" charset="0"/>
                <a:ea typeface="Tahoma" panose="020B0604030504040204" pitchFamily="34" charset="0"/>
                <a:cs typeface="Helvetica" panose="020B0604020202020204" pitchFamily="34" charset="0"/>
              </a:rPr>
              <a:t>hello</a:t>
            </a:r>
            <a:endParaRPr lang="ko-KR" altLang="en-US" sz="2100" b="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15155" y="5239606"/>
            <a:ext cx="3748017" cy="61059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kyoungsoo93@mypc:~$ ./hello</a:t>
            </a:r>
          </a:p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6B53D60-7189-48FB-96C3-71A4B83D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Generate Executable Binary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007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911774" y="1768852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hello.c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4583" y="2643707"/>
            <a:ext cx="2773722" cy="880213"/>
            <a:chOff x="2426015" y="4954218"/>
            <a:chExt cx="3698296" cy="1372394"/>
          </a:xfrm>
        </p:grpSpPr>
        <p:sp>
          <p:nvSpPr>
            <p:cNvPr id="16" name="타원 15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Preprocessor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54327" y="5575611"/>
              <a:ext cx="3641673" cy="751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gcc800 -E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&gt;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" name="아래쪽 화살표 17"/>
          <p:cNvSpPr/>
          <p:nvPr/>
        </p:nvSpPr>
        <p:spPr>
          <a:xfrm>
            <a:off x="1529707" y="2188459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1529707" y="3634124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56264" y="3918563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hello.i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1529707" y="4342524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24583" y="4685781"/>
            <a:ext cx="2773722" cy="870776"/>
            <a:chOff x="2426015" y="4954218"/>
            <a:chExt cx="3698296" cy="1357680"/>
          </a:xfrm>
        </p:grpSpPr>
        <p:sp>
          <p:nvSpPr>
            <p:cNvPr id="23" name="타원 22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Compiler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54327" y="5575611"/>
              <a:ext cx="3641673" cy="447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-S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hello.i</a:t>
              </a:r>
              <a:endParaRPr lang="ko-KR" altLang="en-US" sz="12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3797973" y="4979822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hello.s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아래쪽 화살표 25"/>
          <p:cNvSpPr/>
          <p:nvPr/>
        </p:nvSpPr>
        <p:spPr>
          <a:xfrm rot="16200000">
            <a:off x="3352814" y="4905301"/>
            <a:ext cx="310831" cy="56691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734515" y="4753370"/>
            <a:ext cx="2773722" cy="870776"/>
            <a:chOff x="2426015" y="4954218"/>
            <a:chExt cx="3698296" cy="1357680"/>
          </a:xfrm>
        </p:grpSpPr>
        <p:sp>
          <p:nvSpPr>
            <p:cNvPr id="28" name="타원 27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C Assembler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454327" y="5575611"/>
              <a:ext cx="3641673" cy="447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-c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hello.s</a:t>
              </a:r>
              <a:endParaRPr lang="ko-KR" altLang="en-US" sz="12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" name="아래쪽 화살표 29"/>
          <p:cNvSpPr/>
          <p:nvPr/>
        </p:nvSpPr>
        <p:spPr>
          <a:xfrm rot="16200000">
            <a:off x="5296783" y="4906439"/>
            <a:ext cx="310829" cy="5646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62381" y="3943514"/>
            <a:ext cx="13179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hello.o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 rot="10800000">
            <a:off x="6963084" y="4387640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아래쪽 화살표 33"/>
          <p:cNvSpPr/>
          <p:nvPr/>
        </p:nvSpPr>
        <p:spPr>
          <a:xfrm rot="10800000">
            <a:off x="6939638" y="3633712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15363" y="3947178"/>
            <a:ext cx="115608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 err="1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libc.a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아래쪽 화살표 35"/>
          <p:cNvSpPr/>
          <p:nvPr/>
        </p:nvSpPr>
        <p:spPr>
          <a:xfrm rot="8419785">
            <a:off x="7914330" y="3487399"/>
            <a:ext cx="363474" cy="4543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734514" y="2643707"/>
            <a:ext cx="2773722" cy="880213"/>
            <a:chOff x="2426015" y="3789952"/>
            <a:chExt cx="3698296" cy="1372394"/>
          </a:xfrm>
        </p:grpSpPr>
        <p:sp>
          <p:nvSpPr>
            <p:cNvPr id="39" name="타원 38"/>
            <p:cNvSpPr/>
            <p:nvPr/>
          </p:nvSpPr>
          <p:spPr>
            <a:xfrm>
              <a:off x="2426015" y="3789952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b="0" dirty="0">
                  <a:solidFill>
                    <a:schemeClr val="tx1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Linker</a:t>
              </a:r>
            </a:p>
            <a:p>
              <a:pPr algn="ctr"/>
              <a:endParaRPr lang="en-US" altLang="ko-KR" sz="15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54327" y="4411345"/>
              <a:ext cx="3641673" cy="7510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dirty="0"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hello.o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</a:t>
              </a:r>
              <a:r>
                <a:rPr lang="en-US" altLang="ko-KR" sz="1265" b="0" dirty="0" err="1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lc</a:t>
              </a:r>
              <a:r>
                <a:rPr lang="en-US" altLang="ko-KR" sz="1265" b="0" dirty="0">
                  <a:solidFill>
                    <a:schemeClr val="tx1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  <a:endParaRPr lang="ko-KR" altLang="en-US" sz="1265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아래쪽 화살표 40"/>
          <p:cNvSpPr/>
          <p:nvPr/>
        </p:nvSpPr>
        <p:spPr>
          <a:xfrm rot="10800000">
            <a:off x="6939638" y="2198353"/>
            <a:ext cx="363474" cy="2522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24284" y="1806424"/>
            <a:ext cx="99418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100" b="0" dirty="0">
                <a:solidFill>
                  <a:schemeClr val="tx1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hello</a:t>
            </a:r>
            <a:endParaRPr lang="ko-KR" altLang="en-US" sz="21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3002386" y="1506074"/>
            <a:ext cx="2773722" cy="1018260"/>
            <a:chOff x="2426015" y="4954218"/>
            <a:chExt cx="3698296" cy="1357680"/>
          </a:xfrm>
        </p:grpSpPr>
        <p:sp>
          <p:nvSpPr>
            <p:cNvPr id="45" name="타원 44"/>
            <p:cNvSpPr/>
            <p:nvPr/>
          </p:nvSpPr>
          <p:spPr>
            <a:xfrm>
              <a:off x="2426015" y="4954218"/>
              <a:ext cx="3698296" cy="135768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solidFill>
                    <a:srgbClr val="FF0000"/>
                  </a:solidFill>
                  <a:latin typeface="Helvetica" panose="020B0604020202020204" pitchFamily="34" charset="0"/>
                  <a:ea typeface="Tahoma" panose="020B0604030504040204" pitchFamily="34" charset="0"/>
                  <a:cs typeface="Helvetica" panose="020B0604020202020204" pitchFamily="34" charset="0"/>
                </a:rPr>
                <a:t>Shortcut</a:t>
              </a:r>
            </a:p>
            <a:p>
              <a:pPr algn="ctr"/>
              <a:endParaRPr lang="en-US" altLang="ko-KR" sz="1500" b="0" dirty="0">
                <a:solidFill>
                  <a:srgbClr val="FF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endParaRPr>
            </a:p>
            <a:p>
              <a:pPr algn="ctr"/>
              <a:endParaRPr lang="ko-KR" altLang="en-US" sz="15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454327" y="5575611"/>
              <a:ext cx="3641673" cy="3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gcc800 </a:t>
              </a:r>
              <a:r>
                <a:rPr lang="en-US" altLang="ko-KR" sz="1265" b="0" dirty="0" err="1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hello.c</a:t>
              </a:r>
              <a:r>
                <a:rPr lang="en-US" altLang="ko-KR" sz="1265" b="0" dirty="0">
                  <a:solidFill>
                    <a:srgbClr val="FF0000"/>
                  </a:solidFill>
                  <a:latin typeface="Courier New" panose="02070309020205020404" pitchFamily="49" charset="0"/>
                  <a:ea typeface="Tahoma" panose="020B0604030504040204" pitchFamily="34" charset="0"/>
                  <a:cs typeface="Courier New" panose="02070309020205020404" pitchFamily="49" charset="0"/>
                </a:rPr>
                <a:t> -o hello</a:t>
              </a:r>
            </a:p>
          </p:txBody>
        </p:sp>
      </p:grpSp>
      <p:sp>
        <p:nvSpPr>
          <p:cNvPr id="47" name="아래쪽 화살표 46"/>
          <p:cNvSpPr/>
          <p:nvPr/>
        </p:nvSpPr>
        <p:spPr>
          <a:xfrm rot="16200000">
            <a:off x="2418353" y="1665483"/>
            <a:ext cx="310829" cy="66673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아래쪽 화살표 47"/>
          <p:cNvSpPr/>
          <p:nvPr/>
        </p:nvSpPr>
        <p:spPr>
          <a:xfrm rot="16200000">
            <a:off x="6100094" y="1653302"/>
            <a:ext cx="310829" cy="6921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65" b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653E2-D2A5-4CF2-AC3E-2941A57B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Shortcut of All Processes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663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AC0CC76-ECFE-4905-B87F-E9690B9F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0" y="971227"/>
            <a:ext cx="8927024" cy="5508773"/>
          </a:xfrm>
        </p:spPr>
        <p:txBody>
          <a:bodyPr/>
          <a:lstStyle/>
          <a:p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gcc800</a:t>
            </a:r>
            <a:r>
              <a:rPr lang="en-US" altLang="ko-KR" sz="2000" dirty="0"/>
              <a:t> is a special script made for this course</a:t>
            </a:r>
          </a:p>
          <a:p>
            <a:pPr lvl="1"/>
            <a:r>
              <a:rPr lang="en-US" altLang="ko-KR" sz="2000" dirty="0"/>
              <a:t>Script: a text file that contains commands to execute a series of tasks</a:t>
            </a:r>
          </a:p>
          <a:p>
            <a:pPr lvl="1"/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gcc800</a:t>
            </a:r>
            <a:r>
              <a:rPr lang="en-US" altLang="ko-KR" sz="2000" dirty="0"/>
              <a:t> adds a number of options to catch improper programming</a:t>
            </a:r>
          </a:p>
          <a:p>
            <a:pPr lvl="2"/>
            <a:r>
              <a:rPr lang="en-US" altLang="ko-KR" sz="2000" dirty="0"/>
              <a:t>e.g. warns unused variable, use variable without initializing it, etc.</a:t>
            </a:r>
          </a:p>
          <a:p>
            <a:r>
              <a:rPr lang="en-US" altLang="ko-KR" sz="2000" dirty="0"/>
              <a:t>You can make this script by yourself using </a:t>
            </a:r>
            <a:r>
              <a:rPr lang="en-US" altLang="ko-KR" sz="2000" dirty="0" err="1"/>
              <a:t>vscode</a:t>
            </a:r>
            <a:r>
              <a:rPr lang="en-US" altLang="ko-KR" sz="2000" dirty="0"/>
              <a:t> editor</a:t>
            </a:r>
            <a:r>
              <a:rPr lang="ko-KR" altLang="en-US" sz="2000" dirty="0"/>
              <a:t> </a:t>
            </a:r>
            <a:r>
              <a:rPr lang="en-US" altLang="ko-KR" sz="2000" dirty="0"/>
              <a:t>(or whatever you like)</a:t>
            </a:r>
          </a:p>
          <a:p>
            <a:pPr marL="471416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 emacs gcc800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2000" dirty="0"/>
              <a:t>Do these on your own machine (Lab machines are already set </a:t>
            </a:r>
            <a:r>
              <a:rPr lang="en-US" altLang="ko-KR" sz="2000"/>
              <a:t>up properly)</a:t>
            </a:r>
          </a:p>
          <a:p>
            <a:pPr lvl="1"/>
            <a:r>
              <a:rPr lang="en-US" altLang="ko-KR" sz="2000" dirty="0"/>
              <a:t>Make this script executable: </a:t>
            </a:r>
          </a:p>
          <a:p>
            <a:pPr marL="471416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+x gcc800</a:t>
            </a:r>
          </a:p>
          <a:p>
            <a:pPr lvl="1"/>
            <a:r>
              <a:rPr lang="en-US" altLang="ko-KR" sz="2000" dirty="0"/>
              <a:t>Move this file to folder that can be accessed globally</a:t>
            </a:r>
          </a:p>
          <a:p>
            <a:pPr marL="471416" lvl="1" indent="0">
              <a:buNone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mv gcc800 /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/bin/gcc800</a:t>
            </a:r>
          </a:p>
          <a:p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1122778" y="3509672"/>
            <a:ext cx="5741582" cy="5946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algn="l"/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-Wall -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ansi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-pedantic -</a:t>
            </a:r>
            <a:r>
              <a:rPr lang="en-US" altLang="ko-KR" sz="15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sz="1500" b="0" dirty="0">
                <a:latin typeface="Courier New" panose="02070309020205020404" pitchFamily="49" charset="0"/>
                <a:cs typeface="Courier New" panose="02070309020205020404" pitchFamily="49" charset="0"/>
              </a:rPr>
              <a:t>=c99 "$@"</a:t>
            </a:r>
            <a:endParaRPr lang="ko-KR" altLang="en-US" sz="15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EBA374-105F-4FAD-9961-5C79F06F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gcc800</a:t>
            </a:r>
            <a:r>
              <a:rPr lang="en-US" altLang="ko-KR" dirty="0"/>
              <a:t> vs.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16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56DEC473-F018-4343-979D-01D81519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Example Code #1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C3EFB-96BC-E347-B14F-4C3A24BE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121044"/>
            <a:ext cx="8820000" cy="5358956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/>
              <a:t>Read the characters from the standard input (by default, keyboard). Print the number of English alphabets (‘a’ .. ‘z’, ‘A’..’B’) and the number of digits (‘0’..’9’) from the input string.</a:t>
            </a:r>
          </a:p>
          <a:p>
            <a:pPr>
              <a:defRPr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/>
              <a:t>The source code file is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count.c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gcc800 –o count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./count &lt; </a:t>
            </a:r>
            <a:r>
              <a:rPr lang="en-US" altLang="ko-K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count.c</a:t>
            </a: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of alphabets: 253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of digits: 4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# of other characters: 289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ko-KR" sz="2000" dirty="0">
                <a:solidFill>
                  <a:srgbClr val="0000FF"/>
                </a:solidFill>
              </a:rPr>
              <a:t>&lt; redirects the file content to </a:t>
            </a:r>
            <a:r>
              <a:rPr lang="en-US" altLang="ko-KR" sz="2000" dirty="0" err="1">
                <a:solidFill>
                  <a:srgbClr val="0000FF"/>
                </a:solidFill>
              </a:rPr>
              <a:t>stdin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 descr=" 44033">
            <a:extLst>
              <a:ext uri="{FF2B5EF4-FFF2-40B4-BE49-F238E27FC236}">
                <a16:creationId xmlns:a16="http://schemas.microsoft.com/office/drawing/2014/main" id="{33128D67-2680-4946-97B3-9958DC5B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611" name="내용 개체 틀 2" descr=" 44034">
            <a:extLst>
              <a:ext uri="{FF2B5EF4-FFF2-40B4-BE49-F238E27FC236}">
                <a16:creationId xmlns:a16="http://schemas.microsoft.com/office/drawing/2014/main" id="{F58E8A04-22D9-4ECE-80ED-FD048BF0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613" name="Rectangle 4" descr=" 44036">
            <a:extLst>
              <a:ext uri="{FF2B5EF4-FFF2-40B4-BE49-F238E27FC236}">
                <a16:creationId xmlns:a16="http://schemas.microsoft.com/office/drawing/2014/main" id="{E23CCCA7-FF72-42D4-8563-AFB91644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61134"/>
            <a:ext cx="8289925" cy="558405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 //EOF == (int)-1 == 0XFFFFFFFF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((c = </a:t>
            </a:r>
            <a:r>
              <a:rPr kumimoji="0" lang="en-US" altLang="ko-KR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((c &gt;= 97 &amp;&amp; c &lt;= 122) || (c &gt;= 65 &amp;&amp; c &lt;= 90))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(c &gt;= 48 &amp;&amp; c &lt;= 57)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alphabets: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digits: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other characters: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82A51F-2B73-42DA-A22F-1CA0E1442734}"/>
              </a:ext>
            </a:extLst>
          </p:cNvPr>
          <p:cNvCxnSpPr>
            <a:cxnSpLocks/>
          </p:cNvCxnSpPr>
          <p:nvPr/>
        </p:nvCxnSpPr>
        <p:spPr>
          <a:xfrm flipH="1">
            <a:off x="1695635" y="1846555"/>
            <a:ext cx="434118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0FBF295-E5E1-4FB4-9AA5-C1D03181B4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85065" y="1961963"/>
            <a:ext cx="2920753" cy="110083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구름 7">
            <a:extLst>
              <a:ext uri="{FF2B5EF4-FFF2-40B4-BE49-F238E27FC236}">
                <a16:creationId xmlns:a16="http://schemas.microsoft.com/office/drawing/2014/main" id="{B750C5E7-C35D-B046-9BA0-6178671F9D0D}"/>
              </a:ext>
            </a:extLst>
          </p:cNvPr>
          <p:cNvSpPr/>
          <p:nvPr/>
        </p:nvSpPr>
        <p:spPr bwMode="auto">
          <a:xfrm>
            <a:off x="5540521" y="1268763"/>
            <a:ext cx="2576513" cy="974725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Why </a:t>
            </a:r>
            <a:r>
              <a:rPr kumimoji="0" lang="en-US" altLang="ko-KR" sz="1600" b="0" dirty="0" err="1">
                <a:solidFill>
                  <a:schemeClr val="tx1"/>
                </a:solidFill>
                <a:latin typeface="Helvetica" panose="020B0604020202020204" pitchFamily="34" charset="0"/>
              </a:rPr>
              <a:t>int</a:t>
            </a: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 (4 bytes) for 1 byte char?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7157B-890E-404D-BB2E-4664CC27B631}"/>
              </a:ext>
            </a:extLst>
          </p:cNvPr>
          <p:cNvSpPr/>
          <p:nvPr/>
        </p:nvSpPr>
        <p:spPr bwMode="auto">
          <a:xfrm>
            <a:off x="763481" y="1722708"/>
            <a:ext cx="891956" cy="23925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282737-044A-4280-BE8D-CE8F8BEFFD33}"/>
              </a:ext>
            </a:extLst>
          </p:cNvPr>
          <p:cNvSpPr/>
          <p:nvPr/>
        </p:nvSpPr>
        <p:spPr bwMode="auto">
          <a:xfrm>
            <a:off x="763481" y="2938947"/>
            <a:ext cx="4021584" cy="25631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7281954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 descr=" 44033">
            <a:extLst>
              <a:ext uri="{FF2B5EF4-FFF2-40B4-BE49-F238E27FC236}">
                <a16:creationId xmlns:a16="http://schemas.microsoft.com/office/drawing/2014/main" id="{33128D67-2680-4946-97B3-9958DC5B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611" name="내용 개체 틀 2" descr=" 44034">
            <a:extLst>
              <a:ext uri="{FF2B5EF4-FFF2-40B4-BE49-F238E27FC236}">
                <a16:creationId xmlns:a16="http://schemas.microsoft.com/office/drawing/2014/main" id="{F58E8A04-22D9-4ECE-80ED-FD048BF06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8613" name="Rectangle 4" descr=" 44036">
            <a:extLst>
              <a:ext uri="{FF2B5EF4-FFF2-40B4-BE49-F238E27FC236}">
                <a16:creationId xmlns:a16="http://schemas.microsoft.com/office/drawing/2014/main" id="{E23CCCA7-FF72-42D4-8563-AFB91644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61134"/>
            <a:ext cx="8289925" cy="5584054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c;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((c = </a:t>
            </a:r>
            <a:r>
              <a:rPr kumimoji="0" lang="en-US" altLang="ko-KR" sz="1600" b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((c &gt;= 97 &amp;&amp; c &lt;= 122) || (c &gt;= 65 &amp;&amp; c &lt;= 90))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(c &gt;= 48 &amp;&amp; c &lt;= 57)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alphabets: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digits: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other characters: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C14852-FE12-4070-82CD-DD9207DDF766}"/>
              </a:ext>
            </a:extLst>
          </p:cNvPr>
          <p:cNvCxnSpPr/>
          <p:nvPr/>
        </p:nvCxnSpPr>
        <p:spPr>
          <a:xfrm flipV="1">
            <a:off x="6036816" y="3429000"/>
            <a:ext cx="0" cy="5925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구름 7">
            <a:extLst>
              <a:ext uri="{FF2B5EF4-FFF2-40B4-BE49-F238E27FC236}">
                <a16:creationId xmlns:a16="http://schemas.microsoft.com/office/drawing/2014/main" id="{BDD84DDE-DF80-4647-AED6-166CFF16E70D}"/>
              </a:ext>
            </a:extLst>
          </p:cNvPr>
          <p:cNvSpPr/>
          <p:nvPr/>
        </p:nvSpPr>
        <p:spPr bwMode="auto">
          <a:xfrm>
            <a:off x="4914777" y="3649663"/>
            <a:ext cx="3643313" cy="974725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How is character compared to number? ASCII code!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C1E23-39C5-462D-BF72-2530213DA234}"/>
              </a:ext>
            </a:extLst>
          </p:cNvPr>
          <p:cNvSpPr/>
          <p:nvPr/>
        </p:nvSpPr>
        <p:spPr bwMode="auto">
          <a:xfrm>
            <a:off x="4820574" y="3163551"/>
            <a:ext cx="2459107" cy="2476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135420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>
            <a:extLst>
              <a:ext uri="{FF2B5EF4-FFF2-40B4-BE49-F238E27FC236}">
                <a16:creationId xmlns:a16="http://schemas.microsoft.com/office/drawing/2014/main" id="{AA8FF604-92A9-4786-A58A-FD24CAEB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ASCII: a Popular Character Set</a:t>
            </a:r>
            <a:endParaRPr lang="ko-KR" altLang="en-US" dirty="0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0290805-5FFF-4160-ACBA-E9172FA33A26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68312" y="1162612"/>
            <a:ext cx="8515350" cy="3706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ko-KR" sz="2400" dirty="0">
                <a:ea typeface="굴림" panose="020B0600000101010101" pitchFamily="50" charset="-127"/>
              </a:rPr>
              <a:t>American Standard Code for Information Interchange</a:t>
            </a:r>
          </a:p>
          <a:p>
            <a:pPr eaLnBrk="1" hangingPunct="1">
              <a:buFontTx/>
              <a:buNone/>
            </a:pPr>
            <a:r>
              <a:rPr lang="en-US" altLang="ko-KR" sz="1800" dirty="0">
                <a:latin typeface="Courier New" panose="02070309020205020404" pitchFamily="49" charset="0"/>
                <a:ea typeface="굴림" panose="020B0600000101010101" pitchFamily="50" charset="-127"/>
              </a:rPr>
              <a:t>  </a:t>
            </a:r>
            <a:r>
              <a:rPr lang="en-US" altLang="ko-KR" sz="1400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0    1   2   3   4   5   6   7   8   9  10  11  12  13  14  15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 0 NUL SOH STX ETX EOT ENQ ACK BEL BS  HT  LF  VT  FF  CR  SO  SI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16 DLE DC1 DC2 DC3 DC4 NAK SYN ETB CAN EM  SUB ESC FS  GS  RS  US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32 SP   !   "   #   $   %   &amp;   '   (   )   *   +   ,   -   .   /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48  </a:t>
            </a:r>
            <a:r>
              <a:rPr lang="en-US" altLang="ko-KR" sz="1400" b="1" dirty="0">
                <a:solidFill>
                  <a:srgbClr val="0000FF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0   1   2   3   4   5   6   7   8   9   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:   ;   &lt;   =   &gt;   ?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64  @   </a:t>
            </a:r>
            <a:r>
              <a:rPr lang="en-US" altLang="ko-KR" sz="1400" b="1" dirty="0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   B   C   D   E   F   G   H   I   J   K   L   M   N   O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80  </a:t>
            </a:r>
            <a:r>
              <a:rPr lang="en-US" altLang="ko-KR" sz="1400" b="1" dirty="0">
                <a:solidFill>
                  <a:srgbClr val="00B05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   Q   R   S   T   U   V   W   X   Y   Z   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[   \   ]   ^   _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96  `  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a   b   c   d   e   f   g   h   </a:t>
            </a:r>
            <a:r>
              <a:rPr lang="en-US" altLang="ko-KR" sz="1400" b="1" dirty="0" err="1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j   k   l   m   n   o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112  </a:t>
            </a:r>
            <a:r>
              <a:rPr lang="en-US" altLang="ko-KR" sz="1400" b="1" dirty="0">
                <a:solidFill>
                  <a:srgbClr val="FF0000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   q   r   s   t   u   v   w   x   y   z</a:t>
            </a:r>
            <a:r>
              <a:rPr lang="en-US" altLang="ko-KR" sz="1400" b="1" dirty="0">
                <a:latin typeface="Courier New" panose="02070309020205020404" pitchFamily="49" charset="0"/>
                <a:ea typeface="굴림" panose="020B0600000101010101" pitchFamily="50" charset="-127"/>
              </a:rPr>
              <a:t>   {   |   }   ~  DEL </a:t>
            </a:r>
            <a:endParaRPr lang="en-US" altLang="ko-KR" sz="16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63D4406B-6756-4DF5-99D9-A64779F23DF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0" y="4975226"/>
            <a:ext cx="6781800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defTabSz="685800"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5143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8572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2001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1543050" indent="-171450" defTabSz="6858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0002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4574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29146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371850" indent="-17145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hangingPunct="1"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Digit (‘0’ .. ‘9’): 48 – 57</a:t>
            </a:r>
          </a:p>
          <a:p>
            <a:pPr algn="l" eaLnBrk="1" hangingPunct="1">
              <a:buFontTx/>
              <a:buNone/>
            </a:pPr>
            <a:r>
              <a:rPr kumimoji="0" lang="en-US" altLang="ko-K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Lower case alphabet (‘</a:t>
            </a:r>
            <a:r>
              <a:rPr kumimoji="0" lang="en-US" altLang="ko-KR" sz="1800" dirty="0" err="1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a’..’z</a:t>
            </a:r>
            <a:r>
              <a:rPr kumimoji="0" lang="en-US" altLang="ko-KR" sz="1800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’): 97-122</a:t>
            </a:r>
          </a:p>
          <a:p>
            <a:pPr algn="l" eaLnBrk="1" hangingPunct="1">
              <a:buFontTx/>
              <a:buNone/>
            </a:pPr>
            <a:r>
              <a:rPr kumimoji="0" lang="en-US" altLang="ko-KR" sz="18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Upper case alphabet (‘A’..’Z’): 65-90</a:t>
            </a:r>
          </a:p>
          <a:p>
            <a:pPr algn="l" eaLnBrk="1" hangingPunct="1">
              <a:buFontTx/>
              <a:buNone/>
            </a:pPr>
            <a:r>
              <a:rPr kumimoji="0" lang="en-US" altLang="ko-KR" sz="1800" dirty="0">
                <a:latin typeface="Tahoma" panose="020B0604030504040204" pitchFamily="34" charset="0"/>
                <a:cs typeface="Tahoma" panose="020B0604030504040204" pitchFamily="34" charset="0"/>
              </a:rPr>
              <a:t>Extended character set: 128-255</a:t>
            </a:r>
            <a:endParaRPr kumimoji="0" lang="en-US" altLang="ko-KR" sz="11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 descr=" 49153">
            <a:extLst>
              <a:ext uri="{FF2B5EF4-FFF2-40B4-BE49-F238E27FC236}">
                <a16:creationId xmlns:a16="http://schemas.microsoft.com/office/drawing/2014/main" id="{4EADF039-7586-4FD9-BE86-0D39080E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 using ASCII characteristics</a:t>
            </a:r>
            <a:endParaRPr lang="ko-KR" altLang="en-US" dirty="0"/>
          </a:p>
        </p:txBody>
      </p:sp>
      <p:sp>
        <p:nvSpPr>
          <p:cNvPr id="74757" name="Rectangle 4" descr=" 49156">
            <a:extLst>
              <a:ext uri="{FF2B5EF4-FFF2-40B4-BE49-F238E27FC236}">
                <a16:creationId xmlns:a16="http://schemas.microsoft.com/office/drawing/2014/main" id="{33990F3C-D57F-4750-B849-819209CD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75" y="1879063"/>
            <a:ext cx="8556455" cy="2487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(“characters: %c %c %c\n”,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 + 3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(“characters: %c %c\n”,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 + ‘a’ – ‘A’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 – (‘a’ – ‘A’)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0C16147-01CD-43C1-9176-A617851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29" y="1208868"/>
            <a:ext cx="8820318" cy="4926548"/>
          </a:xfrm>
        </p:spPr>
        <p:txBody>
          <a:bodyPr/>
          <a:lstStyle/>
          <a:p>
            <a:r>
              <a:rPr lang="en-US" altLang="ko-KR" sz="2000" dirty="0"/>
              <a:t>Warning: this code is </a:t>
            </a:r>
            <a:r>
              <a:rPr lang="en-US" altLang="ko-KR" sz="2000" dirty="0">
                <a:solidFill>
                  <a:srgbClr val="0000FF"/>
                </a:solidFill>
              </a:rPr>
              <a:t>ugly and unreadable </a:t>
            </a:r>
            <a:r>
              <a:rPr lang="en-US" altLang="ko-KR" sz="2000" dirty="0"/>
              <a:t>– just here for educational purposes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kumimoji="0" lang="en-US" altLang="ko-KR" sz="2000" dirty="0">
                <a:latin typeface="+mj-lt"/>
                <a:ea typeface="맑은 고딕" panose="020B0503020000020004" pitchFamily="50" charset="-127"/>
                <a:cs typeface="Tahoma" panose="020B0604030504040204" pitchFamily="34" charset="0"/>
              </a:rPr>
              <a:t>What is the output like?</a:t>
            </a:r>
          </a:p>
        </p:txBody>
      </p:sp>
    </p:spTree>
    <p:extLst>
      <p:ext uri="{BB962C8B-B14F-4D97-AF65-F5344CB8AC3E}">
        <p14:creationId xmlns:p14="http://schemas.microsoft.com/office/powerpoint/2010/main" val="1175750650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0C16147-01CD-43C1-9176-A617851AE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279525"/>
            <a:ext cx="8682363" cy="4855891"/>
          </a:xfrm>
        </p:spPr>
        <p:txBody>
          <a:bodyPr/>
          <a:lstStyle/>
          <a:p>
            <a:r>
              <a:rPr lang="en-US" altLang="ko-KR" sz="2000" dirty="0"/>
              <a:t>Warning: this code is </a:t>
            </a:r>
            <a:r>
              <a:rPr lang="en-US" altLang="ko-KR" sz="2000" dirty="0">
                <a:solidFill>
                  <a:srgbClr val="0000FF"/>
                </a:solidFill>
              </a:rPr>
              <a:t>ugly and unreadable </a:t>
            </a:r>
            <a:r>
              <a:rPr lang="en-US" altLang="ko-KR" sz="2000" dirty="0"/>
              <a:t>– just here for educational purposes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kumimoji="0" lang="en-US" altLang="ko-KR" sz="2000" dirty="0">
                <a:latin typeface="+mj-lt"/>
                <a:ea typeface="맑은 고딕" panose="020B0503020000020004" pitchFamily="50" charset="-127"/>
                <a:cs typeface="Tahoma" panose="020B0604030504040204" pitchFamily="34" charset="0"/>
              </a:rPr>
              <a:t>What is the output like?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ko-KR" sz="2400" dirty="0">
                <a:solidFill>
                  <a:schemeClr val="tx1">
                    <a:lumMod val="100000"/>
                  </a:schemeClr>
                </a:solidFill>
                <a:latin typeface="+mj-lt"/>
                <a:ea typeface="굴림" panose="020B0600000101010101" pitchFamily="50" charset="-127"/>
              </a:rPr>
              <a:t>characters a d z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ko-KR" sz="2400" dirty="0">
                <a:solidFill>
                  <a:schemeClr val="tx1">
                    <a:lumMod val="100000"/>
                  </a:schemeClr>
                </a:solidFill>
                <a:latin typeface="+mj-lt"/>
                <a:ea typeface="굴림" panose="020B0600000101010101" pitchFamily="50" charset="-127"/>
              </a:rPr>
              <a:t>characters c </a:t>
            </a:r>
            <a:r>
              <a:rPr kumimoji="0" lang="en-US" altLang="ko-KR" sz="2400" dirty="0" err="1">
                <a:solidFill>
                  <a:schemeClr val="tx1">
                    <a:lumMod val="100000"/>
                  </a:schemeClr>
                </a:solidFill>
                <a:latin typeface="+mj-lt"/>
                <a:ea typeface="굴림" panose="020B0600000101010101" pitchFamily="50" charset="-127"/>
              </a:rPr>
              <a:t>C</a:t>
            </a:r>
            <a:endParaRPr lang="ko-KR" altLang="en-US" sz="2000" dirty="0">
              <a:latin typeface="+mj-lt"/>
            </a:endParaRPr>
          </a:p>
        </p:txBody>
      </p:sp>
      <p:sp>
        <p:nvSpPr>
          <p:cNvPr id="74754" name="제목 1" descr=" 49153">
            <a:extLst>
              <a:ext uri="{FF2B5EF4-FFF2-40B4-BE49-F238E27FC236}">
                <a16:creationId xmlns:a16="http://schemas.microsoft.com/office/drawing/2014/main" id="{4EADF039-7586-4FD9-BE86-0D39080E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Program using ASCII characteristics</a:t>
            </a:r>
            <a:endParaRPr lang="ko-KR" altLang="en-US" dirty="0"/>
          </a:p>
        </p:txBody>
      </p:sp>
      <p:sp>
        <p:nvSpPr>
          <p:cNvPr id="74757" name="Rectangle 4" descr=" 49156">
            <a:extLst>
              <a:ext uri="{FF2B5EF4-FFF2-40B4-BE49-F238E27FC236}">
                <a16:creationId xmlns:a16="http://schemas.microsoft.com/office/drawing/2014/main" id="{33990F3C-D57F-4750-B849-819209CD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909885"/>
            <a:ext cx="8556455" cy="2487612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(“characters: %c %c %c\n”,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 + 3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(“characters: %c %c\n”,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 + ‘a’ – ‘A’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6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‘c’ – (‘a’ – ‘A’)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A0D537-7C28-4542-B70D-7F1B760ACFD8}"/>
              </a:ext>
            </a:extLst>
          </p:cNvPr>
          <p:cNvCxnSpPr/>
          <p:nvPr/>
        </p:nvCxnSpPr>
        <p:spPr>
          <a:xfrm>
            <a:off x="5078028" y="2317071"/>
            <a:ext cx="1207363" cy="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9757EB-BE87-41F9-83B2-6BAB6E13DEF2}"/>
              </a:ext>
            </a:extLst>
          </p:cNvPr>
          <p:cNvCxnSpPr/>
          <p:nvPr/>
        </p:nvCxnSpPr>
        <p:spPr>
          <a:xfrm>
            <a:off x="5078028" y="2317071"/>
            <a:ext cx="0" cy="710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281C70-727E-4845-BD4A-CF169CB0B246}"/>
              </a:ext>
            </a:extLst>
          </p:cNvPr>
          <p:cNvCxnSpPr/>
          <p:nvPr/>
        </p:nvCxnSpPr>
        <p:spPr>
          <a:xfrm>
            <a:off x="6758203" y="2317071"/>
            <a:ext cx="0" cy="7102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구름 10">
            <a:extLst>
              <a:ext uri="{FF2B5EF4-FFF2-40B4-BE49-F238E27FC236}">
                <a16:creationId xmlns:a16="http://schemas.microsoft.com/office/drawing/2014/main" id="{053B1F6B-B440-4C48-8960-A40224007367}"/>
              </a:ext>
            </a:extLst>
          </p:cNvPr>
          <p:cNvSpPr/>
          <p:nvPr/>
        </p:nvSpPr>
        <p:spPr bwMode="auto">
          <a:xfrm>
            <a:off x="5680753" y="1742880"/>
            <a:ext cx="2761910" cy="88423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97 = ‘a’, 122 = ‘z’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3A7735-9FE6-43FC-BB17-44BB88D03759}"/>
              </a:ext>
            </a:extLst>
          </p:cNvPr>
          <p:cNvCxnSpPr>
            <a:cxnSpLocks/>
          </p:cNvCxnSpPr>
          <p:nvPr/>
        </p:nvCxnSpPr>
        <p:spPr>
          <a:xfrm flipV="1">
            <a:off x="6031714" y="3543669"/>
            <a:ext cx="0" cy="1037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EBB642-4E6B-45A4-95AE-F15426752C3B}"/>
              </a:ext>
            </a:extLst>
          </p:cNvPr>
          <p:cNvCxnSpPr>
            <a:cxnSpLocks/>
          </p:cNvCxnSpPr>
          <p:nvPr/>
        </p:nvCxnSpPr>
        <p:spPr>
          <a:xfrm flipV="1">
            <a:off x="7719951" y="3595933"/>
            <a:ext cx="0" cy="1037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구름 15">
            <a:extLst>
              <a:ext uri="{FF2B5EF4-FFF2-40B4-BE49-F238E27FC236}">
                <a16:creationId xmlns:a16="http://schemas.microsoft.com/office/drawing/2014/main" id="{53A2C654-B39A-4BBF-8087-733115B35C6D}"/>
              </a:ext>
            </a:extLst>
          </p:cNvPr>
          <p:cNvSpPr/>
          <p:nvPr/>
        </p:nvSpPr>
        <p:spPr bwMode="auto">
          <a:xfrm>
            <a:off x="5680753" y="4114537"/>
            <a:ext cx="2593975" cy="7493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What is this?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D0C185-3C83-4375-B66E-BE713F98A203}"/>
              </a:ext>
            </a:extLst>
          </p:cNvPr>
          <p:cNvSpPr/>
          <p:nvPr/>
        </p:nvSpPr>
        <p:spPr bwMode="auto">
          <a:xfrm>
            <a:off x="4513131" y="3287098"/>
            <a:ext cx="1923178" cy="24768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A75961-2D77-4604-915A-226D501B603F}"/>
              </a:ext>
            </a:extLst>
          </p:cNvPr>
          <p:cNvSpPr/>
          <p:nvPr/>
        </p:nvSpPr>
        <p:spPr bwMode="auto">
          <a:xfrm>
            <a:off x="6617227" y="3295966"/>
            <a:ext cx="2131234" cy="24770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8647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 descr=" 51201">
            <a:extLst>
              <a:ext uri="{FF2B5EF4-FFF2-40B4-BE49-F238E27FC236}">
                <a16:creationId xmlns:a16="http://schemas.microsoft.com/office/drawing/2014/main" id="{D8A7956E-71E0-4D5F-9B55-2F4065AB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899" name="내용 개체 틀 2" descr=" 51202">
            <a:extLst>
              <a:ext uri="{FF2B5EF4-FFF2-40B4-BE49-F238E27FC236}">
                <a16:creationId xmlns:a16="http://schemas.microsoft.com/office/drawing/2014/main" id="{986EB454-D30B-4AFA-8DA4-69D7E307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0901" name="Rectangle 4" descr=" 51204">
            <a:extLst>
              <a:ext uri="{FF2B5EF4-FFF2-40B4-BE49-F238E27FC236}">
                <a16:creationId xmlns:a16="http://schemas.microsoft.com/office/drawing/2014/main" id="{E39C4099-E954-4EFB-8388-EEAC6F32F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794425"/>
            <a:ext cx="8289925" cy="561127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맑은 고딕" panose="020B0503020000020004" pitchFamily="50" charset="-127"/>
              </a:defRPr>
            </a:lvl9pPr>
          </a:lstStyle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c;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= 0;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((c =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()) != EOF) {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if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 &gt;= ‘a’ &amp;&amp; c &lt;= ‘z’) || (c &gt;= ‘A’ &amp;&amp; c &lt;= ‘Z’)) 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 </a:t>
            </a:r>
            <a:r>
              <a:rPr kumimoji="0" lang="en-US" altLang="ko-KR" sz="1600" b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 &gt;= ‘0’ &amp;&amp; c &lt;= ‘9’)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 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++;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alphabets: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digits: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("# of other characters: %d\n", </a:t>
            </a:r>
            <a:r>
              <a:rPr kumimoji="0" lang="en-US" altLang="ko-KR" sz="16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othersCount</a:t>
            </a: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6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EA7148-C1F5-4C11-826E-0EBA04EF16C7}"/>
              </a:ext>
            </a:extLst>
          </p:cNvPr>
          <p:cNvCxnSpPr>
            <a:cxnSpLocks/>
          </p:cNvCxnSpPr>
          <p:nvPr/>
        </p:nvCxnSpPr>
        <p:spPr>
          <a:xfrm>
            <a:off x="6272892" y="1978718"/>
            <a:ext cx="0" cy="10929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구름 7">
            <a:extLst>
              <a:ext uri="{FF2B5EF4-FFF2-40B4-BE49-F238E27FC236}">
                <a16:creationId xmlns:a16="http://schemas.microsoft.com/office/drawing/2014/main" id="{C9E61B55-5145-E343-AC54-621B74D665C7}"/>
              </a:ext>
            </a:extLst>
          </p:cNvPr>
          <p:cNvSpPr/>
          <p:nvPr/>
        </p:nvSpPr>
        <p:spPr bwMode="auto">
          <a:xfrm>
            <a:off x="4816970" y="1022350"/>
            <a:ext cx="3643312" cy="1460500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kumimoji="0" lang="en-US" altLang="ko-KR" sz="1600" b="0" dirty="0">
                <a:solidFill>
                  <a:schemeClr val="tx1"/>
                </a:solidFill>
                <a:latin typeface="Helvetica" panose="020B0604020202020204" pitchFamily="34" charset="0"/>
              </a:rPr>
              <a:t>Better readability, but has dependency on ASCII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F0572-7640-4696-AC58-CF64CAD37F92}"/>
              </a:ext>
            </a:extLst>
          </p:cNvPr>
          <p:cNvSpPr/>
          <p:nvPr/>
        </p:nvSpPr>
        <p:spPr bwMode="auto">
          <a:xfrm>
            <a:off x="1828828" y="3089430"/>
            <a:ext cx="5841480" cy="3018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55000"/>
              <a:buFont typeface="Wingdings" pitchFamily="2" charset="2"/>
              <a:buBlip>
                <a:blip r:embed="rId3"/>
              </a:buBlip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rgbClr val="000099"/>
              </a:solidFill>
              <a:effectLst/>
              <a:latin typeface="-소망M" pitchFamily="18" charset="-127"/>
              <a:ea typeface="-소망M" pitchFamily="18" charset="-127"/>
            </a:endParaRPr>
          </a:p>
        </p:txBody>
      </p:sp>
    </p:spTree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7033</TotalTime>
  <Words>2937</Words>
  <Application>Microsoft Office PowerPoint</Application>
  <PresentationFormat>화면 슬라이드 쇼(4:3)</PresentationFormat>
  <Paragraphs>484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2" baseType="lpstr">
      <vt:lpstr>Monotype Sorts</vt:lpstr>
      <vt:lpstr>ＭＳ Ｐゴシック</vt:lpstr>
      <vt:lpstr>굴림</vt:lpstr>
      <vt:lpstr>맑은 고딕</vt:lpstr>
      <vt:lpstr>-소망M</vt:lpstr>
      <vt:lpstr>Arial</vt:lpstr>
      <vt:lpstr>Calibri</vt:lpstr>
      <vt:lpstr>Courier New</vt:lpstr>
      <vt:lpstr>Helvetica</vt:lpstr>
      <vt:lpstr>Tahoma</vt:lpstr>
      <vt:lpstr>Times New Roman</vt:lpstr>
      <vt:lpstr>Verdana</vt:lpstr>
      <vt:lpstr>Webdings</vt:lpstr>
      <vt:lpstr>Wingdings</vt:lpstr>
      <vt:lpstr>4190.203.System.Programming</vt:lpstr>
      <vt:lpstr>C Programming Examples</vt:lpstr>
      <vt:lpstr>Goals of this Lecture</vt:lpstr>
      <vt:lpstr>C Example Code #1</vt:lpstr>
      <vt:lpstr>PowerPoint 프레젠테이션</vt:lpstr>
      <vt:lpstr>PowerPoint 프레젠테이션</vt:lpstr>
      <vt:lpstr>ASCII: a Popular Character Set</vt:lpstr>
      <vt:lpstr>Program using ASCII characteristics</vt:lpstr>
      <vt:lpstr>Program using ASCII characteristics</vt:lpstr>
      <vt:lpstr>PowerPoint 프레젠테이션</vt:lpstr>
      <vt:lpstr>PowerPoint 프레젠테이션</vt:lpstr>
      <vt:lpstr>C Example Code #2</vt:lpstr>
      <vt:lpstr>Deterministic Finite State Automata (DFA)</vt:lpstr>
      <vt:lpstr>More DFA Examples</vt:lpstr>
      <vt:lpstr>PowerPoint 프레젠테이션</vt:lpstr>
      <vt:lpstr>3 Ways to Represent Named Constants</vt:lpstr>
      <vt:lpstr>PowerPoint 프레젠테이션</vt:lpstr>
      <vt:lpstr>PowerPoint 프레젠테이션</vt:lpstr>
      <vt:lpstr>Comment on Function</vt:lpstr>
      <vt:lpstr>C Example #2 Summary</vt:lpstr>
      <vt:lpstr>Building a C Program</vt:lpstr>
      <vt:lpstr>Steps to Make Executable File</vt:lpstr>
      <vt:lpstr>Preprocess C Code</vt:lpstr>
      <vt:lpstr>Compile Assembly Language</vt:lpstr>
      <vt:lpstr>Generate Object File</vt:lpstr>
      <vt:lpstr>Generate Executable Binary</vt:lpstr>
      <vt:lpstr>Shortcut of All Processes</vt:lpstr>
      <vt:lpstr>gcc800 vs. gcc?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</cp:lastModifiedBy>
  <cp:revision>267</cp:revision>
  <cp:lastPrinted>2011-11-15T11:06:53Z</cp:lastPrinted>
  <dcterms:created xsi:type="dcterms:W3CDTF">2012-03-04T01:38:51Z</dcterms:created>
  <dcterms:modified xsi:type="dcterms:W3CDTF">2025-03-06T13:38:02Z</dcterms:modified>
</cp:coreProperties>
</file>