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2"/>
  </p:notesMasterIdLst>
  <p:handoutMasterIdLst>
    <p:handoutMasterId r:id="rId43"/>
  </p:handoutMasterIdLst>
  <p:sldIdLst>
    <p:sldId id="458" r:id="rId2"/>
    <p:sldId id="326" r:id="rId3"/>
    <p:sldId id="370" r:id="rId4"/>
    <p:sldId id="427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6" r:id="rId13"/>
    <p:sldId id="437" r:id="rId14"/>
    <p:sldId id="438" r:id="rId15"/>
    <p:sldId id="439" r:id="rId16"/>
    <p:sldId id="440" r:id="rId17"/>
    <p:sldId id="1586" r:id="rId18"/>
    <p:sldId id="441" r:id="rId19"/>
    <p:sldId id="442" r:id="rId20"/>
    <p:sldId id="443" r:id="rId21"/>
    <p:sldId id="444" r:id="rId22"/>
    <p:sldId id="445" r:id="rId23"/>
    <p:sldId id="446" r:id="rId24"/>
    <p:sldId id="447" r:id="rId25"/>
    <p:sldId id="448" r:id="rId26"/>
    <p:sldId id="449" r:id="rId27"/>
    <p:sldId id="450" r:id="rId28"/>
    <p:sldId id="451" r:id="rId29"/>
    <p:sldId id="452" r:id="rId30"/>
    <p:sldId id="453" r:id="rId31"/>
    <p:sldId id="257" r:id="rId32"/>
    <p:sldId id="258" r:id="rId33"/>
    <p:sldId id="259" r:id="rId34"/>
    <p:sldId id="260" r:id="rId35"/>
    <p:sldId id="261" r:id="rId36"/>
    <p:sldId id="1585" r:id="rId37"/>
    <p:sldId id="263" r:id="rId38"/>
    <p:sldId id="264" r:id="rId39"/>
    <p:sldId id="1587" r:id="rId40"/>
    <p:sldId id="454" r:id="rId41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">
          <p15:clr>
            <a:srgbClr val="A4A3A4"/>
          </p15:clr>
        </p15:guide>
        <p15:guide id="2" pos="5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E7"/>
    <a:srgbClr val="C1FFDD"/>
    <a:srgbClr val="FFFF99"/>
    <a:srgbClr val="EFBFBF"/>
    <a:srgbClr val="FCF0D8"/>
    <a:srgbClr val="BDFFBD"/>
    <a:srgbClr val="E5FFF1"/>
    <a:srgbClr val="FF0000"/>
    <a:srgbClr val="BDEBFF"/>
    <a:srgbClr val="75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 autoAdjust="0"/>
    <p:restoredTop sz="90857" autoAdjust="0"/>
  </p:normalViewPr>
  <p:slideViewPr>
    <p:cSldViewPr snapToGrid="0">
      <p:cViewPr varScale="1">
        <p:scale>
          <a:sx n="109" d="100"/>
          <a:sy n="109" d="100"/>
        </p:scale>
        <p:origin x="1056" y="88"/>
      </p:cViewPr>
      <p:guideLst>
        <p:guide orient="horz" pos="806"/>
        <p:guide pos="5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30" d="100"/>
          <a:sy n="130" d="100"/>
        </p:scale>
        <p:origin x="6235" y="221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-1" y="2"/>
            <a:ext cx="7099300" cy="302759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r>
              <a:rPr lang="en-US" altLang="ko-KR" dirty="0">
                <a:latin typeface="+mn-lt"/>
                <a:cs typeface="Helvetica" panose="020B0604020202020204" pitchFamily="34" charset="0"/>
              </a:rPr>
              <a:t>M1522.000800 System Programming				                        Fall 2023</a:t>
            </a:r>
            <a:endParaRPr lang="ko-KR" altLang="en-US" dirty="0"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0506" y="9916356"/>
            <a:ext cx="3077137" cy="316612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E0BE021E-39A0-4814-B36A-67EEA3EA55C2}" type="slidenum">
              <a:rPr lang="ko-KR" altLang="en-US" smtClean="0">
                <a:latin typeface="+mn-lt"/>
                <a:cs typeface="Helvetica" panose="020B0604020202020204" pitchFamily="34" charset="0"/>
              </a:rPr>
              <a:pPr/>
              <a:t>‹#›</a:t>
            </a:fld>
            <a:endParaRPr lang="ko-KR" altLang="en-US" dirty="0">
              <a:latin typeface="+mn-lt"/>
              <a:cs typeface="Helvetica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16357"/>
            <a:ext cx="1937232" cy="31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70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6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599" y="4862265"/>
            <a:ext cx="5680103" cy="46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6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굴림" charset="-127"/>
              </a:defRPr>
            </a:lvl1pPr>
          </a:lstStyle>
          <a:p>
            <a:pPr>
              <a:defRPr/>
            </a:pPr>
            <a:fld id="{ADE366E9-530F-4854-ABD9-8C5406C2A08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8469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6805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296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051563"/>
            <a:ext cx="8458200" cy="2775857"/>
          </a:xfrm>
        </p:spPr>
        <p:txBody>
          <a:bodyPr/>
          <a:lstStyle>
            <a:lvl1pPr algn="ctr">
              <a:defRPr sz="4300">
                <a:latin typeface="+mn-lt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3149995" y="6532562"/>
            <a:ext cx="2844048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ko-KR" sz="1000" b="1" baseline="0" dirty="0">
                <a:solidFill>
                  <a:srgbClr val="006699"/>
                </a:solidFill>
                <a:latin typeface="+mn-lt"/>
              </a:rPr>
              <a:t>M1522.000800 System Programming, Spring 2025</a:t>
            </a:r>
            <a:endParaRPr lang="en-US" altLang="ko-KR" sz="1000" b="1" dirty="0">
              <a:solidFill>
                <a:srgbClr val="006699"/>
              </a:solidFill>
              <a:latin typeface="+mn-lt"/>
            </a:endParaRPr>
          </a:p>
        </p:txBody>
      </p:sp>
      <p:grpSp>
        <p:nvGrpSpPr>
          <p:cNvPr id="4" name="Group 3"/>
          <p:cNvGrpSpPr>
            <a:grpSpLocks/>
          </p:cNvGrpSpPr>
          <p:nvPr userDrawn="1"/>
        </p:nvGrpSpPr>
        <p:grpSpPr bwMode="auto">
          <a:xfrm>
            <a:off x="266700" y="4005743"/>
            <a:ext cx="8610600" cy="179388"/>
            <a:chOff x="125" y="1865"/>
            <a:chExt cx="5424" cy="11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1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13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1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41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9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40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9" y="902846"/>
            <a:ext cx="8235190" cy="5340991"/>
          </a:xfrm>
        </p:spPr>
        <p:txBody>
          <a:bodyPr tIns="180000"/>
          <a:lstStyle>
            <a:lvl1pPr marL="469828" indent="-469828">
              <a:buClrTx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907912" indent="-436496">
              <a:buClrTx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304725" indent="-395228">
              <a:buClrTx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93602" indent="-387291">
              <a:buClrTx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93592" indent="-398402">
              <a:buClrTx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45118" y="165060"/>
            <a:ext cx="7366528" cy="5397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A2744CF-E5DC-445A-A05C-6D7572EDDDA9}"/>
              </a:ext>
            </a:extLst>
          </p:cNvPr>
          <p:cNvGrpSpPr/>
          <p:nvPr userDrawn="1"/>
        </p:nvGrpSpPr>
        <p:grpSpPr>
          <a:xfrm>
            <a:off x="-7859" y="715475"/>
            <a:ext cx="9159543" cy="68907"/>
            <a:chOff x="-7859" y="715474"/>
            <a:chExt cx="9159543" cy="68907"/>
          </a:xfrm>
        </p:grpSpPr>
        <p:sp>
          <p:nvSpPr>
            <p:cNvPr id="8" name="자유형 17">
              <a:extLst>
                <a:ext uri="{FF2B5EF4-FFF2-40B4-BE49-F238E27FC236}">
                  <a16:creationId xmlns:a16="http://schemas.microsoft.com/office/drawing/2014/main" id="{13111155-068E-4D1E-8588-8BD42ACC6DC9}"/>
                </a:ext>
              </a:extLst>
            </p:cNvPr>
            <p:cNvSpPr/>
            <p:nvPr/>
          </p:nvSpPr>
          <p:spPr>
            <a:xfrm>
              <a:off x="-7859" y="715712"/>
              <a:ext cx="371870" cy="65893"/>
            </a:xfrm>
            <a:custGeom>
              <a:avLst/>
              <a:gdLst>
                <a:gd name="connsiteX0" fmla="*/ 0 w 534706"/>
                <a:gd name="connsiteY0" fmla="*/ 0 h 45719"/>
                <a:gd name="connsiteX1" fmla="*/ 534706 w 534706"/>
                <a:gd name="connsiteY1" fmla="*/ 0 h 45719"/>
                <a:gd name="connsiteX2" fmla="*/ 493846 w 534706"/>
                <a:gd name="connsiteY2" fmla="*/ 45719 h 45719"/>
                <a:gd name="connsiteX3" fmla="*/ 0 w 534706"/>
                <a:gd name="connsiteY3" fmla="*/ 45719 h 45719"/>
                <a:gd name="connsiteX0" fmla="*/ 0 w 534706"/>
                <a:gd name="connsiteY0" fmla="*/ 0 h 47428"/>
                <a:gd name="connsiteX1" fmla="*/ 534706 w 534706"/>
                <a:gd name="connsiteY1" fmla="*/ 0 h 47428"/>
                <a:gd name="connsiteX2" fmla="*/ 460509 w 534706"/>
                <a:gd name="connsiteY2" fmla="*/ 47428 h 47428"/>
                <a:gd name="connsiteX3" fmla="*/ 0 w 534706"/>
                <a:gd name="connsiteY3" fmla="*/ 45719 h 47428"/>
                <a:gd name="connsiteX4" fmla="*/ 0 w 534706"/>
                <a:gd name="connsiteY4" fmla="*/ 0 h 47428"/>
                <a:gd name="connsiteX0" fmla="*/ 0 w 534706"/>
                <a:gd name="connsiteY0" fmla="*/ 0 h 47428"/>
                <a:gd name="connsiteX1" fmla="*/ 534706 w 534706"/>
                <a:gd name="connsiteY1" fmla="*/ 0 h 47428"/>
                <a:gd name="connsiteX2" fmla="*/ 472415 w 534706"/>
                <a:gd name="connsiteY2" fmla="*/ 47428 h 47428"/>
                <a:gd name="connsiteX3" fmla="*/ 0 w 534706"/>
                <a:gd name="connsiteY3" fmla="*/ 45719 h 47428"/>
                <a:gd name="connsiteX4" fmla="*/ 0 w 534706"/>
                <a:gd name="connsiteY4" fmla="*/ 0 h 47428"/>
                <a:gd name="connsiteX0" fmla="*/ 6736 w 541442"/>
                <a:gd name="connsiteY0" fmla="*/ 0 h 47598"/>
                <a:gd name="connsiteX1" fmla="*/ 541442 w 541442"/>
                <a:gd name="connsiteY1" fmla="*/ 0 h 47598"/>
                <a:gd name="connsiteX2" fmla="*/ 479151 w 541442"/>
                <a:gd name="connsiteY2" fmla="*/ 47428 h 47598"/>
                <a:gd name="connsiteX3" fmla="*/ 0 w 541442"/>
                <a:gd name="connsiteY3" fmla="*/ 47598 h 47598"/>
                <a:gd name="connsiteX4" fmla="*/ 6736 w 541442"/>
                <a:gd name="connsiteY4" fmla="*/ 0 h 47598"/>
                <a:gd name="connsiteX0" fmla="*/ 6736 w 607584"/>
                <a:gd name="connsiteY0" fmla="*/ 0 h 47598"/>
                <a:gd name="connsiteX1" fmla="*/ 607584 w 607584"/>
                <a:gd name="connsiteY1" fmla="*/ 0 h 47598"/>
                <a:gd name="connsiteX2" fmla="*/ 479151 w 607584"/>
                <a:gd name="connsiteY2" fmla="*/ 47428 h 47598"/>
                <a:gd name="connsiteX3" fmla="*/ 0 w 607584"/>
                <a:gd name="connsiteY3" fmla="*/ 47598 h 47598"/>
                <a:gd name="connsiteX4" fmla="*/ 6736 w 607584"/>
                <a:gd name="connsiteY4" fmla="*/ 0 h 47598"/>
                <a:gd name="connsiteX0" fmla="*/ 6736 w 607584"/>
                <a:gd name="connsiteY0" fmla="*/ 0 h 47598"/>
                <a:gd name="connsiteX1" fmla="*/ 607584 w 607584"/>
                <a:gd name="connsiteY1" fmla="*/ 0 h 47598"/>
                <a:gd name="connsiteX2" fmla="*/ 498604 w 607584"/>
                <a:gd name="connsiteY2" fmla="*/ 47428 h 47598"/>
                <a:gd name="connsiteX3" fmla="*/ 0 w 607584"/>
                <a:gd name="connsiteY3" fmla="*/ 47598 h 47598"/>
                <a:gd name="connsiteX4" fmla="*/ 6736 w 607584"/>
                <a:gd name="connsiteY4" fmla="*/ 0 h 4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584" h="47598">
                  <a:moveTo>
                    <a:pt x="6736" y="0"/>
                  </a:moveTo>
                  <a:lnTo>
                    <a:pt x="607584" y="0"/>
                  </a:lnTo>
                  <a:lnTo>
                    <a:pt x="498604" y="47428"/>
                  </a:lnTo>
                  <a:lnTo>
                    <a:pt x="0" y="47598"/>
                  </a:lnTo>
                  <a:lnTo>
                    <a:pt x="673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399" dirty="0">
                <a:solidFill>
                  <a:prstClr val="white"/>
                </a:solidFill>
                <a:ea typeface="HY중고딕" panose="02030600000101010101" pitchFamily="18" charset="-127"/>
              </a:endParaRPr>
            </a:p>
          </p:txBody>
        </p:sp>
        <p:sp>
          <p:nvSpPr>
            <p:cNvPr id="9" name="자유형 18">
              <a:extLst>
                <a:ext uri="{FF2B5EF4-FFF2-40B4-BE49-F238E27FC236}">
                  <a16:creationId xmlns:a16="http://schemas.microsoft.com/office/drawing/2014/main" id="{FCBE76D0-44FD-4F4E-9811-6C4715AB07F6}"/>
                </a:ext>
              </a:extLst>
            </p:cNvPr>
            <p:cNvSpPr/>
            <p:nvPr/>
          </p:nvSpPr>
          <p:spPr>
            <a:xfrm>
              <a:off x="323529" y="715474"/>
              <a:ext cx="8828155" cy="68813"/>
            </a:xfrm>
            <a:custGeom>
              <a:avLst/>
              <a:gdLst>
                <a:gd name="connsiteX0" fmla="*/ 62868 w 8607454"/>
                <a:gd name="connsiteY0" fmla="*/ 0 h 68813"/>
                <a:gd name="connsiteX1" fmla="*/ 8607454 w 8607454"/>
                <a:gd name="connsiteY1" fmla="*/ 0 h 68813"/>
                <a:gd name="connsiteX2" fmla="*/ 8607454 w 8607454"/>
                <a:gd name="connsiteY2" fmla="*/ 68813 h 68813"/>
                <a:gd name="connsiteX3" fmla="*/ 0 w 8607454"/>
                <a:gd name="connsiteY3" fmla="*/ 68813 h 6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07454" h="68813">
                  <a:moveTo>
                    <a:pt x="62868" y="0"/>
                  </a:moveTo>
                  <a:lnTo>
                    <a:pt x="8607454" y="0"/>
                  </a:lnTo>
                  <a:lnTo>
                    <a:pt x="8607454" y="68813"/>
                  </a:lnTo>
                  <a:lnTo>
                    <a:pt x="0" y="68813"/>
                  </a:lnTo>
                  <a:close/>
                </a:path>
              </a:pathLst>
            </a:custGeom>
            <a:solidFill>
              <a:srgbClr val="004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399" dirty="0">
                <a:solidFill>
                  <a:prstClr val="white"/>
                </a:solidFill>
                <a:ea typeface="HY중고딕" panose="02030600000101010101" pitchFamily="18" charset="-127"/>
              </a:endParaRPr>
            </a:p>
          </p:txBody>
        </p:sp>
        <p:sp>
          <p:nvSpPr>
            <p:cNvPr id="10" name="자유형 19">
              <a:extLst>
                <a:ext uri="{FF2B5EF4-FFF2-40B4-BE49-F238E27FC236}">
                  <a16:creationId xmlns:a16="http://schemas.microsoft.com/office/drawing/2014/main" id="{ED0166E4-6E5B-46C9-BB8B-E7761F4BE1F4}"/>
                </a:ext>
              </a:extLst>
            </p:cNvPr>
            <p:cNvSpPr/>
            <p:nvPr/>
          </p:nvSpPr>
          <p:spPr>
            <a:xfrm flipH="1" flipV="1">
              <a:off x="8527245" y="716038"/>
              <a:ext cx="623888" cy="68343"/>
            </a:xfrm>
            <a:custGeom>
              <a:avLst/>
              <a:gdLst>
                <a:gd name="connsiteX0" fmla="*/ 0 w 534706"/>
                <a:gd name="connsiteY0" fmla="*/ 0 h 45719"/>
                <a:gd name="connsiteX1" fmla="*/ 534706 w 534706"/>
                <a:gd name="connsiteY1" fmla="*/ 0 h 45719"/>
                <a:gd name="connsiteX2" fmla="*/ 493846 w 534706"/>
                <a:gd name="connsiteY2" fmla="*/ 45719 h 45719"/>
                <a:gd name="connsiteX3" fmla="*/ 0 w 534706"/>
                <a:gd name="connsiteY3" fmla="*/ 45719 h 45719"/>
                <a:gd name="connsiteX0" fmla="*/ 0 w 534706"/>
                <a:gd name="connsiteY0" fmla="*/ 0 h 47428"/>
                <a:gd name="connsiteX1" fmla="*/ 534706 w 534706"/>
                <a:gd name="connsiteY1" fmla="*/ 0 h 47428"/>
                <a:gd name="connsiteX2" fmla="*/ 460509 w 534706"/>
                <a:gd name="connsiteY2" fmla="*/ 47428 h 47428"/>
                <a:gd name="connsiteX3" fmla="*/ 0 w 534706"/>
                <a:gd name="connsiteY3" fmla="*/ 45719 h 47428"/>
                <a:gd name="connsiteX4" fmla="*/ 0 w 534706"/>
                <a:gd name="connsiteY4" fmla="*/ 0 h 47428"/>
                <a:gd name="connsiteX0" fmla="*/ 0 w 534706"/>
                <a:gd name="connsiteY0" fmla="*/ 0 h 47428"/>
                <a:gd name="connsiteX1" fmla="*/ 534706 w 534706"/>
                <a:gd name="connsiteY1" fmla="*/ 0 h 47428"/>
                <a:gd name="connsiteX2" fmla="*/ 472415 w 534706"/>
                <a:gd name="connsiteY2" fmla="*/ 47428 h 47428"/>
                <a:gd name="connsiteX3" fmla="*/ 0 w 534706"/>
                <a:gd name="connsiteY3" fmla="*/ 45719 h 47428"/>
                <a:gd name="connsiteX4" fmla="*/ 0 w 534706"/>
                <a:gd name="connsiteY4" fmla="*/ 0 h 47428"/>
                <a:gd name="connsiteX0" fmla="*/ 0 w 534706"/>
                <a:gd name="connsiteY0" fmla="*/ 0 h 47428"/>
                <a:gd name="connsiteX1" fmla="*/ 534706 w 534706"/>
                <a:gd name="connsiteY1" fmla="*/ 0 h 47428"/>
                <a:gd name="connsiteX2" fmla="*/ 472415 w 534706"/>
                <a:gd name="connsiteY2" fmla="*/ 47428 h 47428"/>
                <a:gd name="connsiteX3" fmla="*/ 0 w 534706"/>
                <a:gd name="connsiteY3" fmla="*/ 47397 h 47428"/>
                <a:gd name="connsiteX4" fmla="*/ 0 w 534706"/>
                <a:gd name="connsiteY4" fmla="*/ 0 h 4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4706" h="47428">
                  <a:moveTo>
                    <a:pt x="0" y="0"/>
                  </a:moveTo>
                  <a:lnTo>
                    <a:pt x="534706" y="0"/>
                  </a:lnTo>
                  <a:lnTo>
                    <a:pt x="472415" y="47428"/>
                  </a:lnTo>
                  <a:lnTo>
                    <a:pt x="0" y="47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399" dirty="0">
                <a:solidFill>
                  <a:prstClr val="white"/>
                </a:solidFill>
                <a:ea typeface="HY중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5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5">
                  <a:lumMod val="50000"/>
                </a:schemeClr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accent5">
                  <a:lumMod val="75000"/>
                </a:schemeClr>
              </a:buClr>
              <a:defRPr/>
            </a:lvl3pPr>
            <a:lvl5pPr marL="1771650" indent="-228600">
              <a:buClr>
                <a:schemeClr val="tx1"/>
              </a:buClr>
              <a:buFont typeface="Helvetica" pitchFamily="34" charset="0"/>
              <a:buChar char="−"/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0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wrap="square" anchor="t"/>
          <a:lstStyle>
            <a:lvl1pPr algn="l">
              <a:defRPr sz="4000" b="1" cap="none" baseline="0">
                <a:latin typeface="+mn-lt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55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6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3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27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908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02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0000" y="288000"/>
            <a:ext cx="882031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0000" y="1260000"/>
            <a:ext cx="8820000" cy="52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5715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5715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5715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409135" y="6549250"/>
            <a:ext cx="3257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4BC02FA7-EE0C-4C52-8B97-3D9960760D62}" type="slidenum">
              <a:rPr lang="en-US" altLang="ko-KR" sz="900" b="1" smtClean="0">
                <a:solidFill>
                  <a:srgbClr val="006699"/>
                </a:solidFill>
                <a:latin typeface="+mn-lt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900" b="1" dirty="0">
              <a:solidFill>
                <a:srgbClr val="006699"/>
              </a:solidFill>
              <a:latin typeface="+mn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67" y="6511141"/>
            <a:ext cx="1854926" cy="307051"/>
          </a:xfrm>
          <a:prstGeom prst="rect">
            <a:avLst/>
          </a:prstGeom>
        </p:spPr>
      </p:pic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80000" y="6549250"/>
            <a:ext cx="2487911" cy="230832"/>
          </a:xfrm>
          <a:prstGeom prst="rect">
            <a:avLst/>
          </a:prstGeom>
          <a:noFill/>
          <a:ln>
            <a:noFill/>
          </a:ln>
        </p:spPr>
        <p:txBody>
          <a:bodyPr wrap="none" lIns="54000" rIns="54000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sz="900" b="1" dirty="0">
                <a:solidFill>
                  <a:srgbClr val="006699"/>
                </a:solidFill>
                <a:latin typeface="+mn-lt"/>
              </a:rPr>
              <a:t>M1522.000800 System Programming, Spring 2025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3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n-lt"/>
          <a:ea typeface="ＭＳ Ｐゴシック" charset="-128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1" fontAlgn="base" latinLnBrk="0" hangingPunct="1">
        <a:spcBef>
          <a:spcPct val="35000"/>
        </a:spcBef>
        <a:spcAft>
          <a:spcPct val="0"/>
        </a:spcAft>
        <a:buClr>
          <a:schemeClr val="accent5">
            <a:lumMod val="50000"/>
          </a:schemeClr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1" fontAlgn="base" latinLnBrk="0" hangingPunct="1">
        <a:spcBef>
          <a:spcPct val="35000"/>
        </a:spcBef>
        <a:spcAft>
          <a:spcPct val="0"/>
        </a:spcAft>
        <a:buClr>
          <a:schemeClr val="bg2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1" fontAlgn="base" latinLnBrk="0" hangingPunct="1">
        <a:spcBef>
          <a:spcPct val="35000"/>
        </a:spcBef>
        <a:spcAft>
          <a:spcPct val="0"/>
        </a:spcAft>
        <a:buClr>
          <a:schemeClr val="accent5">
            <a:lumMod val="75000"/>
          </a:schemeClr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1" fontAlgn="base" latinLnBrk="0" hangingPunct="1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1" fontAlgn="base" latinLnBrk="0" hangingPunct="1">
        <a:spcBef>
          <a:spcPct val="35000"/>
        </a:spcBef>
        <a:spcAft>
          <a:spcPct val="0"/>
        </a:spcAft>
        <a:buClrTx/>
        <a:buSzPct val="75000"/>
        <a:buFont typeface="Helvetica" pitchFamily="34" charset="0"/>
        <a:buChar char="−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seweb.ucsd.edu/~ricko/rt_lt.rul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200" dirty="0"/>
              <a:t>Introduction to System Programming</a:t>
            </a:r>
            <a:br>
              <a:rPr lang="en-US" altLang="ko-KR" sz="3200" dirty="0"/>
            </a:br>
            <a:br>
              <a:rPr lang="en-US" altLang="ko-KR" sz="4800" dirty="0"/>
            </a:br>
            <a:br>
              <a:rPr lang="en-US" altLang="ko-KR" sz="4800" dirty="0"/>
            </a:br>
            <a:r>
              <a:rPr lang="en-US" altLang="ko-KR" sz="4800" dirty="0"/>
              <a:t>C Pointers</a:t>
            </a:r>
            <a:endParaRPr lang="ko-KR" altLang="en-US" sz="4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6" b="1724"/>
          <a:stretch/>
        </p:blipFill>
        <p:spPr>
          <a:xfrm>
            <a:off x="2934965" y="4229569"/>
            <a:ext cx="3274070" cy="227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55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The Indirection Operator (*)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1203960"/>
            <a:ext cx="8235190" cy="5011247"/>
          </a:xfrm>
          <a:prstGeom prst="rect">
            <a:avLst/>
          </a:prstGeom>
        </p:spPr>
        <p:txBody>
          <a:bodyPr anchor="t"/>
          <a:lstStyle/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400" dirty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&amp;</a:t>
            </a:r>
            <a:r>
              <a:rPr lang="en-US" altLang="ko-KR" sz="2000" dirty="0">
                <a:ea typeface="굴림" panose="020B0600000101010101" pitchFamily="50" charset="-127"/>
              </a:rPr>
              <a:t>: produces a pointer to the variable</a:t>
            </a:r>
          </a:p>
          <a:p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*</a:t>
            </a:r>
            <a:r>
              <a:rPr lang="en-US" altLang="ko-KR" sz="2000" dirty="0">
                <a:ea typeface="굴림" panose="020B0600000101010101" pitchFamily="50" charset="-127"/>
              </a:rPr>
              <a:t>: reads what’s stored in the memory address</a:t>
            </a:r>
          </a:p>
          <a:p>
            <a:pPr marL="0" indent="0">
              <a:buNone/>
            </a:pPr>
            <a:endParaRPr lang="en-US" altLang="ko-KR" sz="2800" dirty="0">
              <a:ea typeface="굴림" panose="020B0600000101010101" pitchFamily="50" charset="-127"/>
            </a:endParaRPr>
          </a:p>
          <a:p>
            <a:r>
              <a:rPr lang="en-US" altLang="ko-KR" sz="2000" dirty="0">
                <a:ea typeface="굴림" panose="020B0600000101010101" pitchFamily="50" charset="-127"/>
              </a:rPr>
              <a:t>If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p</a:t>
            </a:r>
            <a:r>
              <a:rPr lang="en-US" altLang="ko-KR" sz="2000" dirty="0">
                <a:ea typeface="굴림" panose="020B0600000101010101" pitchFamily="50" charset="-127"/>
              </a:rPr>
              <a:t> points to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r>
              <a:rPr lang="en-US" altLang="ko-KR" sz="2000" dirty="0">
                <a:ea typeface="굴림" panose="020B0600000101010101" pitchFamily="50" charset="-127"/>
              </a:rPr>
              <a:t>:</a:t>
            </a:r>
          </a:p>
          <a:p>
            <a:pPr lvl="1"/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*p</a:t>
            </a:r>
            <a:r>
              <a:rPr lang="en-US" altLang="ko-KR" sz="2000" dirty="0">
                <a:ea typeface="굴림" panose="020B0600000101010101" pitchFamily="50" charset="-127"/>
              </a:rPr>
              <a:t> has the same value as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Changing the value of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*p</a:t>
            </a:r>
            <a:r>
              <a:rPr lang="en-US" altLang="ko-KR" sz="2000" dirty="0">
                <a:ea typeface="굴림" panose="020B0600000101010101" pitchFamily="50" charset="-127"/>
              </a:rPr>
              <a:t> changes the value of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</a:t>
            </a:r>
            <a:endParaRPr lang="en-US" altLang="ko-KR" sz="2000" dirty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Examples are in the next slide</a:t>
            </a:r>
            <a:endParaRPr lang="en-US" altLang="ko-KR" sz="1600" dirty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841375" y="1084827"/>
            <a:ext cx="6998413" cy="1029476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*p = &amp;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printf</a:t>
            </a:r>
            <a:r>
              <a:rPr lang="en-US" sz="1600" dirty="0"/>
              <a:t>("%d\n", *p); /* prints out the value of </a:t>
            </a:r>
            <a:r>
              <a:rPr lang="en-US" sz="1600" dirty="0" err="1"/>
              <a:t>i</a:t>
            </a:r>
            <a:r>
              <a:rPr lang="en-US" sz="1600" dirty="0"/>
              <a:t> */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41375" y="2942456"/>
            <a:ext cx="6998413" cy="537034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nn-NO" sz="1600" dirty="0"/>
              <a:t>j = *&amp;i;   /* same as j = i; */</a:t>
            </a:r>
          </a:p>
        </p:txBody>
      </p:sp>
    </p:spTree>
    <p:extLst>
      <p:ext uri="{BB962C8B-B14F-4D97-AF65-F5344CB8AC3E}">
        <p14:creationId xmlns:p14="http://schemas.microsoft.com/office/powerpoint/2010/main" val="2790597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The Indirection Operator (*)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89C4C3-1FA6-4080-9518-1FA58228E06F}"/>
              </a:ext>
            </a:extLst>
          </p:cNvPr>
          <p:cNvSpPr txBox="1">
            <a:spLocks/>
          </p:cNvSpPr>
          <p:nvPr/>
        </p:nvSpPr>
        <p:spPr bwMode="auto">
          <a:xfrm>
            <a:off x="628650" y="1259457"/>
            <a:ext cx="7886700" cy="480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828" indent="-469828" algn="l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anose="05000000000000000000" pitchFamily="2" charset="2"/>
              <a:buBlip>
                <a:blip r:embed="rId2"/>
              </a:buBlip>
              <a:defRPr kumimoji="1" sz="180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907912" indent="-436496" algn="l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304725" indent="-395228" algn="l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93602" indent="-387291" algn="l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93592" indent="-398402" algn="l" rtl="0" eaLnBrk="1" fontAlgn="base" latinLnBrk="1" hangingPunct="1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50720" indent="-398402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rgbClr val="003399"/>
                </a:solidFill>
                <a:latin typeface="+mn-lt"/>
                <a:ea typeface="+mn-ea"/>
              </a:defRPr>
            </a:lvl6pPr>
            <a:lvl7pPr marL="3007852" indent="-398402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rgbClr val="003399"/>
                </a:solidFill>
                <a:latin typeface="+mn-lt"/>
                <a:ea typeface="+mn-ea"/>
              </a:defRPr>
            </a:lvl7pPr>
            <a:lvl8pPr marL="3464982" indent="-398402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rgbClr val="003399"/>
                </a:solidFill>
                <a:latin typeface="+mn-lt"/>
                <a:ea typeface="+mn-ea"/>
              </a:defRPr>
            </a:lvl8pPr>
            <a:lvl9pPr marL="3922110" indent="-398402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rgbClr val="003399"/>
                </a:solidFill>
                <a:latin typeface="+mn-lt"/>
                <a:ea typeface="+mn-ea"/>
              </a:defRPr>
            </a:lvl9pPr>
          </a:lstStyle>
          <a:p>
            <a:pPr defTabSz="914400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ko-KR" sz="2200" b="0" dirty="0">
                <a:latin typeface="Courier New" panose="02070309020205020404" pitchFamily="49" charset="0"/>
                <a:ea typeface="굴림" panose="020B0600000101010101" pitchFamily="50" charset="-127"/>
              </a:rPr>
              <a:t>	p = &amp;</a:t>
            </a:r>
            <a:r>
              <a:rPr lang="en-US" altLang="ko-KR" sz="2200" b="0" dirty="0" err="1"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r>
              <a:rPr lang="en-US" altLang="ko-KR" sz="2200" b="0" dirty="0">
                <a:latin typeface="Courier New" panose="02070309020205020404" pitchFamily="49" charset="0"/>
                <a:ea typeface="굴림" panose="020B0600000101010101" pitchFamily="50" charset="-127"/>
              </a:rPr>
              <a:t>;</a:t>
            </a:r>
          </a:p>
          <a:p>
            <a:pPr defTabSz="914400"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ko-KR" sz="2200" b="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defTabSz="914400"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ko-KR" sz="2200" b="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defTabSz="914400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ko-KR" sz="2200" b="0" dirty="0">
                <a:latin typeface="Courier New" panose="02070309020205020404" pitchFamily="49" charset="0"/>
                <a:ea typeface="굴림" panose="020B0600000101010101" pitchFamily="50" charset="-127"/>
              </a:rPr>
              <a:t>	</a:t>
            </a:r>
            <a:r>
              <a:rPr lang="en-US" altLang="ko-KR" sz="2200" b="0" dirty="0" err="1"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r>
              <a:rPr lang="en-US" altLang="ko-KR" sz="2200" b="0" dirty="0">
                <a:latin typeface="Courier New" panose="02070309020205020404" pitchFamily="49" charset="0"/>
                <a:ea typeface="굴림" panose="020B0600000101010101" pitchFamily="50" charset="-127"/>
              </a:rPr>
              <a:t> = 1;</a:t>
            </a:r>
          </a:p>
          <a:p>
            <a:pPr defTabSz="914400"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ko-KR" sz="2200" b="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defTabSz="914400"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ko-KR" sz="2200" b="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defTabSz="914400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ko-KR" sz="2200" b="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	</a:t>
            </a:r>
            <a:r>
              <a:rPr lang="en-US" altLang="ko-KR" sz="2200" b="0" dirty="0" err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printf</a:t>
            </a:r>
            <a:r>
              <a:rPr lang="en-US" altLang="ko-KR" sz="2200" b="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("%d\n", </a:t>
            </a:r>
            <a:r>
              <a:rPr lang="en-US" altLang="ko-KR" sz="2200" b="0" dirty="0" err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r>
              <a:rPr lang="en-US" altLang="ko-KR" sz="2200" b="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);    /* prints 1 */</a:t>
            </a:r>
          </a:p>
          <a:p>
            <a:pPr defTabSz="914400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ko-KR" sz="2200" b="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	</a:t>
            </a:r>
            <a:r>
              <a:rPr lang="en-US" altLang="ko-KR" sz="2200" b="0" dirty="0" err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printf</a:t>
            </a:r>
            <a:r>
              <a:rPr lang="en-US" altLang="ko-KR" sz="2200" b="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("%d\n", *p);   /* prints 1 */</a:t>
            </a:r>
          </a:p>
          <a:p>
            <a:pPr defTabSz="914400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ko-KR" sz="2200" b="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	*p = 2;</a:t>
            </a:r>
          </a:p>
          <a:p>
            <a:pPr defTabSz="914400"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ko-KR" sz="2200" b="0" dirty="0">
              <a:solidFill>
                <a:srgbClr val="000000"/>
              </a:solidFill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defTabSz="914400"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ko-KR" sz="2200" b="0" dirty="0">
              <a:solidFill>
                <a:srgbClr val="000000"/>
              </a:solidFill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defTabSz="914400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ko-KR" sz="2200" b="0" dirty="0">
                <a:latin typeface="Courier New" panose="02070309020205020404" pitchFamily="49" charset="0"/>
                <a:ea typeface="굴림" panose="020B0600000101010101" pitchFamily="50" charset="-127"/>
              </a:rPr>
              <a:t>	</a:t>
            </a:r>
            <a:r>
              <a:rPr lang="en-US" altLang="ko-KR" sz="2200" b="0" dirty="0" err="1">
                <a:latin typeface="Courier New" panose="02070309020205020404" pitchFamily="49" charset="0"/>
                <a:ea typeface="굴림" panose="020B0600000101010101" pitchFamily="50" charset="-127"/>
              </a:rPr>
              <a:t>printf</a:t>
            </a:r>
            <a:r>
              <a:rPr lang="en-US" altLang="ko-KR" sz="2200" b="0" dirty="0">
                <a:latin typeface="Courier New" panose="02070309020205020404" pitchFamily="49" charset="0"/>
                <a:ea typeface="굴림" panose="020B0600000101010101" pitchFamily="50" charset="-127"/>
              </a:rPr>
              <a:t>("%d\n", </a:t>
            </a:r>
            <a:r>
              <a:rPr lang="en-US" altLang="ko-KR" sz="2200" b="0" dirty="0" err="1"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r>
              <a:rPr lang="en-US" altLang="ko-KR" sz="2200" b="0" dirty="0">
                <a:latin typeface="Courier New" panose="02070309020205020404" pitchFamily="49" charset="0"/>
                <a:ea typeface="굴림" panose="020B0600000101010101" pitchFamily="50" charset="-127"/>
              </a:rPr>
              <a:t>);    /* prints 2 */</a:t>
            </a:r>
          </a:p>
          <a:p>
            <a:pPr defTabSz="914400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ko-KR" sz="2200" b="0" dirty="0">
                <a:latin typeface="Courier New" panose="02070309020205020404" pitchFamily="49" charset="0"/>
                <a:ea typeface="굴림" panose="020B0600000101010101" pitchFamily="50" charset="-127"/>
              </a:rPr>
              <a:t>	</a:t>
            </a:r>
            <a:r>
              <a:rPr lang="en-US" altLang="ko-KR" sz="2200" b="0" dirty="0" err="1">
                <a:latin typeface="Courier New" panose="02070309020205020404" pitchFamily="49" charset="0"/>
                <a:ea typeface="굴림" panose="020B0600000101010101" pitchFamily="50" charset="-127"/>
              </a:rPr>
              <a:t>printf</a:t>
            </a:r>
            <a:r>
              <a:rPr lang="en-US" altLang="ko-KR" sz="2200" b="0" dirty="0">
                <a:latin typeface="Courier New" panose="02070309020205020404" pitchFamily="49" charset="0"/>
                <a:ea typeface="굴림" panose="020B0600000101010101" pitchFamily="50" charset="-127"/>
              </a:rPr>
              <a:t>("%d\n", *p);   /* prints 2 */</a:t>
            </a:r>
            <a:endParaRPr lang="en-US" altLang="ko-KR" sz="2200" b="0" dirty="0">
              <a:solidFill>
                <a:srgbClr val="000000"/>
              </a:solidFill>
              <a:latin typeface="Courier New" panose="02070309020205020404" pitchFamily="49" charset="0"/>
              <a:ea typeface="굴림" panose="020B0600000101010101" pitchFamily="50" charset="-127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9147D69D-3AC0-430D-A269-75F344B4D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24695"/>
            <a:ext cx="2828925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5829AFC5-CE22-4B88-AA98-455A784A8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0" y="1457895"/>
            <a:ext cx="2847975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91EF14F4-661B-4513-828E-A921F449A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0" y="4412412"/>
            <a:ext cx="2828925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148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Dangerous Usage of * Operator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794426"/>
            <a:ext cx="8235190" cy="5340991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ea typeface="굴림" panose="020B0600000101010101" pitchFamily="50" charset="-127"/>
              </a:rPr>
              <a:t>Applying * to uninitialized pointer is dangerous  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ko-KR" sz="2800" dirty="0">
                <a:latin typeface="Courier New" panose="02070309020205020404" pitchFamily="49" charset="0"/>
                <a:ea typeface="굴림" panose="020B0600000101010101" pitchFamily="50" charset="-127"/>
              </a:rPr>
              <a:t>	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r>
              <a:rPr lang="en-US" altLang="ko-KR" sz="2000" dirty="0">
                <a:ea typeface="굴림" panose="020B0600000101010101" pitchFamily="50" charset="-127"/>
              </a:rPr>
              <a:t>Why dangerous?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It is a logically wrong statement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Reading or writing a value at a random address is prohibited by the operating system (protection)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Operating system stops a program that misbehaves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Will learn the reasons later in the course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841375" y="1330643"/>
            <a:ext cx="7111431" cy="1275698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*p;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printf</a:t>
            </a:r>
            <a:r>
              <a:rPr lang="en-US" sz="1600" dirty="0"/>
              <a:t>("%d", *p);   /*** WRONG ***/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/* the following is even more dangerous */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*p = 1;             /*** WRONG ***/</a:t>
            </a:r>
          </a:p>
        </p:txBody>
      </p:sp>
    </p:spTree>
    <p:extLst>
      <p:ext uri="{BB962C8B-B14F-4D97-AF65-F5344CB8AC3E}">
        <p14:creationId xmlns:p14="http://schemas.microsoft.com/office/powerpoint/2010/main" val="35876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Pointer Assignment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1026160"/>
            <a:ext cx="8235190" cy="5109257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ea typeface="굴림" panose="020B0600000101010101" pitchFamily="50" charset="-127"/>
              </a:rPr>
              <a:t>A pointer can be assigned to another pointer of the same type</a:t>
            </a: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r>
              <a:rPr lang="en-US" altLang="ko-KR" sz="2000" dirty="0">
                <a:ea typeface="굴림" panose="020B0600000101010101" pitchFamily="50" charset="-127"/>
              </a:rPr>
              <a:t>Any number of pointer variables may point to the same memory space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841375" y="1424769"/>
            <a:ext cx="5170826" cy="1029476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, j, *p, *q;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p = &amp;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q = p; /* p and q both point to </a:t>
            </a:r>
            <a:r>
              <a:rPr lang="en-US" sz="1600" dirty="0" err="1"/>
              <a:t>i</a:t>
            </a:r>
            <a:r>
              <a:rPr lang="en-US" sz="1600" dirty="0"/>
              <a:t> */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58BB02A4-E3DD-47BD-AC9A-0BF07D3D8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013" y="1301343"/>
            <a:ext cx="2364788" cy="1289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90E4AFA-EC1F-4712-991F-A398D82BE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013" y="2711987"/>
            <a:ext cx="2259688" cy="1262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C5900D00-444B-4D17-9DD0-19547B857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475" y="4238746"/>
            <a:ext cx="2346326" cy="130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" name="TextBox 5"/>
          <p:cNvSpPr txBox="1"/>
          <p:nvPr/>
        </p:nvSpPr>
        <p:spPr>
          <a:xfrm>
            <a:off x="841375" y="3034973"/>
            <a:ext cx="5170826" cy="537034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*p = 1;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841375" y="4585195"/>
            <a:ext cx="5170826" cy="537034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00" tIns="144000" rIns="252000" bIns="144000">
            <a:spAutoFit/>
          </a:bodyPr>
          <a:lstStyle>
            <a:defPPr marL="0" marR="0" indent="0" algn="l" defTabSz="642749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66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sz="1266" b="0">
                <a:latin typeface="Courier"/>
                <a:ea typeface="Courier"/>
                <a:cs typeface="Courier"/>
              </a:defRPr>
            </a:lvl1pPr>
          </a:lstStyle>
          <a:p>
            <a:r>
              <a:rPr lang="en-US" altLang="ko-KR" sz="1600" dirty="0"/>
              <a:t>*q = 2;</a:t>
            </a:r>
          </a:p>
        </p:txBody>
      </p:sp>
    </p:spTree>
    <p:extLst>
      <p:ext uri="{BB962C8B-B14F-4D97-AF65-F5344CB8AC3E}">
        <p14:creationId xmlns:p14="http://schemas.microsoft.com/office/powerpoint/2010/main" val="2988383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Pointer Assignment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454405" y="864262"/>
            <a:ext cx="8235190" cy="5235233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ea typeface="굴림" panose="020B0600000101010101" pitchFamily="50" charset="-127"/>
              </a:rPr>
              <a:t>How different are these two statements?</a:t>
            </a: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r>
              <a:rPr lang="en-US" altLang="ko-KR" sz="2000" dirty="0">
                <a:ea typeface="굴림" panose="020B0600000101010101" pitchFamily="50" charset="-127"/>
              </a:rPr>
              <a:t>An example for the second case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</a:rPr>
              <a:t>	</a:t>
            </a:r>
            <a:endParaRPr lang="en-US" altLang="ko-KR" sz="2000" dirty="0">
              <a:ea typeface="굴림" panose="020B0600000101010101" pitchFamily="50" charset="-127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1723471" y="2840808"/>
            <a:ext cx="2514600" cy="1029476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nn-NO" sz="1600" dirty="0"/>
              <a:t>p = &amp;i;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nn-NO" sz="1600" dirty="0"/>
              <a:t>q = &amp;j;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nn-NO" sz="1600" dirty="0"/>
              <a:t>i = 1;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1723471" y="1306234"/>
            <a:ext cx="2514600" cy="537034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q = p;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4619071" y="1306234"/>
            <a:ext cx="2514600" cy="537034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*q = *p;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1723471" y="5203118"/>
            <a:ext cx="2514600" cy="537034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*q = *p;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8F703678-CDCB-4022-8DE1-91B619CFC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009" y="2840808"/>
            <a:ext cx="233362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1DDE71C0-180A-479F-9D52-FFF8005AD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534" y="4832666"/>
            <a:ext cx="2324100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438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Pointer as Argument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13342" y="1148080"/>
            <a:ext cx="8235190" cy="2047001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50" charset="-127"/>
              </a:rPr>
              <a:t>scanf</a:t>
            </a:r>
            <a:r>
              <a:rPr lang="en-US" altLang="ko-KR" sz="2000" dirty="0">
                <a:ea typeface="굴림" panose="020B0600000101010101" pitchFamily="50" charset="-127"/>
              </a:rPr>
              <a:t> takes pointers as arguments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Without 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&amp;</a:t>
            </a:r>
            <a:r>
              <a:rPr lang="en-US" altLang="ko-KR" dirty="0">
                <a:ea typeface="굴림" panose="020B0600000101010101" pitchFamily="50" charset="-127"/>
              </a:rPr>
              <a:t>, value of 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r>
              <a:rPr lang="en-US" altLang="ko-KR" dirty="0">
                <a:ea typeface="굴림" panose="020B0600000101010101" pitchFamily="50" charset="-127"/>
              </a:rPr>
              <a:t> is provided to 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scanf</a:t>
            </a:r>
            <a:endParaRPr lang="en-US" altLang="ko-KR" dirty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r>
              <a:rPr lang="en-US" altLang="ko-KR" sz="2000" dirty="0">
                <a:ea typeface="굴림" panose="020B0600000101010101" pitchFamily="50" charset="-127"/>
              </a:rPr>
              <a:t>What does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50" charset="-127"/>
              </a:rPr>
              <a:t>scanf</a:t>
            </a:r>
            <a:r>
              <a:rPr lang="en-US" altLang="ko-KR" sz="2000" dirty="0">
                <a:ea typeface="굴림" panose="020B0600000101010101" pitchFamily="50" charset="-127"/>
              </a:rPr>
              <a:t> do with “%d”?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Converts an input string to an integer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Writes it to the provided address</a:t>
            </a:r>
          </a:p>
          <a:p>
            <a:pPr defTabSz="914400"/>
            <a:r>
              <a:rPr lang="en-US" altLang="ko-KR" sz="2000" dirty="0">
                <a:ea typeface="굴림" panose="020B0600000101010101" pitchFamily="50" charset="-127"/>
              </a:rPr>
              <a:t>Arguments need to be pointers</a:t>
            </a:r>
          </a:p>
          <a:p>
            <a:pPr lvl="1" defTabSz="914400"/>
            <a:r>
              <a:rPr lang="en-US" altLang="ko-KR" dirty="0">
                <a:ea typeface="굴림" panose="020B0600000101010101" pitchFamily="50" charset="-127"/>
                <a:cs typeface="Helvetica" charset="0"/>
              </a:rPr>
              <a:t>Doesn’t mean &amp; is always needed</a:t>
            </a:r>
          </a:p>
          <a:p>
            <a:pPr lvl="1" defTabSz="914400"/>
            <a:r>
              <a:rPr lang="en-US" altLang="ko-KR" dirty="0">
                <a:ea typeface="굴림" panose="020B0600000101010101" pitchFamily="50" charset="-127"/>
                <a:cs typeface="Helvetica" charset="0"/>
              </a:rPr>
              <a:t>i.e., sometimes it is wrong to use &amp;</a:t>
            </a: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5638674" y="1330889"/>
            <a:ext cx="3019264" cy="1029476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nn-NO" sz="1600" dirty="0"/>
              <a:t>int i;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nn-NO" sz="1600" dirty="0"/>
              <a:t>...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nn-NO" sz="1600" dirty="0"/>
              <a:t>scanf("%d", &amp;i);</a:t>
            </a:r>
          </a:p>
        </p:txBody>
      </p:sp>
      <p:sp>
        <p:nvSpPr>
          <p:cNvPr id="11" name="process = user memory (instructs, stacks and data) + process state…"/>
          <p:cNvSpPr txBox="1">
            <a:spLocks/>
          </p:cNvSpPr>
          <p:nvPr/>
        </p:nvSpPr>
        <p:spPr bwMode="auto">
          <a:xfrm>
            <a:off x="313342" y="2976880"/>
            <a:ext cx="8235190" cy="255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828" indent="-469828" algn="l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anose="05000000000000000000" pitchFamily="2" charset="2"/>
              <a:buBlip>
                <a:blip r:embed="rId2"/>
              </a:buBlip>
              <a:defRPr kumimoji="1" sz="180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907912" indent="-436496" algn="l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304725" indent="-395228" algn="l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93602" indent="-387291" algn="l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93592" indent="-398402" algn="l" rtl="0" eaLnBrk="1" fontAlgn="base" latinLnBrk="1" hangingPunct="1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50720" indent="-398402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rgbClr val="003399"/>
                </a:solidFill>
                <a:latin typeface="+mn-lt"/>
                <a:ea typeface="+mn-ea"/>
              </a:defRPr>
            </a:lvl6pPr>
            <a:lvl7pPr marL="3007852" indent="-398402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rgbClr val="003399"/>
                </a:solidFill>
                <a:latin typeface="+mn-lt"/>
                <a:ea typeface="+mn-ea"/>
              </a:defRPr>
            </a:lvl7pPr>
            <a:lvl8pPr marL="3464982" indent="-398402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rgbClr val="003399"/>
                </a:solidFill>
                <a:latin typeface="+mn-lt"/>
                <a:ea typeface="+mn-ea"/>
              </a:defRPr>
            </a:lvl8pPr>
            <a:lvl9pPr marL="3922110" indent="-398402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rgbClr val="003399"/>
                </a:solidFill>
                <a:latin typeface="+mn-lt"/>
                <a:ea typeface="+mn-ea"/>
              </a:defRPr>
            </a:lvl9pPr>
          </a:lstStyle>
          <a:p>
            <a:pPr defTabSz="914400"/>
            <a:endParaRPr lang="en-US" altLang="ko-KR" sz="1800" b="0" dirty="0">
              <a:latin typeface="+mj-lt"/>
              <a:ea typeface="굴림" panose="020B0600000101010101" pitchFamily="50" charset="-127"/>
              <a:cs typeface="Helvetica" charset="0"/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4590159" y="3189413"/>
            <a:ext cx="4458984" cy="1275698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nn-NO" sz="1600" dirty="0"/>
              <a:t>int i, *p;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nn-NO" sz="1600" dirty="0"/>
              <a:t>...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nn-NO" sz="1600" dirty="0"/>
              <a:t>p = &amp;i;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nn-NO" sz="1600" dirty="0"/>
              <a:t>scanf("%d", p);</a:t>
            </a:r>
          </a:p>
        </p:txBody>
      </p:sp>
      <p:sp>
        <p:nvSpPr>
          <p:cNvPr id="16" name="TextBox 5"/>
          <p:cNvSpPr txBox="1"/>
          <p:nvPr/>
        </p:nvSpPr>
        <p:spPr>
          <a:xfrm>
            <a:off x="4590159" y="4456577"/>
            <a:ext cx="4458984" cy="537034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nn-NO" sz="1600" dirty="0"/>
              <a:t>scanf("%d", &amp;p); /** WRONG **/</a:t>
            </a:r>
          </a:p>
        </p:txBody>
      </p:sp>
    </p:spTree>
    <p:extLst>
      <p:ext uri="{BB962C8B-B14F-4D97-AF65-F5344CB8AC3E}">
        <p14:creationId xmlns:p14="http://schemas.microsoft.com/office/powerpoint/2010/main" val="1084563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Pointers as Return Values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417158" y="1033186"/>
            <a:ext cx="8235190" cy="5340991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ea typeface="굴림" panose="020B0600000101010101" pitchFamily="50" charset="-127"/>
              </a:rPr>
              <a:t>Functions are allowed to return pointers:</a:t>
            </a: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endParaRPr lang="en-US" altLang="ko-KR" dirty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endParaRPr lang="en-US" altLang="ko-KR" dirty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400" dirty="0">
              <a:ea typeface="굴림" panose="020B0600000101010101" pitchFamily="50" charset="-127"/>
            </a:endParaRPr>
          </a:p>
          <a:p>
            <a:r>
              <a:rPr lang="en-US" altLang="ko-KR" sz="2000" dirty="0">
                <a:ea typeface="굴림" panose="020B0600000101010101" pitchFamily="50" charset="-127"/>
              </a:rPr>
              <a:t>After the call,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p</a:t>
            </a:r>
            <a:r>
              <a:rPr lang="en-US" altLang="ko-KR" sz="2000" dirty="0">
                <a:ea typeface="굴림" panose="020B0600000101010101" pitchFamily="50" charset="-127"/>
              </a:rPr>
              <a:t> points to either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2000" dirty="0">
                <a:ea typeface="굴림" panose="020B0600000101010101" pitchFamily="50" charset="-127"/>
              </a:rPr>
              <a:t> or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841375" y="1519350"/>
            <a:ext cx="5867400" cy="1152587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 err="1"/>
              <a:t>int</a:t>
            </a:r>
            <a:r>
              <a:rPr lang="en-US" sz="1400" dirty="0"/>
              <a:t> *max(</a:t>
            </a:r>
            <a:r>
              <a:rPr lang="en-US" sz="1400" dirty="0" err="1"/>
              <a:t>int</a:t>
            </a:r>
            <a:r>
              <a:rPr lang="en-US" sz="1400" dirty="0"/>
              <a:t> *a, </a:t>
            </a:r>
            <a:r>
              <a:rPr lang="en-US" sz="1400" dirty="0" err="1"/>
              <a:t>int</a:t>
            </a:r>
            <a:r>
              <a:rPr lang="en-US" sz="1400" dirty="0"/>
              <a:t> *b)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{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  return (*a &gt; *b) ? a : b;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}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41375" y="2662350"/>
            <a:ext cx="5867400" cy="937143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 err="1"/>
              <a:t>int</a:t>
            </a:r>
            <a:r>
              <a:rPr lang="en-US" sz="1400" dirty="0"/>
              <a:t> *p, </a:t>
            </a:r>
            <a:r>
              <a:rPr lang="en-US" sz="1400" dirty="0" err="1"/>
              <a:t>i</a:t>
            </a:r>
            <a:r>
              <a:rPr lang="en-US" sz="1400" dirty="0"/>
              <a:t>, j;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...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p = max(&amp;</a:t>
            </a:r>
            <a:r>
              <a:rPr lang="en-US" sz="1400" dirty="0" err="1"/>
              <a:t>i</a:t>
            </a:r>
            <a:r>
              <a:rPr lang="en-US" sz="1400" dirty="0"/>
              <a:t>, &amp;j);</a:t>
            </a:r>
          </a:p>
        </p:txBody>
      </p:sp>
    </p:spTree>
    <p:extLst>
      <p:ext uri="{BB962C8B-B14F-4D97-AF65-F5344CB8AC3E}">
        <p14:creationId xmlns:p14="http://schemas.microsoft.com/office/powerpoint/2010/main" val="1174587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Pointers as Return Values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794426"/>
            <a:ext cx="8235190" cy="5340991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ea typeface="굴림" panose="020B0600000101010101" pitchFamily="50" charset="-127"/>
              </a:rPr>
              <a:t>What’s wrong with the following function?</a:t>
            </a: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r>
              <a:rPr lang="en-US" altLang="ko-KR" sz="2000" dirty="0" err="1">
                <a:ea typeface="굴림" panose="020B0600000101010101" pitchFamily="50" charset="-127"/>
              </a:rPr>
              <a:t>i</a:t>
            </a:r>
            <a:r>
              <a:rPr lang="en-US" altLang="ko-KR" sz="2000" dirty="0">
                <a:ea typeface="굴림" panose="020B0600000101010101" pitchFamily="50" charset="-127"/>
              </a:rPr>
              <a:t> and j are passed to local variables of the function</a:t>
            </a:r>
          </a:p>
          <a:p>
            <a:r>
              <a:rPr lang="en-US" altLang="ko-KR" sz="2000" dirty="0">
                <a:ea typeface="굴림" panose="020B0600000101010101" pitchFamily="50" charset="-127"/>
              </a:rPr>
              <a:t>Function will return memory address of the local variable</a:t>
            </a:r>
          </a:p>
          <a:p>
            <a:r>
              <a:rPr lang="en-US" altLang="ko-KR" sz="2000" dirty="0">
                <a:ea typeface="굴림" panose="020B0600000101010101" pitchFamily="50" charset="-127"/>
              </a:rPr>
              <a:t>When it returns, the memory area of the function local variable will be deallocated </a:t>
            </a:r>
            <a:r>
              <a:rPr lang="en-US" altLang="ko-KR" sz="2000" dirty="0">
                <a:ea typeface="굴림" panose="020B0600000101010101" pitchFamily="50" charset="-127"/>
                <a:sym typeface="Wingdings" panose="05000000000000000000" pitchFamily="2" charset="2"/>
              </a:rPr>
              <a:t> returned memory address may hold garbage values</a:t>
            </a:r>
            <a:endParaRPr lang="en-US" altLang="ko-KR" sz="2000" dirty="0">
              <a:ea typeface="굴림" panose="020B0600000101010101" pitchFamily="50" charset="-127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841375" y="1279525"/>
            <a:ext cx="5867400" cy="1275698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*max(</a:t>
            </a:r>
            <a:r>
              <a:rPr lang="en-US" sz="1600" dirty="0" err="1"/>
              <a:t>int</a:t>
            </a:r>
            <a:r>
              <a:rPr lang="en-US" sz="1600" dirty="0"/>
              <a:t> a, </a:t>
            </a:r>
            <a:r>
              <a:rPr lang="en-US" sz="1600" dirty="0" err="1"/>
              <a:t>int</a:t>
            </a:r>
            <a:r>
              <a:rPr lang="en-US" sz="1600" dirty="0"/>
              <a:t> b)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{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  return (a &gt; b) ? &amp;a : &amp;b;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}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841375" y="2593819"/>
            <a:ext cx="5867400" cy="1029476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*p, </a:t>
            </a:r>
            <a:r>
              <a:rPr lang="en-US" sz="1600" dirty="0" err="1"/>
              <a:t>i</a:t>
            </a:r>
            <a:r>
              <a:rPr lang="en-US" sz="1600" dirty="0"/>
              <a:t>, j;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...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p = max(</a:t>
            </a:r>
            <a:r>
              <a:rPr lang="en-US" sz="1600" dirty="0" err="1"/>
              <a:t>i</a:t>
            </a:r>
            <a:r>
              <a:rPr lang="en-US" sz="1600" dirty="0"/>
              <a:t>, j);</a:t>
            </a:r>
          </a:p>
        </p:txBody>
      </p:sp>
    </p:spTree>
    <p:extLst>
      <p:ext uri="{BB962C8B-B14F-4D97-AF65-F5344CB8AC3E}">
        <p14:creationId xmlns:p14="http://schemas.microsoft.com/office/powerpoint/2010/main" val="366199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Array and Pointer Relationship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1036320"/>
            <a:ext cx="8235190" cy="5099097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&amp;a[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]</a:t>
            </a:r>
            <a:r>
              <a:rPr lang="en-US" altLang="ko-KR" sz="2000" dirty="0">
                <a:ea typeface="굴림" panose="020B0600000101010101" pitchFamily="50" charset="-127"/>
              </a:rPr>
              <a:t> is a pointer to element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2000" dirty="0">
                <a:ea typeface="굴림" panose="020B0600000101010101" pitchFamily="50" charset="-127"/>
              </a:rPr>
              <a:t> of array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a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Often useful to return a pointer to an array element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A function that returns a pointer to the middle element of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a</a:t>
            </a:r>
            <a:r>
              <a:rPr lang="en-US" altLang="ko-KR" sz="2000" dirty="0">
                <a:ea typeface="굴림" panose="020B0600000101010101" pitchFamily="50" charset="-127"/>
              </a:rPr>
              <a:t>, assuming that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a</a:t>
            </a:r>
            <a:r>
              <a:rPr lang="en-US" altLang="ko-KR" sz="2000" dirty="0">
                <a:ea typeface="굴림" panose="020B0600000101010101" pitchFamily="50" charset="-127"/>
              </a:rPr>
              <a:t> has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n</a:t>
            </a:r>
            <a:r>
              <a:rPr lang="en-US" altLang="ko-KR" sz="2000" dirty="0">
                <a:ea typeface="굴림" panose="020B0600000101010101" pitchFamily="50" charset="-127"/>
              </a:rPr>
              <a:t> elements: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881865" y="2668934"/>
            <a:ext cx="7563926" cy="1275698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*</a:t>
            </a:r>
            <a:r>
              <a:rPr lang="en-US" sz="1600" dirty="0" err="1"/>
              <a:t>find_middle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a[], </a:t>
            </a:r>
            <a:r>
              <a:rPr lang="en-US" sz="1600" dirty="0" err="1"/>
              <a:t>int</a:t>
            </a:r>
            <a:r>
              <a:rPr lang="en-US" sz="1600" dirty="0"/>
              <a:t> n)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{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  return &amp;a[n/2];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8070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Array and Pointer Relationship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794426"/>
            <a:ext cx="8235190" cy="5340991"/>
          </a:xfrm>
          <a:prstGeom prst="rect">
            <a:avLst/>
          </a:prstGeom>
        </p:spPr>
        <p:txBody>
          <a:bodyPr anchor="t"/>
          <a:lstStyle/>
          <a:p>
            <a:r>
              <a:rPr kumimoji="0" lang="en-US" altLang="ko-KR" sz="2000" dirty="0">
                <a:latin typeface="+mj-lt"/>
                <a:cs typeface="Tahoma" panose="020B0604030504040204" pitchFamily="34" charset="0"/>
              </a:rPr>
              <a:t>Accessing array elements with pointers</a:t>
            </a:r>
          </a:p>
          <a:p>
            <a:endParaRPr kumimoji="0"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kumimoji="0"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kumimoji="0"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kumimoji="0"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kumimoji="0" lang="en-US" altLang="ko-KR" sz="12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r>
              <a:rPr lang="en-US" altLang="ko-KR" sz="2000" dirty="0">
                <a:ea typeface="굴림" panose="020B0600000101010101" pitchFamily="50" charset="-127"/>
              </a:rPr>
              <a:t>Access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a[0]</a:t>
            </a:r>
            <a:r>
              <a:rPr lang="en-US" altLang="ko-KR" sz="2000" dirty="0">
                <a:ea typeface="굴림" panose="020B0600000101010101" pitchFamily="50" charset="-127"/>
              </a:rPr>
              <a:t> through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p</a:t>
            </a:r>
            <a:r>
              <a:rPr lang="en-US" altLang="ko-KR" sz="2000" dirty="0">
                <a:ea typeface="굴림" panose="020B0600000101010101" pitchFamily="50" charset="-127"/>
              </a:rPr>
              <a:t>;          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 *p = 5;</a:t>
            </a:r>
          </a:p>
          <a:p>
            <a:r>
              <a:rPr lang="en-US" altLang="ko-KR" sz="2000" dirty="0">
                <a:ea typeface="굴림" panose="020B0600000101010101" pitchFamily="50" charset="-127"/>
              </a:rPr>
              <a:t>An updated picture:</a:t>
            </a:r>
          </a:p>
          <a:p>
            <a:endParaRPr kumimoji="0"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kumimoji="0"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kumimoji="0"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kumimoji="0"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kumimoji="0"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kumimoji="0"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kumimoji="0"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841375" y="1279525"/>
            <a:ext cx="5867400" cy="783255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a[10], *p;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p = &amp;a[0];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C60B448F-8816-4C35-923E-DC0C612B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4788266"/>
            <a:ext cx="3854446" cy="137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6809681-32BB-419C-A496-4C2AD5432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55" y="2128017"/>
            <a:ext cx="3843646" cy="137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91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Goals of this Lecture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1188720"/>
            <a:ext cx="8235190" cy="4946697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ea typeface="굴림" panose="020B0600000101010101" pitchFamily="50" charset="-127"/>
              </a:rPr>
              <a:t>Help you learn about pointers: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Memory and addresses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Pointers and applications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Pointer variables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Pointer operators 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Relation to arrays</a:t>
            </a:r>
          </a:p>
          <a:p>
            <a:r>
              <a:rPr lang="en-US" altLang="ko-KR" sz="2000" dirty="0">
                <a:ea typeface="굴림" panose="020B0600000101010101" pitchFamily="50" charset="-127"/>
              </a:rPr>
              <a:t>Mastering pointers is difficult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Often dangerous if not careful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Requires (lots of) practice to internalize it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But efficient and convenient if you do know it</a:t>
            </a:r>
          </a:p>
          <a:p>
            <a:pPr marL="471416" lvl="1" indent="0">
              <a:buNone/>
            </a:pPr>
            <a:endParaRPr lang="en-US" altLang="ko-KR" sz="2000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230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Pointer Arithmetic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1203960"/>
            <a:ext cx="8235190" cy="4931457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ea typeface="굴림" panose="020B0600000101010101" pitchFamily="50" charset="-127"/>
              </a:rPr>
              <a:t>Pointer Arithmetic simplifies access to array elements with pointers</a:t>
            </a: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r>
              <a:rPr lang="en-US" altLang="ko-KR" sz="2000" dirty="0">
                <a:ea typeface="굴림" panose="020B0600000101010101" pitchFamily="50" charset="-127"/>
              </a:rPr>
              <a:t>C supports three forms of pointer arithmetic: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Adding an integer to a pointer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Subtracting an integer from a pointer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Subtracting one pointer from another</a:t>
            </a:r>
          </a:p>
        </p:txBody>
      </p:sp>
    </p:spTree>
    <p:extLst>
      <p:ext uri="{BB962C8B-B14F-4D97-AF65-F5344CB8AC3E}">
        <p14:creationId xmlns:p14="http://schemas.microsoft.com/office/powerpoint/2010/main" val="2735287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Adding an Integer to a Pointer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944880"/>
            <a:ext cx="8235190" cy="5190537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p + j</a:t>
            </a:r>
            <a:r>
              <a:rPr lang="en-US" altLang="ko-KR" sz="2000" dirty="0">
                <a:ea typeface="굴림" panose="020B0600000101010101" pitchFamily="50" charset="-127"/>
              </a:rPr>
              <a:t> points to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j</a:t>
            </a:r>
            <a:r>
              <a:rPr lang="en-US" altLang="ko-KR" sz="2000" dirty="0">
                <a:ea typeface="굴림" panose="020B0600000101010101" pitchFamily="50" charset="-127"/>
              </a:rPr>
              <a:t> places after the one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p</a:t>
            </a:r>
            <a:r>
              <a:rPr lang="en-US" altLang="ko-KR" sz="2000" dirty="0">
                <a:ea typeface="굴림" panose="020B0600000101010101" pitchFamily="50" charset="-127"/>
              </a:rPr>
              <a:t> points to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If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p</a:t>
            </a:r>
            <a:r>
              <a:rPr lang="en-US" altLang="ko-KR" sz="2000" dirty="0">
                <a:ea typeface="굴림" panose="020B0600000101010101" pitchFamily="50" charset="-127"/>
              </a:rPr>
              <a:t> points to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a[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]</a:t>
            </a:r>
            <a:r>
              <a:rPr lang="en-US" altLang="ko-KR" sz="2000" dirty="0">
                <a:ea typeface="굴림" panose="020B0600000101010101" pitchFamily="50" charset="-127"/>
              </a:rPr>
              <a:t>, then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p</a:t>
            </a:r>
            <a:r>
              <a:rPr lang="en-US" altLang="ko-KR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+</a:t>
            </a:r>
            <a:r>
              <a:rPr lang="en-US" altLang="ko-KR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j</a:t>
            </a:r>
            <a:r>
              <a:rPr lang="en-US" altLang="ko-KR" sz="2000" dirty="0">
                <a:ea typeface="굴림" panose="020B0600000101010101" pitchFamily="50" charset="-127"/>
              </a:rPr>
              <a:t> points to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a[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i+j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]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1066800" y="1971629"/>
            <a:ext cx="3619500" cy="783255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a[10], *p, *q,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p = &amp;a[2];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22B852AB-D77F-434A-8003-A258E3526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244" y="1749724"/>
            <a:ext cx="3055762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" name="TextBox 5"/>
          <p:cNvSpPr txBox="1"/>
          <p:nvPr/>
        </p:nvSpPr>
        <p:spPr>
          <a:xfrm>
            <a:off x="1066800" y="3317829"/>
            <a:ext cx="3619500" cy="537034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q = p + 3;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1066800" y="4613229"/>
            <a:ext cx="3619500" cy="537034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p += 6;</a:t>
            </a:r>
          </a:p>
        </p:txBody>
      </p:sp>
    </p:spTree>
    <p:extLst>
      <p:ext uri="{BB962C8B-B14F-4D97-AF65-F5344CB8AC3E}">
        <p14:creationId xmlns:p14="http://schemas.microsoft.com/office/powerpoint/2010/main" val="2491412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400" dirty="0">
                <a:ea typeface="굴림" panose="020B0600000101010101" pitchFamily="50" charset="-127"/>
              </a:rPr>
              <a:t>Subtracting an Integer from a Pointer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54439" y="1122680"/>
            <a:ext cx="8235190" cy="5108448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ea typeface="굴림" panose="020B0600000101010101" pitchFamily="50" charset="-127"/>
              </a:rPr>
              <a:t>If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p</a:t>
            </a:r>
            <a:r>
              <a:rPr lang="en-US" altLang="ko-KR" sz="2000" dirty="0">
                <a:ea typeface="굴림" panose="020B0600000101010101" pitchFamily="50" charset="-127"/>
              </a:rPr>
              <a:t> points to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a[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]</a:t>
            </a:r>
            <a:r>
              <a:rPr lang="en-US" altLang="ko-KR" sz="2000" dirty="0">
                <a:ea typeface="굴림" panose="020B0600000101010101" pitchFamily="50" charset="-127"/>
              </a:rPr>
              <a:t>, then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p</a:t>
            </a:r>
            <a:r>
              <a:rPr lang="en-US" altLang="ko-KR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  <a:r>
              <a:rPr lang="en-US" altLang="ko-KR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j</a:t>
            </a:r>
            <a:r>
              <a:rPr lang="en-US" altLang="ko-KR" sz="2000" dirty="0">
                <a:ea typeface="굴림" panose="020B0600000101010101" pitchFamily="50" charset="-127"/>
              </a:rPr>
              <a:t> points to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a[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-j]</a:t>
            </a:r>
            <a:endParaRPr lang="en-US" altLang="ko-KR" sz="2000" dirty="0">
              <a:ea typeface="굴림" panose="020B0600000101010101" pitchFamily="50" charset="-127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1066800" y="1971629"/>
            <a:ext cx="3619500" cy="537034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p = &amp;a[8];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1066800" y="3317829"/>
            <a:ext cx="3619500" cy="537034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q = p - 3;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1066800" y="4613229"/>
            <a:ext cx="3619500" cy="537034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p -= 6;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A81C5965-07C5-49A8-B1ED-B96EA785D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244" y="1715219"/>
            <a:ext cx="3008482" cy="36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589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400" dirty="0">
                <a:ea typeface="굴림" panose="020B0600000101010101" pitchFamily="50" charset="-127"/>
              </a:rPr>
              <a:t>Subtracting One Pointer from Another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794426"/>
            <a:ext cx="8682424" cy="5340991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ea typeface="굴림" panose="020B0600000101010101" pitchFamily="50" charset="-127"/>
              </a:rPr>
              <a:t>The result is the distance (measured in array elements) between the pointers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If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p</a:t>
            </a:r>
            <a:r>
              <a:rPr lang="en-US" altLang="ko-KR" sz="2000" dirty="0">
                <a:ea typeface="굴림" panose="020B0600000101010101" pitchFamily="50" charset="-127"/>
              </a:rPr>
              <a:t> and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q </a:t>
            </a:r>
            <a:r>
              <a:rPr lang="en-US" altLang="ko-KR" sz="2000" dirty="0">
                <a:ea typeface="굴림" panose="020B0600000101010101" pitchFamily="50" charset="-127"/>
              </a:rPr>
              <a:t>point to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a[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]</a:t>
            </a:r>
            <a:r>
              <a:rPr lang="en-US" altLang="ko-KR" sz="2000" dirty="0">
                <a:ea typeface="굴림" panose="020B0600000101010101" pitchFamily="50" charset="-127"/>
              </a:rPr>
              <a:t> and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a[j]</a:t>
            </a:r>
            <a:r>
              <a:rPr lang="en-US" altLang="ko-KR" sz="2000" dirty="0">
                <a:ea typeface="굴림" panose="020B0600000101010101" pitchFamily="50" charset="-127"/>
              </a:rPr>
              <a:t>, 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p</a:t>
            </a:r>
            <a:r>
              <a:rPr lang="en-US" altLang="ko-KR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-</a:t>
            </a:r>
            <a:r>
              <a:rPr lang="en-US" altLang="ko-KR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q</a:t>
            </a:r>
            <a:r>
              <a:rPr lang="en-US" altLang="ko-KR" sz="2000" dirty="0">
                <a:ea typeface="굴림" panose="020B0600000101010101" pitchFamily="50" charset="-127"/>
              </a:rPr>
              <a:t> is equal to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–</a:t>
            </a:r>
            <a:r>
              <a:rPr lang="en-US" altLang="ko-KR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j</a:t>
            </a:r>
          </a:p>
          <a:p>
            <a:pPr lvl="1"/>
            <a:endParaRPr lang="en-US" altLang="ko-KR" sz="2000" dirty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pPr lvl="1"/>
            <a:endParaRPr lang="en-US" altLang="ko-KR" sz="2000" dirty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pPr lvl="1"/>
            <a:endParaRPr lang="en-US" altLang="ko-KR" sz="2000" dirty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pPr lvl="1"/>
            <a:endParaRPr lang="en-US" altLang="ko-KR" sz="2000" dirty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r>
              <a:rPr lang="en-US" altLang="ko-KR" sz="2000" dirty="0">
                <a:ea typeface="굴림" panose="020B0600000101010101" pitchFamily="50" charset="-127"/>
              </a:rPr>
              <a:t>Operations that cause undefined behavior:</a:t>
            </a:r>
          </a:p>
          <a:p>
            <a:pPr lvl="1"/>
            <a:r>
              <a:rPr kumimoji="0" lang="en-US" altLang="ko-KR" sz="2000" dirty="0">
                <a:latin typeface="+mj-lt"/>
                <a:cs typeface="Helvetica" panose="020B0604020202020204" pitchFamily="34" charset="0"/>
              </a:rPr>
              <a:t>Performing pointer arithmetic that doesn’t point to an array element</a:t>
            </a:r>
          </a:p>
          <a:p>
            <a:pPr lvl="1"/>
            <a:r>
              <a:rPr kumimoji="0" lang="en-US" altLang="ko-KR" sz="2000" dirty="0">
                <a:latin typeface="+mj-lt"/>
                <a:cs typeface="Helvetica" panose="020B0604020202020204" pitchFamily="34" charset="0"/>
              </a:rPr>
              <a:t>Subtracting pointers unless both point to elements of the same array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841375" y="1767327"/>
            <a:ext cx="4100673" cy="1275698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p = &amp;a[5];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q = &amp;a[1];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</a:t>
            </a:r>
            <a:r>
              <a:rPr lang="en-US" sz="1600" dirty="0"/>
              <a:t> = p - q;   /* </a:t>
            </a:r>
            <a:r>
              <a:rPr lang="en-US" sz="1600" dirty="0" err="1"/>
              <a:t>i</a:t>
            </a:r>
            <a:r>
              <a:rPr lang="en-US" sz="1600" dirty="0"/>
              <a:t> is 4 */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</a:t>
            </a:r>
            <a:r>
              <a:rPr lang="en-US" sz="1600" dirty="0"/>
              <a:t> = q - p;   /* </a:t>
            </a:r>
            <a:r>
              <a:rPr lang="en-US" sz="1600" dirty="0" err="1"/>
              <a:t>i</a:t>
            </a:r>
            <a:r>
              <a:rPr lang="en-US" sz="1600" dirty="0"/>
              <a:t> is -4 */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425998F5-C196-402D-8879-4F2658075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648" y="1659613"/>
            <a:ext cx="3733800" cy="1296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017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Comparing Pointers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1041400"/>
            <a:ext cx="8235190" cy="5094017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ea typeface="굴림" panose="020B0600000101010101" pitchFamily="50" charset="-127"/>
              </a:rPr>
              <a:t>Operations using relational or equality operators </a:t>
            </a:r>
          </a:p>
          <a:p>
            <a:pPr lvl="1"/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&lt;</a:t>
            </a:r>
            <a:r>
              <a:rPr lang="en-US" altLang="ko-KR" sz="2000" dirty="0">
                <a:ea typeface="굴림" panose="020B0600000101010101" pitchFamily="50" charset="-127"/>
              </a:rPr>
              <a:t>,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&lt;=</a:t>
            </a:r>
            <a:r>
              <a:rPr lang="en-US" altLang="ko-KR" sz="2000" dirty="0">
                <a:ea typeface="굴림" panose="020B0600000101010101" pitchFamily="50" charset="-127"/>
              </a:rPr>
              <a:t>,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sz="2000" dirty="0">
                <a:ea typeface="굴림" panose="020B0600000101010101" pitchFamily="50" charset="-127"/>
              </a:rPr>
              <a:t>,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&gt;=,==,</a:t>
            </a:r>
            <a:r>
              <a:rPr lang="en-US" altLang="ko-KR" sz="2000" dirty="0">
                <a:ea typeface="굴림" panose="020B0600000101010101" pitchFamily="50" charset="-127"/>
              </a:rPr>
              <a:t> and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!=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Meaningful only for pointers to elements of the same array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Outcome depends on the relative positions of the two elements</a:t>
            </a:r>
            <a:endParaRPr lang="en-US" altLang="ko-KR" sz="3200" dirty="0">
              <a:ea typeface="굴림" panose="020B0600000101010101" pitchFamily="50" charset="-127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952129" y="2832152"/>
            <a:ext cx="5724418" cy="1275698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p = &amp;a[5];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q = &amp;a[1];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What is the outcome of (p &lt;= q)?	</a:t>
            </a:r>
            <a:r>
              <a:rPr lang="en-US" sz="1600" dirty="0">
                <a:solidFill>
                  <a:srgbClr val="FF0000"/>
                </a:solidFill>
              </a:rPr>
              <a:t>0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What about (p &gt;= q)?			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1921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400" dirty="0">
                <a:ea typeface="굴림" panose="020B0600000101010101" pitchFamily="50" charset="-127"/>
              </a:rPr>
              <a:t>Using an Array Name as a Pointer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794426"/>
            <a:ext cx="8608764" cy="5340991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ea typeface="굴림" panose="020B0600000101010101" pitchFamily="50" charset="-127"/>
              </a:rPr>
              <a:t>The name of an array can be used as a pointer to the first element in the array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sz="2400" dirty="0">
              <a:ea typeface="굴림" panose="020B0600000101010101" pitchFamily="50" charset="-127"/>
            </a:endParaRPr>
          </a:p>
          <a:p>
            <a:pPr lvl="1"/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a+i</a:t>
            </a:r>
            <a:r>
              <a:rPr lang="en-US" altLang="ko-KR" sz="2000" dirty="0">
                <a:ea typeface="굴림" panose="020B0600000101010101" pitchFamily="50" charset="-127"/>
              </a:rPr>
              <a:t> is the same as 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&amp;a[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*(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a+i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)</a:t>
            </a:r>
            <a:r>
              <a:rPr lang="en-US" altLang="ko-KR" sz="2000" dirty="0">
                <a:ea typeface="굴림" panose="020B0600000101010101" pitchFamily="50" charset="-127"/>
              </a:rPr>
              <a:t>is the same as 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a[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]</a:t>
            </a:r>
          </a:p>
          <a:p>
            <a:r>
              <a:rPr lang="en-US" altLang="ko-KR" sz="2000" dirty="0">
                <a:ea typeface="굴림" panose="020B0600000101010101" pitchFamily="50" charset="-127"/>
              </a:rPr>
              <a:t>An array name </a:t>
            </a:r>
            <a:r>
              <a:rPr lang="en-US" altLang="ko-KR" sz="2000" b="1" dirty="0">
                <a:solidFill>
                  <a:srgbClr val="FF0000"/>
                </a:solidFill>
                <a:ea typeface="굴림" panose="020B0600000101010101" pitchFamily="50" charset="-127"/>
              </a:rPr>
              <a:t>cannot</a:t>
            </a:r>
            <a:r>
              <a:rPr lang="en-US" altLang="ko-KR" sz="2000" dirty="0">
                <a:ea typeface="굴림" panose="020B0600000101010101" pitchFamily="50" charset="-127"/>
              </a:rPr>
              <a:t> be assigned a new value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This is because array name is </a:t>
            </a:r>
            <a:r>
              <a:rPr lang="en-US" altLang="ko-KR" sz="2000" b="1" dirty="0">
                <a:solidFill>
                  <a:srgbClr val="FF0000"/>
                </a:solidFill>
                <a:ea typeface="굴림" panose="020B0600000101010101" pitchFamily="50" charset="-127"/>
              </a:rPr>
              <a:t>not a pointer variable</a:t>
            </a: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pPr lvl="1"/>
            <a:endParaRPr lang="en-US" altLang="ko-KR" sz="1200" dirty="0"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Use a pointer variable to do this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841375" y="1131641"/>
            <a:ext cx="6977865" cy="1029476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a[10];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*a = 7;        /* stores 7 in a[0] */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*(a+1) = 12;   /* stores 12 in a[1] */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65199" y="3633611"/>
            <a:ext cx="6977865" cy="783255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while (*a != 0)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	a++;           /*** compile error ***/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1000759" y="4761403"/>
            <a:ext cx="6977865" cy="1029476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*p = a;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while (*p != 0)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	p++; </a:t>
            </a:r>
          </a:p>
        </p:txBody>
      </p:sp>
    </p:spTree>
    <p:extLst>
      <p:ext uri="{BB962C8B-B14F-4D97-AF65-F5344CB8AC3E}">
        <p14:creationId xmlns:p14="http://schemas.microsoft.com/office/powerpoint/2010/main" val="1144517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Array Arguments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944880"/>
            <a:ext cx="8235190" cy="5190537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ea typeface="굴림" panose="020B0600000101010101" pitchFamily="50" charset="-127"/>
              </a:rPr>
              <a:t>An array name is passed as a pointer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841375" y="1378608"/>
            <a:ext cx="6710737" cy="27530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find_largest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a[], </a:t>
            </a:r>
            <a:r>
              <a:rPr lang="en-US" sz="1600" dirty="0" err="1"/>
              <a:t>int</a:t>
            </a:r>
            <a:r>
              <a:rPr lang="en-US" sz="1600" dirty="0"/>
              <a:t> n)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{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, max;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	 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  max = a[0];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  for (</a:t>
            </a:r>
            <a:r>
              <a:rPr lang="en-US" sz="1600" dirty="0" err="1"/>
              <a:t>i</a:t>
            </a:r>
            <a:r>
              <a:rPr lang="en-US" sz="1600" dirty="0"/>
              <a:t> = 1; </a:t>
            </a:r>
            <a:r>
              <a:rPr lang="en-US" sz="1600" dirty="0" err="1"/>
              <a:t>i</a:t>
            </a:r>
            <a:r>
              <a:rPr lang="en-US" sz="1600" dirty="0"/>
              <a:t> &lt; n;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    if (a[</a:t>
            </a:r>
            <a:r>
              <a:rPr lang="en-US" sz="1600" dirty="0" err="1"/>
              <a:t>i</a:t>
            </a:r>
            <a:r>
              <a:rPr lang="en-US" sz="1600" dirty="0"/>
              <a:t>] &gt; max)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      max = a[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  return max;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}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41375" y="4441020"/>
            <a:ext cx="6710737" cy="783255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b[10];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c = </a:t>
            </a:r>
            <a:r>
              <a:rPr lang="en-US" sz="1600" dirty="0" err="1"/>
              <a:t>find_largest</a:t>
            </a:r>
            <a:r>
              <a:rPr lang="en-US" sz="1600" dirty="0"/>
              <a:t>(b, 10)</a:t>
            </a:r>
          </a:p>
        </p:txBody>
      </p:sp>
    </p:spTree>
    <p:extLst>
      <p:ext uri="{BB962C8B-B14F-4D97-AF65-F5344CB8AC3E}">
        <p14:creationId xmlns:p14="http://schemas.microsoft.com/office/powerpoint/2010/main" val="2677675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Array Arguments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1036320"/>
            <a:ext cx="8820318" cy="5099097"/>
          </a:xfrm>
          <a:prstGeom prst="rect">
            <a:avLst/>
          </a:prstGeom>
        </p:spPr>
        <p:txBody>
          <a:bodyPr anchor="t"/>
          <a:lstStyle/>
          <a:p>
            <a:pPr>
              <a:defRPr/>
            </a:pPr>
            <a:r>
              <a:rPr lang="en-US" altLang="ko-KR" sz="2000" i="1" dirty="0">
                <a:solidFill>
                  <a:srgbClr val="0000FF"/>
                </a:solidFill>
                <a:ea typeface="굴림" panose="020B0600000101010101" pitchFamily="50" charset="-127"/>
              </a:rPr>
              <a:t>Consequence 1</a:t>
            </a:r>
            <a:r>
              <a:rPr lang="en-US" altLang="ko-KR" sz="2000" i="1" dirty="0">
                <a:ea typeface="굴림" panose="020B0600000101010101" pitchFamily="50" charset="-127"/>
              </a:rPr>
              <a:t>:</a:t>
            </a:r>
            <a:r>
              <a:rPr lang="en-US" altLang="ko-KR" sz="2000" dirty="0">
                <a:ea typeface="굴림" panose="020B0600000101010101" pitchFamily="50" charset="-127"/>
              </a:rPr>
              <a:t> An array argument </a:t>
            </a:r>
            <a:r>
              <a:rPr lang="en-US" altLang="ko-KR" sz="2000" b="1" i="1" dirty="0">
                <a:ea typeface="굴림" panose="020B0600000101010101" pitchFamily="50" charset="-127"/>
              </a:rPr>
              <a:t>isn’t protected </a:t>
            </a:r>
            <a:r>
              <a:rPr lang="en-US" altLang="ko-KR" sz="2000" dirty="0">
                <a:ea typeface="굴림" panose="020B0600000101010101" pitchFamily="50" charset="-127"/>
              </a:rPr>
              <a:t>against change in its element</a:t>
            </a:r>
          </a:p>
          <a:p>
            <a:pPr>
              <a:defRPr/>
            </a:pPr>
            <a:r>
              <a:rPr lang="en-US" altLang="ko-KR" sz="2000" dirty="0">
                <a:ea typeface="굴림" panose="020B0600000101010101" pitchFamily="50" charset="-127"/>
              </a:rPr>
              <a:t>Use 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const</a:t>
            </a:r>
            <a:r>
              <a:rPr lang="en-US" altLang="ko-KR" sz="2000" dirty="0">
                <a:ea typeface="굴림" panose="020B0600000101010101" pitchFamily="50" charset="-127"/>
              </a:rPr>
              <a:t> if a function should not change the array</a:t>
            </a:r>
          </a:p>
          <a:p>
            <a:pPr lvl="1">
              <a:defRPr/>
            </a:pPr>
            <a:endParaRPr lang="en-US" altLang="ko-KR" sz="2400" dirty="0">
              <a:ea typeface="굴림" panose="020B0600000101010101" pitchFamily="50" charset="-127"/>
            </a:endParaRPr>
          </a:p>
          <a:p>
            <a:pPr lvl="1">
              <a:defRPr/>
            </a:pPr>
            <a:endParaRPr lang="en-US" altLang="ko-KR" sz="2400" dirty="0">
              <a:ea typeface="굴림" panose="020B0600000101010101" pitchFamily="50" charset="-127"/>
            </a:endParaRPr>
          </a:p>
          <a:p>
            <a:pPr lvl="1">
              <a:defRPr/>
            </a:pPr>
            <a:endParaRPr lang="en-US" altLang="ko-KR" sz="800" dirty="0">
              <a:ea typeface="굴림" panose="020B0600000101010101" pitchFamily="50" charset="-127"/>
            </a:endParaRPr>
          </a:p>
          <a:p>
            <a:pPr lvl="1">
              <a:defRPr/>
            </a:pPr>
            <a:endParaRPr lang="en-US" altLang="ko-KR" sz="2400" dirty="0"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sz="2000" dirty="0">
                <a:ea typeface="굴림" panose="020B0600000101010101" pitchFamily="50" charset="-127"/>
              </a:rPr>
              <a:t>Compiler produces an error if any element of 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a</a:t>
            </a:r>
            <a:r>
              <a:rPr lang="en-US" altLang="ko-KR" sz="2000" dirty="0">
                <a:ea typeface="굴림" panose="020B0600000101010101" pitchFamily="50" charset="-127"/>
              </a:rPr>
              <a:t> is changed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841375" y="1990485"/>
            <a:ext cx="6905946" cy="1275698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find_largest</a:t>
            </a:r>
            <a:r>
              <a:rPr lang="en-US" sz="1600" dirty="0"/>
              <a:t>(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int</a:t>
            </a:r>
            <a:r>
              <a:rPr lang="en-US" sz="1600" dirty="0"/>
              <a:t> a[], </a:t>
            </a:r>
            <a:r>
              <a:rPr lang="en-US" sz="1600" dirty="0" err="1"/>
              <a:t>int</a:t>
            </a:r>
            <a:r>
              <a:rPr lang="en-US" sz="1600" dirty="0"/>
              <a:t> n)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{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   ...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2487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Array Arguments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1193800"/>
            <a:ext cx="8430964" cy="4941617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i="1" dirty="0">
                <a:solidFill>
                  <a:srgbClr val="0000FF"/>
                </a:solidFill>
                <a:ea typeface="굴림" panose="020B0600000101010101" pitchFamily="50" charset="-127"/>
              </a:rPr>
              <a:t>Consequence 2:</a:t>
            </a:r>
            <a:r>
              <a:rPr lang="en-US" altLang="ko-KR" sz="2000" dirty="0">
                <a:ea typeface="굴림" panose="020B0600000101010101" pitchFamily="50" charset="-127"/>
              </a:rPr>
              <a:t> The time required to pass an array to a function doesn’t depend on the size of the array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There’s no penalty for passing a large array, since no copy of the array is made</a:t>
            </a:r>
          </a:p>
          <a:p>
            <a:r>
              <a:rPr lang="en-US" altLang="ko-KR" sz="2000" i="1" dirty="0">
                <a:solidFill>
                  <a:srgbClr val="0000FF"/>
                </a:solidFill>
                <a:ea typeface="굴림" panose="020B0600000101010101" pitchFamily="50" charset="-127"/>
              </a:rPr>
              <a:t>Consequence 3</a:t>
            </a:r>
            <a:r>
              <a:rPr lang="en-US" altLang="ko-KR" sz="2000" i="1" dirty="0">
                <a:ea typeface="굴림" panose="020B0600000101010101" pitchFamily="50" charset="-127"/>
              </a:rPr>
              <a:t>:</a:t>
            </a:r>
            <a:r>
              <a:rPr lang="en-US" altLang="ko-KR" sz="2000" dirty="0">
                <a:ea typeface="굴림" panose="020B0600000101010101" pitchFamily="50" charset="-127"/>
              </a:rPr>
              <a:t> An array parameter can be declared as a pointer if desired</a:t>
            </a: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Identical to declaring as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int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a[] 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Except that 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a</a:t>
            </a:r>
            <a:r>
              <a:rPr lang="en-US" altLang="ko-KR" sz="2000" dirty="0">
                <a:ea typeface="굴림" panose="020B0600000101010101" pitchFamily="50" charset="-127"/>
              </a:rPr>
              <a:t> itself cannot be modified since it is an array name</a:t>
            </a:r>
          </a:p>
          <a:p>
            <a:endParaRPr lang="en-US" altLang="ko-KR" sz="2000" dirty="0">
              <a:ea typeface="굴림" panose="020B0600000101010101" pitchFamily="50" charset="-127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882891" y="3026759"/>
            <a:ext cx="7224447" cy="1275698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find_largest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*a, </a:t>
            </a:r>
            <a:r>
              <a:rPr lang="en-US" sz="1600" dirty="0" err="1"/>
              <a:t>int</a:t>
            </a:r>
            <a:r>
              <a:rPr lang="en-US" sz="1600" dirty="0"/>
              <a:t> n)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{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   ...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2109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Array Arguments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1066800"/>
            <a:ext cx="8235190" cy="5068617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i="1" dirty="0">
                <a:solidFill>
                  <a:srgbClr val="0000FF"/>
                </a:solidFill>
                <a:ea typeface="굴림" panose="020B0600000101010101" pitchFamily="50" charset="-127"/>
              </a:rPr>
              <a:t>Consequence 4:</a:t>
            </a:r>
            <a:r>
              <a:rPr lang="en-US" altLang="ko-KR" sz="2000" dirty="0">
                <a:ea typeface="굴림" panose="020B0600000101010101" pitchFamily="50" charset="-127"/>
              </a:rPr>
              <a:t> A function with an array parameter can be passed an array “slice”—a sequence of consecutive elements</a:t>
            </a: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r>
              <a:rPr lang="en-US" altLang="ko-KR" sz="2000" dirty="0">
                <a:ea typeface="굴림" panose="020B0600000101010101" pitchFamily="50" charset="-127"/>
              </a:rPr>
              <a:t>An example that applies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50" charset="-127"/>
              </a:rPr>
              <a:t>find_largest</a:t>
            </a:r>
            <a:r>
              <a:rPr lang="en-US" altLang="ko-KR" sz="2000" dirty="0">
                <a:ea typeface="굴림" panose="020B0600000101010101" pitchFamily="50" charset="-127"/>
              </a:rPr>
              <a:t> to elements 5 through 14 of an array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  <a:r>
              <a:rPr lang="en-US" altLang="ko-KR" sz="2000" dirty="0">
                <a:ea typeface="굴림" panose="020B0600000101010101" pitchFamily="50" charset="-127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</a:rPr>
              <a:t>	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841375" y="2989450"/>
            <a:ext cx="6936769" cy="537034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largest = </a:t>
            </a:r>
            <a:r>
              <a:rPr lang="en-US" sz="1600" dirty="0" err="1"/>
              <a:t>find_largest</a:t>
            </a:r>
            <a:r>
              <a:rPr lang="en-US" sz="1600" dirty="0"/>
              <a:t>(&amp;b[5], 10);</a:t>
            </a:r>
          </a:p>
        </p:txBody>
      </p:sp>
    </p:spTree>
    <p:extLst>
      <p:ext uri="{BB962C8B-B14F-4D97-AF65-F5344CB8AC3E}">
        <p14:creationId xmlns:p14="http://schemas.microsoft.com/office/powerpoint/2010/main" val="272105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A Close Look at C Variable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445118" y="2016496"/>
            <a:ext cx="8367464" cy="4358603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ea typeface="굴림" panose="020B0600000101010101" pitchFamily="50" charset="-127"/>
              </a:rPr>
              <a:t>Elements of a variable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Name: ‘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2000" dirty="0">
                <a:ea typeface="굴림" panose="020B0600000101010101" pitchFamily="50" charset="-127"/>
              </a:rPr>
              <a:t>’ is the name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Value: often changes over time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Address: memory location where its value is stored</a:t>
            </a:r>
          </a:p>
          <a:p>
            <a:pPr lvl="2"/>
            <a:r>
              <a:rPr lang="en-US" altLang="ko-KR" sz="1600" dirty="0">
                <a:ea typeface="굴림" panose="020B0600000101010101" pitchFamily="50" charset="-127"/>
              </a:rPr>
              <a:t>i.e., the start address of consecutive bytes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r>
              <a:rPr lang="en-US" altLang="ko-KR" sz="2000" dirty="0">
                <a:ea typeface="굴림" panose="020B0600000101010101" pitchFamily="50" charset="-127"/>
              </a:rPr>
              <a:t>Pointer variable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A special variable whose value is an address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Called “X” (type) pointer</a:t>
            </a:r>
          </a:p>
          <a:p>
            <a:pPr lvl="2"/>
            <a:r>
              <a:rPr lang="en-US" altLang="ko-KR" sz="1600" dirty="0" err="1"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ea typeface="굴림" panose="020B0600000101010101" pitchFamily="50" charset="-127"/>
              </a:rPr>
              <a:t> pointer, char pointer, long pointer, etc.</a:t>
            </a:r>
          </a:p>
          <a:p>
            <a:pPr lvl="2"/>
            <a:r>
              <a:rPr lang="en-US" altLang="ko-KR" sz="1600" dirty="0">
                <a:ea typeface="굴림" panose="020B0600000101010101" pitchFamily="50" charset="-127"/>
              </a:rPr>
              <a:t>Its value is interpreted as the </a:t>
            </a:r>
            <a:r>
              <a:rPr lang="en-US" altLang="ko-KR" sz="1600" b="1" i="1" dirty="0">
                <a:ea typeface="굴림" panose="020B0600000101010101" pitchFamily="50" charset="-127"/>
              </a:rPr>
              <a:t>start address </a:t>
            </a:r>
            <a:r>
              <a:rPr lang="en-US" altLang="ko-KR" sz="1600" dirty="0">
                <a:ea typeface="굴림" panose="020B0600000101010101" pitchFamily="50" charset="-127"/>
              </a:rPr>
              <a:t>of type X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41375" y="1018759"/>
            <a:ext cx="2992701" cy="997737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lnSpc>
                <a:spcPct val="150000"/>
              </a:lnSpc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pPr algn="l">
              <a:lnSpc>
                <a:spcPct val="150000"/>
              </a:lnSpc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</a:t>
            </a:r>
            <a:r>
              <a:rPr lang="en-US" sz="1600" dirty="0"/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3002570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Array Declaration vs. Pointer Declaration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1122680"/>
            <a:ext cx="8235190" cy="5012737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ea typeface="굴림" panose="020B0600000101010101" pitchFamily="50" charset="-127"/>
              </a:rPr>
              <a:t>The following declaration causes the compiler to set aside space for 10 integers and assign the address of first element to a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	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a[10];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  *a = 0; /* What happens? */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ko-KR" dirty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r>
              <a:rPr lang="en-US" altLang="ko-KR" sz="2000" dirty="0">
                <a:ea typeface="굴림" panose="020B0600000101010101" pitchFamily="50" charset="-127"/>
              </a:rPr>
              <a:t>The following declaration causes the compiler to allocate space for a pointer variable: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	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*a;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  *a = 0; /* What happens? */</a:t>
            </a:r>
          </a:p>
        </p:txBody>
      </p:sp>
    </p:spTree>
    <p:extLst>
      <p:ext uri="{BB962C8B-B14F-4D97-AF65-F5344CB8AC3E}">
        <p14:creationId xmlns:p14="http://schemas.microsoft.com/office/powerpoint/2010/main" val="201735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>
            <a:spLocks noGrp="1"/>
          </p:cNvSpPr>
          <p:nvPr>
            <p:ph type="title"/>
          </p:nvPr>
        </p:nvSpPr>
        <p:spPr>
          <a:xfrm>
            <a:off x="445118" y="188913"/>
            <a:ext cx="823057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Double Pointer</a:t>
            </a:r>
            <a:endParaRPr/>
          </a:p>
        </p:txBody>
      </p:sp>
      <p:sp>
        <p:nvSpPr>
          <p:cNvPr id="72" name="Google Shape;72;p2"/>
          <p:cNvSpPr txBox="1"/>
          <p:nvPr/>
        </p:nvSpPr>
        <p:spPr>
          <a:xfrm>
            <a:off x="1200151" y="1109012"/>
            <a:ext cx="3621404" cy="4576345"/>
          </a:xfrm>
          <a:prstGeom prst="rect">
            <a:avLst/>
          </a:prstGeom>
          <a:solidFill>
            <a:srgbClr val="EAEAEA"/>
          </a:solidFill>
          <a:ln w="12700" cap="flat" cmpd="sng">
            <a:solidFill>
              <a:srgbClr val="7F7F7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2000" tIns="144000" rIns="252000" bIns="144000" anchor="t" anchorCtr="0">
            <a:norm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j; 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*p = &amp;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*q = &amp;j;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**k = &amp;p;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endParaRPr sz="16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3" name="Google Shape;7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4812" y="1103440"/>
            <a:ext cx="2489200" cy="829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445118" y="188913"/>
            <a:ext cx="823057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Double Pointer</a:t>
            </a:r>
            <a:endParaRPr/>
          </a:p>
        </p:txBody>
      </p:sp>
      <p:sp>
        <p:nvSpPr>
          <p:cNvPr id="79" name="Google Shape;79;p3"/>
          <p:cNvSpPr txBox="1"/>
          <p:nvPr/>
        </p:nvSpPr>
        <p:spPr>
          <a:xfrm>
            <a:off x="1200151" y="1109012"/>
            <a:ext cx="3621404" cy="4576345"/>
          </a:xfrm>
          <a:prstGeom prst="rect">
            <a:avLst/>
          </a:prstGeom>
          <a:solidFill>
            <a:srgbClr val="EAEAEA"/>
          </a:solidFill>
          <a:ln w="12700" cap="flat" cmpd="sng">
            <a:solidFill>
              <a:srgbClr val="7F7F7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2000" tIns="144000" rIns="252000" bIns="144000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j; 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*p = &amp;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*q = &amp;j;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**k = &amp;p;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endParaRPr sz="16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*p = 1;  // </a:t>
            </a:r>
            <a:r>
              <a:rPr lang="en-US" sz="1600" i="0" u="none" strike="noStrike" cap="none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i="0" u="none" strike="noStrike" cap="none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= 1; </a:t>
            </a:r>
            <a:endParaRPr sz="1800"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*q = 2;  // j = 2;</a:t>
            </a:r>
            <a:endParaRPr sz="1600" b="1" i="0" u="none" strike="noStrike" cap="none" dirty="0">
              <a:solidFill>
                <a:srgbClr val="0000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0" name="Google Shape;8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4812" y="1103440"/>
            <a:ext cx="2489200" cy="829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84812" y="2069650"/>
            <a:ext cx="2489200" cy="829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45118" y="188913"/>
            <a:ext cx="823057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Double Pointer</a:t>
            </a:r>
            <a:endParaRPr/>
          </a:p>
        </p:txBody>
      </p:sp>
      <p:sp>
        <p:nvSpPr>
          <p:cNvPr id="87" name="Google Shape;87;p4"/>
          <p:cNvSpPr txBox="1"/>
          <p:nvPr/>
        </p:nvSpPr>
        <p:spPr>
          <a:xfrm>
            <a:off x="1200151" y="1109012"/>
            <a:ext cx="3621300" cy="4576200"/>
          </a:xfrm>
          <a:prstGeom prst="rect">
            <a:avLst/>
          </a:prstGeom>
          <a:solidFill>
            <a:srgbClr val="EAEAEA"/>
          </a:solidFill>
          <a:ln w="12700" cap="flat" cmpd="sng">
            <a:solidFill>
              <a:srgbClr val="7F7F7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2000" tIns="144000" rIns="252000" bIns="144000" anchor="t" anchorCtr="0">
            <a:norm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j; 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*p = &amp;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*q = &amp;j;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**k = &amp;p;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endParaRPr sz="16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*p = 1;  // 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1; 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*q = 2;  // j = 2;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*k = q;  // p = q;</a:t>
            </a:r>
            <a:endParaRPr sz="1600"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k = &amp;q; // k points to q</a:t>
            </a:r>
            <a:endParaRPr sz="1600" b="1" i="0" u="none" strike="noStrike" cap="none" dirty="0">
              <a:solidFill>
                <a:srgbClr val="0000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8" name="Google Shape;8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4812" y="1103440"/>
            <a:ext cx="2489200" cy="829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84812" y="2069650"/>
            <a:ext cx="2489200" cy="829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84812" y="3035860"/>
            <a:ext cx="2489200" cy="829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445118" y="188913"/>
            <a:ext cx="823057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Double Pointer</a:t>
            </a:r>
            <a:endParaRPr/>
          </a:p>
        </p:txBody>
      </p:sp>
      <p:sp>
        <p:nvSpPr>
          <p:cNvPr id="96" name="Google Shape;96;p5"/>
          <p:cNvSpPr txBox="1"/>
          <p:nvPr/>
        </p:nvSpPr>
        <p:spPr>
          <a:xfrm>
            <a:off x="797380" y="945727"/>
            <a:ext cx="3621404" cy="5291787"/>
          </a:xfrm>
          <a:prstGeom prst="rect">
            <a:avLst/>
          </a:prstGeom>
          <a:solidFill>
            <a:srgbClr val="EAEAEA"/>
          </a:solidFill>
          <a:ln w="12700" cap="flat" cmpd="sng">
            <a:solidFill>
              <a:srgbClr val="7F7F7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2000" tIns="144000" rIns="252000" bIns="1440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j; 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*p = &amp;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*q = &amp;j;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**k = &amp;p;</a:t>
            </a:r>
            <a:endParaRPr lang="en-US"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endParaRPr sz="16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*p = 1;  // 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1; 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*q = 2;  // j = 2;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*k = q;  // p = q;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k = &amp;q; // k points to q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*k = &amp;</a:t>
            </a:r>
            <a:r>
              <a:rPr lang="en-US" sz="1600" i="0" u="none" strike="noStrike" cap="none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i="0" u="none" strike="noStrike" cap="none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; // q = &amp;</a:t>
            </a:r>
            <a:r>
              <a:rPr lang="en-US" sz="1600" i="0" u="none" strike="noStrike" cap="none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i="0" u="none" strike="noStrike" cap="none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*p = 3;  // j = 3;</a:t>
            </a:r>
            <a:endParaRPr sz="1600" b="1" i="0" u="none" strike="noStrike" cap="none" dirty="0">
              <a:solidFill>
                <a:srgbClr val="0000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4812" y="1103440"/>
            <a:ext cx="2489200" cy="829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84812" y="2069650"/>
            <a:ext cx="2489200" cy="829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84812" y="3035860"/>
            <a:ext cx="2489200" cy="829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84812" y="4002070"/>
            <a:ext cx="2489200" cy="829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445118" y="188913"/>
            <a:ext cx="823057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Double Pointer</a:t>
            </a:r>
            <a:endParaRPr/>
          </a:p>
        </p:txBody>
      </p:sp>
      <p:sp>
        <p:nvSpPr>
          <p:cNvPr id="106" name="Google Shape;106;p6"/>
          <p:cNvSpPr txBox="1"/>
          <p:nvPr/>
        </p:nvSpPr>
        <p:spPr>
          <a:xfrm>
            <a:off x="1169988" y="866785"/>
            <a:ext cx="3621404" cy="5446929"/>
          </a:xfrm>
          <a:prstGeom prst="rect">
            <a:avLst/>
          </a:prstGeom>
          <a:solidFill>
            <a:srgbClr val="EAEAEA"/>
          </a:solidFill>
          <a:ln w="12700" cap="flat" cmpd="sng">
            <a:solidFill>
              <a:srgbClr val="7F7F7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2000" tIns="144000" rIns="252000" bIns="144000" anchor="t" anchorCtr="0">
            <a:normAutofit lnSpcReduction="10000"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j; 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*p = &amp;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*q = &amp;j;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**k = &amp;p;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endParaRPr sz="16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*p = 1;  // 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1; 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*q = 2;  // j = 2;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*k = q;  // p = q;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k = &amp;q; // k points to q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*k = &amp;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// q = &amp;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*p = 3;  // j = 3;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**k = 4; // </a:t>
            </a:r>
            <a:r>
              <a:rPr lang="en-US" sz="1600" i="0" u="none" strike="noStrike" cap="none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i="0" u="none" strike="noStrike" cap="none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= 4;</a:t>
            </a:r>
            <a:endParaRPr sz="1800"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7" name="Google Shape;10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4812" y="1163425"/>
            <a:ext cx="2489200" cy="829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84812" y="2129635"/>
            <a:ext cx="2489200" cy="829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84812" y="3095845"/>
            <a:ext cx="2489200" cy="829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84812" y="4062055"/>
            <a:ext cx="2489200" cy="829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84812" y="5028264"/>
            <a:ext cx="2489200" cy="829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445118" y="188913"/>
            <a:ext cx="823057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 Pointer Declarations</a:t>
            </a:r>
            <a:endParaRPr/>
          </a:p>
        </p:txBody>
      </p:sp>
      <p:sp>
        <p:nvSpPr>
          <p:cNvPr id="117" name="Google Shape;117;p7"/>
          <p:cNvSpPr txBox="1">
            <a:spLocks noGrp="1"/>
          </p:cNvSpPr>
          <p:nvPr>
            <p:ph type="body" idx="1"/>
          </p:nvPr>
        </p:nvSpPr>
        <p:spPr>
          <a:xfrm>
            <a:off x="395536" y="794427"/>
            <a:ext cx="8235190" cy="1197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90"/>
              <a:buFont typeface="Arial" panose="020B0604020202020204" pitchFamily="34" charset="0"/>
              <a:buChar char="•"/>
            </a:pPr>
            <a:r>
              <a:rPr lang="en-US" dirty="0"/>
              <a:t>Rule: [], () takes precedence over *, but parenthesis has the highest priority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SzPts val="2790"/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https://cseweb.ucsd.edu/~ricko/rt_lt.rule.html</a:t>
            </a:r>
            <a:r>
              <a:rPr lang="en-US" sz="2000" dirty="0"/>
              <a:t> </a:t>
            </a:r>
            <a:endParaRPr sz="2000" dirty="0"/>
          </a:p>
          <a:p>
            <a:pPr lvl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2790"/>
              <a:buFont typeface="Arial" panose="020B0604020202020204" pitchFamily="34" charset="0"/>
              <a:buChar char="•"/>
            </a:pPr>
            <a:r>
              <a:rPr lang="en-US" dirty="0"/>
              <a:t>Strategy: start with identifier, from inside to outside</a:t>
            </a:r>
            <a:endParaRPr dirty="0"/>
          </a:p>
        </p:txBody>
      </p:sp>
      <p:sp>
        <p:nvSpPr>
          <p:cNvPr id="118" name="Google Shape;118;p7"/>
          <p:cNvSpPr txBox="1"/>
          <p:nvPr/>
        </p:nvSpPr>
        <p:spPr>
          <a:xfrm>
            <a:off x="841375" y="2042872"/>
            <a:ext cx="7602867" cy="4815128"/>
          </a:xfrm>
          <a:prstGeom prst="rect">
            <a:avLst/>
          </a:prstGeom>
          <a:solidFill>
            <a:srgbClr val="EAEAEA"/>
          </a:solidFill>
          <a:ln w="12700" cap="flat" cmpd="sng">
            <a:solidFill>
              <a:srgbClr val="7F7F7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2000" tIns="144000" rIns="252000" bIns="1440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*p[10];   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p is an </a:t>
            </a:r>
            <a:r>
              <a:rPr lang="en-US" sz="140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([]) of 10 int pointers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(*p)[10]; 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p is a </a:t>
            </a:r>
            <a:r>
              <a:rPr lang="en-US" sz="140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pointer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(*) to array of 10 integers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*(*p)[10];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p is a </a:t>
            </a:r>
            <a:r>
              <a:rPr lang="en-US" sz="140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pointer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(*) to array of 10 int pointers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(*pf)(void); 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pf is a </a:t>
            </a:r>
            <a:r>
              <a:rPr lang="en-US" sz="140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pointer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to a function returning int</a:t>
            </a:r>
            <a:endParaRPr sz="14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*pf(void); 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pf is a </a:t>
            </a:r>
            <a:r>
              <a:rPr lang="en-US" sz="140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that returns int pointer (int *)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(*pf[10])(void);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pf is an array of 10 pointers to function returning int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altLang="ko-KR" sz="14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pf[](void);</a:t>
            </a:r>
          </a:p>
          <a:p>
            <a:pPr algn="l">
              <a:lnSpc>
                <a:spcPct val="150000"/>
              </a:lnSpc>
              <a:buClr>
                <a:srgbClr val="000000"/>
              </a:buClr>
              <a:buSzPts val="1266"/>
            </a:pPr>
            <a:r>
              <a:rPr lang="en-US" altLang="ko-KR" sz="1400" dirty="0">
                <a:latin typeface="Courier New"/>
                <a:ea typeface="Courier New"/>
                <a:cs typeface="Courier New"/>
                <a:sym typeface="Courier New"/>
              </a:rPr>
              <a:t>// pf is an array of functions that returns an int (</a:t>
            </a:r>
            <a:r>
              <a:rPr lang="en-US" altLang="ko-KR" sz="1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ILLEGAL</a:t>
            </a:r>
            <a:r>
              <a:rPr lang="en-US" altLang="ko-KR" sz="1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0836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>
            <a:spLocks noGrp="1"/>
          </p:cNvSpPr>
          <p:nvPr>
            <p:ph type="title"/>
          </p:nvPr>
        </p:nvSpPr>
        <p:spPr>
          <a:xfrm>
            <a:off x="445118" y="188913"/>
            <a:ext cx="823057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Exercise</a:t>
            </a:r>
            <a:endParaRPr/>
          </a:p>
        </p:txBody>
      </p:sp>
      <p:sp>
        <p:nvSpPr>
          <p:cNvPr id="124" name="Google Shape;124;p8"/>
          <p:cNvSpPr txBox="1">
            <a:spLocks noGrp="1"/>
          </p:cNvSpPr>
          <p:nvPr>
            <p:ph type="body" idx="1"/>
          </p:nvPr>
        </p:nvSpPr>
        <p:spPr>
          <a:xfrm>
            <a:off x="395536" y="794426"/>
            <a:ext cx="8235190" cy="534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90"/>
              <a:buFont typeface="Arial" panose="020B0604020202020204" pitchFamily="34" charset="0"/>
              <a:buChar char="•"/>
            </a:pPr>
            <a:r>
              <a:rPr lang="en-US" sz="1800" dirty="0"/>
              <a:t>Pointers is an efficient and essential tool in C programming</a:t>
            </a:r>
            <a:endParaRPr dirty="0"/>
          </a:p>
          <a:p>
            <a:pPr lvl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2790"/>
              <a:buFont typeface="Arial" panose="020B0604020202020204" pitchFamily="34" charset="0"/>
              <a:buChar char="•"/>
            </a:pPr>
            <a:r>
              <a:rPr lang="en-US" sz="1800" dirty="0"/>
              <a:t>But can be very confusing -- only practice makes perfect!</a:t>
            </a:r>
            <a:endParaRPr dirty="0"/>
          </a:p>
          <a:p>
            <a:pPr marL="719066" lvl="1" indent="-17145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endParaRPr sz="1200" dirty="0"/>
          </a:p>
        </p:txBody>
      </p:sp>
      <p:graphicFrame>
        <p:nvGraphicFramePr>
          <p:cNvPr id="125" name="Google Shape;125;p8"/>
          <p:cNvGraphicFramePr/>
          <p:nvPr/>
        </p:nvGraphicFramePr>
        <p:xfrm>
          <a:off x="476250" y="2315641"/>
          <a:ext cx="8191425" cy="2491105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9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An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*An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**An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Compiles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Potential bad </a:t>
                      </a:r>
                      <a:endParaRPr lang="en-US" altLang="ko-KR" sz="14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pointer </a:t>
                      </a:r>
                      <a:endParaRPr lang="en-US" altLang="ko-KR" sz="14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dereference </a:t>
                      </a:r>
                      <a:endParaRPr lang="en-US" altLang="ko-KR" sz="14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sizeof()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Compiles (Y/N)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Potential bad </a:t>
                      </a:r>
                      <a:endParaRPr lang="en-US" altLang="ko-KR" sz="14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pointer </a:t>
                      </a:r>
                      <a:endParaRPr lang="en-US" altLang="ko-KR" sz="14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dereference </a:t>
                      </a: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sizeof()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Compiles (Y/N)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Potential bad </a:t>
                      </a:r>
                      <a:endParaRPr lang="en-US" altLang="ko-KR" sz="14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pointer </a:t>
                      </a:r>
                      <a:endParaRPr lang="en-US" altLang="ko-KR" sz="14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dereference </a:t>
                      </a: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sizeof()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int A1[3]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int *A2[3]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int (*A3)[3]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964FC0A-25FD-4BA9-B28C-CED965579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50" y="3865943"/>
            <a:ext cx="8813799" cy="2377893"/>
          </a:xfrm>
        </p:spPr>
        <p:txBody>
          <a:bodyPr/>
          <a:lstStyle/>
          <a:p>
            <a:r>
              <a:rPr lang="en-US" dirty="0"/>
              <a:t>int A1[3]: array of three integers </a:t>
            </a:r>
            <a:r>
              <a:rPr lang="en-US" dirty="0">
                <a:sym typeface="Wingdings" panose="05000000000000000000" pitchFamily="2" charset="2"/>
              </a:rPr>
              <a:t> *A1: A1[0]  **A1: N/A</a:t>
            </a:r>
          </a:p>
          <a:p>
            <a:r>
              <a:rPr lang="en-US" dirty="0">
                <a:sym typeface="Wingdings" panose="05000000000000000000" pitchFamily="2" charset="2"/>
              </a:rPr>
              <a:t>int *A2[3]: array of three pointers to integers  *A2: A2[0]  **A2: integer value of the first pointer element (A2[0])</a:t>
            </a:r>
          </a:p>
          <a:p>
            <a:r>
              <a:rPr lang="en-US" dirty="0">
                <a:sym typeface="Wingdings" panose="05000000000000000000" pitchFamily="2" charset="2"/>
              </a:rPr>
              <a:t>Int (*A3)[3]: pointer to an array of 3 integers  *A3: array of three integers  **A3:  A3[0]</a:t>
            </a:r>
            <a:endParaRPr lang="en-US" dirty="0"/>
          </a:p>
        </p:txBody>
      </p:sp>
      <p:sp>
        <p:nvSpPr>
          <p:cNvPr id="130" name="Google Shape;130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Exercise Solution</a:t>
            </a:r>
            <a:endParaRPr/>
          </a:p>
        </p:txBody>
      </p:sp>
      <p:graphicFrame>
        <p:nvGraphicFramePr>
          <p:cNvPr id="131" name="Google Shape;131;p9"/>
          <p:cNvGraphicFramePr/>
          <p:nvPr/>
        </p:nvGraphicFramePr>
        <p:xfrm>
          <a:off x="484263" y="1065065"/>
          <a:ext cx="8191425" cy="2491105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9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An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*An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**An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Compiles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Potential bad </a:t>
                      </a:r>
                      <a:endParaRPr lang="en-US" altLang="ko-KR" sz="14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pointer </a:t>
                      </a:r>
                      <a:endParaRPr lang="en-US" altLang="ko-KR" sz="14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dereference</a:t>
                      </a:r>
                      <a:endParaRPr lang="en-US" altLang="ko-KR" sz="14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sizeof()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Compiles (Y/N)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Potential bad </a:t>
                      </a:r>
                      <a:endParaRPr lang="en-US" altLang="ko-KR" sz="14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pointer </a:t>
                      </a:r>
                      <a:endParaRPr lang="en-US" altLang="ko-KR" sz="14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dereference </a:t>
                      </a: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sizeof()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Compiles (Y/N)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Potential bad </a:t>
                      </a:r>
                      <a:endParaRPr lang="en-US" altLang="ko-KR" sz="14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pointer </a:t>
                      </a:r>
                      <a:endParaRPr lang="en-US" altLang="ko-KR" sz="14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dereference </a:t>
                      </a: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sizeof()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int A1[3]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N/A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N/A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int *A2[3]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int (*A3)[3]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50" b="1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>
            <a:spLocks noGrp="1"/>
          </p:cNvSpPr>
          <p:nvPr>
            <p:ph type="title"/>
          </p:nvPr>
        </p:nvSpPr>
        <p:spPr>
          <a:xfrm>
            <a:off x="445118" y="188913"/>
            <a:ext cx="823057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Exercise Solution</a:t>
            </a:r>
            <a:endParaRPr/>
          </a:p>
        </p:txBody>
      </p:sp>
      <p:graphicFrame>
        <p:nvGraphicFramePr>
          <p:cNvPr id="131" name="Google Shape;131;p9"/>
          <p:cNvGraphicFramePr/>
          <p:nvPr>
            <p:extLst>
              <p:ext uri="{D42A27DB-BD31-4B8C-83A1-F6EECF244321}">
                <p14:modId xmlns:p14="http://schemas.microsoft.com/office/powerpoint/2010/main" val="2655297997"/>
              </p:ext>
            </p:extLst>
          </p:nvPr>
        </p:nvGraphicFramePr>
        <p:xfrm>
          <a:off x="261938" y="1065065"/>
          <a:ext cx="8753478" cy="2125345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911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6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7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2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9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574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51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9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An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*An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**An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Compiles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Potential bad </a:t>
                      </a:r>
                      <a:endParaRPr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pointer </a:t>
                      </a:r>
                      <a:endParaRPr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dereference </a:t>
                      </a:r>
                      <a:endParaRPr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sizeof()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Compiles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Potential bad </a:t>
                      </a:r>
                      <a:endParaRPr lang="en-US" altLang="ko-KR" sz="14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pointer </a:t>
                      </a:r>
                      <a:endParaRPr lang="en-US" altLang="ko-KR" sz="14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dereference </a:t>
                      </a:r>
                      <a:endParaRPr lang="en-US" altLang="ko-KR" sz="1400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sizeof</a:t>
                      </a: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()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Compiles (Y/N)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Potential bad </a:t>
                      </a:r>
                      <a:endParaRPr lang="en-US" altLang="ko-KR" sz="14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pointer </a:t>
                      </a:r>
                      <a:endParaRPr lang="en-US" altLang="ko-KR" sz="14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dereference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sizeof()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int A1[3]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N/A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N/A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int *A2[3]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int (*A3)[3]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Y or N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50" b="1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5"/>
          <p:cNvSpPr txBox="1"/>
          <p:nvPr/>
        </p:nvSpPr>
        <p:spPr>
          <a:xfrm>
            <a:off x="804002" y="3543072"/>
            <a:ext cx="7631786" cy="2506804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A[3] = {1, 2, 3}, B[3] = {4, 5, 6};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(*A3)[3], </a:t>
            </a:r>
            <a:r>
              <a:rPr lang="en-US" altLang="ko-KR" sz="1600" dirty="0"/>
              <a:t>(*B3)[3], *</a:t>
            </a:r>
            <a:r>
              <a:rPr lang="en-US" altLang="ko-KR" sz="1600" dirty="0" err="1"/>
              <a:t>pA</a:t>
            </a:r>
            <a:r>
              <a:rPr lang="en-US" altLang="ko-KR" sz="1600" dirty="0"/>
              <a:t>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endParaRPr lang="en-US" altLang="ko-KR" sz="1600" dirty="0"/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ko-KR" sz="1600" dirty="0"/>
              <a:t>A3 = &amp;A;</a:t>
            </a:r>
            <a:br>
              <a:rPr lang="en-US" altLang="ko-KR" sz="1600" dirty="0"/>
            </a:br>
            <a:r>
              <a:rPr lang="en-US" altLang="ko-KR" sz="1600" dirty="0"/>
              <a:t>B3 = &amp;B;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endParaRPr lang="en-US" altLang="ko-KR" sz="1600" dirty="0"/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ko-KR" sz="1600" dirty="0"/>
              <a:t>*A3 = *B3;  // </a:t>
            </a:r>
            <a:r>
              <a:rPr lang="en-US" altLang="ko-KR" sz="1600" dirty="0">
                <a:solidFill>
                  <a:srgbClr val="FF0000"/>
                </a:solidFill>
              </a:rPr>
              <a:t>compile error </a:t>
            </a:r>
            <a:r>
              <a:rPr lang="en-US" altLang="ko-KR" sz="1600" dirty="0"/>
              <a:t>as it’s the same as A = B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ko-KR" sz="1600" dirty="0"/>
              <a:t>**A3 = </a:t>
            </a:r>
            <a:r>
              <a:rPr lang="en-US" altLang="ko-KR" sz="1600"/>
              <a:t>**B3; </a:t>
            </a:r>
            <a:r>
              <a:rPr lang="en-US" altLang="ko-KR" sz="1600" dirty="0"/>
              <a:t>// fine, same as A[0] = B[0]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ko-KR" sz="1600" dirty="0" err="1"/>
              <a:t>pA</a:t>
            </a:r>
            <a:r>
              <a:rPr lang="en-US" altLang="ko-KR" sz="1600" dirty="0"/>
              <a:t> = *A3;   // fine, same as </a:t>
            </a:r>
            <a:r>
              <a:rPr lang="en-US" altLang="ko-KR" sz="1600" dirty="0" err="1"/>
              <a:t>pA</a:t>
            </a:r>
            <a:r>
              <a:rPr lang="en-US" altLang="ko-KR" sz="1600" dirty="0"/>
              <a:t> = A;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976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Memory and Address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1092200"/>
            <a:ext cx="8235190" cy="5043217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dirty="0">
                <a:ea typeface="굴림" panose="020B0600000101010101" pitchFamily="50" charset="-127"/>
              </a:rPr>
              <a:t>Main memory is divided into </a:t>
            </a:r>
            <a:r>
              <a:rPr lang="en-US" altLang="ko-KR" b="1" i="1" dirty="0">
                <a:ea typeface="굴림" panose="020B0600000101010101" pitchFamily="50" charset="-127"/>
              </a:rPr>
              <a:t>bytes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Each byte stores eight bits of information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Each byte has a unique </a:t>
            </a:r>
            <a:r>
              <a:rPr lang="en-US" altLang="ko-KR" b="1" i="1" dirty="0">
                <a:ea typeface="굴림" panose="020B0600000101010101" pitchFamily="50" charset="-127"/>
              </a:rPr>
              <a:t>address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Layout of n-byte memory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Addresses range from 0 to </a:t>
            </a:r>
            <a:r>
              <a:rPr lang="en-US" altLang="ko-KR" i="1" dirty="0">
                <a:ea typeface="굴림" panose="020B0600000101010101" pitchFamily="50" charset="-127"/>
              </a:rPr>
              <a:t>n</a:t>
            </a:r>
            <a:r>
              <a:rPr lang="en-US" altLang="ko-KR" dirty="0">
                <a:ea typeface="굴림" panose="020B0600000101010101" pitchFamily="50" charset="-127"/>
              </a:rPr>
              <a:t> – 1:</a:t>
            </a:r>
          </a:p>
          <a:p>
            <a:endParaRPr lang="en-US" altLang="ko-KR" b="1" i="1" dirty="0">
              <a:ea typeface="굴림" panose="020B0600000101010101" pitchFamily="50" charset="-127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120A8A0-C35E-4E0A-88F4-989A3F791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73543"/>
            <a:ext cx="4595813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73702BD-037B-457E-89CD-FCC54671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387271"/>
            <a:ext cx="2057400" cy="35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884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Summary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1026160"/>
            <a:ext cx="8235190" cy="5109257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ea typeface="굴림" panose="020B0600000101010101" pitchFamily="50" charset="-127"/>
              </a:rPr>
              <a:t>Pointers and their operations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Pointer has a memory address as its value</a:t>
            </a:r>
          </a:p>
          <a:p>
            <a:r>
              <a:rPr lang="en-US" altLang="ko-KR" sz="2000" dirty="0">
                <a:latin typeface="Courier"/>
                <a:ea typeface="굴림" panose="020B0600000101010101" pitchFamily="50" charset="-127"/>
              </a:rPr>
              <a:t>&amp;</a:t>
            </a:r>
            <a:r>
              <a:rPr lang="en-US" altLang="ko-KR" sz="2000" dirty="0">
                <a:ea typeface="굴림" panose="020B0600000101010101" pitchFamily="50" charset="-127"/>
              </a:rPr>
              <a:t> is address operator </a:t>
            </a:r>
          </a:p>
          <a:p>
            <a:r>
              <a:rPr lang="en-US" altLang="ko-KR" sz="2000" dirty="0">
                <a:latin typeface="Courier"/>
                <a:ea typeface="굴림" panose="020B0600000101010101" pitchFamily="50" charset="-127"/>
              </a:rPr>
              <a:t>*</a:t>
            </a:r>
            <a:r>
              <a:rPr lang="en-US" altLang="ko-KR" sz="2000" dirty="0">
                <a:ea typeface="굴림" panose="020B0600000101010101" pitchFamily="50" charset="-127"/>
              </a:rPr>
              <a:t> is indirection/dereference operator</a:t>
            </a:r>
          </a:p>
          <a:p>
            <a:r>
              <a:rPr lang="en-US" altLang="ko-KR" sz="2000" dirty="0">
                <a:ea typeface="굴림" panose="020B0600000101010101" pitchFamily="50" charset="-127"/>
              </a:rPr>
              <a:t>Pointers as function arguments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Typically used to change the value of the passed variable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Call-by-reference semantics</a:t>
            </a:r>
          </a:p>
          <a:p>
            <a:r>
              <a:rPr lang="en-US" altLang="ko-KR" sz="2000" dirty="0">
                <a:ea typeface="굴림" panose="020B0600000101010101" pitchFamily="50" charset="-127"/>
              </a:rPr>
              <a:t>Relation to the arrays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Array name can be used as a pointer assigned with the address of its first element</a:t>
            </a:r>
          </a:p>
          <a:p>
            <a:pPr lvl="2"/>
            <a:endParaRPr lang="en-US" altLang="ko-KR" sz="2000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38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 Variable and its Address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1122680"/>
            <a:ext cx="8235190" cy="5012737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ea typeface="굴림" panose="020B0600000101010101" pitchFamily="50" charset="-127"/>
              </a:rPr>
              <a:t>Each variable occupies one or more bytes of memory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The address of the first byte is said to be the address of the variable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e.g.,  the address of the variable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2000" dirty="0">
                <a:ea typeface="굴림" panose="020B0600000101010101" pitchFamily="50" charset="-127"/>
              </a:rPr>
              <a:t> is 2000: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32E461B-EBCD-4D98-BF4F-25E78575C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120" y="2566329"/>
            <a:ext cx="27654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69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Pointer Variable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794426"/>
            <a:ext cx="8235190" cy="5340991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ea typeface="굴림" panose="020B0600000101010101" pitchFamily="50" charset="-127"/>
              </a:rPr>
              <a:t>A special variable that holds an address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When we store the address of a variable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2000" dirty="0">
                <a:ea typeface="굴림" panose="020B0600000101010101" pitchFamily="50" charset="-127"/>
              </a:rPr>
              <a:t> in the pointer variable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p</a:t>
            </a:r>
            <a:r>
              <a:rPr lang="en-US" altLang="ko-KR" sz="2000" dirty="0">
                <a:ea typeface="굴림" panose="020B0600000101010101" pitchFamily="50" charset="-127"/>
              </a:rPr>
              <a:t>, we say that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p</a:t>
            </a:r>
            <a:r>
              <a:rPr lang="en-US" altLang="ko-KR" sz="2000" dirty="0">
                <a:ea typeface="굴림" panose="020B0600000101010101" pitchFamily="50" charset="-127"/>
              </a:rPr>
              <a:t> “points to”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A graphical representation:</a:t>
            </a: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r>
              <a:rPr lang="en-US" altLang="ko-KR" sz="2000" dirty="0">
                <a:ea typeface="굴림" panose="020B0600000101010101" pitchFamily="50" charset="-127"/>
              </a:rPr>
              <a:t>Pointer variable declaration</a:t>
            </a: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Name preceded by an asterisk (*) indicates that it is a pointer</a:t>
            </a:r>
          </a:p>
          <a:p>
            <a:pPr lvl="1"/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p</a:t>
            </a:r>
            <a:r>
              <a:rPr lang="en-US" altLang="ko-KR" sz="2000" dirty="0">
                <a:ea typeface="굴림" panose="020B0600000101010101" pitchFamily="50" charset="-127"/>
              </a:rPr>
              <a:t> is capable of pointing to memory storing data of type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int</a:t>
            </a:r>
          </a:p>
          <a:p>
            <a:pPr lvl="1"/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q</a:t>
            </a:r>
            <a:r>
              <a:rPr lang="en-US" altLang="ko-KR" sz="2000" dirty="0">
                <a:ea typeface="굴림" panose="020B0600000101010101" pitchFamily="50" charset="-127"/>
              </a:rPr>
              <a:t> is capable of pointing to memory storing data of type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float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6F577E35-65F5-47F1-8283-567A6E769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93915"/>
            <a:ext cx="28035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" name="TextBox 5"/>
          <p:cNvSpPr txBox="1"/>
          <p:nvPr/>
        </p:nvSpPr>
        <p:spPr>
          <a:xfrm>
            <a:off x="1036320" y="3526333"/>
            <a:ext cx="6512560" cy="783255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*p;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float *q;</a:t>
            </a:r>
          </a:p>
        </p:txBody>
      </p:sp>
    </p:spTree>
    <p:extLst>
      <p:ext uri="{BB962C8B-B14F-4D97-AF65-F5344CB8AC3E}">
        <p14:creationId xmlns:p14="http://schemas.microsoft.com/office/powerpoint/2010/main" val="73442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Declaring Pointer Variables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432998" y="949960"/>
            <a:ext cx="8235190" cy="5119694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ea typeface="굴림" panose="020B0600000101010101" pitchFamily="50" charset="-127"/>
              </a:rPr>
              <a:t>Can be declared along with other variables</a:t>
            </a:r>
          </a:p>
          <a:p>
            <a:endParaRPr lang="en-US" altLang="ko-KR" sz="2400" dirty="0">
              <a:ea typeface="굴림" panose="020B0600000101010101" pitchFamily="50" charset="-127"/>
            </a:endParaRPr>
          </a:p>
          <a:p>
            <a:r>
              <a:rPr lang="en-US" altLang="ko-KR" sz="2000" dirty="0">
                <a:ea typeface="굴림" panose="020B0600000101010101" pitchFamily="50" charset="-127"/>
              </a:rPr>
              <a:t>Every pointer variable should point only to memory storing a particular type (called </a:t>
            </a:r>
            <a:r>
              <a:rPr lang="en-US" altLang="ko-KR" sz="2000" b="1" i="1" dirty="0">
                <a:ea typeface="굴림" panose="020B0600000101010101" pitchFamily="50" charset="-127"/>
              </a:rPr>
              <a:t>referenced type</a:t>
            </a:r>
            <a:r>
              <a:rPr lang="en-US" altLang="ko-KR" sz="2000" dirty="0">
                <a:ea typeface="굴림" panose="020B0600000101010101" pitchFamily="50" charset="-127"/>
              </a:rPr>
              <a:t>):</a:t>
            </a:r>
          </a:p>
          <a:p>
            <a:endParaRPr lang="en-US" altLang="ko-KR" sz="800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	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ko-KR" sz="300" dirty="0">
              <a:ea typeface="굴림" panose="020B0600000101010101" pitchFamily="50" charset="-127"/>
            </a:endParaRPr>
          </a:p>
          <a:p>
            <a:r>
              <a:rPr lang="en-US" altLang="ko-KR" sz="2000" dirty="0">
                <a:ea typeface="굴림" panose="020B0600000101010101" pitchFamily="50" charset="-127"/>
              </a:rPr>
              <a:t>No restrictions on referenced types</a:t>
            </a: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	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ko-KR" sz="300" dirty="0">
              <a:ea typeface="굴림" panose="020B0600000101010101" pitchFamily="50" charset="-127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841375" y="1310280"/>
            <a:ext cx="7644203" cy="537034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pl-PL" sz="1600" dirty="0"/>
              <a:t>int i, j, a[10], b[20], *p, *q;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375" y="2585978"/>
            <a:ext cx="7717603" cy="1029476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*p;     /* points only to integers   */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double *q;  /* points only to doubles    */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char *r;    /* points only to characters */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4673" y="4204705"/>
            <a:ext cx="7717605" cy="1275698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struct</a:t>
            </a:r>
            <a:r>
              <a:rPr lang="en-US" sz="1600" dirty="0"/>
              <a:t> student *p; /* points to a </a:t>
            </a:r>
            <a:r>
              <a:rPr lang="en-US" sz="1600" dirty="0" err="1"/>
              <a:t>struct</a:t>
            </a:r>
            <a:r>
              <a:rPr lang="en-US" sz="1600" dirty="0"/>
              <a:t> type */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**p;           /* points to pointers to integers*/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int (*p)[10];      /* points to integer array of size 10 */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int *p[10] ;       /* array of ten integer pointers */</a:t>
            </a:r>
          </a:p>
        </p:txBody>
      </p:sp>
    </p:spTree>
    <p:extLst>
      <p:ext uri="{BB962C8B-B14F-4D97-AF65-F5344CB8AC3E}">
        <p14:creationId xmlns:p14="http://schemas.microsoft.com/office/powerpoint/2010/main" val="410462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400" dirty="0">
                <a:ea typeface="굴림" panose="020B0600000101010101" pitchFamily="50" charset="-127"/>
              </a:rPr>
              <a:t>Pointer Operators: </a:t>
            </a:r>
            <a:r>
              <a:rPr lang="en-US" altLang="ko-KR" sz="2400" dirty="0">
                <a:latin typeface="Courier"/>
                <a:ea typeface="굴림" panose="020B0600000101010101" pitchFamily="50" charset="-127"/>
              </a:rPr>
              <a:t>&amp;</a:t>
            </a:r>
            <a:r>
              <a:rPr lang="en-US" altLang="ko-KR" sz="2400" dirty="0">
                <a:ea typeface="굴림" panose="020B0600000101010101" pitchFamily="50" charset="-127"/>
              </a:rPr>
              <a:t>, </a:t>
            </a:r>
            <a:r>
              <a:rPr lang="en-US" altLang="ko-KR" sz="2400" dirty="0">
                <a:latin typeface="Courier"/>
                <a:ea typeface="굴림" panose="020B0600000101010101" pitchFamily="50" charset="-127"/>
              </a:rPr>
              <a:t>*</a:t>
            </a:r>
            <a:endParaRPr dirty="0">
              <a:latin typeface="Courier"/>
            </a:endParaRPr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1046480"/>
            <a:ext cx="8235190" cy="5088937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latin typeface="Courier"/>
                <a:ea typeface="굴림" panose="020B0600000101010101" pitchFamily="50" charset="-127"/>
              </a:rPr>
              <a:t>&amp;</a:t>
            </a:r>
            <a:r>
              <a:rPr lang="en-US" altLang="ko-KR" sz="2000" dirty="0">
                <a:ea typeface="굴림" panose="020B0600000101010101" pitchFamily="50" charset="-127"/>
              </a:rPr>
              <a:t> operator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To find the address of a variable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Called </a:t>
            </a:r>
            <a:r>
              <a:rPr lang="en-US" altLang="ko-KR" sz="2000" b="1" dirty="0">
                <a:ea typeface="굴림" panose="020B0600000101010101" pitchFamily="50" charset="-127"/>
              </a:rPr>
              <a:t>address</a:t>
            </a:r>
            <a:r>
              <a:rPr lang="en-US" altLang="ko-KR" sz="2000" dirty="0">
                <a:ea typeface="굴림" panose="020B0600000101010101" pitchFamily="50" charset="-127"/>
              </a:rPr>
              <a:t> operator</a:t>
            </a:r>
          </a:p>
          <a:p>
            <a:r>
              <a:rPr lang="en-US" altLang="ko-KR" sz="2000" dirty="0">
                <a:latin typeface="Courier"/>
                <a:ea typeface="굴림" panose="020B0600000101010101" pitchFamily="50" charset="-127"/>
              </a:rPr>
              <a:t>*</a:t>
            </a:r>
            <a:r>
              <a:rPr lang="en-US" altLang="ko-KR" sz="2000" dirty="0">
                <a:ea typeface="굴림" panose="020B0600000101010101" pitchFamily="50" charset="-127"/>
              </a:rPr>
              <a:t> operator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To read the data that a pointer points to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Called </a:t>
            </a:r>
            <a:r>
              <a:rPr lang="en-US" altLang="ko-KR" sz="2000" b="1" dirty="0">
                <a:ea typeface="굴림" panose="020B0600000101010101" pitchFamily="50" charset="-127"/>
              </a:rPr>
              <a:t>indirection/dereference</a:t>
            </a:r>
            <a:r>
              <a:rPr lang="en-US" altLang="ko-KR" sz="2000" dirty="0">
                <a:ea typeface="굴림" panose="020B0600000101010101" pitchFamily="50" charset="-127"/>
              </a:rPr>
              <a:t> operator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Don’t be confused with pointer declaration</a:t>
            </a:r>
          </a:p>
        </p:txBody>
      </p:sp>
    </p:spTree>
    <p:extLst>
      <p:ext uri="{BB962C8B-B14F-4D97-AF65-F5344CB8AC3E}">
        <p14:creationId xmlns:p14="http://schemas.microsoft.com/office/powerpoint/2010/main" val="2431887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The Address Operator (&amp;)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812800"/>
            <a:ext cx="8235190" cy="5322617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ea typeface="굴림" panose="020B0600000101010101" pitchFamily="50" charset="-127"/>
              </a:rPr>
              <a:t>Declaring a pointer variable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Allocates 8 byte (64bit machine) memory to store a pointer value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Declaration doesn’t make it point to anywhere in the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memory yet</a:t>
            </a:r>
          </a:p>
          <a:p>
            <a:pPr lvl="1"/>
            <a:endParaRPr lang="en-US" altLang="ko-KR" sz="2400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Crucial to initialize 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</a:rPr>
              <a:t>p</a:t>
            </a:r>
            <a:r>
              <a:rPr lang="en-US" altLang="ko-KR" dirty="0">
                <a:ea typeface="굴림" panose="020B0600000101010101" pitchFamily="50" charset="-127"/>
              </a:rPr>
              <a:t> before using it</a:t>
            </a:r>
          </a:p>
          <a:p>
            <a:r>
              <a:rPr lang="en-US" altLang="ko-KR" sz="2000" dirty="0">
                <a:ea typeface="굴림" panose="020B0600000101010101" pitchFamily="50" charset="-127"/>
              </a:rPr>
              <a:t>Can assign the address of a variable with 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&amp;</a:t>
            </a:r>
            <a:r>
              <a:rPr lang="en-US" altLang="ko-KR" sz="2000" dirty="0">
                <a:ea typeface="굴림" panose="020B0600000101010101" pitchFamily="50" charset="-127"/>
              </a:rPr>
              <a:t> operator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sz="2800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Address assignment makes 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p</a:t>
            </a:r>
            <a:r>
              <a:rPr lang="en-US" altLang="ko-KR" dirty="0">
                <a:ea typeface="굴림" panose="020B0600000101010101" pitchFamily="50" charset="-127"/>
              </a:rPr>
              <a:t> to point to 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</a:t>
            </a:r>
            <a:endParaRPr lang="en-US" altLang="ko-KR" dirty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r>
              <a:rPr lang="en-US" altLang="ko-KR" sz="2000" dirty="0">
                <a:ea typeface="굴림" panose="020B0600000101010101" pitchFamily="50" charset="-127"/>
              </a:rPr>
              <a:t>Can initialize a pointer variable at declaration</a:t>
            </a:r>
            <a:endParaRPr lang="en-US" altLang="ko-KR" sz="2000" dirty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1026159" y="1932721"/>
            <a:ext cx="7128000" cy="537034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1999" tIns="144000" rIns="251999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*p;  /* points nowhere in particular */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9131" y="3159108"/>
            <a:ext cx="7128000" cy="1029476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1999" tIns="144000" rIns="251999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, *p;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...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p = &amp;</a:t>
            </a:r>
            <a:r>
              <a:rPr lang="en-US" sz="1600" dirty="0" err="1"/>
              <a:t>i</a:t>
            </a:r>
            <a:r>
              <a:rPr lang="en-US" sz="1600" dirty="0"/>
              <a:t>; /* ‘&amp;’ returns the address of </a:t>
            </a:r>
            <a:r>
              <a:rPr lang="en-US" sz="1600" dirty="0" err="1"/>
              <a:t>i</a:t>
            </a:r>
            <a:r>
              <a:rPr lang="en-US" sz="1600" dirty="0"/>
              <a:t> */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4531" y="4983545"/>
            <a:ext cx="7128000" cy="783255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1999" tIns="144000" rIns="251999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*p = &amp;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4531" y="5771505"/>
            <a:ext cx="7128000" cy="783255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1999" tIns="144000" rIns="251999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, *p = &amp;</a:t>
            </a:r>
            <a:r>
              <a:rPr lang="en-US" sz="1600" dirty="0" err="1"/>
              <a:t>i</a:t>
            </a:r>
            <a:r>
              <a:rPr lang="en-US" sz="1600" dirty="0"/>
              <a:t>; /* valid if ‘</a:t>
            </a:r>
            <a:r>
              <a:rPr lang="en-US" sz="1600" dirty="0" err="1"/>
              <a:t>i</a:t>
            </a:r>
            <a:r>
              <a:rPr lang="en-US" sz="1600" dirty="0"/>
              <a:t>’ is declared before p*/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*p = &amp;</a:t>
            </a:r>
            <a:r>
              <a:rPr lang="en-US" sz="1600" dirty="0" err="1"/>
              <a:t>i</a:t>
            </a:r>
            <a:r>
              <a:rPr lang="en-US" sz="1600" dirty="0"/>
              <a:t>, </a:t>
            </a:r>
            <a:r>
              <a:rPr lang="en-US" sz="1600" dirty="0" err="1"/>
              <a:t>i</a:t>
            </a:r>
            <a:r>
              <a:rPr lang="en-US" sz="1600" dirty="0"/>
              <a:t>; /* so, this is invalid */ 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0B683511-927E-409F-8338-9D60AB3B3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85" y="3185976"/>
            <a:ext cx="22098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189067"/>
      </p:ext>
    </p:extLst>
  </p:cSld>
  <p:clrMapOvr>
    <a:masterClrMapping/>
  </p:clrMapOvr>
</p:sld>
</file>

<file path=ppt/theme/theme1.xml><?xml version="1.0" encoding="utf-8"?>
<a:theme xmlns:a="http://schemas.openxmlformats.org/drawingml/2006/main" name="4190.203.System.Programming">
  <a:themeElements>
    <a:clrScheme name="사용자 지정 1">
      <a:dk1>
        <a:srgbClr val="000000"/>
      </a:dk1>
      <a:lt1>
        <a:srgbClr val="FFFFFF"/>
      </a:lt1>
      <a:dk2>
        <a:srgbClr val="0070C0"/>
      </a:dk2>
      <a:lt2>
        <a:srgbClr val="004D86"/>
      </a:lt2>
      <a:accent1>
        <a:srgbClr val="0070C0"/>
      </a:accent1>
      <a:accent2>
        <a:srgbClr val="00B0F0"/>
      </a:accent2>
      <a:accent3>
        <a:srgbClr val="FFFFFF"/>
      </a:accent3>
      <a:accent4>
        <a:srgbClr val="000000"/>
      </a:accent4>
      <a:accent5>
        <a:srgbClr val="9BE5FF"/>
      </a:accent5>
      <a:accent6>
        <a:srgbClr val="A3D8FF"/>
      </a:accent6>
      <a:hlink>
        <a:srgbClr val="002060"/>
      </a:hlink>
      <a:folHlink>
        <a:srgbClr val="000714"/>
      </a:folHlink>
    </a:clrScheme>
    <a:fontScheme name="CSAP Default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SAP Default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4190.203.System.Programming</Template>
  <TotalTime>5820</TotalTime>
  <Words>3230</Words>
  <Application>Microsoft Office PowerPoint</Application>
  <PresentationFormat>화면 슬라이드 쇼(4:3)</PresentationFormat>
  <Paragraphs>587</Paragraphs>
  <Slides>40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7" baseType="lpstr">
      <vt:lpstr>Courier</vt:lpstr>
      <vt:lpstr>Helvetica Neue</vt:lpstr>
      <vt:lpstr>HY중고딕</vt:lpstr>
      <vt:lpstr>Monotype Sorts</vt:lpstr>
      <vt:lpstr>ＭＳ Ｐゴシック</vt:lpstr>
      <vt:lpstr>굴림</vt:lpstr>
      <vt:lpstr>맑은 고딕</vt:lpstr>
      <vt:lpstr>Arial</vt:lpstr>
      <vt:lpstr>Calibri</vt:lpstr>
      <vt:lpstr>Courier New</vt:lpstr>
      <vt:lpstr>Helvetica</vt:lpstr>
      <vt:lpstr>Tahoma</vt:lpstr>
      <vt:lpstr>Times New Roman</vt:lpstr>
      <vt:lpstr>Verdana</vt:lpstr>
      <vt:lpstr>Webdings</vt:lpstr>
      <vt:lpstr>Wingdings</vt:lpstr>
      <vt:lpstr>4190.203.System.Programming</vt:lpstr>
      <vt:lpstr>Introduction to System Programming   C Pointers</vt:lpstr>
      <vt:lpstr>Goals of this Lecture</vt:lpstr>
      <vt:lpstr>A Close Look at C Variable</vt:lpstr>
      <vt:lpstr>Memory and Address</vt:lpstr>
      <vt:lpstr>C Variable and its Address</vt:lpstr>
      <vt:lpstr>Pointer Variable</vt:lpstr>
      <vt:lpstr>Declaring Pointer Variables</vt:lpstr>
      <vt:lpstr>Pointer Operators: &amp;, *</vt:lpstr>
      <vt:lpstr>The Address Operator (&amp;)</vt:lpstr>
      <vt:lpstr>The Indirection Operator (*)</vt:lpstr>
      <vt:lpstr>The Indirection Operator (*)</vt:lpstr>
      <vt:lpstr>Dangerous Usage of * Operator</vt:lpstr>
      <vt:lpstr>Pointer Assignment</vt:lpstr>
      <vt:lpstr>Pointer Assignment</vt:lpstr>
      <vt:lpstr>Pointer as Argument</vt:lpstr>
      <vt:lpstr>Pointers as Return Values</vt:lpstr>
      <vt:lpstr>Pointers as Return Values</vt:lpstr>
      <vt:lpstr>Array and Pointer Relationship</vt:lpstr>
      <vt:lpstr>Array and Pointer Relationship</vt:lpstr>
      <vt:lpstr>Pointer Arithmetic</vt:lpstr>
      <vt:lpstr>Adding an Integer to a Pointer</vt:lpstr>
      <vt:lpstr>Subtracting an Integer from a Pointer</vt:lpstr>
      <vt:lpstr>Subtracting One Pointer from Another</vt:lpstr>
      <vt:lpstr>Comparing Pointers</vt:lpstr>
      <vt:lpstr>Using an Array Name as a Pointer</vt:lpstr>
      <vt:lpstr>Array Arguments</vt:lpstr>
      <vt:lpstr>Array Arguments</vt:lpstr>
      <vt:lpstr>Array Arguments</vt:lpstr>
      <vt:lpstr>Array Arguments</vt:lpstr>
      <vt:lpstr>Array Declaration vs. Pointer Declaration</vt:lpstr>
      <vt:lpstr>Double Pointer</vt:lpstr>
      <vt:lpstr>Double Pointer</vt:lpstr>
      <vt:lpstr>Double Pointer</vt:lpstr>
      <vt:lpstr>Double Pointer</vt:lpstr>
      <vt:lpstr>Double Pointer</vt:lpstr>
      <vt:lpstr>Complex Pointer Declarations</vt:lpstr>
      <vt:lpstr>Pointer Exercise</vt:lpstr>
      <vt:lpstr>Pointer Exercise Solution</vt:lpstr>
      <vt:lpstr>Pointer Exercise Solution</vt:lpstr>
      <vt:lpstr>Summary</vt:lpstr>
    </vt:vector>
  </TitlesOfParts>
  <Manager>Bernhard Egger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M1522.000800 System Programming</dc:title>
  <dc:creator>bernhard</dc:creator>
  <cp:keywords>M1522.000800, System Programming, Fall 2020, Seoul National University</cp:keywords>
  <cp:lastModifiedBy>kyoungsoo</cp:lastModifiedBy>
  <cp:revision>235</cp:revision>
  <cp:lastPrinted>2011-11-15T11:06:53Z</cp:lastPrinted>
  <dcterms:created xsi:type="dcterms:W3CDTF">2012-03-04T01:38:51Z</dcterms:created>
  <dcterms:modified xsi:type="dcterms:W3CDTF">2025-03-06T15:41:24Z</dcterms:modified>
</cp:coreProperties>
</file>