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2"/>
  </p:notesMasterIdLst>
  <p:handoutMasterIdLst>
    <p:handoutMasterId r:id="rId43"/>
  </p:handoutMasterIdLst>
  <p:sldIdLst>
    <p:sldId id="458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473" r:id="rId17"/>
    <p:sldId id="474" r:id="rId18"/>
    <p:sldId id="495" r:id="rId19"/>
    <p:sldId id="496" r:id="rId20"/>
    <p:sldId id="497" r:id="rId21"/>
    <p:sldId id="489" r:id="rId22"/>
    <p:sldId id="490" r:id="rId23"/>
    <p:sldId id="491" r:id="rId24"/>
    <p:sldId id="492" r:id="rId25"/>
    <p:sldId id="493" r:id="rId26"/>
    <p:sldId id="494" r:id="rId27"/>
    <p:sldId id="475" r:id="rId28"/>
    <p:sldId id="476" r:id="rId29"/>
    <p:sldId id="477" r:id="rId30"/>
    <p:sldId id="478" r:id="rId31"/>
    <p:sldId id="480" r:id="rId32"/>
    <p:sldId id="479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7"/>
    <a:srgbClr val="C1FFDD"/>
    <a:srgbClr val="FFFF99"/>
    <a:srgbClr val="EFBFBF"/>
    <a:srgbClr val="FCF0D8"/>
    <a:srgbClr val="BDFFBD"/>
    <a:srgbClr val="E5FFF1"/>
    <a:srgbClr val="FF0000"/>
    <a:srgbClr val="BDEBFF"/>
    <a:srgbClr val="7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0857" autoAdjust="0"/>
  </p:normalViewPr>
  <p:slideViewPr>
    <p:cSldViewPr snapToGrid="0">
      <p:cViewPr varScale="1">
        <p:scale>
          <a:sx n="108" d="100"/>
          <a:sy n="108" d="100"/>
        </p:scale>
        <p:origin x="628" y="68"/>
      </p:cViewPr>
      <p:guideLst>
        <p:guide orient="horz" pos="806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6235" y="22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-1" y="2"/>
            <a:ext cx="7099300" cy="302759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en-US" altLang="ko-KR" dirty="0">
                <a:latin typeface="+mn-lt"/>
                <a:cs typeface="Helvetica" panose="020B0604020202020204" pitchFamily="34" charset="0"/>
              </a:rPr>
              <a:t>M1522.000800 System Programming				                        Fall 2023</a:t>
            </a:r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916356"/>
            <a:ext cx="3077137" cy="31661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E0BE021E-39A0-4814-B36A-67EEA3EA55C2}" type="slidenum">
              <a:rPr lang="ko-KR" altLang="en-US" smtClean="0">
                <a:latin typeface="+mn-lt"/>
                <a:cs typeface="Helvetica" panose="020B0604020202020204" pitchFamily="34" charset="0"/>
              </a:rPr>
              <a:pPr/>
              <a:t>‹#›</a:t>
            </a:fld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357"/>
            <a:ext cx="1937232" cy="3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ADE366E9-530F-4854-ABD9-8C5406C2A0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4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95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94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51563"/>
            <a:ext cx="8458200" cy="2775857"/>
          </a:xfrm>
        </p:spPr>
        <p:txBody>
          <a:bodyPr/>
          <a:lstStyle>
            <a:lvl1pPr algn="ctr">
              <a:defRPr sz="430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3117936" y="6532562"/>
            <a:ext cx="2908167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000" b="1" baseline="0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  <a:endParaRPr lang="en-US" altLang="ko-KR" sz="1000" b="1" dirty="0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66700" y="4005743"/>
            <a:ext cx="8610600" cy="179388"/>
            <a:chOff x="125" y="1865"/>
            <a:chExt cx="5424" cy="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4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50000"/>
                </a:schemeClr>
              </a:buClr>
              <a:defRPr sz="2000"/>
            </a:lvl1pPr>
            <a:lvl2pPr>
              <a:buClr>
                <a:schemeClr val="bg2"/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2000"/>
            </a:lvl3pPr>
            <a:lvl4pPr>
              <a:defRPr sz="2000"/>
            </a:lvl4pPr>
            <a:lvl5pPr marL="1771650" indent="-228600">
              <a:buClr>
                <a:schemeClr val="tx1"/>
              </a:buClr>
              <a:buFont typeface="Helvetica" pitchFamily="34" charset="0"/>
              <a:buChar char="−"/>
              <a:defRPr sz="2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 baseline="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5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288000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" y="1260000"/>
            <a:ext cx="8820000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5715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09135" y="6549250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BC02FA7-EE0C-4C52-8B97-3D9960760D62}" type="slidenum">
              <a:rPr lang="en-US" altLang="ko-KR" sz="900" b="1" smtClean="0">
                <a:solidFill>
                  <a:srgbClr val="006699"/>
                </a:solidFill>
                <a:latin typeface="+mn-lt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7" y="6511141"/>
            <a:ext cx="1854926" cy="307051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0000" y="6549250"/>
            <a:ext cx="2545619" cy="230832"/>
          </a:xfrm>
          <a:prstGeom prst="rect">
            <a:avLst/>
          </a:prstGeom>
          <a:noFill/>
          <a:ln>
            <a:noFill/>
          </a:ln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900" b="1" dirty="0">
                <a:solidFill>
                  <a:srgbClr val="006699"/>
                </a:solidFill>
                <a:latin typeface="+mn-lt"/>
              </a:rPr>
              <a:t>M1522.000800 System Programming</a:t>
            </a:r>
            <a:r>
              <a:rPr lang="en-US" altLang="ko-KR" sz="900" b="1">
                <a:solidFill>
                  <a:srgbClr val="006699"/>
                </a:solidFill>
                <a:latin typeface="+mn-lt"/>
              </a:rPr>
              <a:t>, Spring 2025</a:t>
            </a:r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n-lt"/>
          <a:ea typeface="ＭＳ Ｐゴシック" charset="-128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50000"/>
          </a:schemeClr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latinLnBrk="0" hangingPunct="1">
        <a:spcBef>
          <a:spcPct val="35000"/>
        </a:spcBef>
        <a:spcAft>
          <a:spcPct val="0"/>
        </a:spcAft>
        <a:buClr>
          <a:schemeClr val="bg2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1" fontAlgn="base" latinLnBrk="0" hangingPunct="1">
        <a:spcBef>
          <a:spcPct val="35000"/>
        </a:spcBef>
        <a:spcAft>
          <a:spcPct val="0"/>
        </a:spcAft>
        <a:buClrTx/>
        <a:buSzPct val="75000"/>
        <a:buFont typeface="Helvetica" pitchFamily="34" charset="0"/>
        <a:buChar char="−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fspecs.linuxfoundation.org/fhs.s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efspecs.linuxfoundation.org/fhs.s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efspecs.linuxfoundation.org/fhs.s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efspecs.linuxfoundation.org/fhs.s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efspecs.linuxfoundation.org/fhs.s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 err="1"/>
              <a:t>Input/Output</a:t>
            </a:r>
            <a:br>
              <a:rPr lang="en-US" altLang="ko-KR" sz="3200" dirty="0"/>
            </a:b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Unix Filesystem Concepts</a:t>
            </a:r>
            <a:endParaRPr lang="ko-KR" altLang="en-US" sz="4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176" y="4366259"/>
            <a:ext cx="2593647" cy="195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4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050802"/>
            <a:ext cx="8820000" cy="5429198"/>
          </a:xfrm>
        </p:spPr>
        <p:txBody>
          <a:bodyPr/>
          <a:lstStyle/>
          <a:p>
            <a:r>
              <a:rPr lang="en-US" altLang="ko-KR" sz="2000" b="1" dirty="0"/>
              <a:t>One root to rule them all</a:t>
            </a:r>
          </a:p>
          <a:p>
            <a:pPr lvl="1"/>
            <a:r>
              <a:rPr lang="en-US" altLang="ko-KR" sz="2000" dirty="0"/>
              <a:t>single file system starting with at the root (“/”)</a:t>
            </a:r>
          </a:p>
          <a:p>
            <a:pPr lvl="1"/>
            <a:r>
              <a:rPr lang="en-US" altLang="ko-KR" sz="2000" dirty="0"/>
              <a:t>unlike Windows, there is no concept of a “drive”</a:t>
            </a:r>
          </a:p>
          <a:p>
            <a:pPr lvl="1"/>
            <a:r>
              <a:rPr lang="en-US" altLang="ko-KR" sz="2000" dirty="0"/>
              <a:t>additional filesystems are mapped into the file system tree as a directory </a:t>
            </a:r>
          </a:p>
          <a:p>
            <a:pPr lvl="1"/>
            <a:r>
              <a:rPr lang="en-US" altLang="ko-KR" sz="2000" dirty="0"/>
              <a:t>mount point = directory where a filesystem is attached</a:t>
            </a:r>
          </a:p>
          <a:p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586868" y="3269905"/>
            <a:ext cx="4108817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-1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share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work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echo "hello" &gt; extern/hello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mount –t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tmpfs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/dev/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shm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Password: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echo "extern" &gt; extern/extern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umount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43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One root to rule them all</a:t>
            </a:r>
          </a:p>
          <a:p>
            <a:pPr lvl="1"/>
            <a:r>
              <a:rPr lang="en-US" altLang="ko-KR" sz="2000" dirty="0"/>
              <a:t>mapped filesystems hide the contents of the directory tree under the mount point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9715" y="2590895"/>
            <a:ext cx="4108817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-1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share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work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echo "hello" &gt; extern/hello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mount –t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tmpfs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/dev/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shm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Password: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echo "extern" &gt; extern/extern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umount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extern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extern/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025434" y="4086789"/>
            <a:ext cx="1938992" cy="692497"/>
            <a:chOff x="7025434" y="4086789"/>
            <a:chExt cx="1938992" cy="692497"/>
          </a:xfrm>
        </p:grpSpPr>
        <p:sp>
          <p:nvSpPr>
            <p:cNvPr id="27" name="직사각형 26"/>
            <p:cNvSpPr/>
            <p:nvPr/>
          </p:nvSpPr>
          <p:spPr bwMode="auto">
            <a:xfrm>
              <a:off x="7108031" y="4428333"/>
              <a:ext cx="97632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25434" y="4348399"/>
              <a:ext cx="877163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`- extern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5434" y="4086789"/>
              <a:ext cx="1938992" cy="26161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device: /dev/</a:t>
              </a:r>
              <a:r>
                <a:rPr lang="en-US" altLang="ko-KR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shm</a:t>
              </a: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(</a:t>
              </a:r>
              <a:r>
                <a:rPr lang="en-US" altLang="ko-KR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tmpfs</a:t>
              </a: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025434" y="2315233"/>
            <a:ext cx="1708160" cy="1369606"/>
            <a:chOff x="7025434" y="2315233"/>
            <a:chExt cx="1708160" cy="1369606"/>
          </a:xfrm>
        </p:grpSpPr>
        <p:sp>
          <p:nvSpPr>
            <p:cNvPr id="19" name="직사각형 18"/>
            <p:cNvSpPr/>
            <p:nvPr/>
          </p:nvSpPr>
          <p:spPr bwMode="auto">
            <a:xfrm>
              <a:off x="7108031" y="2659856"/>
              <a:ext cx="97632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25434" y="2576843"/>
              <a:ext cx="1031051" cy="11079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|-grades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|-labs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|-lectures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|-resources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`-videos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25434" y="2315233"/>
              <a:ext cx="1708160" cy="26161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device: host (</a:t>
              </a:r>
              <a:r>
                <a:rPr lang="en-US" altLang="ko-KR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vboxsf</a:t>
              </a: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908435" y="2306369"/>
            <a:ext cx="1400383" cy="1713064"/>
            <a:chOff x="4908435" y="2306369"/>
            <a:chExt cx="1400383" cy="1713064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5765006" y="3171825"/>
              <a:ext cx="97632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08435" y="2572883"/>
              <a:ext cx="1184940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|-home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|-</a:t>
              </a:r>
              <a:r>
                <a:rPr lang="en-US" altLang="ko-KR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devel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|-share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|-temp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|-work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`-extern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`-hello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08435" y="2306369"/>
              <a:ext cx="1400383" cy="261610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device: /dev/sda4</a:t>
              </a:r>
              <a:endParaRPr lang="ko-KR" altLang="en-US" sz="11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12" name="구부러진 연결선 11"/>
          <p:cNvCxnSpPr>
            <a:endCxn id="19" idx="1"/>
          </p:cNvCxnSpPr>
          <p:nvPr/>
        </p:nvCxnSpPr>
        <p:spPr bwMode="auto">
          <a:xfrm flipV="1">
            <a:off x="5862638" y="2707481"/>
            <a:ext cx="1245393" cy="511969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그룹 30"/>
          <p:cNvGrpSpPr/>
          <p:nvPr/>
        </p:nvGrpSpPr>
        <p:grpSpPr>
          <a:xfrm>
            <a:off x="4908435" y="4312783"/>
            <a:ext cx="1184940" cy="1446550"/>
            <a:chOff x="4908435" y="4312783"/>
            <a:chExt cx="1184940" cy="1446550"/>
          </a:xfrm>
        </p:grpSpPr>
        <p:sp>
          <p:nvSpPr>
            <p:cNvPr id="24" name="직사각형 23"/>
            <p:cNvSpPr/>
            <p:nvPr/>
          </p:nvSpPr>
          <p:spPr bwMode="auto">
            <a:xfrm>
              <a:off x="5760244" y="4909345"/>
              <a:ext cx="97632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6" name="직사각형 25"/>
            <p:cNvSpPr/>
            <p:nvPr/>
          </p:nvSpPr>
          <p:spPr bwMode="auto">
            <a:xfrm>
              <a:off x="5825728" y="5411789"/>
              <a:ext cx="97632" cy="952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08435" y="4312783"/>
              <a:ext cx="1184940" cy="14465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|-home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|-</a:t>
              </a:r>
              <a:r>
                <a:rPr lang="en-US" altLang="ko-KR" sz="11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devel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|-share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|-temp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|-work</a:t>
              </a:r>
            </a:p>
            <a:p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`-extern</a:t>
              </a:r>
              <a:b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ko-KR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`-hello</a:t>
              </a:r>
            </a:p>
          </p:txBody>
        </p:sp>
      </p:grpSp>
      <p:cxnSp>
        <p:nvCxnSpPr>
          <p:cNvPr id="15" name="구부러진 연결선 14"/>
          <p:cNvCxnSpPr>
            <a:stCxn id="24" idx="3"/>
            <a:endCxn id="19" idx="1"/>
          </p:cNvCxnSpPr>
          <p:nvPr/>
        </p:nvCxnSpPr>
        <p:spPr bwMode="auto">
          <a:xfrm flipV="1">
            <a:off x="5857876" y="2707481"/>
            <a:ext cx="1250155" cy="224948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구부러진 연결선 27"/>
          <p:cNvCxnSpPr>
            <a:stCxn id="26" idx="3"/>
            <a:endCxn id="27" idx="1"/>
          </p:cNvCxnSpPr>
          <p:nvPr/>
        </p:nvCxnSpPr>
        <p:spPr bwMode="auto">
          <a:xfrm flipV="1">
            <a:off x="5923360" y="4475958"/>
            <a:ext cx="1184671" cy="98345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5091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One root to rule them all</a:t>
            </a:r>
          </a:p>
          <a:p>
            <a:pPr lvl="1"/>
            <a:r>
              <a:rPr lang="en-US" altLang="ko-KR" sz="2000" dirty="0"/>
              <a:t>extremely powerful concept</a:t>
            </a:r>
          </a:p>
          <a:p>
            <a:pPr lvl="1"/>
            <a:r>
              <a:rPr lang="en-US" altLang="ko-KR" sz="2000" dirty="0"/>
              <a:t>each mounted filesystem can have additional properties</a:t>
            </a:r>
          </a:p>
          <a:p>
            <a:pPr lvl="2"/>
            <a:r>
              <a:rPr lang="en-US" altLang="ko-KR" sz="2000" dirty="0"/>
              <a:t>do not allow writes (</a:t>
            </a:r>
            <a:r>
              <a:rPr lang="en-US" altLang="ko-KR" sz="2000" dirty="0" err="1"/>
              <a:t>ro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2000" dirty="0"/>
              <a:t>do not update access time (</a:t>
            </a:r>
            <a:r>
              <a:rPr lang="en-US" altLang="ko-KR" sz="2000" dirty="0" err="1"/>
              <a:t>noatime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2000" dirty="0"/>
              <a:t>do not allow execution of programs (</a:t>
            </a:r>
            <a:r>
              <a:rPr lang="en-US" altLang="ko-KR" sz="2000" dirty="0" err="1"/>
              <a:t>noexec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2000" dirty="0"/>
              <a:t>do not allow set user/group id (</a:t>
            </a:r>
            <a:r>
              <a:rPr lang="en-US" altLang="ko-KR" sz="2000" dirty="0" err="1"/>
              <a:t>nosuid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2000" dirty="0"/>
              <a:t>…</a:t>
            </a:r>
          </a:p>
          <a:p>
            <a:pPr lvl="1"/>
            <a:endParaRPr lang="en-US" altLang="ko-KR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803336" y="4570584"/>
            <a:ext cx="7571303" cy="12772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mount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/dev/sda4 on / type ext4 (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rw,noatime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none on 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type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tmpfs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rw,noatime,size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=262144k)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none on 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type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tmpfs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rw,noatime,size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=131072k)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devel_share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on /home/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/share type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vboxsf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rw,nodev,relatime,iocharset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=utf8,uid=1000,gid=100)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1192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084733"/>
            <a:ext cx="8820000" cy="5395267"/>
          </a:xfrm>
        </p:spPr>
        <p:txBody>
          <a:bodyPr/>
          <a:lstStyle/>
          <a:p>
            <a:r>
              <a:rPr lang="en-US" altLang="ko-KR" sz="2000" b="1" dirty="0"/>
              <a:t>User, group, soft &amp; hard links</a:t>
            </a:r>
          </a:p>
          <a:p>
            <a:pPr lvl="1"/>
            <a:r>
              <a:rPr lang="en-US" altLang="ko-KR" sz="2000" dirty="0"/>
              <a:t>each file is owned by a </a:t>
            </a:r>
            <a:r>
              <a:rPr lang="en-US" altLang="ko-KR" sz="2000" i="1" dirty="0"/>
              <a:t>user</a:t>
            </a:r>
            <a:r>
              <a:rPr lang="en-US" altLang="ko-KR" sz="2000" dirty="0"/>
              <a:t> and a </a:t>
            </a:r>
            <a:r>
              <a:rPr lang="en-US" altLang="ko-KR" sz="2000" i="1" dirty="0"/>
              <a:t>group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28920" y="2143873"/>
            <a:ext cx="5109091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kyoungsoo@intel72:/home$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148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 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Feb  4  2017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alumni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seongjong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Aug 31  2016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seongjong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-------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8192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Jan 20  2017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aquota.user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junghan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 19  2018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junghan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16 00:47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youngmin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 28  2017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youngmin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jongki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 23  2017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jongki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taehyun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postdoc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Feb 19  2021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taehyun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juyoung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 10  2017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juyoung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 21  2020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svn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May 10 10:43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vm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vmail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vmail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Apr 19  2012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vmail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jihao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Aug 31  2016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jihao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changho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postdoc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 18 13:56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changho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amandio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4096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Jun 17  2019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amandio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846408" y="5234184"/>
            <a:ext cx="1163696" cy="1231082"/>
            <a:chOff x="1749073" y="4140701"/>
            <a:chExt cx="1163696" cy="1231082"/>
          </a:xfrm>
        </p:grpSpPr>
        <p:sp>
          <p:nvSpPr>
            <p:cNvPr id="6" name="TextBox 5"/>
            <p:cNvSpPr txBox="1"/>
            <p:nvPr/>
          </p:nvSpPr>
          <p:spPr>
            <a:xfrm>
              <a:off x="1896913" y="5064006"/>
              <a:ext cx="10158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00B050"/>
                  </a:solidFill>
                  <a:latin typeface="+mn-lt"/>
                </a:rPr>
                <a:t>size (bytes)</a:t>
              </a:r>
              <a:endParaRPr lang="ko-KR" altLang="en-US" sz="1400" b="1" dirty="0">
                <a:solidFill>
                  <a:srgbClr val="00B050"/>
                </a:solidFill>
                <a:latin typeface="+mn-lt"/>
              </a:endParaRPr>
            </a:p>
          </p:txBody>
        </p:sp>
        <p:cxnSp>
          <p:nvCxnSpPr>
            <p:cNvPr id="7" name="꺾인 연결선 6"/>
            <p:cNvCxnSpPr>
              <a:stCxn id="6" idx="1"/>
            </p:cNvCxnSpPr>
            <p:nvPr/>
          </p:nvCxnSpPr>
          <p:spPr bwMode="auto">
            <a:xfrm rot="10800000">
              <a:off x="1749073" y="4140701"/>
              <a:ext cx="147841" cy="107719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15" name="그룹 14"/>
          <p:cNvGrpSpPr/>
          <p:nvPr/>
        </p:nvGrpSpPr>
        <p:grpSpPr>
          <a:xfrm>
            <a:off x="3153328" y="5227375"/>
            <a:ext cx="1330138" cy="903114"/>
            <a:chOff x="2346961" y="5134931"/>
            <a:chExt cx="1330138" cy="903114"/>
          </a:xfrm>
        </p:grpSpPr>
        <p:grpSp>
          <p:nvGrpSpPr>
            <p:cNvPr id="8" name="그룹 7"/>
            <p:cNvGrpSpPr/>
            <p:nvPr/>
          </p:nvGrpSpPr>
          <p:grpSpPr>
            <a:xfrm>
              <a:off x="2346961" y="5134931"/>
              <a:ext cx="1166440" cy="903114"/>
              <a:chOff x="1681257" y="4691420"/>
              <a:chExt cx="1166440" cy="903114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293" y="5286757"/>
                <a:ext cx="10994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tx2"/>
                    </a:solidFill>
                    <a:latin typeface="+mn-lt"/>
                  </a:rPr>
                  <a:t>user</a:t>
                </a:r>
                <a:r>
                  <a:rPr lang="en-US" altLang="ko-KR" sz="1400" b="1" dirty="0">
                    <a:latin typeface="+mn-lt"/>
                  </a:rPr>
                  <a:t> / </a:t>
                </a:r>
                <a:r>
                  <a:rPr lang="en-US" altLang="ko-KR" sz="1400" b="1" dirty="0">
                    <a:solidFill>
                      <a:srgbClr val="C00000"/>
                    </a:solidFill>
                    <a:latin typeface="+mn-lt"/>
                  </a:rPr>
                  <a:t>group</a:t>
                </a:r>
                <a:endParaRPr lang="ko-KR" altLang="en-US" sz="1400" b="1" dirty="0">
                  <a:solidFill>
                    <a:srgbClr val="C00000"/>
                  </a:solidFill>
                  <a:latin typeface="+mn-lt"/>
                </a:endParaRPr>
              </a:p>
            </p:txBody>
          </p:sp>
          <p:cxnSp>
            <p:nvCxnSpPr>
              <p:cNvPr id="10" name="꺾인 연결선 9"/>
              <p:cNvCxnSpPr>
                <a:stCxn id="9" idx="1"/>
              </p:cNvCxnSpPr>
              <p:nvPr/>
            </p:nvCxnSpPr>
            <p:spPr bwMode="auto">
              <a:xfrm rot="10800000">
                <a:off x="1681257" y="4691420"/>
                <a:ext cx="67037" cy="749226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  <p:cxnSp>
          <p:nvCxnSpPr>
            <p:cNvPr id="13" name="꺾인 연결선 12"/>
            <p:cNvCxnSpPr>
              <a:stCxn id="9" idx="3"/>
              <a:endCxn id="25" idx="2"/>
            </p:cNvCxnSpPr>
            <p:nvPr/>
          </p:nvCxnSpPr>
          <p:spPr bwMode="auto">
            <a:xfrm flipV="1">
              <a:off x="3513401" y="5185698"/>
              <a:ext cx="163698" cy="69845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18" name="그룹 17"/>
          <p:cNvGrpSpPr/>
          <p:nvPr/>
        </p:nvGrpSpPr>
        <p:grpSpPr>
          <a:xfrm>
            <a:off x="5566201" y="5234219"/>
            <a:ext cx="1660271" cy="901310"/>
            <a:chOff x="1749107" y="4140752"/>
            <a:chExt cx="1660271" cy="1402007"/>
          </a:xfrm>
        </p:grpSpPr>
        <p:sp>
          <p:nvSpPr>
            <p:cNvPr id="19" name="TextBox 18"/>
            <p:cNvSpPr txBox="1"/>
            <p:nvPr/>
          </p:nvSpPr>
          <p:spPr>
            <a:xfrm>
              <a:off x="1896913" y="5064005"/>
              <a:ext cx="1512465" cy="478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7030A0"/>
                  </a:solidFill>
                  <a:latin typeface="+mn-lt"/>
                </a:rPr>
                <a:t>modification time</a:t>
              </a:r>
              <a:endParaRPr lang="ko-KR" altLang="en-US" sz="1400" b="1" dirty="0">
                <a:solidFill>
                  <a:srgbClr val="7030A0"/>
                </a:solidFill>
                <a:latin typeface="+mn-lt"/>
              </a:endParaRPr>
            </a:p>
          </p:txBody>
        </p:sp>
        <p:cxnSp>
          <p:nvCxnSpPr>
            <p:cNvPr id="20" name="꺾인 연결선 19"/>
            <p:cNvCxnSpPr>
              <a:stCxn id="19" idx="1"/>
            </p:cNvCxnSpPr>
            <p:nvPr/>
          </p:nvCxnSpPr>
          <p:spPr bwMode="auto">
            <a:xfrm rot="10800000">
              <a:off x="1749107" y="4140752"/>
              <a:ext cx="147807" cy="11626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1" name="그룹 20"/>
          <p:cNvGrpSpPr/>
          <p:nvPr/>
        </p:nvGrpSpPr>
        <p:grpSpPr>
          <a:xfrm>
            <a:off x="6285977" y="5234192"/>
            <a:ext cx="1028157" cy="647288"/>
            <a:chOff x="1749125" y="4140797"/>
            <a:chExt cx="1028157" cy="1760121"/>
          </a:xfrm>
        </p:grpSpPr>
        <p:sp>
          <p:nvSpPr>
            <p:cNvPr id="22" name="TextBox 21"/>
            <p:cNvSpPr txBox="1"/>
            <p:nvPr/>
          </p:nvSpPr>
          <p:spPr>
            <a:xfrm>
              <a:off x="1896913" y="5064004"/>
              <a:ext cx="880369" cy="8369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+mn-lt"/>
                </a:rPr>
                <a:t>file name</a:t>
              </a:r>
              <a:endParaRPr lang="ko-KR" altLang="en-US" sz="1400" b="1" dirty="0">
                <a:latin typeface="+mn-lt"/>
              </a:endParaRPr>
            </a:p>
          </p:txBody>
        </p:sp>
        <p:cxnSp>
          <p:nvCxnSpPr>
            <p:cNvPr id="23" name="꺾인 연결선 22"/>
            <p:cNvCxnSpPr>
              <a:stCxn id="22" idx="1"/>
            </p:cNvCxnSpPr>
            <p:nvPr/>
          </p:nvCxnSpPr>
          <p:spPr bwMode="auto">
            <a:xfrm rot="10800000">
              <a:off x="1749125" y="4140797"/>
              <a:ext cx="147789" cy="134166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4" name="그룹 23"/>
          <p:cNvGrpSpPr/>
          <p:nvPr/>
        </p:nvGrpSpPr>
        <p:grpSpPr>
          <a:xfrm>
            <a:off x="1176602" y="5234183"/>
            <a:ext cx="1238485" cy="1024846"/>
            <a:chOff x="1798734" y="3782363"/>
            <a:chExt cx="1238485" cy="2786786"/>
          </a:xfrm>
        </p:grpSpPr>
        <p:sp>
          <p:nvSpPr>
            <p:cNvPr id="26" name="TextBox 25"/>
            <p:cNvSpPr txBox="1"/>
            <p:nvPr/>
          </p:nvSpPr>
          <p:spPr>
            <a:xfrm>
              <a:off x="1798734" y="5146397"/>
              <a:ext cx="1079142" cy="1422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+mn-lt"/>
                </a:rPr>
                <a:t>type/</a:t>
              </a:r>
            </a:p>
            <a:p>
              <a:r>
                <a:rPr lang="en-US" altLang="ko-KR" sz="1400" b="1" dirty="0">
                  <a:latin typeface="+mn-lt"/>
                </a:rPr>
                <a:t>permissions</a:t>
              </a:r>
              <a:endParaRPr lang="ko-KR" altLang="en-US" sz="1400" b="1" dirty="0">
                <a:latin typeface="+mn-lt"/>
              </a:endParaRPr>
            </a:p>
          </p:txBody>
        </p:sp>
        <p:cxnSp>
          <p:nvCxnSpPr>
            <p:cNvPr id="27" name="꺾인 연결선 26"/>
            <p:cNvCxnSpPr>
              <a:stCxn id="26" idx="3"/>
            </p:cNvCxnSpPr>
            <p:nvPr/>
          </p:nvCxnSpPr>
          <p:spPr bwMode="auto">
            <a:xfrm flipV="1">
              <a:off x="2877876" y="3782363"/>
              <a:ext cx="159343" cy="207541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30" name="그룹 29"/>
          <p:cNvGrpSpPr/>
          <p:nvPr/>
        </p:nvGrpSpPr>
        <p:grpSpPr>
          <a:xfrm>
            <a:off x="2950521" y="5234185"/>
            <a:ext cx="1058197" cy="1424552"/>
            <a:chOff x="1749093" y="4140702"/>
            <a:chExt cx="1058197" cy="1177761"/>
          </a:xfrm>
        </p:grpSpPr>
        <p:sp>
          <p:nvSpPr>
            <p:cNvPr id="31" name="TextBox 30"/>
            <p:cNvSpPr txBox="1"/>
            <p:nvPr/>
          </p:nvSpPr>
          <p:spPr>
            <a:xfrm>
              <a:off x="1896913" y="5064006"/>
              <a:ext cx="910377" cy="2544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FFC000"/>
                  </a:solidFill>
                  <a:latin typeface="+mn-lt"/>
                </a:rPr>
                <a:t>hard links</a:t>
              </a:r>
              <a:endParaRPr lang="ko-KR" altLang="en-US" sz="1400" b="1" dirty="0">
                <a:solidFill>
                  <a:srgbClr val="FFC000"/>
                </a:solidFill>
                <a:latin typeface="+mn-lt"/>
              </a:endParaRPr>
            </a:p>
          </p:txBody>
        </p:sp>
        <p:cxnSp>
          <p:nvCxnSpPr>
            <p:cNvPr id="32" name="꺾인 연결선 31"/>
            <p:cNvCxnSpPr>
              <a:stCxn id="31" idx="1"/>
            </p:cNvCxnSpPr>
            <p:nvPr/>
          </p:nvCxnSpPr>
          <p:spPr bwMode="auto">
            <a:xfrm rot="10800000">
              <a:off x="1749093" y="4140702"/>
              <a:ext cx="147821" cy="105053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94860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User, group, soft &amp; hard links</a:t>
            </a:r>
          </a:p>
          <a:p>
            <a:pPr lvl="1"/>
            <a:r>
              <a:rPr lang="en-US" altLang="ko-KR" sz="2000" dirty="0"/>
              <a:t>files can point to each other via soft or hard links</a:t>
            </a:r>
            <a:endParaRPr lang="en-US" altLang="ko-KR" sz="2000" i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029673" y="2229758"/>
            <a:ext cx="4724370" cy="2631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"hello" &gt;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"test" 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hello.txt helloworld.txt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-s test.txt testing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12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helloworld.txt</a:t>
            </a:r>
          </a:p>
          <a:p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8 Sep 27 01:12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 -&gt;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56768" y="3047585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</a:t>
            </a:r>
            <a:r>
              <a:rPr lang="en-US" altLang="ko-KR" sz="1400" b="1" dirty="0">
                <a:solidFill>
                  <a:srgbClr val="C00000"/>
                </a:solidFill>
                <a:latin typeface="+mn-lt"/>
              </a:rPr>
              <a:t>: create hard link</a:t>
            </a:r>
            <a:endParaRPr lang="ko-KR" altLang="en-US" sz="1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56768" y="3391614"/>
            <a:ext cx="2684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-s</a:t>
            </a:r>
            <a:r>
              <a:rPr lang="en-US" altLang="ko-KR" sz="1400" b="1" dirty="0">
                <a:solidFill>
                  <a:schemeClr val="tx2"/>
                </a:solidFill>
                <a:latin typeface="+mn-lt"/>
              </a:rPr>
              <a:t>: create soft (symbolic) link</a:t>
            </a:r>
            <a:endParaRPr lang="ko-KR" altLang="en-US" sz="1400" b="1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990152" y="4820955"/>
            <a:ext cx="1446971" cy="549626"/>
            <a:chOff x="1819748" y="4633908"/>
            <a:chExt cx="1446971" cy="549626"/>
          </a:xfrm>
        </p:grpSpPr>
        <p:sp>
          <p:nvSpPr>
            <p:cNvPr id="8" name="TextBox 7"/>
            <p:cNvSpPr txBox="1"/>
            <p:nvPr/>
          </p:nvSpPr>
          <p:spPr>
            <a:xfrm>
              <a:off x="1963092" y="4875757"/>
              <a:ext cx="1303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rgbClr val="C00000"/>
                  </a:solidFill>
                  <a:latin typeface="+mn-lt"/>
                </a:rPr>
                <a:t>hard link count</a:t>
              </a:r>
              <a:endParaRPr lang="ko-KR" altLang="en-US" sz="1400" b="1" dirty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9" name="꺾인 연결선 8"/>
            <p:cNvCxnSpPr>
              <a:stCxn id="8" idx="1"/>
            </p:cNvCxnSpPr>
            <p:nvPr/>
          </p:nvCxnSpPr>
          <p:spPr bwMode="auto">
            <a:xfrm rot="10800000">
              <a:off x="1819748" y="4633908"/>
              <a:ext cx="143345" cy="39573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13" name="TextBox 12"/>
          <p:cNvSpPr txBox="1"/>
          <p:nvPr/>
        </p:nvSpPr>
        <p:spPr>
          <a:xfrm>
            <a:off x="1295894" y="5509481"/>
            <a:ext cx="236610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400" b="1" dirty="0">
                <a:solidFill>
                  <a:schemeClr val="tx2"/>
                </a:solidFill>
                <a:latin typeface="+mn-lt"/>
              </a:rPr>
              <a:t>: soft (symbolic) link flag</a:t>
            </a:r>
            <a:endParaRPr lang="ko-KR" altLang="en-US" sz="1400" b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4" name="꺾인 연결선 13"/>
          <p:cNvCxnSpPr>
            <a:stCxn id="13" idx="1"/>
          </p:cNvCxnSpPr>
          <p:nvPr/>
        </p:nvCxnSpPr>
        <p:spPr bwMode="auto">
          <a:xfrm rot="10800000">
            <a:off x="1149790" y="4820964"/>
            <a:ext cx="146104" cy="842407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20232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/>
              <a:t>User, group, soft &amp; hard links</a:t>
            </a:r>
          </a:p>
          <a:p>
            <a:pPr lvl="1"/>
            <a:r>
              <a:rPr lang="en-US" altLang="ko-KR" sz="2000" dirty="0"/>
              <a:t>files can point to each other via soft or hard links</a:t>
            </a:r>
            <a:endParaRPr lang="en-US" altLang="ko-KR" sz="2000" i="1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29673" y="2083250"/>
            <a:ext cx="4724370" cy="2631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"hello" &gt;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"test" 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hello.txt helloworld.txt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-s test.txt testing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12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helloworld.txt</a:t>
            </a:r>
          </a:p>
          <a:p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8 Sep 27 01:12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 -&gt;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4139" y="3621282"/>
            <a:ext cx="4801314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", world!"\\n &gt;&gt;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cat helloworld.txt</a:t>
            </a:r>
          </a:p>
          <a:p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cat hello.txt</a:t>
            </a:r>
          </a:p>
          <a:p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12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Sep 27 01:12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Sep 27 01:12 helloworld.txt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 8 Sep 27 01:12 testing -&gt;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 4 Sep 27 01:11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2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126581"/>
            <a:ext cx="8820000" cy="5353419"/>
          </a:xfrm>
        </p:spPr>
        <p:txBody>
          <a:bodyPr/>
          <a:lstStyle/>
          <a:p>
            <a:r>
              <a:rPr lang="en-US" altLang="ko-KR" b="1" dirty="0"/>
              <a:t>User, group, soft &amp; hard links</a:t>
            </a:r>
          </a:p>
          <a:p>
            <a:pPr lvl="1"/>
            <a:r>
              <a:rPr lang="en-US" altLang="ko-KR" dirty="0"/>
              <a:t>files can point to each other via soft or hard links</a:t>
            </a:r>
            <a:endParaRPr lang="en-US" altLang="ko-KR" i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29673" y="2002418"/>
            <a:ext cx="4724370" cy="2631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"hello" &gt;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"test" 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hello.txt helloworld.txt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-s test.txt testing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12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helloworld.txt</a:t>
            </a:r>
          </a:p>
          <a:p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8 Sep 27 01:12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 -&gt;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4139" y="3540450"/>
            <a:ext cx="4801314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", test, and test!"\\n &gt;&gt;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 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cat test.txt</a:t>
            </a:r>
          </a:p>
          <a:p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test, test, and test!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cat testing</a:t>
            </a:r>
          </a:p>
          <a:p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test, test, and test!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12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14 Sep 27 01:12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14 Sep 27 01:12 helloworld.txt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Sep 27 01:12 testing -&gt;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Sep 27 01:13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45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136685"/>
            <a:ext cx="8820000" cy="5343315"/>
          </a:xfrm>
        </p:spPr>
        <p:txBody>
          <a:bodyPr/>
          <a:lstStyle/>
          <a:p>
            <a:r>
              <a:rPr lang="en-US" altLang="ko-KR" b="1" dirty="0"/>
              <a:t>User, group, soft &amp; hard links</a:t>
            </a:r>
          </a:p>
          <a:p>
            <a:pPr lvl="1"/>
            <a:r>
              <a:rPr lang="en-US" altLang="ko-KR" dirty="0"/>
              <a:t>files can point to each other via soft or hard links</a:t>
            </a:r>
            <a:endParaRPr lang="en-US" altLang="ko-KR" i="1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029673" y="2002418"/>
            <a:ext cx="4724370" cy="263149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"hello" &gt;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"test" 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hello.txt helloworld.txt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 -s test.txt testing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12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5 Sep 27 01:10 helloworld.txt</a:t>
            </a:r>
          </a:p>
          <a:p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8 Sep 27 01:12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 -&gt; test.txt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4 Sep 27 01:11 test.txt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34139" y="3540450"/>
            <a:ext cx="4801314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14 Sep 27 01:12 helloworld.txt</a:t>
            </a:r>
          </a:p>
          <a:p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users  8 Sep 27 01:12 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testing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-&gt; 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cat helloworld.txt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hello, world!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cat testing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cat: testing: No such file or directory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6569" y="5174143"/>
            <a:ext cx="1458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  <a:latin typeface="+mn-lt"/>
                <a:cs typeface="Consolas" panose="020B0609020204030204" pitchFamily="49" charset="0"/>
              </a:rPr>
              <a:t>broken (soft) link</a:t>
            </a:r>
            <a:endParaRPr lang="ko-KR" altLang="en-US" sz="1400" b="1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9601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/>
          <p:cNvSpPr/>
          <p:nvPr/>
        </p:nvSpPr>
        <p:spPr bwMode="auto">
          <a:xfrm>
            <a:off x="1107830" y="3175548"/>
            <a:ext cx="105508" cy="10598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146789"/>
            <a:ext cx="8820000" cy="5333211"/>
          </a:xfrm>
        </p:spPr>
        <p:txBody>
          <a:bodyPr/>
          <a:lstStyle/>
          <a:p>
            <a:r>
              <a:rPr lang="en-US" altLang="ko-KR" b="1" dirty="0"/>
              <a:t>File types</a:t>
            </a:r>
          </a:p>
          <a:p>
            <a:pPr lvl="1"/>
            <a:r>
              <a:rPr lang="en-US" altLang="ko-KR" dirty="0"/>
              <a:t>Unix knows different types of files</a:t>
            </a:r>
          </a:p>
          <a:p>
            <a:pPr lvl="1"/>
            <a:endParaRPr lang="en-US" altLang="ko-KR" sz="1100" b="1" kern="1200" dirty="0">
              <a:solidFill>
                <a:srgbClr val="FF0000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673" y="2064997"/>
            <a:ext cx="5878532" cy="12772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/demo 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20:00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</a:p>
          <a:p>
            <a:r>
              <a:rPr lang="en-US" altLang="ko-KR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20:01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fifo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20:03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20:03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hardlink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20:00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softlink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-&gt; file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78017" y="3439422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+mn-lt"/>
              </a:rPr>
              <a:t>file type</a:t>
            </a:r>
            <a:endParaRPr lang="en-US" altLang="ko-KR" sz="14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25" name="꺾인 연결선 24"/>
          <p:cNvCxnSpPr>
            <a:stCxn id="24" idx="1"/>
            <a:endCxn id="35" idx="2"/>
          </p:cNvCxnSpPr>
          <p:nvPr/>
        </p:nvCxnSpPr>
        <p:spPr bwMode="auto">
          <a:xfrm rot="10800000">
            <a:off x="1160585" y="3281529"/>
            <a:ext cx="217433" cy="311782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21771"/>
              </p:ext>
            </p:extLst>
          </p:nvPr>
        </p:nvGraphicFramePr>
        <p:xfrm>
          <a:off x="1029673" y="3748752"/>
          <a:ext cx="7313343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Letter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File type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-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/>
                        <a:t>regular file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Directory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soft link (symbolic link)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named pipe (</a:t>
                      </a:r>
                      <a:r>
                        <a:rPr lang="en-US" altLang="ko-KR" sz="1600" dirty="0" err="1"/>
                        <a:t>fifo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socket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character</a:t>
                      </a:r>
                      <a:r>
                        <a:rPr lang="en-US" altLang="ko-KR" sz="1600" baseline="0" dirty="0"/>
                        <a:t> device file (see /dev)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5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block device file (see /dev)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56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Hidden files</a:t>
            </a:r>
          </a:p>
          <a:p>
            <a:pPr lvl="1"/>
            <a:r>
              <a:rPr lang="en-US" altLang="ko-KR" dirty="0"/>
              <a:t>Hidden files start with a “.” in Unix file systems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Special (hidden) entries</a:t>
            </a:r>
          </a:p>
          <a:p>
            <a:pPr lvl="2"/>
            <a:r>
              <a:rPr lang="en-US" altLang="ko-KR" dirty="0"/>
              <a:t>“.”	current directory</a:t>
            </a:r>
          </a:p>
          <a:p>
            <a:pPr lvl="2"/>
            <a:r>
              <a:rPr lang="en-US" altLang="ko-KR" dirty="0"/>
              <a:t>“..”	parent directory (hence “cd ..”)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sz="1100" b="1" kern="1200" dirty="0">
              <a:solidFill>
                <a:srgbClr val="FF0000"/>
              </a:solidFill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9673" y="2075883"/>
            <a:ext cx="5878532" cy="19543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/demo $ ls -l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4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20:03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drwxrwxrwt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18  </a:t>
            </a:r>
            <a:r>
              <a:rPr lang="en-US" altLang="ko-KR" sz="1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ko-KR" sz="11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1120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19:59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20:00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directory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prw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20:01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fifo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20:03  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20:03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hardlink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-x  2  </a:t>
            </a:r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40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20:00 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hiddendir</a:t>
            </a:r>
            <a:endParaRPr lang="en-US" altLang="ko-KR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-r--r--  1  </a:t>
            </a:r>
            <a:r>
              <a:rPr lang="en-US" altLang="ko-KR" sz="11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20:00 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hiddenfile</a:t>
            </a:r>
            <a:endParaRPr lang="en-US" altLang="ko-KR" sz="11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lrwxrwxrwx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ko-KR" sz="1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ko-KR" sz="11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1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Sep  3 20:00 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softlink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-&gt; file</a:t>
            </a:r>
          </a:p>
        </p:txBody>
      </p:sp>
    </p:spTree>
    <p:extLst>
      <p:ext uri="{BB962C8B-B14F-4D97-AF65-F5344CB8AC3E}">
        <p14:creationId xmlns:p14="http://schemas.microsoft.com/office/powerpoint/2010/main" val="286156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Lecture 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1" dirty="0"/>
              <a:t>The Unix File Concept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The Unix Filesystem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Filesystems and Security</a:t>
            </a:r>
          </a:p>
          <a:p>
            <a:pPr>
              <a:lnSpc>
                <a:spcPct val="150000"/>
              </a:lnSpc>
            </a:pPr>
            <a:r>
              <a:rPr lang="en-US" altLang="ko-KR" b="1"/>
              <a:t>Summary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1172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 of Hard Links of a 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084733"/>
            <a:ext cx="8820000" cy="5395267"/>
          </a:xfrm>
        </p:spPr>
        <p:txBody>
          <a:bodyPr/>
          <a:lstStyle/>
          <a:p>
            <a:endParaRPr lang="en-US" altLang="ko-KR" sz="2000" b="1" dirty="0"/>
          </a:p>
          <a:p>
            <a:endParaRPr lang="en-US" altLang="ko-KR" b="1" dirty="0"/>
          </a:p>
          <a:p>
            <a:endParaRPr lang="en-US" altLang="ko-KR" sz="2000" b="1" dirty="0"/>
          </a:p>
          <a:p>
            <a:endParaRPr lang="en-US" altLang="ko-KR" b="1" dirty="0"/>
          </a:p>
          <a:p>
            <a:r>
              <a:rPr lang="en-US" altLang="ko-KR" sz="2000" dirty="0"/>
              <a:t>Why 4 for sample? Why 2 for dir1 &amp; dir2?</a:t>
            </a:r>
          </a:p>
          <a:p>
            <a:r>
              <a:rPr lang="en-US" altLang="ko-KR" sz="2000" dirty="0"/>
              <a:t>Note the followings</a:t>
            </a:r>
          </a:p>
          <a:p>
            <a:pPr lvl="1"/>
            <a:r>
              <a:rPr lang="en-US" altLang="ko-KR" dirty="0"/>
              <a:t>“.” is a hard link to  current directory</a:t>
            </a:r>
          </a:p>
          <a:p>
            <a:pPr lvl="1"/>
            <a:r>
              <a:rPr lang="en-US" altLang="ko-KR" dirty="0"/>
              <a:t>“..” is hard link to the parent directory</a:t>
            </a:r>
          </a:p>
          <a:p>
            <a:r>
              <a:rPr lang="en-US" altLang="ko-KR" dirty="0"/>
              <a:t>Each directory has '.’ that points to itself</a:t>
            </a:r>
          </a:p>
          <a:p>
            <a:r>
              <a:rPr lang="en-US" altLang="ko-KR" dirty="0"/>
              <a:t>If a directory has N subdirectories</a:t>
            </a:r>
          </a:p>
          <a:p>
            <a:pPr lvl="1"/>
            <a:r>
              <a:rPr lang="en-US" altLang="ko-KR" dirty="0"/>
              <a:t>Each subdirectory has ‘..’ that points to the parent directory</a:t>
            </a:r>
          </a:p>
          <a:p>
            <a:r>
              <a:rPr lang="en-US" altLang="ko-KR" dirty="0"/>
              <a:t># of hard links of 'sample’: 1 (itself) + 1(‘.’) + 2 (‘..’ inside dir1 and dir2) =  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6955" y="1278427"/>
            <a:ext cx="4720358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kyoungsoo@user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:~$ ls 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sample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4096 Sep 12 11:55 sample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kyoungsoo@user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:~$ ls -l sample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4096 Sep 12 11:55 dir1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altLang="ko-KR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kyoungsoo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4096 Sep 12 11:55 dir2</a:t>
            </a:r>
          </a:p>
        </p:txBody>
      </p:sp>
    </p:spTree>
    <p:extLst>
      <p:ext uri="{BB962C8B-B14F-4D97-AF65-F5344CB8AC3E}">
        <p14:creationId xmlns:p14="http://schemas.microsoft.com/office/powerpoint/2010/main" val="1790932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 Hierarchy Standard (FHS)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What goes where?</a:t>
            </a:r>
          </a:p>
          <a:p>
            <a:pPr lvl="1"/>
            <a:r>
              <a:rPr lang="en-US" altLang="ko-KR" dirty="0"/>
              <a:t>Is it all a big mess?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9673" y="2064997"/>
            <a:ext cx="4339650" cy="364715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$ $ ls -l /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76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2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 3 02:11 bin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3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Aug  1 20:37 boot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20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4020 Sep  1 23:17 dev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88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 3 11:59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5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Mar 24  2022 home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13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Jul  5 21:40 lib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7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 3 02:11 lib64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------   2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16384 Mar 23  2022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lost+found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2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Mar 21  2022 media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4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16  2022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mnt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16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Jul 16 19:05 opt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447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0 Aug 19 21:52 proc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------   7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 3 11:59 root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19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740 Sep  1 23:16 run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 2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12288 Sep  3 02:11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sbin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12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   0 Aug 19 21:52 sys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drwxrwxrwt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17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1100 Sep  3 18:51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12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20  2022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  10 root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 3 01:37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88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 Hierarchy Standard (FHS)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Filesystem Hierarchy Standard (FHS)</a:t>
            </a:r>
          </a:p>
          <a:p>
            <a:pPr lvl="1"/>
            <a:r>
              <a:rPr lang="en-US" altLang="ko-KR" dirty="0"/>
              <a:t>Conventions for the layout of directories and files on Unix systems</a:t>
            </a:r>
          </a:p>
          <a:p>
            <a:pPr lvl="1"/>
            <a:r>
              <a:rPr lang="en-US" altLang="ko-KR" dirty="0"/>
              <a:t>Maintained by the Linux Foundation: </a:t>
            </a:r>
            <a:r>
              <a:rPr lang="en-US" altLang="ko-KR" dirty="0">
                <a:hlinkClick r:id="rId2"/>
              </a:rPr>
              <a:t>https://refspecs.linuxfoundation.org/fhs.shtml</a:t>
            </a:r>
            <a:endParaRPr lang="en-US" altLang="ko-KR" dirty="0"/>
          </a:p>
          <a:p>
            <a:pPr lvl="2"/>
            <a:r>
              <a:rPr lang="en-US" altLang="ko-KR" dirty="0"/>
              <a:t>initial version released February 14, 1994, current version: 3.0 (June 3, 2015)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388042"/>
              </p:ext>
            </p:extLst>
          </p:nvPr>
        </p:nvGraphicFramePr>
        <p:xfrm>
          <a:off x="1156008" y="2822400"/>
          <a:ext cx="731334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/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root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/bin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Essential binaries required during boot-up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/boot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boot loader, kernel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/dev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Device files (disks,</a:t>
                      </a:r>
                      <a:r>
                        <a:rPr lang="en-US" altLang="ko-KR" baseline="0" dirty="0"/>
                        <a:t> partitions, memory, audio, video, …)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Host-specific, system-wide configuration files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/home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home directories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/lib[64]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System</a:t>
                      </a:r>
                      <a:r>
                        <a:rPr lang="en-US" altLang="ko-KR" baseline="0" dirty="0"/>
                        <a:t> libraries (required by binaries in /bin, /</a:t>
                      </a:r>
                      <a:r>
                        <a:rPr lang="en-US" altLang="ko-KR" baseline="0" dirty="0" err="1"/>
                        <a:t>sbin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/media, /</a:t>
                      </a:r>
                      <a:r>
                        <a:rPr lang="en-US" altLang="ko-KR" dirty="0" err="1"/>
                        <a:t>mnt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Mount points for removable media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355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 Hierarchy Standard (FHS)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Filesystem Hierarchy Standard (FHS)</a:t>
            </a:r>
          </a:p>
          <a:p>
            <a:pPr lvl="1"/>
            <a:r>
              <a:rPr lang="en-US" altLang="ko-KR" dirty="0">
                <a:hlinkClick r:id="rId2"/>
              </a:rPr>
              <a:t>https://refspecs.linuxfoundation.org/fhs.shtml</a:t>
            </a:r>
            <a:endParaRPr lang="en-US" altLang="ko-KR" dirty="0"/>
          </a:p>
          <a:p>
            <a:pPr lvl="1"/>
            <a:endParaRPr lang="en-US" altLang="ko-KR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02722"/>
              </p:ext>
            </p:extLst>
          </p:nvPr>
        </p:nvGraphicFramePr>
        <p:xfrm>
          <a:off x="1156008" y="2158903"/>
          <a:ext cx="731334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/opt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Additional application</a:t>
                      </a:r>
                      <a:r>
                        <a:rPr lang="en-US" altLang="ko-KR" baseline="0" dirty="0"/>
                        <a:t> software packages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/proc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Process and kernel information (virtual filesystem)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/root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Home directory for the root user</a:t>
                      </a:r>
                      <a:r>
                        <a:rPr lang="en-US" altLang="ko-KR" baseline="0" dirty="0"/>
                        <a:t> (administrator)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/run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Run-time variable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sbin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Essential system binaries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/sys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Device driver &amp; kernel information</a:t>
                      </a:r>
                      <a:r>
                        <a:rPr lang="en-US" altLang="ko-KR" baseline="0" dirty="0"/>
                        <a:t> and configuration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tmp</a:t>
                      </a:r>
                      <a:r>
                        <a:rPr lang="en-US" altLang="ko-KR" dirty="0"/>
                        <a:t>, 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tmp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Temporary files (often not preserved across</a:t>
                      </a:r>
                      <a:r>
                        <a:rPr lang="en-US" altLang="ko-KR" baseline="0" dirty="0"/>
                        <a:t> reboots)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Secondary hierarchy for read-only user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Variable files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477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 Hierarchy Standard (FHS)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Filesystem Hierarchy Standard (FHS)</a:t>
            </a:r>
          </a:p>
          <a:p>
            <a:pPr lvl="1"/>
            <a:r>
              <a:rPr lang="en-US" altLang="ko-KR" dirty="0">
                <a:hlinkClick r:id="rId2"/>
              </a:rPr>
              <a:t>https://refspecs.linuxfoundation.org/fhs.shtml</a:t>
            </a:r>
            <a:endParaRPr lang="en-US" altLang="ko-KR" dirty="0"/>
          </a:p>
          <a:p>
            <a:pPr lvl="1"/>
            <a:endParaRPr lang="en-US" altLang="ko-KR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05583"/>
              </p:ext>
            </p:extLst>
          </p:nvPr>
        </p:nvGraphicFramePr>
        <p:xfrm>
          <a:off x="1156008" y="2158903"/>
          <a:ext cx="731334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/</a:t>
                      </a:r>
                      <a:r>
                        <a:rPr lang="en-US" altLang="ko-KR" b="1" dirty="0" err="1"/>
                        <a:t>usr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Secondary hierarchy for read-only user data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/bin, 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sbin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Non-essential binaries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/include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Standard include files (C headers)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/lib[64]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Libraries required by binaries in 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/bin, 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sbin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libexec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Binaries run via scripts (do not run directly)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/local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Tertiary</a:t>
                      </a:r>
                      <a:r>
                        <a:rPr lang="en-US" altLang="ko-KR" baseline="0" dirty="0"/>
                        <a:t> hierarchy for local data specific to this machine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/share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 shared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usr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src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Source code (kernel source)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696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 Hierarchy Standard (FHS)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Filesystem Hierarchy Standard (FHS)</a:t>
            </a:r>
          </a:p>
          <a:p>
            <a:pPr lvl="1"/>
            <a:r>
              <a:rPr lang="en-US" altLang="ko-KR" dirty="0">
                <a:hlinkClick r:id="rId2"/>
              </a:rPr>
              <a:t>https://refspecs.linuxfoundation.org/fhs.shtml</a:t>
            </a:r>
            <a:endParaRPr lang="en-US" altLang="ko-KR" dirty="0"/>
          </a:p>
          <a:p>
            <a:pPr lvl="1"/>
            <a:endParaRPr lang="en-US" altLang="ko-KR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79397"/>
              </p:ext>
            </p:extLst>
          </p:nvPr>
        </p:nvGraphicFramePr>
        <p:xfrm>
          <a:off x="1156008" y="2158903"/>
          <a:ext cx="7313343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/</a:t>
                      </a:r>
                      <a:r>
                        <a:rPr lang="en-US" altLang="ko-KR" b="1" dirty="0" err="1"/>
                        <a:t>var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Variable files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/cache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 cache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db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Gentoo portage (</a:t>
                      </a:r>
                      <a:r>
                        <a:rPr lang="en-US" altLang="ko-KR" dirty="0" err="1"/>
                        <a:t>config</a:t>
                      </a:r>
                      <a:r>
                        <a:rPr lang="en-US" altLang="ko-KR" baseline="0" dirty="0"/>
                        <a:t> &amp; source files)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/lib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Persistent</a:t>
                      </a:r>
                      <a:r>
                        <a:rPr lang="en-US" altLang="ko-KR" baseline="0" dirty="0"/>
                        <a:t> state data modified by applications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/lock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Lock files to keep track of resources</a:t>
                      </a:r>
                      <a:r>
                        <a:rPr lang="en-US" altLang="ko-KR" baseline="0" dirty="0"/>
                        <a:t> currently in use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/log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System log files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Mailbox files (servers only)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/run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Run-time variable data (FHS 3.0:</a:t>
                      </a:r>
                      <a:r>
                        <a:rPr lang="en-US" altLang="ko-KR" baseline="0" dirty="0"/>
                        <a:t> mapped to </a:t>
                      </a:r>
                      <a:r>
                        <a:rPr lang="en-US" altLang="ko-KR" dirty="0"/>
                        <a:t>/run)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/spool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Spool for tasks waiting to be</a:t>
                      </a:r>
                      <a:r>
                        <a:rPr lang="en-US" altLang="ko-KR" baseline="0" dirty="0"/>
                        <a:t> processed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var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tmp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Temporary files (often not preserved across</a:t>
                      </a:r>
                      <a:r>
                        <a:rPr lang="en-US" altLang="ko-KR" baseline="0" dirty="0"/>
                        <a:t> reboots)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280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 Hierarchy Standard (FHS)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The Filesystem Hierarchy Standard (FHS)</a:t>
            </a:r>
          </a:p>
          <a:p>
            <a:pPr lvl="1"/>
            <a:r>
              <a:rPr lang="en-US" altLang="ko-KR" dirty="0">
                <a:hlinkClick r:id="rId2"/>
              </a:rPr>
              <a:t>https://refspecs.linuxfoundation.org/fhs.shtml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Note: “~” is an abbreviation for /home/&lt;USER&gt;</a:t>
            </a:r>
          </a:p>
          <a:p>
            <a:pPr lvl="2"/>
            <a:r>
              <a:rPr lang="en-US" altLang="ko-KR" dirty="0"/>
              <a:t>ls ~/.</a:t>
            </a:r>
            <a:r>
              <a:rPr lang="en-US" altLang="ko-KR" dirty="0" err="1"/>
              <a:t>config</a:t>
            </a:r>
            <a:endParaRPr lang="en-US" altLang="ko-KR" dirty="0"/>
          </a:p>
          <a:p>
            <a:pPr lvl="1"/>
            <a:endParaRPr lang="en-US" altLang="ko-KR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23107"/>
              </p:ext>
            </p:extLst>
          </p:nvPr>
        </p:nvGraphicFramePr>
        <p:xfrm>
          <a:off x="1156008" y="2158903"/>
          <a:ext cx="731334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0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/home/&lt;USER&gt;/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User-specific</a:t>
                      </a:r>
                      <a:r>
                        <a:rPr lang="en-US" altLang="ko-KR" b="1" baseline="0" dirty="0"/>
                        <a:t> files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.cache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cached</a:t>
                      </a:r>
                      <a:r>
                        <a:rPr lang="en-US" altLang="ko-KR" baseline="0" dirty="0"/>
                        <a:t> data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.</a:t>
                      </a:r>
                      <a:r>
                        <a:rPr lang="en-US" altLang="ko-KR" dirty="0" err="1"/>
                        <a:t>config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User-specific configuration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.local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local data (bin, lib,</a:t>
                      </a:r>
                      <a:r>
                        <a:rPr lang="en-US" altLang="ko-KR" baseline="0" dirty="0"/>
                        <a:t> share)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.</a:t>
                      </a:r>
                      <a:r>
                        <a:rPr lang="en-US" altLang="ko-KR" dirty="0" err="1"/>
                        <a:t>mozilla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Application-specific</a:t>
                      </a:r>
                      <a:r>
                        <a:rPr lang="en-US" altLang="ko-KR" baseline="0" dirty="0"/>
                        <a:t> configuration, </a:t>
                      </a:r>
                      <a:r>
                        <a:rPr lang="en-US" altLang="ko-KR" baseline="0" dirty="0" err="1"/>
                        <a:t>z.B</a:t>
                      </a:r>
                      <a:r>
                        <a:rPr lang="en-US" altLang="ko-KR" baseline="0" dirty="0"/>
                        <a:t>. for Mozilla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  .</a:t>
                      </a:r>
                      <a:r>
                        <a:rPr lang="en-US" altLang="ko-KR" baseline="0" dirty="0" err="1"/>
                        <a:t>ssh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idem for SSH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.vim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 for vim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plus user-created directories and files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960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Filesystems and Security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899745" y="343453"/>
            <a:ext cx="4894716" cy="2064513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0" bIns="46800" anchor="ctr">
            <a:no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fstatat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entry-&gt;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d_name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AT_SYMLINK_NOFOLLOW);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if (S_ISREG(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sb.st_mode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 &amp;&amp;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(((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sb.st_uid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== 0) &amp;&amp;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sb.st_mode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 S_ISUID)) ||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((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sb.st_gid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== 0) &amp;&amp;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sb.st_mode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 S_ISGID)))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fstatfs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(!(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dsb.f_flags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 (</a:t>
            </a: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ST_NOEXEC|ST_NOSUID))) {</a:t>
            </a:r>
            <a:br>
              <a:rPr lang="en-GB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// dangerous configuration</a:t>
            </a:r>
            <a:br>
              <a:rPr lang="en-GB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64992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Filesystems and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Standard *nix Access Control Lists (ACL)</a:t>
            </a:r>
          </a:p>
          <a:p>
            <a:pPr lvl="1"/>
            <a:r>
              <a:rPr lang="en-US" altLang="ko-KR" dirty="0"/>
              <a:t>three levels of access</a:t>
            </a:r>
          </a:p>
          <a:p>
            <a:pPr lvl="2"/>
            <a:r>
              <a:rPr lang="en-US" altLang="ko-KR" dirty="0"/>
              <a:t>owner, group, other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three kinds of permissions</a:t>
            </a:r>
          </a:p>
          <a:p>
            <a:pPr lvl="2"/>
            <a:r>
              <a:rPr lang="en-US" altLang="ko-KR" dirty="0"/>
              <a:t>read (r), write (w), execute (x)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54336" y="3806827"/>
            <a:ext cx="4262705" cy="17851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$ ls -l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total 60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26 19:44 doc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18440 Sep 27 01:50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lsec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-r--r--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9842 Sep 27 00:52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lsec.c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-r--r--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5493 Sep 27 00:37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lsec.h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rw-rw-rw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1009 Sep 26 19:44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Makefile</a:t>
            </a:r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r--r-----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22738 Sep 26 19:44 README.md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26 19:44 reference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 altLang="ko-KR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rwx</a:t>
            </a:r>
            <a:r>
              <a:rPr lang="en-US" altLang="ko-KR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---r-x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2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 4096 Sep 26 19:44 tools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5304375" y="1936373"/>
            <a:ext cx="3571875" cy="2694808"/>
            <a:chOff x="5676900" y="600076"/>
            <a:chExt cx="3571875" cy="2694808"/>
          </a:xfrm>
        </p:grpSpPr>
        <p:sp>
          <p:nvSpPr>
            <p:cNvPr id="33" name="직사각형 32"/>
            <p:cNvSpPr/>
            <p:nvPr/>
          </p:nvSpPr>
          <p:spPr bwMode="auto">
            <a:xfrm>
              <a:off x="5676900" y="600076"/>
              <a:ext cx="3571875" cy="269480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5867353" y="745800"/>
              <a:ext cx="3132647" cy="2393141"/>
              <a:chOff x="5362646" y="861727"/>
              <a:chExt cx="3132647" cy="2393141"/>
            </a:xfrm>
            <a:noFill/>
          </p:grpSpPr>
          <p:sp>
            <p:nvSpPr>
              <p:cNvPr id="5" name="TextBox 4"/>
              <p:cNvSpPr txBox="1"/>
              <p:nvPr/>
            </p:nvSpPr>
            <p:spPr>
              <a:xfrm>
                <a:off x="5362646" y="1791066"/>
                <a:ext cx="2717411" cy="64633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6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d</a:t>
                </a:r>
                <a:r>
                  <a:rPr lang="en-US" altLang="ko-KR" sz="36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altLang="ko-KR" sz="3600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</a:t>
                </a:r>
                <a:r>
                  <a:rPr lang="en-US" altLang="ko-KR" sz="3600" b="1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altLang="ko-KR" sz="36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altLang="ko-KR" sz="3600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</a:t>
                </a:r>
                <a:r>
                  <a:rPr lang="en-US" altLang="ko-KR" sz="3600" b="1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r>
                  <a:rPr lang="en-US" altLang="ko-KR" sz="3600" b="1" dirty="0">
                    <a:solidFill>
                      <a:schemeClr val="tx2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</a:t>
                </a:r>
                <a:r>
                  <a:rPr lang="en-US" altLang="ko-KR" sz="3600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w</a:t>
                </a:r>
                <a:r>
                  <a:rPr lang="en-US" altLang="ko-KR" sz="3600" b="1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  <a:endParaRPr lang="ko-KR" altLang="en-US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6" name="왼쪽 중괄호 5"/>
              <p:cNvSpPr/>
              <p:nvPr/>
            </p:nvSpPr>
            <p:spPr bwMode="auto">
              <a:xfrm rot="5400000">
                <a:off x="5989692" y="1531510"/>
                <a:ext cx="199176" cy="718289"/>
              </a:xfrm>
              <a:prstGeom prst="leftBrace">
                <a:avLst>
                  <a:gd name="adj1" fmla="val 48982"/>
                  <a:gd name="adj2" fmla="val 50000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7" name="왼쪽 중괄호 6"/>
              <p:cNvSpPr/>
              <p:nvPr/>
            </p:nvSpPr>
            <p:spPr bwMode="auto">
              <a:xfrm rot="5400000">
                <a:off x="6742167" y="1531510"/>
                <a:ext cx="199176" cy="718289"/>
              </a:xfrm>
              <a:prstGeom prst="leftBrace">
                <a:avLst>
                  <a:gd name="adj1" fmla="val 48982"/>
                  <a:gd name="adj2" fmla="val 50000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8" name="왼쪽 중괄호 7"/>
              <p:cNvSpPr/>
              <p:nvPr/>
            </p:nvSpPr>
            <p:spPr bwMode="auto">
              <a:xfrm rot="5400000">
                <a:off x="7494641" y="1534821"/>
                <a:ext cx="199176" cy="718289"/>
              </a:xfrm>
              <a:prstGeom prst="leftBrace">
                <a:avLst>
                  <a:gd name="adj1" fmla="val 48982"/>
                  <a:gd name="adj2" fmla="val 50000"/>
                </a:avLst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797435" y="1421734"/>
                <a:ext cx="591829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+mn-lt"/>
                  </a:rPr>
                  <a:t>user</a:t>
                </a:r>
                <a:endParaRPr lang="ko-KR" altLang="en-US" b="1" dirty="0"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470307" y="1421909"/>
                <a:ext cx="74289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+mn-lt"/>
                  </a:rPr>
                  <a:t>group</a:t>
                </a:r>
                <a:endParaRPr lang="ko-KR" altLang="en-US" b="1" dirty="0">
                  <a:latin typeface="+mn-l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239806" y="1426862"/>
                <a:ext cx="708848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b="1" dirty="0">
                    <a:latin typeface="+mn-lt"/>
                  </a:rPr>
                  <a:t>other</a:t>
                </a:r>
                <a:endParaRPr lang="ko-KR" altLang="en-US" b="1" dirty="0">
                  <a:latin typeface="+mn-lt"/>
                </a:endParaRPr>
              </a:p>
            </p:txBody>
          </p:sp>
          <p:grpSp>
            <p:nvGrpSpPr>
              <p:cNvPr id="12" name="그룹 11"/>
              <p:cNvGrpSpPr/>
              <p:nvPr/>
            </p:nvGrpSpPr>
            <p:grpSpPr>
              <a:xfrm>
                <a:off x="5778385" y="2300760"/>
                <a:ext cx="664256" cy="954108"/>
                <a:chOff x="1819748" y="4564927"/>
                <a:chExt cx="664256" cy="954108"/>
              </a:xfrm>
              <a:grpFill/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1963092" y="5211258"/>
                  <a:ext cx="520912" cy="30777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chemeClr val="tx2"/>
                      </a:solidFill>
                      <a:latin typeface="+mn-lt"/>
                    </a:rPr>
                    <a:t>read</a:t>
                  </a:r>
                  <a:endParaRPr lang="ko-KR" altLang="en-US" sz="1400" b="1" dirty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cxnSp>
              <p:nvCxnSpPr>
                <p:cNvPr id="14" name="꺾인 연결선 13"/>
                <p:cNvCxnSpPr/>
                <p:nvPr/>
              </p:nvCxnSpPr>
              <p:spPr bwMode="auto">
                <a:xfrm rot="10800000">
                  <a:off x="1819748" y="4564927"/>
                  <a:ext cx="143344" cy="800220"/>
                </a:xfrm>
                <a:prstGeom prst="bentConnector2">
                  <a:avLst/>
                </a:prstGeom>
                <a:grpFill/>
                <a:ln w="19050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grpSp>
            <p:nvGrpSpPr>
              <p:cNvPr id="17" name="그룹 16"/>
              <p:cNvGrpSpPr/>
              <p:nvPr/>
            </p:nvGrpSpPr>
            <p:grpSpPr>
              <a:xfrm>
                <a:off x="6084123" y="2300760"/>
                <a:ext cx="720169" cy="725508"/>
                <a:chOff x="1819748" y="4564927"/>
                <a:chExt cx="720169" cy="725508"/>
              </a:xfrm>
              <a:grpFill/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1963092" y="4982658"/>
                  <a:ext cx="576825" cy="30777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rgbClr val="C00000"/>
                      </a:solidFill>
                      <a:latin typeface="+mn-lt"/>
                    </a:rPr>
                    <a:t>write</a:t>
                  </a:r>
                  <a:endParaRPr lang="ko-KR" altLang="en-US" sz="1400" b="1" dirty="0">
                    <a:solidFill>
                      <a:srgbClr val="C00000"/>
                    </a:solidFill>
                    <a:latin typeface="+mn-lt"/>
                  </a:endParaRPr>
                </a:p>
              </p:txBody>
            </p:sp>
            <p:cxnSp>
              <p:nvCxnSpPr>
                <p:cNvPr id="19" name="꺾인 연결선 18"/>
                <p:cNvCxnSpPr>
                  <a:stCxn id="18" idx="1"/>
                </p:cNvCxnSpPr>
                <p:nvPr/>
              </p:nvCxnSpPr>
              <p:spPr bwMode="auto">
                <a:xfrm rot="10800000">
                  <a:off x="1819748" y="4564927"/>
                  <a:ext cx="143344" cy="571620"/>
                </a:xfrm>
                <a:prstGeom prst="bentConnector2">
                  <a:avLst/>
                </a:prstGeom>
                <a:grpFill/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grpSp>
            <p:nvGrpSpPr>
              <p:cNvPr id="21" name="그룹 20"/>
              <p:cNvGrpSpPr/>
              <p:nvPr/>
            </p:nvGrpSpPr>
            <p:grpSpPr>
              <a:xfrm>
                <a:off x="6337468" y="2300760"/>
                <a:ext cx="906091" cy="439586"/>
                <a:chOff x="1817466" y="4565099"/>
                <a:chExt cx="906091" cy="439586"/>
              </a:xfrm>
              <a:grpFill/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963092" y="4696908"/>
                  <a:ext cx="760465" cy="30777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 dirty="0">
                      <a:solidFill>
                        <a:srgbClr val="00B050"/>
                      </a:solidFill>
                      <a:latin typeface="+mn-lt"/>
                    </a:rPr>
                    <a:t>execute</a:t>
                  </a:r>
                  <a:endParaRPr lang="ko-KR" altLang="en-US" sz="1400" b="1" dirty="0">
                    <a:solidFill>
                      <a:srgbClr val="00B050"/>
                    </a:solidFill>
                    <a:latin typeface="+mn-lt"/>
                  </a:endParaRPr>
                </a:p>
              </p:txBody>
            </p:sp>
            <p:cxnSp>
              <p:nvCxnSpPr>
                <p:cNvPr id="23" name="꺾인 연결선 22"/>
                <p:cNvCxnSpPr>
                  <a:stCxn id="22" idx="1"/>
                </p:cNvCxnSpPr>
                <p:nvPr/>
              </p:nvCxnSpPr>
              <p:spPr bwMode="auto">
                <a:xfrm rot="10800000">
                  <a:off x="1817466" y="4565099"/>
                  <a:ext cx="145626" cy="285698"/>
                </a:xfrm>
                <a:prstGeom prst="bentConnector2">
                  <a:avLst/>
                </a:prstGeom>
                <a:grpFill/>
                <a:ln w="19050" cap="flat" cmpd="sng" algn="ctr">
                  <a:solidFill>
                    <a:srgbClr val="00B050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grpSp>
            <p:nvGrpSpPr>
              <p:cNvPr id="25" name="그룹 24"/>
              <p:cNvGrpSpPr/>
              <p:nvPr/>
            </p:nvGrpSpPr>
            <p:grpSpPr>
              <a:xfrm>
                <a:off x="5595938" y="861727"/>
                <a:ext cx="2899355" cy="1060273"/>
                <a:chOff x="1754474" y="4907326"/>
                <a:chExt cx="2899355" cy="1060273"/>
              </a:xfrm>
              <a:grpFill/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1963092" y="4907326"/>
                  <a:ext cx="2690737" cy="307777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b="1" dirty="0">
                      <a:latin typeface="+mn-lt"/>
                    </a:rPr>
                    <a:t>other flags (d: directory, l: link, …)</a:t>
                  </a:r>
                  <a:endParaRPr lang="ko-KR" altLang="en-US" sz="1400" b="1" dirty="0">
                    <a:latin typeface="+mn-lt"/>
                  </a:endParaRPr>
                </a:p>
              </p:txBody>
            </p:sp>
            <p:cxnSp>
              <p:nvCxnSpPr>
                <p:cNvPr id="27" name="꺾인 연결선 26"/>
                <p:cNvCxnSpPr>
                  <a:stCxn id="26" idx="1"/>
                </p:cNvCxnSpPr>
                <p:nvPr/>
              </p:nvCxnSpPr>
              <p:spPr bwMode="auto">
                <a:xfrm rot="10800000" flipV="1">
                  <a:off x="1754474" y="5061214"/>
                  <a:ext cx="208618" cy="906385"/>
                </a:xfrm>
                <a:prstGeom prst="bentConnector2">
                  <a:avLst/>
                </a:prstGeom>
                <a:grp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</p:grpSp>
      </p:grpSp>
      <p:sp>
        <p:nvSpPr>
          <p:cNvPr id="35" name="TextBox 34"/>
          <p:cNvSpPr txBox="1"/>
          <p:nvPr/>
        </p:nvSpPr>
        <p:spPr>
          <a:xfrm>
            <a:off x="5423359" y="5070196"/>
            <a:ext cx="3717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+mn-lt"/>
              </a:rPr>
              <a:t>e</a:t>
            </a:r>
            <a:r>
              <a:rPr lang="en-US" altLang="ko-KR" b="1" dirty="0" err="1">
                <a:latin typeface="+mn-lt"/>
              </a:rPr>
              <a:t>X</a:t>
            </a:r>
            <a:r>
              <a:rPr lang="en-US" altLang="ko-KR" dirty="0" err="1">
                <a:latin typeface="+mn-lt"/>
              </a:rPr>
              <a:t>ecute</a:t>
            </a:r>
            <a:r>
              <a:rPr lang="en-US" altLang="ko-KR" dirty="0">
                <a:latin typeface="+mn-lt"/>
              </a:rPr>
              <a:t> permission 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file: execute (run)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lt"/>
              </a:rPr>
              <a:t>directory: list contents of directory</a:t>
            </a:r>
          </a:p>
        </p:txBody>
      </p:sp>
    </p:spTree>
    <p:extLst>
      <p:ext uri="{BB962C8B-B14F-4D97-AF65-F5344CB8AC3E}">
        <p14:creationId xmlns:p14="http://schemas.microsoft.com/office/powerpoint/2010/main" val="2326106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Filesystems and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Standard *nix Access Control Lists</a:t>
            </a:r>
          </a:p>
          <a:p>
            <a:pPr lvl="1"/>
            <a:r>
              <a:rPr lang="en-US" altLang="ko-KR" dirty="0"/>
              <a:t>modify with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dirty="0"/>
              <a:t> command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for details, see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man 1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964826" y="2254173"/>
            <a:ext cx="3954929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echo "hello" &gt; test.txt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ls –l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6 Sep 16 19:37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g+w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test.txt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ls –l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6 Sep 16 19:37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echo "ls -l" &gt; script.sh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./script.sh</a:t>
            </a:r>
            <a:b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-bash: ./script.sh: Permission denied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ls –l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6 Sep 16 19:38 script.sh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750 script.sh</a:t>
            </a:r>
          </a:p>
          <a:p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~/temp $ ls –l</a:t>
            </a:r>
          </a:p>
          <a:p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-x--- 1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100" dirty="0">
                <a:latin typeface="Consolas" panose="020B0609020204030204" pitchFamily="49" charset="0"/>
                <a:cs typeface="Consolas" panose="020B0609020204030204" pitchFamily="49" charset="0"/>
              </a:rPr>
              <a:t> 6 Sep 16 19:37 test.txt</a:t>
            </a:r>
          </a:p>
          <a:p>
            <a:endParaRPr lang="en-US" altLang="ko-KR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 Concept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6347108" y="533966"/>
            <a:ext cx="2286000" cy="1622653"/>
            <a:chOff x="2146300" y="663347"/>
            <a:chExt cx="2286000" cy="1622653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2146300" y="1625600"/>
              <a:ext cx="2286000" cy="6604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I/O devices</a:t>
              </a:r>
              <a:endParaRPr kumimoji="0" lang="ko-KR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2" name="왼쪽 중괄호 11"/>
            <p:cNvSpPr/>
            <p:nvPr/>
          </p:nvSpPr>
          <p:spPr bwMode="auto">
            <a:xfrm rot="5400000">
              <a:off x="3100925" y="226880"/>
              <a:ext cx="376750" cy="2286000"/>
            </a:xfrm>
            <a:prstGeom prst="leftBrace">
              <a:avLst>
                <a:gd name="adj1" fmla="val 50208"/>
                <a:gd name="adj2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4343" y="663347"/>
              <a:ext cx="849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>
                  <a:latin typeface="+mn-lt"/>
                </a:rPr>
                <a:t>Files</a:t>
              </a:r>
              <a:endParaRPr lang="ko-KR" altLang="en-US" sz="28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487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Filesystems and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Security-related settings</a:t>
            </a:r>
          </a:p>
          <a:p>
            <a:pPr lvl="1"/>
            <a:r>
              <a:rPr lang="en-US" altLang="ko-KR" dirty="0"/>
              <a:t>Sticky bit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files in a directory with the sticky bit set can be </a:t>
            </a:r>
            <a:r>
              <a:rPr lang="en-US" altLang="ko-KR" i="1" dirty="0"/>
              <a:t>renamed</a:t>
            </a:r>
            <a:r>
              <a:rPr lang="en-US" altLang="ko-KR" dirty="0"/>
              <a:t> or </a:t>
            </a:r>
            <a:r>
              <a:rPr lang="en-US" altLang="ko-KR" i="1" dirty="0"/>
              <a:t>deleted</a:t>
            </a:r>
            <a:r>
              <a:rPr lang="en-US" altLang="ko-KR" dirty="0"/>
              <a:t> only by the owner of the file, by the owner of the directory, or by a privileged user/process</a:t>
            </a:r>
          </a:p>
          <a:p>
            <a:pPr lvl="3"/>
            <a:r>
              <a:rPr lang="en-US" altLang="ko-KR" dirty="0"/>
              <a:t>should be set on world-writable directories such as /</a:t>
            </a:r>
            <a:r>
              <a:rPr lang="en-US" altLang="ko-KR" dirty="0" err="1"/>
              <a:t>tmp</a:t>
            </a:r>
            <a:r>
              <a:rPr lang="en-US" altLang="ko-KR" dirty="0"/>
              <a:t> 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flag available in </a:t>
            </a:r>
            <a:r>
              <a:rPr lang="en-US" altLang="ko-KR" dirty="0" err="1"/>
              <a:t>struct</a:t>
            </a:r>
            <a:r>
              <a:rPr lang="en-US" altLang="ko-KR" dirty="0"/>
              <a:t>  stat 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S_ISVTX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/>
              <a:t>man 2 stat</a:t>
            </a:r>
          </a:p>
          <a:p>
            <a:pPr lvl="3"/>
            <a:r>
              <a:rPr lang="en-US" altLang="ko-KR" dirty="0"/>
              <a:t>man 7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352904" y="2154311"/>
            <a:ext cx="465704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ls 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drwxrwxrw</a:t>
            </a:r>
            <a:r>
              <a:rPr lang="en-US" altLang="ko-KR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 root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240 Oct  8 14:32 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altLang="ko-KR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97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Filesystems and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Security-related settings</a:t>
            </a:r>
          </a:p>
          <a:p>
            <a:pPr lvl="1"/>
            <a:r>
              <a:rPr lang="en-US" altLang="ko-KR" dirty="0"/>
              <a:t>World-writable directory with execute permission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2"/>
            <a:r>
              <a:rPr lang="en-US" altLang="ko-KR" dirty="0"/>
              <a:t>world-writable directories on a file system with execute permission are a security risk</a:t>
            </a:r>
          </a:p>
          <a:p>
            <a:pPr lvl="2"/>
            <a:r>
              <a:rPr lang="en-US" altLang="ko-KR" dirty="0"/>
              <a:t>anyone with access to the system may place an executable and run it</a:t>
            </a:r>
            <a:br>
              <a:rPr lang="en-US" altLang="ko-KR" dirty="0"/>
            </a:br>
            <a:r>
              <a:rPr lang="en-US" altLang="ko-KR" dirty="0"/>
              <a:t>(typical scenario: webserver breach </a:t>
            </a:r>
            <a:r>
              <a:rPr lang="en-US" altLang="ko-KR" dirty="0">
                <a:sym typeface="Wingdings" panose="05000000000000000000" pitchFamily="2" charset="2"/>
              </a:rPr>
              <a:t> write script to /</a:t>
            </a:r>
            <a:r>
              <a:rPr lang="en-US" altLang="ko-KR" dirty="0" err="1">
                <a:sym typeface="Wingdings" panose="05000000000000000000" pitchFamily="2" charset="2"/>
              </a:rPr>
              <a:t>tmp</a:t>
            </a:r>
            <a:r>
              <a:rPr lang="en-US" altLang="ko-KR" dirty="0">
                <a:sym typeface="Wingdings" panose="05000000000000000000" pitchFamily="2" charset="2"/>
              </a:rPr>
              <a:t>  execute it)</a:t>
            </a:r>
            <a:endParaRPr lang="en-US" altLang="ko-KR" dirty="0"/>
          </a:p>
          <a:p>
            <a:pPr lvl="2"/>
            <a:r>
              <a:rPr lang="en-US" altLang="ko-KR" dirty="0"/>
              <a:t>world-writable flag in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struct stat</a:t>
            </a:r>
            <a:r>
              <a:rPr lang="en-US" altLang="ko-KR" dirty="0"/>
              <a:t> 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S_IWOTH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filesystem </a:t>
            </a:r>
            <a:r>
              <a:rPr lang="en-US" altLang="ko-KR" b="1" dirty="0"/>
              <a:t>may disallow </a:t>
            </a:r>
            <a:r>
              <a:rPr lang="en-US" altLang="ko-KR" dirty="0"/>
              <a:t>execution: </a:t>
            </a:r>
            <a:br>
              <a:rPr lang="en-US" altLang="ko-KR" dirty="0"/>
            </a:br>
            <a:r>
              <a:rPr lang="en-US" altLang="ko-KR" dirty="0"/>
              <a:t>use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fstatfs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/>
              <a:t> and check for </a:t>
            </a:r>
            <a:r>
              <a:rPr lang="en-US" altLang="ko-KR" b="1" dirty="0"/>
              <a:t>ST_NOEXEC</a:t>
            </a:r>
            <a:r>
              <a:rPr lang="en-US" altLang="ko-KR" dirty="0"/>
              <a:t> flag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2904" y="2154311"/>
            <a:ext cx="455765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ls 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wx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 root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240 Oct  8 14:32 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b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>
                <a:latin typeface="+mn-lt"/>
                <a:cs typeface="Consolas" panose="020B0609020204030204" pitchFamily="49" charset="0"/>
              </a:rPr>
              <a:t>or</a:t>
            </a:r>
            <a:b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drwxrwxr</a:t>
            </a:r>
            <a:r>
              <a:rPr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 root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240 Oct  8 14:32 </a:t>
            </a:r>
            <a:r>
              <a:rPr lang="en-US" altLang="ko-K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endParaRPr lang="en-US" altLang="ko-KR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7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Filesystems and Security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63" y="1260000"/>
            <a:ext cx="9186285" cy="5220000"/>
          </a:xfrm>
        </p:spPr>
        <p:txBody>
          <a:bodyPr/>
          <a:lstStyle/>
          <a:p>
            <a:r>
              <a:rPr lang="en-US" altLang="ko-KR" b="1" dirty="0"/>
              <a:t>Security-related settings</a:t>
            </a:r>
          </a:p>
          <a:p>
            <a:pPr lvl="1"/>
            <a:r>
              <a:rPr lang="en-US" altLang="ko-KR" dirty="0"/>
              <a:t>Set owner User ID upon execution (SUID/SGID bit)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en-US" altLang="ko-KR" dirty="0"/>
              <a:t>binary executed with permissions of owner (root in this case)</a:t>
            </a:r>
            <a:br>
              <a:rPr lang="en-US" altLang="ko-KR" dirty="0"/>
            </a:br>
            <a:r>
              <a:rPr lang="en-US" altLang="ko-KR" dirty="0"/>
              <a:t>(as opposed to context of user who executes it)</a:t>
            </a:r>
          </a:p>
          <a:p>
            <a:pPr lvl="3"/>
            <a:r>
              <a:rPr lang="en-US" altLang="ko-KR" dirty="0"/>
              <a:t>useful to give temporary permissions of owner</a:t>
            </a:r>
          </a:p>
          <a:p>
            <a:pPr lvl="3"/>
            <a:r>
              <a:rPr lang="en-US" altLang="ko-KR" dirty="0"/>
              <a:t>trusted binaries owned by root must have </a:t>
            </a:r>
            <a:r>
              <a:rPr lang="en-US" altLang="ko-KR" dirty="0" err="1"/>
              <a:t>suid</a:t>
            </a:r>
            <a:r>
              <a:rPr lang="en-US" altLang="ko-KR" dirty="0"/>
              <a:t>/</a:t>
            </a:r>
            <a:r>
              <a:rPr lang="en-US" altLang="ko-KR" dirty="0" err="1"/>
              <a:t>sgid</a:t>
            </a:r>
            <a:r>
              <a:rPr lang="en-US" altLang="ko-KR" dirty="0"/>
              <a:t> bits set!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flag available in </a:t>
            </a:r>
            <a:r>
              <a:rPr lang="en-US" altLang="ko-KR" dirty="0" err="1"/>
              <a:t>struct</a:t>
            </a:r>
            <a:r>
              <a:rPr lang="en-US" altLang="ko-KR" dirty="0"/>
              <a:t>  stat (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S_ISUID</a:t>
            </a:r>
            <a:r>
              <a:rPr lang="en-US" altLang="ko-KR" dirty="0"/>
              <a:t> /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S_ISGID</a:t>
            </a:r>
            <a:r>
              <a:rPr lang="en-US" altLang="ko-KR" dirty="0"/>
              <a:t>): man 2 stat, man 7 </a:t>
            </a:r>
            <a:r>
              <a:rPr lang="en-US" altLang="ko-KR" dirty="0" err="1"/>
              <a:t>inode</a:t>
            </a:r>
            <a:endParaRPr lang="en-US" altLang="ko-KR" dirty="0"/>
          </a:p>
          <a:p>
            <a:pPr lvl="2"/>
            <a:r>
              <a:rPr lang="en-US" altLang="ko-KR" dirty="0"/>
              <a:t>filesystem may disallow SUID: </a:t>
            </a:r>
            <a:br>
              <a:rPr lang="en-US" altLang="ko-KR" dirty="0"/>
            </a:br>
            <a:r>
              <a:rPr lang="en-US" altLang="ko-KR" dirty="0"/>
              <a:t>use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fstatfs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/>
              <a:t> and check for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ST_NOSUID</a:t>
            </a:r>
            <a:r>
              <a:rPr lang="en-US" altLang="ko-KR" dirty="0"/>
              <a:t> flag</a:t>
            </a:r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352904" y="2154311"/>
            <a:ext cx="5849678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ls -l /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-x 1 root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204320 Sep  1 16:17 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/bin/</a:t>
            </a:r>
            <a:r>
              <a:rPr lang="en-US" altLang="ko-KR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endParaRPr lang="en-US" altLang="ko-KR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451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Explore SUID/SGID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248202"/>
            <a:ext cx="8820000" cy="5220000"/>
          </a:xfrm>
        </p:spPr>
        <p:txBody>
          <a:bodyPr/>
          <a:lstStyle/>
          <a:p>
            <a:r>
              <a:rPr lang="en-US" altLang="ko-KR" b="1" dirty="0"/>
              <a:t>Set user/group owner</a:t>
            </a:r>
            <a:br>
              <a:rPr lang="en-US" altLang="ko-KR" b="1" dirty="0"/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chown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&gt;[:&lt;grp&gt;]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b="1" dirty="0"/>
              <a:t>Set </a:t>
            </a:r>
            <a:r>
              <a:rPr lang="en-US" altLang="ko-KR" b="1" dirty="0" err="1"/>
              <a:t>suid</a:t>
            </a:r>
            <a:r>
              <a:rPr lang="en-US" altLang="ko-KR" b="1" dirty="0"/>
              <a:t>/</a:t>
            </a:r>
            <a:r>
              <a:rPr lang="en-US" altLang="ko-KR" b="1" dirty="0" err="1"/>
              <a:t>sgid</a:t>
            </a:r>
            <a:r>
              <a:rPr lang="en-US" altLang="ko-KR" b="1" dirty="0"/>
              <a:t> bit</a:t>
            </a:r>
            <a:br>
              <a:rPr lang="en-US" altLang="ko-KR" b="1" dirty="0"/>
            </a:br>
            <a:br>
              <a:rPr lang="en-US" altLang="ko-KR" b="1" dirty="0"/>
            </a:br>
            <a:r>
              <a:rPr lang="en-US" altLang="ko-KR" b="1" dirty="0" err="1"/>
              <a:t>suid</a:t>
            </a:r>
            <a:r>
              <a:rPr lang="en-US" altLang="ko-KR" b="1" dirty="0"/>
              <a:t> bit</a:t>
            </a:r>
            <a:br>
              <a:rPr lang="en-US" altLang="ko-KR" b="1" dirty="0"/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4755 &lt;exe&gt;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/>
            </a:br>
            <a:r>
              <a:rPr lang="en-US" altLang="ko-KR" b="1" dirty="0" err="1"/>
              <a:t>sgid</a:t>
            </a:r>
            <a:r>
              <a:rPr lang="en-US" altLang="ko-KR" b="1" dirty="0"/>
              <a:t> bit</a:t>
            </a:r>
            <a:br>
              <a:rPr lang="en-US" altLang="ko-KR" dirty="0"/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2755 &lt;exe&gt;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/>
            </a:br>
            <a:r>
              <a:rPr lang="en-US" altLang="ko-KR" b="1" dirty="0" err="1"/>
              <a:t>suid+sgid</a:t>
            </a:r>
            <a:r>
              <a:rPr lang="en-US" altLang="ko-KR" b="1" dirty="0"/>
              <a:t> bits</a:t>
            </a:r>
            <a:br>
              <a:rPr lang="en-US" altLang="ko-KR" dirty="0"/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6755 &lt;exe&gt;</a:t>
            </a:r>
            <a:endParaRPr lang="en-US" altLang="ko-K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72662" y="1386298"/>
            <a:ext cx="5027338" cy="50937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~/work/03 $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-o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wai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whoami.c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~/work/03 $ ./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wai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User &amp; group information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------------------------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User:         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Group:        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  <a:p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Effective user: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Effective group: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  <a:p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~/work/03 $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chown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tester:users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wai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~/work/03 $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sudo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3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755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wai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~/work/03 $ ls -l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total 20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3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-x 1 tester users 16000 Sep 27 02:32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wai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1380 Sep 27 02:31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whoami.c</a:t>
            </a:r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~/work/03 $ ./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wai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User &amp; group information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------------------------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User:         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Group:          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  <a:p>
            <a:endParaRPr lang="en-US" altLang="ko-KR" sz="13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3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Effective user:   tester           (1001)</a:t>
            </a:r>
          </a:p>
          <a:p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Effective group:  </a:t>
            </a:r>
            <a:r>
              <a:rPr lang="en-US" altLang="ko-KR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300" dirty="0">
                <a:latin typeface="Consolas" panose="020B0609020204030204" pitchFamily="49" charset="0"/>
                <a:cs typeface="Consolas" panose="020B0609020204030204" pitchFamily="49" charset="0"/>
              </a:rPr>
              <a:t>            (1000)</a:t>
            </a:r>
          </a:p>
        </p:txBody>
      </p:sp>
    </p:spTree>
    <p:extLst>
      <p:ext uri="{BB962C8B-B14F-4D97-AF65-F5344CB8AC3E}">
        <p14:creationId xmlns:p14="http://schemas.microsoft.com/office/powerpoint/2010/main" val="4102855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Explore SUID/GUID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whoami.c</a:t>
            </a:r>
            <a:r>
              <a:rPr lang="en-US" altLang="ko-KR" b="1" dirty="0"/>
              <a:t>: print user/group</a:t>
            </a:r>
          </a:p>
          <a:p>
            <a:pPr lvl="1"/>
            <a:r>
              <a:rPr lang="en-US" altLang="ko-KR" b="1" dirty="0"/>
              <a:t>effective user/group</a:t>
            </a:r>
            <a:br>
              <a:rPr lang="en-US" altLang="ko-KR" b="1" dirty="0"/>
            </a:br>
            <a:r>
              <a:rPr lang="en-US" altLang="ko-KR" dirty="0"/>
              <a:t>user/group under whose</a:t>
            </a:r>
            <a:br>
              <a:rPr lang="en-US" altLang="ko-KR" dirty="0"/>
            </a:br>
            <a:r>
              <a:rPr lang="en-US" altLang="ko-KR" dirty="0"/>
              <a:t>permission the process is</a:t>
            </a:r>
            <a:br>
              <a:rPr lang="en-US" altLang="ko-KR" dirty="0"/>
            </a:br>
            <a:r>
              <a:rPr lang="en-US" altLang="ko-KR" dirty="0"/>
              <a:t>executed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b="1" dirty="0"/>
              <a:t>(real) user/group</a:t>
            </a:r>
            <a:br>
              <a:rPr lang="en-US" altLang="ko-KR" b="1" dirty="0"/>
            </a:br>
            <a:r>
              <a:rPr lang="en-US" altLang="ko-KR" dirty="0"/>
              <a:t>original user/group under</a:t>
            </a:r>
            <a:br>
              <a:rPr lang="en-US" altLang="ko-KR" dirty="0"/>
            </a:br>
            <a:r>
              <a:rPr lang="en-US" altLang="ko-KR" dirty="0"/>
              <a:t>which the process was</a:t>
            </a:r>
            <a:br>
              <a:rPr lang="en-US" altLang="ko-KR" dirty="0"/>
            </a:br>
            <a:r>
              <a:rPr lang="en-US" altLang="ko-KR" dirty="0"/>
              <a:t>started (before </a:t>
            </a:r>
            <a:r>
              <a:rPr lang="en-US" altLang="ko-KR" dirty="0" err="1"/>
              <a:t>suid</a:t>
            </a:r>
            <a:r>
              <a:rPr lang="en-US" altLang="ko-KR" dirty="0"/>
              <a:t>/</a:t>
            </a:r>
            <a:r>
              <a:rPr lang="en-US" altLang="ko-KR" dirty="0" err="1"/>
              <a:t>sgid</a:t>
            </a:r>
            <a:r>
              <a:rPr lang="en-US" altLang="ko-KR" dirty="0"/>
              <a:t>)</a:t>
            </a:r>
            <a:endParaRPr lang="en-US" altLang="ko-KR" b="1" dirty="0"/>
          </a:p>
          <a:p>
            <a:pPr lvl="1"/>
            <a:endParaRPr lang="en-US" altLang="ko-KR" dirty="0"/>
          </a:p>
        </p:txBody>
      </p:sp>
      <p:grpSp>
        <p:nvGrpSpPr>
          <p:cNvPr id="7" name="그룹 6"/>
          <p:cNvGrpSpPr/>
          <p:nvPr/>
        </p:nvGrpSpPr>
        <p:grpSpPr>
          <a:xfrm>
            <a:off x="4126230" y="858242"/>
            <a:ext cx="4892820" cy="5591403"/>
            <a:chOff x="4107180" y="1793171"/>
            <a:chExt cx="4892820" cy="5591403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4107180" y="1793171"/>
              <a:ext cx="4892820" cy="5591403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90000" tIns="46800" rIns="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grp.h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pwd.h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…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main(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argc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char *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[]) {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// get user id, effective user id, group id, effective group id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uid_t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uid_t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gid_t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gid_t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getegid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// get user and group names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char *user, *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euser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 *group, *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egroup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struct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passwd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*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struct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group *grp;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getpwuid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)) != NULL) user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strdup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pw_name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getpwuid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)) != NULL)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euser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strdup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-&gt;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pw_name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((grp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getgrgid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)) != NULL) group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strdup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(grp-&gt;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gr_name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((grp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getgrgid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)) != NULL)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egroup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strdup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(grp-&gt;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gr_name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// print results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("User &amp; group information\n"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"------------------------\n"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"  User:             %-16s (%4d)\n"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"  Group:            %-16s (%4d)\n"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"\n"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"  Effective user:   %-16s (%4d)\n"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"  Effective group:  %-16s (%4d)\n",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user ? user : "n/a",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group ? group : "n/a",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euser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?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euser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: "n/a",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,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egroup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?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egroup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: "n/a", 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egid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// free allocated memory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free(user); free(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egroup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 free(group); free(</a:t>
              </a:r>
              <a:r>
                <a:rPr lang="en-GB" sz="1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euser</a:t>
              </a: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  return EXIT_SUCCESS;</a:t>
              </a:r>
            </a:p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51077" y="7138353"/>
              <a:ext cx="748923" cy="246221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altLang="ko-KR" sz="10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whoami.c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520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 Checking for SUID/SGID Bit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24680" y="5510212"/>
            <a:ext cx="8130639" cy="969787"/>
          </a:xfrm>
        </p:spPr>
        <p:txBody>
          <a:bodyPr/>
          <a:lstStyle/>
          <a:p>
            <a:r>
              <a:rPr lang="en-US" altLang="ko-KR" dirty="0"/>
              <a:t>for readability, no error checking performed.</a:t>
            </a:r>
            <a:endParaRPr lang="ko-KR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524681" y="1249328"/>
            <a:ext cx="8130638" cy="4086697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90000" tIns="46800" rIns="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DIR *d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opendir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(name);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dirfd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(d);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dirent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*entry;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while ((entry =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getNext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(d)) != NULL)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stat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stat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fstatat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entry-&gt;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d_name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                    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metadata of directory entry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AT_SYMLINK_NOFOLLOW);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if (S_ISREG(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sb.st_mode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 &amp;&amp;                          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it’s a regular file and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(((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sb.st_uid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== 0) &amp;&amp;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sb.st_mode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 S_ISUID)) ||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user is root &amp; SUID is set or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((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sb.st_gid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== 0) &amp;&amp;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sb.st_mode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 S_ISGID)))  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group is root &amp; SGID is set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fstatfs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);                                 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get metadata of file system</a:t>
            </a:r>
            <a:br>
              <a:rPr lang="en-GB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if (!(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dsb.f_flags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&amp; (</a:t>
            </a: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ST_NOEXEC|ST_NOSUID))) {      </a:t>
            </a:r>
            <a:r>
              <a:rPr lang="en-GB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neither NOEXEC nor NOSUID are set</a:t>
            </a:r>
            <a:br>
              <a:rPr lang="en-GB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// dangerous configuration                       </a:t>
            </a:r>
            <a:r>
              <a:rPr lang="en-GB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  then this is potentially dangerous</a:t>
            </a:r>
            <a:br>
              <a:rPr lang="en-GB" altLang="ko-KR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altLang="ko-KR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8197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Extended File Attributes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065" y="898309"/>
            <a:ext cx="9125662" cy="5671691"/>
          </a:xfrm>
        </p:spPr>
        <p:txBody>
          <a:bodyPr/>
          <a:lstStyle/>
          <a:p>
            <a:r>
              <a:rPr lang="en-US" altLang="ko-KR" b="1" dirty="0"/>
              <a:t>POSIX ACLs are limited to access permissions for user, group, and everybody else</a:t>
            </a:r>
          </a:p>
          <a:p>
            <a:r>
              <a:rPr lang="en-US" altLang="ko-KR" b="1" dirty="0"/>
              <a:t>Extended file attributes (</a:t>
            </a:r>
            <a:r>
              <a:rPr lang="en-US" altLang="ko-KR" b="1" dirty="0" err="1"/>
              <a:t>xattrs</a:t>
            </a:r>
            <a:r>
              <a:rPr lang="en-US" altLang="ko-KR" b="1" dirty="0"/>
              <a:t>) provide an extensible and more flexible way to store meta data (including ACLs) about a file</a:t>
            </a:r>
          </a:p>
          <a:p>
            <a:pPr lvl="1"/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set/get</a:t>
            </a:r>
            <a:r>
              <a:rPr lang="ko-KR" altLang="en-US" dirty="0"/>
              <a:t> </a:t>
            </a:r>
            <a:r>
              <a:rPr lang="en-US" altLang="ko-KR" dirty="0"/>
              <a:t>ACL for a particular user (</a:t>
            </a:r>
            <a:r>
              <a:rPr lang="en-US" altLang="ko-KR" dirty="0" err="1"/>
              <a:t>setfacl</a:t>
            </a:r>
            <a:r>
              <a:rPr lang="en-US" altLang="ko-KR" dirty="0"/>
              <a:t>/</a:t>
            </a:r>
            <a:r>
              <a:rPr lang="en-US" altLang="ko-KR" dirty="0" err="1"/>
              <a:t>getfacl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xattrs</a:t>
            </a:r>
            <a:r>
              <a:rPr lang="en-US" altLang="ko-KR" dirty="0"/>
              <a:t> are key=value pairs where</a:t>
            </a:r>
          </a:p>
          <a:p>
            <a:pPr lvl="2"/>
            <a:r>
              <a:rPr lang="en-US" altLang="ko-KR" dirty="0"/>
              <a:t>key has the form “</a:t>
            </a:r>
            <a:r>
              <a:rPr lang="en-US" altLang="ko-KR" dirty="0" err="1"/>
              <a:t>namespace.attribute</a:t>
            </a:r>
            <a:r>
              <a:rPr lang="en-US" altLang="ko-KR" dirty="0"/>
              <a:t>”</a:t>
            </a:r>
          </a:p>
          <a:p>
            <a:pPr lvl="2"/>
            <a:r>
              <a:rPr lang="en-US" altLang="ko-KR" dirty="0"/>
              <a:t>and value is a string</a:t>
            </a:r>
          </a:p>
          <a:p>
            <a:pPr lvl="1"/>
            <a:r>
              <a:rPr lang="en-US" altLang="ko-KR" dirty="0"/>
              <a:t>currently-defined </a:t>
            </a:r>
            <a:r>
              <a:rPr lang="en-US" altLang="ko-KR" dirty="0" err="1"/>
              <a:t>xattrs</a:t>
            </a:r>
            <a:r>
              <a:rPr lang="en-US" altLang="ko-KR" dirty="0"/>
              <a:t> </a:t>
            </a:r>
            <a:r>
              <a:rPr lang="en-US" altLang="ko-KR" dirty="0" err="1"/>
              <a:t>namepaces</a:t>
            </a:r>
            <a:r>
              <a:rPr lang="en-US" altLang="ko-KR" dirty="0"/>
              <a:t> “security”, “system”, “trusted”, and “user”</a:t>
            </a:r>
          </a:p>
          <a:p>
            <a:pPr lvl="2"/>
            <a:r>
              <a:rPr lang="en-US" altLang="ko-KR" dirty="0"/>
              <a:t>security: used by kernel modules like </a:t>
            </a:r>
            <a:r>
              <a:rPr lang="en-US" altLang="ko-KR" dirty="0" err="1"/>
              <a:t>SELinux</a:t>
            </a:r>
            <a:r>
              <a:rPr lang="en-US" altLang="ko-KR" dirty="0"/>
              <a:t> to implement advanced ACLs</a:t>
            </a:r>
          </a:p>
          <a:p>
            <a:pPr lvl="2"/>
            <a:r>
              <a:rPr lang="en-US" altLang="ko-KR" dirty="0"/>
              <a:t>system: used by the kernel to store system objects</a:t>
            </a:r>
          </a:p>
          <a:p>
            <a:pPr lvl="2"/>
            <a:r>
              <a:rPr lang="en-US" altLang="ko-KR" dirty="0"/>
              <a:t>trusted: visible only to processes with the CAP_SYS_ADMIN capability</a:t>
            </a:r>
          </a:p>
          <a:p>
            <a:pPr lvl="2"/>
            <a:r>
              <a:rPr lang="en-US" altLang="ko-KR" dirty="0"/>
              <a:t>user: store arbitrary additional information about a file such as its mime type, md5sum, character encoding, etc.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629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Extended File ACL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000" y="1005335"/>
            <a:ext cx="8820000" cy="5474665"/>
          </a:xfrm>
        </p:spPr>
        <p:txBody>
          <a:bodyPr/>
          <a:lstStyle/>
          <a:p>
            <a:r>
              <a:rPr lang="en-US" altLang="ko-KR" dirty="0"/>
              <a:t>Check whether a filesystem supports </a:t>
            </a:r>
            <a:r>
              <a:rPr lang="en-US" altLang="ko-KR" dirty="0" err="1"/>
              <a:t>xattrs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Extended ACL: set/get ACLs with </a:t>
            </a:r>
            <a:r>
              <a:rPr lang="en-US" altLang="ko-KR" dirty="0" err="1"/>
              <a:t>setfacl</a:t>
            </a:r>
            <a:r>
              <a:rPr lang="en-US" altLang="ko-KR" dirty="0"/>
              <a:t> / </a:t>
            </a:r>
            <a:r>
              <a:rPr lang="en-US" altLang="ko-KR" dirty="0" err="1"/>
              <a:t>getfacl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954" y="1617101"/>
            <a:ext cx="6048451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mount | grep "/ "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/dev/sda4 on / type ext4 (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rw,noatime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cat /proc/fs/ext4/sda4/options  | grep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xattr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user_xattr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954" y="3156013"/>
            <a:ext cx="6048451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echo "Hello" &gt; file.txt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640 file.txt</a:t>
            </a:r>
            <a:b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ls -l file.txt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-r----- 1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 Mar  7 19:75 file.txt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setfacl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-m u:svn:r file.txt 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ls -l file.txt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-r-----</a:t>
            </a:r>
            <a:r>
              <a:rPr lang="en-US" altLang="ko-KR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 Mar  7 19:75 file.txt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getfacl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file.txt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# file: file.txt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# owner: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# group: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user::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user:svn:r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group::r--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mask::r--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other::---</a:t>
            </a:r>
          </a:p>
        </p:txBody>
      </p:sp>
    </p:spTree>
    <p:extLst>
      <p:ext uri="{BB962C8B-B14F-4D97-AF65-F5344CB8AC3E}">
        <p14:creationId xmlns:p14="http://schemas.microsoft.com/office/powerpoint/2010/main" val="778908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Extended File System Attributes: User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Set/get arbitrary attributes with </a:t>
            </a:r>
            <a:r>
              <a:rPr lang="en-US" altLang="ko-KR" dirty="0" err="1"/>
              <a:t>setfattr</a:t>
            </a:r>
            <a:r>
              <a:rPr lang="en-US" altLang="ko-KR" dirty="0"/>
              <a:t>/</a:t>
            </a:r>
            <a:r>
              <a:rPr lang="en-US" altLang="ko-KR" dirty="0" err="1"/>
              <a:t>getfattr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953" y="1742850"/>
            <a:ext cx="8426167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md5sum file.txt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09f7e02f1290be211da707a266f153b3  file.txt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setfattr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-n user.checksum.md5 -v 09f7e02f1290be211da707a266f153b3 file.txt 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ls -l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-r--r--+ 1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6 Mar  7 19:75 file.txt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getfattr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file.txt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# file: file.txt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user.checksum.md5</a:t>
            </a:r>
          </a:p>
          <a:p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getfattr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-n user.checksum.md5 file.txt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# file: file.txt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user.checksum.md5="09f7e02f1290be211da707a266f153b3“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setfattr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-x user.checksum.md5 file.txt 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getfattr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file.txt </a:t>
            </a: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devel@csapvm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$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getfattr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-n user.checksum.md5 file.txt 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file.txt: user.checksum.md5: No such attribute</a:t>
            </a:r>
          </a:p>
        </p:txBody>
      </p:sp>
    </p:spTree>
    <p:extLst>
      <p:ext uri="{BB962C8B-B14F-4D97-AF65-F5344CB8AC3E}">
        <p14:creationId xmlns:p14="http://schemas.microsoft.com/office/powerpoint/2010/main" val="2599874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Summary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703031" y="332447"/>
            <a:ext cx="1952090" cy="2712378"/>
            <a:chOff x="6255356" y="595794"/>
            <a:chExt cx="1952090" cy="2712378"/>
          </a:xfrm>
        </p:grpSpPr>
        <p:sp>
          <p:nvSpPr>
            <p:cNvPr id="6" name="순서도: 문서 5"/>
            <p:cNvSpPr/>
            <p:nvPr/>
          </p:nvSpPr>
          <p:spPr bwMode="auto">
            <a:xfrm>
              <a:off x="6255356" y="595794"/>
              <a:ext cx="1952090" cy="2712378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순서도: 문서 6"/>
            <p:cNvSpPr/>
            <p:nvPr/>
          </p:nvSpPr>
          <p:spPr bwMode="auto">
            <a:xfrm>
              <a:off x="6288025" y="628846"/>
              <a:ext cx="1884425" cy="2633467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Summary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</a:t>
              </a: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327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Files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Unix file is a sequence of m bytes:</a:t>
            </a:r>
          </a:p>
          <a:p>
            <a:pPr lvl="1"/>
            <a:r>
              <a:rPr lang="en-US" altLang="ko-KR" dirty="0"/>
              <a:t>B</a:t>
            </a:r>
            <a:r>
              <a:rPr lang="en-US" altLang="ko-KR" baseline="-20000" dirty="0"/>
              <a:t>0</a:t>
            </a:r>
            <a:r>
              <a:rPr lang="en-US" altLang="ko-KR" dirty="0"/>
              <a:t> , B</a:t>
            </a:r>
            <a:r>
              <a:rPr lang="en-US" altLang="ko-KR" baseline="-20000" dirty="0"/>
              <a:t>1</a:t>
            </a:r>
            <a:r>
              <a:rPr lang="en-US" altLang="ko-KR" dirty="0"/>
              <a:t> , B</a:t>
            </a:r>
            <a:r>
              <a:rPr lang="en-US" altLang="ko-KR" baseline="-20000" dirty="0"/>
              <a:t>2</a:t>
            </a:r>
            <a:r>
              <a:rPr lang="en-US" altLang="ko-KR" dirty="0"/>
              <a:t> , .... , B</a:t>
            </a:r>
            <a:r>
              <a:rPr lang="en-US" altLang="ko-KR" baseline="-20000" dirty="0"/>
              <a:t>k</a:t>
            </a:r>
            <a:r>
              <a:rPr lang="en-US" altLang="ko-KR" dirty="0"/>
              <a:t> , .... , B</a:t>
            </a:r>
            <a:r>
              <a:rPr lang="en-US" altLang="ko-KR" baseline="-20000" dirty="0"/>
              <a:t>m-1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Example: File containing the lower-case English alphabet a-z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846800" y="2791460"/>
          <a:ext cx="5486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m-1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846800" y="4963160"/>
          <a:ext cx="5486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8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</a:t>
                      </a:r>
                      <a:endParaRPr lang="ko-KR" altLang="en-US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9285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80000" y="864262"/>
            <a:ext cx="8820000" cy="5615738"/>
          </a:xfrm>
        </p:spPr>
        <p:txBody>
          <a:bodyPr/>
          <a:lstStyle/>
          <a:p>
            <a:r>
              <a:rPr lang="en-US" altLang="ko-KR" dirty="0"/>
              <a:t>Unix concept: everything is a file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Filesystems support many “advanced” features</a:t>
            </a:r>
          </a:p>
          <a:p>
            <a:pPr lvl="1"/>
            <a:r>
              <a:rPr lang="en-US" altLang="ko-KR" dirty="0"/>
              <a:t>mount points of different filesystems under common root</a:t>
            </a:r>
          </a:p>
          <a:p>
            <a:pPr lvl="1"/>
            <a:r>
              <a:rPr lang="en-US" altLang="ko-KR" dirty="0"/>
              <a:t>mounting with different permissions</a:t>
            </a:r>
          </a:p>
          <a:p>
            <a:pPr lvl="1"/>
            <a:r>
              <a:rPr lang="en-US" altLang="ko-KR" dirty="0"/>
              <a:t>hard and soft links</a:t>
            </a:r>
          </a:p>
          <a:p>
            <a:pPr lvl="1"/>
            <a:r>
              <a:rPr lang="en-US" altLang="ko-KR" dirty="0"/>
              <a:t>set user/group id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Security</a:t>
            </a:r>
          </a:p>
          <a:p>
            <a:pPr lvl="1"/>
            <a:r>
              <a:rPr lang="en-US" altLang="ko-KR" dirty="0"/>
              <a:t>Access Control Lists (ACL) </a:t>
            </a:r>
          </a:p>
          <a:p>
            <a:pPr lvl="2"/>
            <a:r>
              <a:rPr lang="en-US" altLang="ko-KR" dirty="0"/>
              <a:t>for user, group, and other (=everybody else)</a:t>
            </a:r>
          </a:p>
          <a:p>
            <a:pPr lvl="2"/>
            <a:r>
              <a:rPr lang="en-US" altLang="ko-KR" dirty="0"/>
              <a:t>read, write, and execute permission</a:t>
            </a:r>
          </a:p>
          <a:p>
            <a:pPr lvl="1"/>
            <a:r>
              <a:rPr lang="en-US" altLang="ko-KR" dirty="0"/>
              <a:t>many “dangerous” configurations possible, especially sticky, </a:t>
            </a:r>
            <a:r>
              <a:rPr lang="en-US" altLang="ko-KR" dirty="0" err="1"/>
              <a:t>suid</a:t>
            </a:r>
            <a:r>
              <a:rPr lang="en-US" altLang="ko-KR" dirty="0"/>
              <a:t>/</a:t>
            </a:r>
            <a:r>
              <a:rPr lang="en-US" altLang="ko-KR" dirty="0" err="1"/>
              <a:t>sgid</a:t>
            </a:r>
            <a:r>
              <a:rPr lang="en-US" altLang="ko-KR" dirty="0"/>
              <a:t> bits</a:t>
            </a:r>
          </a:p>
          <a:p>
            <a:pPr lvl="1"/>
            <a:r>
              <a:rPr lang="en-US" altLang="ko-KR" dirty="0"/>
              <a:t>Extended file attributes (</a:t>
            </a:r>
            <a:r>
              <a:rPr lang="en-US" altLang="ko-KR" dirty="0" err="1"/>
              <a:t>xattrs</a:t>
            </a:r>
            <a:r>
              <a:rPr lang="en-US" altLang="ko-KR" dirty="0"/>
              <a:t>) provide finer-grained control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3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 *nix systems, </a:t>
            </a:r>
            <a:r>
              <a:rPr lang="en-US" altLang="ko-KR" b="1" i="1" dirty="0"/>
              <a:t>everything</a:t>
            </a:r>
            <a:r>
              <a:rPr lang="en-US" altLang="ko-KR" dirty="0"/>
              <a:t> is modeled as a file</a:t>
            </a:r>
          </a:p>
          <a:p>
            <a:pPr lvl="1"/>
            <a:r>
              <a:rPr lang="en-US" altLang="ko-KR" dirty="0"/>
              <a:t>regular</a:t>
            </a:r>
            <a:r>
              <a:rPr lang="ko-KR" altLang="en-US" dirty="0"/>
              <a:t> </a:t>
            </a:r>
            <a:r>
              <a:rPr lang="en-US" altLang="ko-KR" dirty="0"/>
              <a:t>files,</a:t>
            </a:r>
            <a:r>
              <a:rPr lang="ko-KR" altLang="en-US" dirty="0"/>
              <a:t> </a:t>
            </a:r>
            <a:r>
              <a:rPr lang="en-US" altLang="ko-KR" dirty="0"/>
              <a:t>directories</a:t>
            </a:r>
          </a:p>
          <a:p>
            <a:pPr lvl="1"/>
            <a:r>
              <a:rPr lang="en-US" altLang="ko-KR" dirty="0"/>
              <a:t>network sockets</a:t>
            </a:r>
          </a:p>
          <a:p>
            <a:pPr lvl="1"/>
            <a:r>
              <a:rPr lang="en-US" altLang="ko-KR" dirty="0"/>
              <a:t>virtual file systems (/proc)</a:t>
            </a:r>
          </a:p>
          <a:p>
            <a:pPr lvl="1"/>
            <a:r>
              <a:rPr lang="en-US" altLang="ko-KR" dirty="0"/>
              <a:t>devices: disk, disk partitions</a:t>
            </a:r>
          </a:p>
          <a:p>
            <a:pPr lvl="1"/>
            <a:r>
              <a:rPr lang="en-US" altLang="ko-KR" dirty="0"/>
              <a:t>devices: memory, keyboard, mouse, display, etc.</a:t>
            </a:r>
          </a:p>
          <a:p>
            <a:pPr lvl="1"/>
            <a:r>
              <a:rPr lang="en-US" altLang="ko-KR"/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2242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Files: Examples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I/O devices are represented as files:</a:t>
            </a:r>
          </a:p>
          <a:p>
            <a:pPr lvl="1"/>
            <a:r>
              <a:rPr lang="en-US" sz="2000" dirty="0"/>
              <a:t>/dev/</a:t>
            </a:r>
            <a:r>
              <a:rPr lang="en-US" sz="2000" dirty="0" err="1"/>
              <a:t>sda</a:t>
            </a:r>
            <a:r>
              <a:rPr lang="en-US" sz="2000" dirty="0"/>
              <a:t>		(first disk on SATA bus)</a:t>
            </a:r>
          </a:p>
          <a:p>
            <a:pPr lvl="1"/>
            <a:r>
              <a:rPr lang="en-US" sz="2000" dirty="0"/>
              <a:t>/dev/input/mice	(aggregate of all connected mice)</a:t>
            </a:r>
          </a:p>
          <a:p>
            <a:pPr lvl="1"/>
            <a:r>
              <a:rPr lang="en-US" sz="2000" dirty="0"/>
              <a:t>/dev/</a:t>
            </a:r>
            <a:r>
              <a:rPr lang="en-US" sz="2000" dirty="0" err="1"/>
              <a:t>tty</a:t>
            </a:r>
            <a:r>
              <a:rPr lang="en-US" sz="2000" dirty="0"/>
              <a:t>    	(terminal)</a:t>
            </a:r>
          </a:p>
          <a:p>
            <a:endParaRPr lang="en-US" sz="2000" dirty="0"/>
          </a:p>
          <a:p>
            <a:r>
              <a:rPr lang="en-US" sz="2000" dirty="0"/>
              <a:t>The kernel is exposed with a number of files</a:t>
            </a:r>
          </a:p>
          <a:p>
            <a:pPr lvl="1"/>
            <a:r>
              <a:rPr lang="en-US" sz="2000" dirty="0"/>
              <a:t>/dev/</a:t>
            </a:r>
            <a:r>
              <a:rPr lang="en-US" sz="2000" dirty="0" err="1"/>
              <a:t>kmem</a:t>
            </a:r>
            <a:r>
              <a:rPr lang="en-US" dirty="0"/>
              <a:t>             </a:t>
            </a:r>
            <a:r>
              <a:rPr lang="en-US" sz="2000" dirty="0"/>
              <a:t>(kernel memory image, disabled by Ubuntu by default) </a:t>
            </a:r>
          </a:p>
          <a:p>
            <a:pPr lvl="1"/>
            <a:r>
              <a:rPr lang="en-US" sz="2000" dirty="0"/>
              <a:t>/proc             	(kernel data structures)</a:t>
            </a:r>
          </a:p>
          <a:p>
            <a:pPr lvl="1"/>
            <a:endParaRPr lang="en-US" sz="2000" dirty="0"/>
          </a:p>
          <a:p>
            <a:r>
              <a:rPr lang="en-US" sz="2000" dirty="0"/>
              <a:t>System configuration is mapped as files</a:t>
            </a:r>
          </a:p>
          <a:p>
            <a:pPr lvl="1"/>
            <a:r>
              <a:rPr lang="en-US" sz="2000" dirty="0"/>
              <a:t>/sys</a:t>
            </a:r>
          </a:p>
        </p:txBody>
      </p:sp>
      <p:pic>
        <p:nvPicPr>
          <p:cNvPr id="1028" name="Picture 4" descr="3.5&quot; SATA Hard Drive HDD 500GB 1TB 2TB CCTV Computer Wholesale PC | eBay">
            <a:extLst>
              <a:ext uri="{FF2B5EF4-FFF2-40B4-BE49-F238E27FC236}">
                <a16:creationId xmlns:a16="http://schemas.microsoft.com/office/drawing/2014/main" id="{2D47E096-F713-456E-AF8E-EC627A01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775" y="576131"/>
            <a:ext cx="2015247" cy="128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42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File Types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00" y="869830"/>
            <a:ext cx="8820000" cy="5725525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/>
              <a:t>Regular file</a:t>
            </a:r>
          </a:p>
          <a:p>
            <a:pPr lvl="1"/>
            <a:r>
              <a:rPr lang="en-US" sz="2000" dirty="0"/>
              <a:t>File containing user/app data (binary, text, whatever)</a:t>
            </a:r>
          </a:p>
          <a:p>
            <a:pPr lvl="1"/>
            <a:r>
              <a:rPr lang="en-US" sz="2000" dirty="0"/>
              <a:t>OS does not know anything about the format (other than “sequence of bytes”)</a:t>
            </a:r>
          </a:p>
          <a:p>
            <a:pPr lvl="1"/>
            <a:endParaRPr lang="en-US" sz="2000" b="1" dirty="0"/>
          </a:p>
          <a:p>
            <a:r>
              <a:rPr lang="en-US" sz="2000" b="1" dirty="0"/>
              <a:t>Directory file</a:t>
            </a:r>
          </a:p>
          <a:p>
            <a:pPr lvl="1"/>
            <a:r>
              <a:rPr lang="en-US" sz="2000" dirty="0"/>
              <a:t>A file that contains the names and locations (</a:t>
            </a:r>
            <a:r>
              <a:rPr lang="en-US" sz="2000" dirty="0" err="1"/>
              <a:t>i</a:t>
            </a:r>
            <a:r>
              <a:rPr lang="en-US" sz="2000" dirty="0"/>
              <a:t>-numbers) of the</a:t>
            </a:r>
            <a:r>
              <a:rPr lang="ko-KR" altLang="en-US" sz="2000" dirty="0"/>
              <a:t> </a:t>
            </a:r>
            <a:r>
              <a:rPr lang="en-US" altLang="ko-KR" sz="2000" dirty="0"/>
              <a:t>files</a:t>
            </a:r>
            <a:r>
              <a:rPr lang="ko-KR" altLang="en-US" sz="2000" dirty="0"/>
              <a:t> </a:t>
            </a:r>
            <a:r>
              <a:rPr lang="en-US" altLang="ko-KR" sz="2000" dirty="0"/>
              <a:t>in</a:t>
            </a:r>
            <a:r>
              <a:rPr lang="en-US" altLang="ko-KR" dirty="0"/>
              <a:t>side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directory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Device file</a:t>
            </a:r>
          </a:p>
          <a:p>
            <a:pPr lvl="1"/>
            <a:r>
              <a:rPr lang="en-US" sz="2000" dirty="0"/>
              <a:t>Character special files: process sequentially, one char at a time, devices that don’t need random access (e.g. t</a:t>
            </a:r>
            <a:r>
              <a:rPr lang="en-US" altLang="ko-KR" dirty="0"/>
              <a:t>erminals, serial ports, keyboards, mice, sound cards, etc.)</a:t>
            </a:r>
            <a:endParaRPr lang="en-US" sz="2000" dirty="0"/>
          </a:p>
          <a:p>
            <a:pPr lvl="1"/>
            <a:r>
              <a:rPr lang="en-US" sz="2000" dirty="0"/>
              <a:t>Block special files: process </a:t>
            </a:r>
            <a:r>
              <a:rPr lang="en-US" altLang="ko-KR" dirty="0"/>
              <a:t>data in fixed-size blocks, allow random access (e.g., hard disks, USB drives, CD/DVD drives)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FIFO (named pipe)</a:t>
            </a:r>
          </a:p>
          <a:p>
            <a:pPr lvl="1"/>
            <a:r>
              <a:rPr lang="en-US" sz="2000" dirty="0"/>
              <a:t>A file type used for inter-process communication (exists only at memory unlike regular files)</a:t>
            </a:r>
          </a:p>
          <a:p>
            <a:pPr lvl="1"/>
            <a:r>
              <a:rPr lang="en-US" sz="2000" dirty="0"/>
              <a:t>Data written to a FIFO file by one process can be read by another in the same order </a:t>
            </a:r>
          </a:p>
          <a:p>
            <a:pPr lvl="1"/>
            <a:r>
              <a:rPr lang="en-US" sz="1700" dirty="0" err="1">
                <a:latin typeface="Consolas" panose="020B0609020204030204" pitchFamily="49" charset="0"/>
              </a:rPr>
              <a:t>mkfifo</a:t>
            </a:r>
            <a:r>
              <a:rPr lang="ko-KR" altLang="en-US" sz="1700" dirty="0">
                <a:latin typeface="Consolas" panose="020B0609020204030204" pitchFamily="49" charset="0"/>
              </a:rPr>
              <a:t> </a:t>
            </a:r>
            <a:r>
              <a:rPr lang="en-US" altLang="ko-KR" sz="1700" dirty="0" err="1">
                <a:latin typeface="Consolas" panose="020B0609020204030204" pitchFamily="49" charset="0"/>
              </a:rPr>
              <a:t>abc</a:t>
            </a:r>
            <a:r>
              <a:rPr lang="en-US" altLang="ko-KR" sz="1700" dirty="0">
                <a:latin typeface="Consolas" panose="020B0609020204030204" pitchFamily="49" charset="0"/>
              </a:rPr>
              <a:t>; </a:t>
            </a:r>
            <a:r>
              <a:rPr lang="en-US" altLang="ko-KR" sz="1700" dirty="0" err="1">
                <a:latin typeface="Consolas" panose="020B0609020204030204" pitchFamily="49" charset="0"/>
              </a:rPr>
              <a:t>gzip</a:t>
            </a:r>
            <a:r>
              <a:rPr lang="en-US" altLang="ko-KR" sz="1700" dirty="0">
                <a:latin typeface="Consolas" panose="020B0609020204030204" pitchFamily="49" charset="0"/>
              </a:rPr>
              <a:t> –c &lt; </a:t>
            </a:r>
            <a:r>
              <a:rPr lang="en-US" altLang="ko-KR" sz="1700" dirty="0" err="1">
                <a:latin typeface="Consolas" panose="020B0609020204030204" pitchFamily="49" charset="0"/>
              </a:rPr>
              <a:t>abc</a:t>
            </a:r>
            <a:r>
              <a:rPr lang="en-US" altLang="ko-KR" sz="1700" dirty="0">
                <a:latin typeface="Consolas" panose="020B0609020204030204" pitchFamily="49" charset="0"/>
              </a:rPr>
              <a:t> &gt; abc.gz&amp;; cat document.txt &gt; </a:t>
            </a:r>
            <a:r>
              <a:rPr lang="en-US" altLang="ko-KR" sz="1700" dirty="0" err="1">
                <a:latin typeface="Consolas" panose="020B0609020204030204" pitchFamily="49" charset="0"/>
              </a:rPr>
              <a:t>abc</a:t>
            </a:r>
            <a:r>
              <a:rPr lang="en-US" altLang="ko-KR" sz="1700" dirty="0">
                <a:latin typeface="Consolas" panose="020B0609020204030204" pitchFamily="49" charset="0"/>
              </a:rPr>
              <a:t>; rm </a:t>
            </a:r>
            <a:r>
              <a:rPr lang="en-US" altLang="ko-KR" sz="1700" dirty="0" err="1">
                <a:latin typeface="Consolas" panose="020B0609020204030204" pitchFamily="49" charset="0"/>
              </a:rPr>
              <a:t>abc</a:t>
            </a:r>
            <a:br>
              <a:rPr lang="en-US" sz="1700" dirty="0">
                <a:latin typeface="Consolas" panose="020B0609020204030204" pitchFamily="49" charset="0"/>
              </a:rPr>
            </a:b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2000" b="1" dirty="0"/>
              <a:t>Socket</a:t>
            </a:r>
          </a:p>
          <a:p>
            <a:pPr lvl="1"/>
            <a:r>
              <a:rPr lang="en-US" sz="2000" dirty="0"/>
              <a:t>A file type used for (local or networked) communication between processes</a:t>
            </a:r>
          </a:p>
          <a:p>
            <a:pPr lvl="1"/>
            <a:r>
              <a:rPr lang="en-US" dirty="0"/>
              <a:t>Similar to FIFO files, but supports bidirectional communication even across networks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435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 I/O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Key Features</a:t>
            </a:r>
          </a:p>
          <a:p>
            <a:pPr lvl="1"/>
            <a:r>
              <a:rPr lang="en-US" sz="2000" dirty="0"/>
              <a:t>Design concept: All input and output is handled in a consistent and </a:t>
            </a:r>
            <a:br>
              <a:rPr lang="en-US" sz="2000" dirty="0"/>
            </a:br>
            <a:r>
              <a:rPr lang="en-US" sz="2000" dirty="0"/>
              <a:t>uniform way</a:t>
            </a:r>
          </a:p>
          <a:p>
            <a:pPr lvl="1"/>
            <a:r>
              <a:rPr lang="en-US" sz="2000" dirty="0"/>
              <a:t>Elegant mapping of files to devices allows kernel to export simple </a:t>
            </a:r>
            <a:br>
              <a:rPr lang="en-US" sz="2000" dirty="0"/>
            </a:br>
            <a:r>
              <a:rPr lang="en-US" sz="2000" dirty="0"/>
              <a:t>interface called Unix I/O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 algn="ctr">
              <a:buNone/>
            </a:pPr>
            <a:r>
              <a:rPr lang="en-US" altLang="ko-KR" sz="2800" b="1" dirty="0"/>
              <a:t>One single file interface to interact with any kind of device</a:t>
            </a:r>
            <a:endParaRPr lang="en-US" altLang="ko-KR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22187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Unix Filesystem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19309"/>
      </p:ext>
    </p:extLst>
  </p:cSld>
  <p:clrMapOvr>
    <a:masterClrMapping/>
  </p:clrMapOvr>
</p:sld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4190.203.System.Programming</Template>
  <TotalTime>6829</TotalTime>
  <Words>5578</Words>
  <Application>Microsoft Office PowerPoint</Application>
  <PresentationFormat>화면 슬라이드 쇼(4:3)</PresentationFormat>
  <Paragraphs>767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Monotype Sorts</vt:lpstr>
      <vt:lpstr>Arial</vt:lpstr>
      <vt:lpstr>Calibri</vt:lpstr>
      <vt:lpstr>Consolas</vt:lpstr>
      <vt:lpstr>Helvetica</vt:lpstr>
      <vt:lpstr>Times New Roman</vt:lpstr>
      <vt:lpstr>Verdana</vt:lpstr>
      <vt:lpstr>Webdings</vt:lpstr>
      <vt:lpstr>Wingdings</vt:lpstr>
      <vt:lpstr>4190.203.System.Programming</vt:lpstr>
      <vt:lpstr>Input/Output   Unix Filesystem Concepts</vt:lpstr>
      <vt:lpstr>Lecture Outline</vt:lpstr>
      <vt:lpstr>The Unix File Concept</vt:lpstr>
      <vt:lpstr>Unix Files</vt:lpstr>
      <vt:lpstr>Unix Files</vt:lpstr>
      <vt:lpstr>Unix Files: Examples</vt:lpstr>
      <vt:lpstr>Unix File Types</vt:lpstr>
      <vt:lpstr>Unix I/O</vt:lpstr>
      <vt:lpstr>The Unix Filesystem</vt:lpstr>
      <vt:lpstr>The Unix Filesystem</vt:lpstr>
      <vt:lpstr>The Unix Filesystem</vt:lpstr>
      <vt:lpstr>The Unix Filesystem</vt:lpstr>
      <vt:lpstr>The Unix Filesystem</vt:lpstr>
      <vt:lpstr>The Unix Filesystem</vt:lpstr>
      <vt:lpstr>The Unix Filesystem</vt:lpstr>
      <vt:lpstr>The Unix Filesystem</vt:lpstr>
      <vt:lpstr>The Unix Filesystem</vt:lpstr>
      <vt:lpstr>The Unix Filesystem</vt:lpstr>
      <vt:lpstr>The Unix Filesystem</vt:lpstr>
      <vt:lpstr># of Hard Links of a Directory</vt:lpstr>
      <vt:lpstr>Filesystem Hierarchy Standard (FHS) </vt:lpstr>
      <vt:lpstr>Filesystem Hierarchy Standard (FHS)</vt:lpstr>
      <vt:lpstr>Filesystem Hierarchy Standard (FHS) </vt:lpstr>
      <vt:lpstr>Filesystem Hierarchy Standard (FHS) </vt:lpstr>
      <vt:lpstr>Filesystem Hierarchy Standard (FHS) </vt:lpstr>
      <vt:lpstr>Filesystem Hierarchy Standard (FHS) </vt:lpstr>
      <vt:lpstr>Filesystems and Security</vt:lpstr>
      <vt:lpstr>Filesystems and Security</vt:lpstr>
      <vt:lpstr>Filesystems and Security</vt:lpstr>
      <vt:lpstr>Filesystems and Security</vt:lpstr>
      <vt:lpstr>Filesystems and Security</vt:lpstr>
      <vt:lpstr>Filesystems and Security</vt:lpstr>
      <vt:lpstr>Example: Explore SUID/SGID</vt:lpstr>
      <vt:lpstr>Example: Explore SUID/GUID</vt:lpstr>
      <vt:lpstr>Example: Checking for SUID/SGID Bit</vt:lpstr>
      <vt:lpstr>Extended File Attributes</vt:lpstr>
      <vt:lpstr>Extended File ACL</vt:lpstr>
      <vt:lpstr>Extended File System Attributes: User</vt:lpstr>
      <vt:lpstr>Class Summary</vt:lpstr>
      <vt:lpstr>Summary</vt:lpstr>
    </vt:vector>
  </TitlesOfParts>
  <Manager>Bernhard Egger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M1522.000800 System Programming</dc:title>
  <dc:creator>bernhard</dc:creator>
  <cp:keywords>M1522.000800, System Programming, Fall 2020, Seoul National University</cp:keywords>
  <cp:lastModifiedBy>KyoungSoo KyoungSoo</cp:lastModifiedBy>
  <cp:revision>284</cp:revision>
  <cp:lastPrinted>2011-11-15T11:06:53Z</cp:lastPrinted>
  <dcterms:created xsi:type="dcterms:W3CDTF">2012-03-04T01:38:51Z</dcterms:created>
  <dcterms:modified xsi:type="dcterms:W3CDTF">2025-03-16T02:01:50Z</dcterms:modified>
</cp:coreProperties>
</file>