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6"/>
  </p:notesMasterIdLst>
  <p:sldIdLst>
    <p:sldId id="282" r:id="rId5"/>
    <p:sldId id="316" r:id="rId6"/>
    <p:sldId id="334" r:id="rId7"/>
    <p:sldId id="333" r:id="rId8"/>
    <p:sldId id="335" r:id="rId9"/>
    <p:sldId id="338" r:id="rId10"/>
    <p:sldId id="336" r:id="rId11"/>
    <p:sldId id="337" r:id="rId12"/>
    <p:sldId id="339" r:id="rId13"/>
    <p:sldId id="351" r:id="rId14"/>
    <p:sldId id="345" r:id="rId15"/>
    <p:sldId id="344" r:id="rId16"/>
    <p:sldId id="341" r:id="rId17"/>
    <p:sldId id="346" r:id="rId18"/>
    <p:sldId id="353" r:id="rId19"/>
    <p:sldId id="342" r:id="rId20"/>
    <p:sldId id="347" r:id="rId21"/>
    <p:sldId id="348" r:id="rId22"/>
    <p:sldId id="343" r:id="rId23"/>
    <p:sldId id="350" r:id="rId24"/>
    <p:sldId id="332" r:id="rId25"/>
  </p:sldIdLst>
  <p:sldSz cx="12192000" cy="6858000"/>
  <p:notesSz cx="6858000" cy="9144000"/>
  <p:embeddedFontLst>
    <p:embeddedFont>
      <p:font typeface="Bahnschrift" panose="020B0502040204020203" pitchFamily="34" charset="0"/>
      <p:regular r:id="rId27"/>
      <p:bold r:id="rId28"/>
    </p:embeddedFont>
    <p:embeddedFont>
      <p:font typeface="Bahnschrift Light" panose="020B0502040204020203" pitchFamily="34" charset="0"/>
      <p:regular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6" autoAdjust="0"/>
    <p:restoredTop sz="66466" autoAdjust="0"/>
  </p:normalViewPr>
  <p:slideViewPr>
    <p:cSldViewPr snapToGrid="0">
      <p:cViewPr varScale="1">
        <p:scale>
          <a:sx n="74" d="100"/>
          <a:sy n="74" d="100"/>
        </p:scale>
        <p:origin x="168" y="6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2025-03-24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8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28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76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79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2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8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1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44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0F2-DE62-33AB-C552-666B5BF3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C7D95-B52E-DFC7-471B-AD2FB3A5F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6A15C-B248-8424-3988-A26BCA4B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A1562-A5C6-4711-7585-691CFAB9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56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81C3-2486-6A38-02DC-3777742E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0F484-6F27-A03B-243A-D0153D9F7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6731B-FF57-C1D4-456B-8579EB10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>
              <a:effectLst/>
              <a:latin typeface="Bahnschrift" panose="020B05020402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F65B2-BB85-67BB-244E-D8A61ACED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9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2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9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92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8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Lab 2. Input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and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Output</a:t>
            </a:r>
            <a:br>
              <a:rPr lang="en-US" altLang="ko-KR" sz="6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3200" dirty="0">
                <a:solidFill>
                  <a:schemeClr val="dk1"/>
                </a:solidFill>
                <a:latin typeface="+mj-ea"/>
                <a:ea typeface="+mj-ea"/>
              </a:rPr>
              <a:t>System Programming Assignment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400" dirty="0">
                <a:latin typeface="+mn-ea"/>
                <a:ea typeface="+mn-ea"/>
              </a:rPr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+mn-ea"/>
                <a:ea typeface="+mn-ea"/>
              </a:rPr>
              <a:t>SNU TNET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(1/3)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317" y="5407340"/>
            <a:ext cx="11213028" cy="70360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Total line length: 100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Handle the overflow at ‘path and name’(with -v option) &amp; ‘summary line’(with -v –s options)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C37A-AC9B-4FC8-A70C-13581CBF6681}"/>
              </a:ext>
            </a:extLst>
          </p:cNvPr>
          <p:cNvSpPr txBox="1"/>
          <p:nvPr/>
        </p:nvSpPr>
        <p:spPr>
          <a:xfrm>
            <a:off x="1385475" y="912067"/>
            <a:ext cx="94210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-v -s demo2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Size    Blocks Type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demo2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subdir1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subdir2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  f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link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         0  l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socket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  s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unreasonablyextremelylongfilenamethatdoesntfi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file4  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files, 2 directories, 1 link, 1 pipe, and 1 socket                             8203        16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6C3FA4F-8373-4CE0-9EDC-B2E4D29385F8}"/>
              </a:ext>
            </a:extLst>
          </p:cNvPr>
          <p:cNvGraphicFramePr>
            <a:graphicFrameLocks noGrp="1"/>
          </p:cNvGraphicFramePr>
          <p:nvPr/>
        </p:nvGraphicFramePr>
        <p:xfrm>
          <a:off x="108145" y="3378343"/>
          <a:ext cx="1197570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26">
                  <a:extLst>
                    <a:ext uri="{9D8B030D-6E8A-4147-A177-3AD203B41FA5}">
                      <a16:colId xmlns:a16="http://schemas.microsoft.com/office/drawing/2014/main" val="3114618051"/>
                    </a:ext>
                  </a:extLst>
                </a:gridCol>
                <a:gridCol w="2762012">
                  <a:extLst>
                    <a:ext uri="{9D8B030D-6E8A-4147-A177-3AD203B41FA5}">
                      <a16:colId xmlns:a16="http://schemas.microsoft.com/office/drawing/2014/main" val="637150412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2520892265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3820468815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2159676703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1655520519"/>
                    </a:ext>
                  </a:extLst>
                </a:gridCol>
                <a:gridCol w="620347">
                  <a:extLst>
                    <a:ext uri="{9D8B030D-6E8A-4147-A177-3AD203B41FA5}">
                      <a16:colId xmlns:a16="http://schemas.microsoft.com/office/drawing/2014/main" val="2871155800"/>
                    </a:ext>
                  </a:extLst>
                </a:gridCol>
                <a:gridCol w="2678545">
                  <a:extLst>
                    <a:ext uri="{9D8B030D-6E8A-4147-A177-3AD203B41FA5}">
                      <a16:colId xmlns:a16="http://schemas.microsoft.com/office/drawing/2014/main" val="2089032627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4016568447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17096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Output 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Path and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Group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File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Disk blocks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Summary 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blocks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Width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2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Alignment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Action on overflow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and end with three dots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(Considerations when the ‘-v’ option is present)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and end with three dots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(Considerations when the ‘-v’ &amp;&amp; ‘s’ options are present)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9772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68D3EA5-A97C-4019-907E-25366E314A4D}"/>
              </a:ext>
            </a:extLst>
          </p:cNvPr>
          <p:cNvSpPr/>
          <p:nvPr/>
        </p:nvSpPr>
        <p:spPr>
          <a:xfrm rot="16200000">
            <a:off x="3759210" y="-1039634"/>
            <a:ext cx="295584" cy="502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1B71F-6A5F-4ECE-BCEB-A3AF1D593E50}"/>
              </a:ext>
            </a:extLst>
          </p:cNvPr>
          <p:cNvSpPr txBox="1"/>
          <p:nvPr/>
        </p:nvSpPr>
        <p:spPr>
          <a:xfrm>
            <a:off x="3722255" y="1029259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Path and name</a:t>
            </a:r>
            <a:endParaRPr lang="ko-KR" altLang="en-US" sz="1400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5B244F83-BA91-4E39-95FD-C77BA6449051}"/>
              </a:ext>
            </a:extLst>
          </p:cNvPr>
          <p:cNvSpPr/>
          <p:nvPr/>
        </p:nvSpPr>
        <p:spPr>
          <a:xfrm rot="16200000">
            <a:off x="7193081" y="480013"/>
            <a:ext cx="512065" cy="1768766"/>
          </a:xfrm>
          <a:prstGeom prst="rightBrace">
            <a:avLst>
              <a:gd name="adj1" fmla="val 8333"/>
              <a:gd name="adj2" fmla="val 6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85538-B419-485B-9A10-1F3B752E9952}"/>
              </a:ext>
            </a:extLst>
          </p:cNvPr>
          <p:cNvSpPr txBox="1"/>
          <p:nvPr/>
        </p:nvSpPr>
        <p:spPr>
          <a:xfrm>
            <a:off x="7051924" y="788614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 and group</a:t>
            </a:r>
            <a:endParaRPr lang="ko-KR" altLang="en-US" sz="1400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8C4CC449-3C22-46D1-B7D6-A4840D86B675}"/>
              </a:ext>
            </a:extLst>
          </p:cNvPr>
          <p:cNvSpPr/>
          <p:nvPr/>
        </p:nvSpPr>
        <p:spPr>
          <a:xfrm rot="16200000">
            <a:off x="8653570" y="850168"/>
            <a:ext cx="512065" cy="1004511"/>
          </a:xfrm>
          <a:prstGeom prst="rightBrace">
            <a:avLst>
              <a:gd name="adj1" fmla="val 8333"/>
              <a:gd name="adj2" fmla="val 39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34317-5219-403C-87F0-AA65D1C03A87}"/>
              </a:ext>
            </a:extLst>
          </p:cNvPr>
          <p:cNvSpPr txBox="1"/>
          <p:nvPr/>
        </p:nvSpPr>
        <p:spPr>
          <a:xfrm>
            <a:off x="8573598" y="800586"/>
            <a:ext cx="89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 size</a:t>
            </a:r>
            <a:endParaRPr lang="ko-KR" altLang="en-US" sz="1400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45430065-FD5D-472C-9346-60FA86B0580A}"/>
              </a:ext>
            </a:extLst>
          </p:cNvPr>
          <p:cNvSpPr/>
          <p:nvPr/>
        </p:nvSpPr>
        <p:spPr>
          <a:xfrm rot="16200000">
            <a:off x="9673059" y="1013414"/>
            <a:ext cx="512065" cy="701964"/>
          </a:xfrm>
          <a:prstGeom prst="rightBrace">
            <a:avLst>
              <a:gd name="adj1" fmla="val 8333"/>
              <a:gd name="adj2" fmla="val 9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53B8C-45D1-4FEE-A5F3-8E8E5EF2A1FF}"/>
              </a:ext>
            </a:extLst>
          </p:cNvPr>
          <p:cNvSpPr txBox="1"/>
          <p:nvPr/>
        </p:nvSpPr>
        <p:spPr>
          <a:xfrm>
            <a:off x="9446478" y="800585"/>
            <a:ext cx="11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Disk blocks</a:t>
            </a:r>
            <a:endParaRPr lang="ko-KR" altLang="en-US" sz="1400" dirty="0"/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D1EB61E2-6D3E-4DA3-BAD6-64E52FDC6C8B}"/>
              </a:ext>
            </a:extLst>
          </p:cNvPr>
          <p:cNvSpPr/>
          <p:nvPr/>
        </p:nvSpPr>
        <p:spPr>
          <a:xfrm rot="16200000">
            <a:off x="10284957" y="1181966"/>
            <a:ext cx="512065" cy="364857"/>
          </a:xfrm>
          <a:prstGeom prst="rightBrace">
            <a:avLst>
              <a:gd name="adj1" fmla="val 8333"/>
              <a:gd name="adj2" fmla="val 743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28F07-D769-40BC-9D03-4BD877E11138}"/>
              </a:ext>
            </a:extLst>
          </p:cNvPr>
          <p:cNvSpPr txBox="1"/>
          <p:nvPr/>
        </p:nvSpPr>
        <p:spPr>
          <a:xfrm>
            <a:off x="10448606" y="799344"/>
            <a:ext cx="11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</a:t>
            </a:r>
            <a:endParaRPr lang="ko-KR" altLang="en-US" sz="1400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5D41EF17-E752-4BB8-AB74-D004F09ECDE6}"/>
              </a:ext>
            </a:extLst>
          </p:cNvPr>
          <p:cNvSpPr/>
          <p:nvPr/>
        </p:nvSpPr>
        <p:spPr>
          <a:xfrm rot="16200000">
            <a:off x="4007432" y="321789"/>
            <a:ext cx="295584" cy="5414794"/>
          </a:xfrm>
          <a:prstGeom prst="rightBrace">
            <a:avLst>
              <a:gd name="adj1" fmla="val 8333"/>
              <a:gd name="adj2" fmla="val 919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20A2-B823-4CEF-9996-8A61A165DADF}"/>
              </a:ext>
            </a:extLst>
          </p:cNvPr>
          <p:cNvSpPr txBox="1"/>
          <p:nvPr/>
        </p:nvSpPr>
        <p:spPr>
          <a:xfrm>
            <a:off x="5209309" y="2721408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Summary line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5DCC6-4175-47A3-9F95-E9AB54A453C5}"/>
              </a:ext>
            </a:extLst>
          </p:cNvPr>
          <p:cNvSpPr txBox="1"/>
          <p:nvPr/>
        </p:nvSpPr>
        <p:spPr>
          <a:xfrm>
            <a:off x="8093308" y="2721407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Total size</a:t>
            </a:r>
            <a:endParaRPr lang="ko-KR" altLang="en-US" sz="1400" dirty="0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6C0A57E5-461B-4E70-9EE6-3B584A3DFDE1}"/>
              </a:ext>
            </a:extLst>
          </p:cNvPr>
          <p:cNvSpPr/>
          <p:nvPr/>
        </p:nvSpPr>
        <p:spPr>
          <a:xfrm rot="16200000">
            <a:off x="8610591" y="2591526"/>
            <a:ext cx="295584" cy="1122224"/>
          </a:xfrm>
          <a:prstGeom prst="rightBrace">
            <a:avLst>
              <a:gd name="adj1" fmla="val 8333"/>
              <a:gd name="adj2" fmla="val 10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57999-749A-4DAE-89F1-916FAE3248C7}"/>
              </a:ext>
            </a:extLst>
          </p:cNvPr>
          <p:cNvSpPr txBox="1"/>
          <p:nvPr/>
        </p:nvSpPr>
        <p:spPr>
          <a:xfrm>
            <a:off x="10146126" y="2671490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Total blocks</a:t>
            </a:r>
            <a:endParaRPr lang="ko-KR" altLang="en-US" sz="1400" dirty="0"/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B4EDE2F3-3105-4A6F-8054-D3C2672DE934}"/>
              </a:ext>
            </a:extLst>
          </p:cNvPr>
          <p:cNvSpPr/>
          <p:nvPr/>
        </p:nvSpPr>
        <p:spPr>
          <a:xfrm rot="16200000">
            <a:off x="9820543" y="2738074"/>
            <a:ext cx="295584" cy="780452"/>
          </a:xfrm>
          <a:prstGeom prst="rightBrace">
            <a:avLst>
              <a:gd name="adj1" fmla="val 8333"/>
              <a:gd name="adj2" fmla="val 93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C157F7-075B-4155-98A2-4CAFF10E6365}"/>
              </a:ext>
            </a:extLst>
          </p:cNvPr>
          <p:cNvSpPr/>
          <p:nvPr/>
        </p:nvSpPr>
        <p:spPr>
          <a:xfrm>
            <a:off x="1985819" y="2573615"/>
            <a:ext cx="4578912" cy="209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289FC8-3176-4A22-86D7-E654370E8E34}"/>
              </a:ext>
            </a:extLst>
          </p:cNvPr>
          <p:cNvCxnSpPr/>
          <p:nvPr/>
        </p:nvCxnSpPr>
        <p:spPr>
          <a:xfrm flipV="1">
            <a:off x="2318327" y="2733600"/>
            <a:ext cx="1958109" cy="248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8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(2/3)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429001"/>
            <a:ext cx="11213028" cy="2654300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Please make sure this format is correct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Our user/group name is longer than 8 bytes: please refer to FAQ section of README.md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Whitespace differences are acceptable in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User:Group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/Size/Blocks/Type section</a:t>
            </a: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Whitespace differences are not acceptable in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Name (path and name) section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Newline character differences result in point deduction 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Text mismatches result in point deduction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(using the diff command is recommended)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&lt;, &gt; symbols are also included in the character count</a:t>
            </a:r>
          </a:p>
          <a:p>
            <a:pPr lvl="1"/>
            <a:r>
              <a:rPr lang="en-US" altLang="ko-KR" sz="1600">
                <a:solidFill>
                  <a:schemeClr val="tx1"/>
                </a:solidFill>
                <a:latin typeface="+mn-ea"/>
              </a:rPr>
              <a:t>Your program should not print that symbol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699B2-E146-4A56-BBB9-7774143E770E}"/>
              </a:ext>
            </a:extLst>
          </p:cNvPr>
          <p:cNvSpPr txBox="1"/>
          <p:nvPr/>
        </p:nvSpPr>
        <p:spPr>
          <a:xfrm>
            <a:off x="615137" y="1078644"/>
            <a:ext cx="11107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1         2         3         4         5         6         7         8         9        10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1........0.........0.........0.........0.........0.........0.........0.........0.........0.........0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Size    Blocks Type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 and name                                       &gt;  &lt;  user&gt;:&lt;group &gt;  &lt;    size&gt;  &lt;blocks&gt;  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 and name                                       &gt;  &lt;  user&gt;:&lt;group &gt;  &lt;    size&gt;  &lt;blocks&gt;  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&lt;summary                                                           &gt;   &lt;  total size&gt; 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totblks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6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(3/3)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317" y="3429000"/>
            <a:ext cx="11213028" cy="85571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Zero or &gt;=2 elements are output in plural form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Exactly one element the singular form is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C37A-AC9B-4FC8-A70C-13581CBF6681}"/>
              </a:ext>
            </a:extLst>
          </p:cNvPr>
          <p:cNvSpPr txBox="1"/>
          <p:nvPr/>
        </p:nvSpPr>
        <p:spPr>
          <a:xfrm>
            <a:off x="2654134" y="1830609"/>
            <a:ext cx="7029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files, 2 directories, 1 link, 1 pipe, and 1 socket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file, 1 directory, 2 links, 0 pipes, and 5 sockets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F54434-1AE3-4DA7-B2D9-D6E750CC4A1C}"/>
              </a:ext>
            </a:extLst>
          </p:cNvPr>
          <p:cNvSpPr/>
          <p:nvPr/>
        </p:nvSpPr>
        <p:spPr>
          <a:xfrm>
            <a:off x="5929745" y="2329098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69377EF-971B-4202-83F4-6452A710C4A4}"/>
              </a:ext>
            </a:extLst>
          </p:cNvPr>
          <p:cNvSpPr/>
          <p:nvPr/>
        </p:nvSpPr>
        <p:spPr>
          <a:xfrm>
            <a:off x="7033492" y="2329098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60CB5B-B6FF-4B1B-B82B-1CE73DD535AE}"/>
              </a:ext>
            </a:extLst>
          </p:cNvPr>
          <p:cNvSpPr/>
          <p:nvPr/>
        </p:nvSpPr>
        <p:spPr>
          <a:xfrm>
            <a:off x="8866911" y="2316776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0DD39D-1F1E-45E8-B4EC-F9FC293757F4}"/>
              </a:ext>
            </a:extLst>
          </p:cNvPr>
          <p:cNvSpPr/>
          <p:nvPr/>
        </p:nvSpPr>
        <p:spPr>
          <a:xfrm>
            <a:off x="3366657" y="1830609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2E51D2A-629B-41CE-9CCC-A8E5216A09A3}"/>
              </a:ext>
            </a:extLst>
          </p:cNvPr>
          <p:cNvSpPr/>
          <p:nvPr/>
        </p:nvSpPr>
        <p:spPr>
          <a:xfrm>
            <a:off x="5200075" y="1830609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3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Error Handling (1/2)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455098"/>
            <a:ext cx="11213028" cy="1777301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Permission errors should be handled by any option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The ‘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/home/seongjong’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command should also result in a permission error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Also, you can test it by yourself: create the directory &amp; change its permission as 000</a:t>
            </a: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ACC8-C032-45DD-A5AE-E0487118104C}"/>
              </a:ext>
            </a:extLst>
          </p:cNvPr>
          <p:cNvSpPr txBox="1"/>
          <p:nvPr/>
        </p:nvSpPr>
        <p:spPr>
          <a:xfrm>
            <a:off x="679792" y="1807804"/>
            <a:ext cx="11107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~/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ta_sj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anyone_can_access_dir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ta_sj:ta_sj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ERROR: Permission denied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anyone_can_access_file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ta_sj:ta_sj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5C71CA-B176-4FD2-8CA8-1F20E1E843BA}"/>
              </a:ext>
            </a:extLst>
          </p:cNvPr>
          <p:cNvSpPr/>
          <p:nvPr/>
        </p:nvSpPr>
        <p:spPr>
          <a:xfrm>
            <a:off x="1174000" y="2520651"/>
            <a:ext cx="2610599" cy="171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4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Error Handling (2/2)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212152"/>
            <a:ext cx="11213028" cy="1803193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‘No such file or directory’ errors should be handled by detailed mode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Any errors other than these two (permission error, no such file or directory error) are not considered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  <a:cs typeface="Courier New" panose="020703090202050204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AE0C01-331C-474E-9339-CE027254A1BC}"/>
              </a:ext>
            </a:extLst>
          </p:cNvPr>
          <p:cNvGrpSpPr/>
          <p:nvPr/>
        </p:nvGrpSpPr>
        <p:grpSpPr>
          <a:xfrm>
            <a:off x="838390" y="2003969"/>
            <a:ext cx="11107387" cy="738664"/>
            <a:chOff x="679792" y="1287104"/>
            <a:chExt cx="11107387" cy="7386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06ACC8-C032-45DD-A5AE-E0487118104C}"/>
                </a:ext>
              </a:extLst>
            </p:cNvPr>
            <p:cNvSpPr txBox="1"/>
            <p:nvPr/>
          </p:nvSpPr>
          <p:spPr>
            <a:xfrm>
              <a:off x="679792" y="1287104"/>
              <a:ext cx="11107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altLang="ko-K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dirtree</a:t>
              </a:r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-v non-</a:t>
              </a:r>
              <a:r>
                <a:rPr lang="en-US" altLang="ko-K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existent_file</a:t>
              </a:r>
              <a:endPara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non-</a:t>
              </a:r>
              <a:r>
                <a:rPr lang="en-US" altLang="ko-K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existent_file</a:t>
              </a:r>
              <a:endPara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ERROR: No such file or directory</a:t>
              </a:r>
              <a:endPara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5C71CA-B176-4FD2-8CA8-1F20E1E843BA}"/>
                </a:ext>
              </a:extLst>
            </p:cNvPr>
            <p:cNvSpPr/>
            <p:nvPr/>
          </p:nvSpPr>
          <p:spPr>
            <a:xfrm>
              <a:off x="913073" y="1776385"/>
              <a:ext cx="3595427" cy="249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65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Refer to the FAQ section at the bottom of README.md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72607"/>
            <a:ext cx="11213028" cy="1803193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Contains Q&amp;A based on the most frequently asked questions from last </a:t>
            </a:r>
            <a:r>
              <a:rPr lang="en-US" altLang="ko-KR" sz="2000">
                <a:solidFill>
                  <a:schemeClr val="tx1"/>
                </a:solidFill>
                <a:latin typeface="+mn-ea"/>
              </a:rPr>
              <a:t>year's students</a:t>
            </a:r>
          </a:p>
          <a:p>
            <a:r>
              <a:rPr lang="en-US" altLang="ko-KR" sz="2000">
                <a:solidFill>
                  <a:schemeClr val="tx1"/>
                </a:solidFill>
                <a:latin typeface="+mn-ea"/>
              </a:rPr>
              <a:t>Strongly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recommended to read for better understanding of the project</a:t>
            </a:r>
            <a:endParaRPr lang="en-US" altLang="ko-KR" sz="2000" dirty="0">
              <a:solidFill>
                <a:schemeClr val="tx1"/>
              </a:solidFill>
              <a:latin typeface="+mn-ea"/>
              <a:cs typeface="Courier New" panose="020703090202050204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7877F5-11F2-43F1-932E-D7CEC872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02" y="1112989"/>
            <a:ext cx="7194996" cy="24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Handout Overview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06983"/>
            <a:ext cx="11351532" cy="2244436"/>
          </a:xfrm>
        </p:spPr>
        <p:txBody>
          <a:bodyPr/>
          <a:lstStyle/>
          <a:p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automates the process of compiling and building programs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clean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is used to remove compiled files and other generated files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tools/: The tools directory contains tools to generate test directory trees to test your solution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doc/: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Doxygen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is a documentation generation tool that automatically creates software documentation from annotated source code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Not included in the grading. Please look for students who are interested only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9E2494-790F-4FB4-A1B5-7A5982561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95205"/>
              </p:ext>
            </p:extLst>
          </p:nvPr>
        </p:nvGraphicFramePr>
        <p:xfrm>
          <a:off x="2549236" y="896569"/>
          <a:ext cx="709352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284047862"/>
                    </a:ext>
                  </a:extLst>
                </a:gridCol>
                <a:gridCol w="4738255">
                  <a:extLst>
                    <a:ext uri="{9D8B030D-6E8A-4147-A177-3AD203B41FA5}">
                      <a16:colId xmlns:a16="http://schemas.microsoft.com/office/drawing/2014/main" val="35881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or 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information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7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Makefile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driver program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7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dirtree.c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Skeleton for </a:t>
                      </a:r>
                      <a:r>
                        <a:rPr lang="en-US" altLang="ko-KR" dirty="0" err="1"/>
                        <a:t>dirtree.c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Implement your solution by editing this file.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Doxygen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instructions, configuration file, and auto-generated documentation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implementation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6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tools/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to generate directory trees for testing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0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How to use ‘</a:t>
            </a:r>
            <a:r>
              <a:rPr lang="en-US" altLang="ko-KR" dirty="0" err="1">
                <a:latin typeface="+mj-ea"/>
              </a:rPr>
              <a:t>Makefile</a:t>
            </a:r>
            <a:r>
              <a:rPr lang="en-US" altLang="ko-KR" dirty="0">
                <a:latin typeface="+mj-ea"/>
              </a:rPr>
              <a:t>’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55" y="3982998"/>
            <a:ext cx="10547927" cy="2076762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should keep the directory structure as specified in the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Basically, use the structure you downloaded the files for lab 2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don’t need to modify the content of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Just remember that: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compiles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dirtree.c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file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clean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removes the results of the compilation (Necessary when performing a new compilation)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109EC-BFE2-46DA-891F-20B6EB55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4" y="1085569"/>
            <a:ext cx="7101406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47024-3D9E-439E-A81D-FDD6E60DF109}"/>
              </a:ext>
            </a:extLst>
          </p:cNvPr>
          <p:cNvSpPr txBox="1"/>
          <p:nvPr/>
        </p:nvSpPr>
        <p:spPr>
          <a:xfrm>
            <a:off x="2301155" y="3059668"/>
            <a:ext cx="359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 of use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04F006-0AA1-4C29-9B04-E5AD70ED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7684"/>
              </p:ext>
            </p:extLst>
          </p:nvPr>
        </p:nvGraphicFramePr>
        <p:xfrm>
          <a:off x="7956327" y="1397059"/>
          <a:ext cx="405094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669">
                  <a:extLst>
                    <a:ext uri="{9D8B030D-6E8A-4147-A177-3AD203B41FA5}">
                      <a16:colId xmlns:a16="http://schemas.microsoft.com/office/drawing/2014/main" val="3296938570"/>
                    </a:ext>
                  </a:extLst>
                </a:gridCol>
                <a:gridCol w="2241277">
                  <a:extLst>
                    <a:ext uri="{9D8B030D-6E8A-4147-A177-3AD203B41FA5}">
                      <a16:colId xmlns:a16="http://schemas.microsoft.com/office/drawing/2014/main" val="2137710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dirtree.c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~/assign2/</a:t>
                      </a:r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dirtree</a:t>
                      </a:r>
                      <a:r>
                        <a:rPr lang="en-US" altLang="ko-KR" dirty="0"/>
                        <a:t> (executable 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~/assign2/bin/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7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FB490F-B9B8-406E-A530-BDC15D69A973}"/>
              </a:ext>
            </a:extLst>
          </p:cNvPr>
          <p:cNvSpPr txBox="1"/>
          <p:nvPr/>
        </p:nvSpPr>
        <p:spPr>
          <a:xfrm>
            <a:off x="8185327" y="2919243"/>
            <a:ext cx="359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Basic directory structure</a:t>
            </a:r>
          </a:p>
          <a:p>
            <a:pPr algn="ctr"/>
            <a:r>
              <a:rPr lang="en-US" altLang="ko-KR" dirty="0"/>
              <a:t>(Assume that the ‘</a:t>
            </a:r>
            <a:r>
              <a:rPr lang="en-US" altLang="ko-KR" dirty="0" err="1"/>
              <a:t>Makefile</a:t>
            </a:r>
            <a:r>
              <a:rPr lang="en-US" altLang="ko-KR" dirty="0"/>
              <a:t>’ is located in ~/assignment2)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7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About ‘tools/’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55" y="3509818"/>
            <a:ext cx="10547927" cy="2549942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can create multiple test cases by modifying only the *.tree files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gentree.sh creates a test case directory based on input files (*.tree files)</a:t>
            </a:r>
          </a:p>
          <a:p>
            <a:pPr lvl="1"/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mksock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is used in gentree.sh and cannot be modified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Read the *.tree file contents. You can easily create test cases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04F006-0AA1-4C29-9B04-E5AD70ED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7986"/>
              </p:ext>
            </p:extLst>
          </p:nvPr>
        </p:nvGraphicFramePr>
        <p:xfrm>
          <a:off x="2901067" y="1292775"/>
          <a:ext cx="65355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82">
                  <a:extLst>
                    <a:ext uri="{9D8B030D-6E8A-4147-A177-3AD203B41FA5}">
                      <a16:colId xmlns:a16="http://schemas.microsoft.com/office/drawing/2014/main" val="3296938570"/>
                    </a:ext>
                  </a:extLst>
                </a:gridCol>
                <a:gridCol w="5015346">
                  <a:extLst>
                    <a:ext uri="{9D8B030D-6E8A-4147-A177-3AD203B41FA5}">
                      <a16:colId xmlns:a16="http://schemas.microsoft.com/office/drawing/2014/main" val="2137710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gentree.sh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script to generate a test directory 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mksock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Helper program to generate a Unix socket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*.tree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 files describing the directory tree layout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949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FB490F-B9B8-406E-A530-BDC15D69A973}"/>
              </a:ext>
            </a:extLst>
          </p:cNvPr>
          <p:cNvSpPr txBox="1"/>
          <p:nvPr/>
        </p:nvSpPr>
        <p:spPr>
          <a:xfrm>
            <a:off x="3092522" y="2897585"/>
            <a:ext cx="59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 of use: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./gentree.sh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demo.tree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7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Hints (Useful C Library Calls)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868218"/>
            <a:ext cx="11213028" cy="246089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457189" lvl="1" indent="0">
              <a:buNone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90FAE4-45E6-42DB-9E3C-9A44CA38F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63559"/>
              </p:ext>
            </p:extLst>
          </p:nvPr>
        </p:nvGraphicFramePr>
        <p:xfrm>
          <a:off x="746821" y="937722"/>
          <a:ext cx="10844020" cy="50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33">
                  <a:extLst>
                    <a:ext uri="{9D8B030D-6E8A-4147-A177-3AD203B41FA5}">
                      <a16:colId xmlns:a16="http://schemas.microsoft.com/office/drawing/2014/main" val="12726329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0134871"/>
                    </a:ext>
                  </a:extLst>
                </a:gridCol>
                <a:gridCol w="7471687">
                  <a:extLst>
                    <a:ext uri="{9D8B030D-6E8A-4147-A177-3AD203B41FA5}">
                      <a16:colId xmlns:a16="http://schemas.microsoft.com/office/drawing/2014/main" val="3584729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Topic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 library call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07048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String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operations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strcmp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compare two strings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0970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strncpy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copy up to n characters of one string into another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0922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strdup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create a copy of a string. Use free() to free it after use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85517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asprintf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asprintf</a:t>
                      </a:r>
                      <a:r>
                        <a:rPr lang="en-US" sz="1600" dirty="0">
                          <a:effectLst/>
                        </a:rPr>
                        <a:t>() is extremely helpful to print into a string and allocate memory for it at the same time. We will show some examples during the lab session.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7478102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Directory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management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opendir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open a directory to enumerate its entries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350805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closedir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close an open directory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45862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readdir()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read next entry from directory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231366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File meta data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stat()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meta data of a file, follow links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21259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lstat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meta data of a file, do not follow links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363224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User/group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information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getpwuid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user information (including their name) for a given user ID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2296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getgrgid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group information (including its name) for a given group ID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33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Sorting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qsort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quick-sort an array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8974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Overview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852734"/>
            <a:ext cx="10987340" cy="1188141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What is 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”?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recursively traverses a directory tree and prints out a sorted list of all files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can also print a fancy directory tree and show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4822077" y="4613809"/>
            <a:ext cx="26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Result of </a:t>
            </a:r>
            <a:r>
              <a:rPr lang="en-US" altLang="ko-KR" dirty="0" err="1">
                <a:latin typeface="+mn-ea"/>
              </a:rPr>
              <a:t>dirtree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2310B6-FB78-437A-AAD1-2D4BFF9D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7" y="1079843"/>
            <a:ext cx="5577928" cy="34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6997-C716-E776-0A44-7270E1F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2D57C-DB97-40B1-6B3B-5816EE1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20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27A1A-20A0-33F1-9893-65DFD53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F4CF1-C906-E3AB-A423-35EA834C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107" y="2972758"/>
            <a:ext cx="11343447" cy="287657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Please set </a:t>
            </a:r>
            <a:r>
              <a:rPr lang="en-US" altLang="ko-KR" b="1" dirty="0">
                <a:latin typeface="+mn-ea"/>
              </a:rPr>
              <a:t>files and directory’s names</a:t>
            </a:r>
            <a:r>
              <a:rPr lang="en-US" altLang="ko-KR" dirty="0">
                <a:latin typeface="+mn-ea"/>
              </a:rPr>
              <a:t> to match the examples above</a:t>
            </a:r>
          </a:p>
          <a:p>
            <a:pPr lvl="1"/>
            <a:r>
              <a:rPr lang="en-US" altLang="ko-KR" dirty="0">
                <a:latin typeface="+mn-ea"/>
              </a:rPr>
              <a:t>Don’t use any extension for readme file</a:t>
            </a:r>
          </a:p>
          <a:p>
            <a:pPr lvl="1"/>
            <a:r>
              <a:rPr lang="en-US" altLang="ko-KR" dirty="0">
                <a:latin typeface="+mn-ea"/>
              </a:rPr>
              <a:t>Don’t use dash for submit file</a:t>
            </a:r>
          </a:p>
          <a:p>
            <a:r>
              <a:rPr lang="en-US" altLang="ko-KR" dirty="0">
                <a:latin typeface="+mn-ea"/>
              </a:rPr>
              <a:t>Please place all source code in a </a:t>
            </a:r>
            <a:r>
              <a:rPr lang="en-US" altLang="ko-KR" b="1" dirty="0">
                <a:latin typeface="+mn-ea"/>
              </a:rPr>
              <a:t>single file</a:t>
            </a:r>
          </a:p>
          <a:p>
            <a:r>
              <a:rPr lang="en-US" altLang="ko-KR" dirty="0">
                <a:latin typeface="+mn-ea"/>
              </a:rPr>
              <a:t>Structure files and directories as shown above, then proceed with </a:t>
            </a:r>
            <a:r>
              <a:rPr lang="en-US" altLang="ko-KR" b="1" dirty="0">
                <a:latin typeface="+mn-ea"/>
              </a:rPr>
              <a:t>compression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Deadline: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~4.10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21:00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latin typeface="+mn-ea"/>
              </a:rPr>
              <a:t>0 points if deadline is missed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ED83A-41D2-6417-61F8-43ECF70F91EC}"/>
              </a:ext>
            </a:extLst>
          </p:cNvPr>
          <p:cNvSpPr txBox="1"/>
          <p:nvPr/>
        </p:nvSpPr>
        <p:spPr>
          <a:xfrm>
            <a:off x="391886" y="1008661"/>
            <a:ext cx="6452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Structure of directory:</a:t>
            </a:r>
          </a:p>
          <a:p>
            <a:r>
              <a:rPr lang="en-US" altLang="ko-KR" sz="2000" dirty="0">
                <a:latin typeface="+mn-ea"/>
              </a:rPr>
              <a:t>YourID_assign2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dirtree.c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`-readme (don’t use extension such as .txt, .md, …)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DCA963-5871-E56D-3C15-31B9438A8803}"/>
              </a:ext>
            </a:extLst>
          </p:cNvPr>
          <p:cNvSpPr txBox="1"/>
          <p:nvPr/>
        </p:nvSpPr>
        <p:spPr>
          <a:xfrm>
            <a:off x="6844552" y="1008662"/>
            <a:ext cx="4745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Example:</a:t>
            </a:r>
          </a:p>
          <a:p>
            <a:r>
              <a:rPr lang="en-US" altLang="ko-KR" sz="2000" dirty="0">
                <a:latin typeface="+mn-ea"/>
              </a:rPr>
              <a:t>202500000_assign2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dirtree.c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`-readme</a:t>
            </a:r>
          </a:p>
        </p:txBody>
      </p:sp>
    </p:spTree>
    <p:extLst>
      <p:ext uri="{BB962C8B-B14F-4D97-AF65-F5344CB8AC3E}">
        <p14:creationId xmlns:p14="http://schemas.microsoft.com/office/powerpoint/2010/main" val="331930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735-2786-965A-49C5-FF432A41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2994F0-691B-E656-5116-982AC73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FB2D6-52B5-261A-F310-936A59DB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Grading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8E5C-C03F-5224-DBE8-1528CECF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6863" y="2726732"/>
            <a:ext cx="5331854" cy="3081639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Functionality of each option: 68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 option not implemented: -28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 options not implemented: -40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 options not implemented: -66 points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Tips for testing: use ‘diff’ command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If the submission format is violated: -5 points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If the source file cannot be compiled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w/ gcc800 in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Makefile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:  -6 points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w/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gcc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in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Makefile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: You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will get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no point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FB4828-BCA5-4862-9666-D83460125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97657"/>
              </p:ext>
            </p:extLst>
          </p:nvPr>
        </p:nvGraphicFramePr>
        <p:xfrm>
          <a:off x="214315" y="826053"/>
          <a:ext cx="625829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497">
                  <a:extLst>
                    <a:ext uri="{9D8B030D-6E8A-4147-A177-3AD203B41FA5}">
                      <a16:colId xmlns:a16="http://schemas.microsoft.com/office/drawing/2014/main" val="35257327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34969662"/>
                    </a:ext>
                  </a:extLst>
                </a:gridCol>
              </a:tblGrid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Test cases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Assigned points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663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98222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–s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49955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–v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0476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21169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-v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61497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51772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-v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31730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-v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23606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&lt;options&gt; &lt;multiple directories&gt; (same as single directory case)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06068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Error and overflow handling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32101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README.md (information of your </a:t>
                      </a:r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30773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Whether compilation is possible with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Makefile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Operation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181" y="1440873"/>
            <a:ext cx="11691819" cy="3722549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traverses each directory in the list directories recursively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Prints all of directory entries in alphabetical order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Directories are listed before files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The special entries '.' and '..' are ignored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About summary mode: A summary is printed after each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dirtree’s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target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If several directories are traversed, an aggregate total is printed at the end.</a:t>
            </a:r>
          </a:p>
        </p:txBody>
      </p:sp>
    </p:spTree>
    <p:extLst>
      <p:ext uri="{BB962C8B-B14F-4D97-AF65-F5344CB8AC3E}">
        <p14:creationId xmlns:p14="http://schemas.microsoft.com/office/powerpoint/2010/main" val="40083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Command Line Arguments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`-t`, `-v`, `-s` options may be used together or not used at all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8 possible combinations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2908863" y="3331275"/>
            <a:ext cx="633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cs typeface="Courier New" panose="02070309020205020404" pitchFamily="49" charset="0"/>
              </a:rPr>
              <a:t>Usage: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[Directories]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7C527E-8C13-454B-9DEE-D2FEBE28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23929"/>
              </p:ext>
            </p:extLst>
          </p:nvPr>
        </p:nvGraphicFramePr>
        <p:xfrm>
          <a:off x="3203428" y="1256586"/>
          <a:ext cx="593080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14">
                  <a:extLst>
                    <a:ext uri="{9D8B030D-6E8A-4147-A177-3AD203B41FA5}">
                      <a16:colId xmlns:a16="http://schemas.microsoft.com/office/drawing/2014/main" val="3735697745"/>
                    </a:ext>
                  </a:extLst>
                </a:gridCol>
                <a:gridCol w="3934691">
                  <a:extLst>
                    <a:ext uri="{9D8B030D-6E8A-4147-A177-3AD203B41FA5}">
                      <a16:colId xmlns:a16="http://schemas.microsoft.com/office/drawing/2014/main" val="169521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1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Help screen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5606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Turn on fancy tree view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3972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Turn on detailed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318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Turn on summary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0456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88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Fancy Tree View Mode (1/5)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Simple mode command: ./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Fancy tree view mode command: ./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-t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EF726A-43CC-435D-A69E-4957502B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27" y="893418"/>
            <a:ext cx="4804702" cy="29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170E80-275A-49DC-AFDD-39C41D47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8" y="1444896"/>
            <a:ext cx="10512792" cy="32861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(2/5)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948720"/>
            <a:ext cx="10987340" cy="109215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It shows detail information of file and directories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1990-B301-4035-806F-436722F2BFFB}"/>
              </a:ext>
            </a:extLst>
          </p:cNvPr>
          <p:cNvSpPr txBox="1"/>
          <p:nvPr/>
        </p:nvSpPr>
        <p:spPr>
          <a:xfrm>
            <a:off x="6096000" y="1662543"/>
            <a:ext cx="139469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User:Group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ACF68-1DE6-4EC6-98EB-461C3262CA4E}"/>
              </a:ext>
            </a:extLst>
          </p:cNvPr>
          <p:cNvSpPr txBox="1"/>
          <p:nvPr/>
        </p:nvSpPr>
        <p:spPr>
          <a:xfrm>
            <a:off x="1170709" y="1625659"/>
            <a:ext cx="24522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Target directory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E0BE6-7360-4FAA-8040-18F00EA60E40}"/>
              </a:ext>
            </a:extLst>
          </p:cNvPr>
          <p:cNvSpPr txBox="1"/>
          <p:nvPr/>
        </p:nvSpPr>
        <p:spPr>
          <a:xfrm>
            <a:off x="8488217" y="1662543"/>
            <a:ext cx="6973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Size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448B-787F-4691-B07A-1568E42D0870}"/>
              </a:ext>
            </a:extLst>
          </p:cNvPr>
          <p:cNvSpPr txBox="1"/>
          <p:nvPr/>
        </p:nvSpPr>
        <p:spPr>
          <a:xfrm>
            <a:off x="10139947" y="1477877"/>
            <a:ext cx="176268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Blocks   </a:t>
            </a:r>
            <a:r>
              <a:rPr lang="en-US" altLang="ko-KR" dirty="0"/>
              <a:t>&amp;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1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(3/5)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5116944"/>
            <a:ext cx="10987340" cy="923931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FC259E7-F9AC-4FF9-AA65-D5D194FB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80436"/>
              </p:ext>
            </p:extLst>
          </p:nvPr>
        </p:nvGraphicFramePr>
        <p:xfrm>
          <a:off x="581808" y="1279443"/>
          <a:ext cx="584866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995">
                  <a:extLst>
                    <a:ext uri="{9D8B030D-6E8A-4147-A177-3AD203B41FA5}">
                      <a16:colId xmlns:a16="http://schemas.microsoft.com/office/drawing/2014/main" val="434637246"/>
                    </a:ext>
                  </a:extLst>
                </a:gridCol>
                <a:gridCol w="3777673">
                  <a:extLst>
                    <a:ext uri="{9D8B030D-6E8A-4147-A177-3AD203B41FA5}">
                      <a16:colId xmlns:a16="http://schemas.microsoft.com/office/drawing/2014/main" val="477006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details for each entry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7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and 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file in Unix belongs to a user and a group. Detailed mode prints the names of the user and the group separated by a colon (:)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7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size of the file in 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0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Disk blocks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blocks this file occupies on the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8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type of file by a single 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73186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8697172-5513-494A-BB89-AA0D81837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45547"/>
              </p:ext>
            </p:extLst>
          </p:nvPr>
        </p:nvGraphicFramePr>
        <p:xfrm>
          <a:off x="7786255" y="1348149"/>
          <a:ext cx="4010632" cy="309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3027118836"/>
                    </a:ext>
                  </a:extLst>
                </a:gridCol>
                <a:gridCol w="1433687">
                  <a:extLst>
                    <a:ext uri="{9D8B030D-6E8A-4147-A177-3AD203B41FA5}">
                      <a16:colId xmlns:a16="http://schemas.microsoft.com/office/drawing/2014/main" val="46910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(empty)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3970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Directory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873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Link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38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Character device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86628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Block device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18197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Fifo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1335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Socket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82030906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9DF399-58EE-4E30-A0CE-82A8B316456E}"/>
              </a:ext>
            </a:extLst>
          </p:cNvPr>
          <p:cNvCxnSpPr>
            <a:cxnSpLocks/>
          </p:cNvCxnSpPr>
          <p:nvPr/>
        </p:nvCxnSpPr>
        <p:spPr>
          <a:xfrm flipV="1">
            <a:off x="6430476" y="1367327"/>
            <a:ext cx="1355779" cy="27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41CF15-60D3-44FB-926D-D391035F14E7}"/>
              </a:ext>
            </a:extLst>
          </p:cNvPr>
          <p:cNvCxnSpPr>
            <a:cxnSpLocks/>
          </p:cNvCxnSpPr>
          <p:nvPr/>
        </p:nvCxnSpPr>
        <p:spPr>
          <a:xfrm flipV="1">
            <a:off x="6430476" y="4439329"/>
            <a:ext cx="1355779" cy="319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Summary Mode (4/5)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Summary mode: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prints a header and footer around each target directory and a one-liner containing statistics about the directory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A136F0-45C4-4E7D-BDBF-AC424EC1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63" y="928717"/>
            <a:ext cx="6611273" cy="163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1F3463-865A-44A6-A13A-40940D0F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63" y="3259921"/>
            <a:ext cx="6744641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B250F-3D82-4DDD-B3E5-9F6F79098BBB}"/>
              </a:ext>
            </a:extLst>
          </p:cNvPr>
          <p:cNvSpPr txBox="1"/>
          <p:nvPr/>
        </p:nvSpPr>
        <p:spPr>
          <a:xfrm>
            <a:off x="5745385" y="2612965"/>
            <a:ext cx="1107996" cy="670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DA6B3E-D2C6-4148-B56D-F48763844C5C}"/>
              </a:ext>
            </a:extLst>
          </p:cNvPr>
          <p:cNvSpPr/>
          <p:nvPr/>
        </p:nvSpPr>
        <p:spPr>
          <a:xfrm>
            <a:off x="2756495" y="1108364"/>
            <a:ext cx="6543541" cy="26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9FF5D3-9C10-46A0-A248-CEC6A0293289}"/>
              </a:ext>
            </a:extLst>
          </p:cNvPr>
          <p:cNvSpPr/>
          <p:nvPr/>
        </p:nvSpPr>
        <p:spPr>
          <a:xfrm>
            <a:off x="2688763" y="3295176"/>
            <a:ext cx="6744641" cy="327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340E8-AC12-49A1-BF33-BF40EF7229E5}"/>
              </a:ext>
            </a:extLst>
          </p:cNvPr>
          <p:cNvSpPr txBox="1"/>
          <p:nvPr/>
        </p:nvSpPr>
        <p:spPr>
          <a:xfrm>
            <a:off x="9367768" y="1057283"/>
            <a:ext cx="17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A8014-18DE-44A1-A54C-52F250DA2F69}"/>
              </a:ext>
            </a:extLst>
          </p:cNvPr>
          <p:cNvSpPr txBox="1"/>
          <p:nvPr/>
        </p:nvSpPr>
        <p:spPr>
          <a:xfrm>
            <a:off x="9471470" y="3105834"/>
            <a:ext cx="244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(&amp; one-liner containing statistics)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5558F0-470C-41C2-9425-C8149E20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63" y="905807"/>
            <a:ext cx="6953243" cy="28897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+ Summary Mode (5/5)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12298"/>
            <a:ext cx="11213028" cy="2146757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Detailed mode: detailed information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Summary mode: column title &amp; total statistics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Detailed mode + summary mode: detailed information, total statistics, column title, additional summary information by detailed mode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Red boxes:  effect of summary mode, blue boxes: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effect of detailed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16E7-35A7-4A72-ACA6-DE6B4624FD33}"/>
              </a:ext>
            </a:extLst>
          </p:cNvPr>
          <p:cNvSpPr txBox="1"/>
          <p:nvPr/>
        </p:nvSpPr>
        <p:spPr>
          <a:xfrm>
            <a:off x="5745385" y="2511368"/>
            <a:ext cx="1107996" cy="670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FC223-164D-4916-AB7D-DD0AC6161B5C}"/>
              </a:ext>
            </a:extLst>
          </p:cNvPr>
          <p:cNvSpPr/>
          <p:nvPr/>
        </p:nvSpPr>
        <p:spPr>
          <a:xfrm>
            <a:off x="2259237" y="1066291"/>
            <a:ext cx="6953242" cy="26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0AE6-BA6B-4820-BB44-E3D618DEB7FE}"/>
              </a:ext>
            </a:extLst>
          </p:cNvPr>
          <p:cNvSpPr txBox="1"/>
          <p:nvPr/>
        </p:nvSpPr>
        <p:spPr>
          <a:xfrm>
            <a:off x="9507895" y="955686"/>
            <a:ext cx="254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w/ detailed information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7F43AE-9A75-4AD8-8B98-41F26B4B194F}"/>
              </a:ext>
            </a:extLst>
          </p:cNvPr>
          <p:cNvSpPr/>
          <p:nvPr/>
        </p:nvSpPr>
        <p:spPr>
          <a:xfrm>
            <a:off x="2268763" y="3559326"/>
            <a:ext cx="6943716" cy="224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05C04-B488-4E43-855A-6D5D23E362EF}"/>
              </a:ext>
            </a:extLst>
          </p:cNvPr>
          <p:cNvSpPr txBox="1"/>
          <p:nvPr/>
        </p:nvSpPr>
        <p:spPr>
          <a:xfrm>
            <a:off x="9472228" y="3182218"/>
            <a:ext cx="254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w/ detailed information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593FA2-FA27-4E9D-914A-4F3908DFB6A5}"/>
              </a:ext>
            </a:extLst>
          </p:cNvPr>
          <p:cNvSpPr/>
          <p:nvPr/>
        </p:nvSpPr>
        <p:spPr>
          <a:xfrm>
            <a:off x="6431025" y="1039872"/>
            <a:ext cx="2800508" cy="267171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8E8CF-1B28-4327-A649-821B6F7C6A20}"/>
              </a:ext>
            </a:extLst>
          </p:cNvPr>
          <p:cNvSpPr/>
          <p:nvPr/>
        </p:nvSpPr>
        <p:spPr>
          <a:xfrm>
            <a:off x="7780266" y="3570588"/>
            <a:ext cx="1286260" cy="202432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DED0F0-B495-48AD-9E17-C14A1D64AC4E}"/>
              </a:ext>
            </a:extLst>
          </p:cNvPr>
          <p:cNvSpPr/>
          <p:nvPr/>
        </p:nvSpPr>
        <p:spPr>
          <a:xfrm>
            <a:off x="6345382" y="1567395"/>
            <a:ext cx="2789382" cy="1905193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7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632342-8CCD-455F-9EC4-BDE933B82809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8f55a661-4739-4359-9e39-c48271756d25"/>
    <ds:schemaRef ds:uri="http://purl.org/dc/terms/"/>
    <ds:schemaRef ds:uri="http://schemas.microsoft.com/office/infopath/2007/PartnerControls"/>
    <ds:schemaRef ds:uri="98ea1fc7-f953-4aaa-91ec-cf6845fb1fba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14604</TotalTime>
  <Words>2049</Words>
  <Application>Microsoft Office PowerPoint</Application>
  <PresentationFormat>와이드스크린</PresentationFormat>
  <Paragraphs>371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Bahnschrift Light</vt:lpstr>
      <vt:lpstr>맑은 고딕</vt:lpstr>
      <vt:lpstr>Arial</vt:lpstr>
      <vt:lpstr>나눔바른고딕</vt:lpstr>
      <vt:lpstr>Courier New</vt:lpstr>
      <vt:lpstr>Wingdings</vt:lpstr>
      <vt:lpstr>Bahnschrift</vt:lpstr>
      <vt:lpstr>1_Office 테마</vt:lpstr>
      <vt:lpstr>Lab 2. Input and Output System Programming Assignment</vt:lpstr>
      <vt:lpstr>Dirtree Overview</vt:lpstr>
      <vt:lpstr>Dirtree Specification – Operation</vt:lpstr>
      <vt:lpstr>Dirtree Specification – Command Line Arguments</vt:lpstr>
      <vt:lpstr>Dirtree Specification – Fancy Tree View Mode (1/5)</vt:lpstr>
      <vt:lpstr>Dirtree Specification – Detailed Mode (2/5)</vt:lpstr>
      <vt:lpstr>Dirtree Specification – Detailed Mode (3/5)</vt:lpstr>
      <vt:lpstr>Dirtree Specification – Summary Mode (4/5)</vt:lpstr>
      <vt:lpstr>Dirtree Specification – Detailed Mode + Summary Mode (5/5)</vt:lpstr>
      <vt:lpstr>Dirtree Specification – Output Formatting (1/3)</vt:lpstr>
      <vt:lpstr>Dirtree Specification – Output Formatting (2/3)</vt:lpstr>
      <vt:lpstr>Dirtree Specification – Output Formatting (3/3)</vt:lpstr>
      <vt:lpstr>Dirtree Specification – Error Handling (1/2)</vt:lpstr>
      <vt:lpstr>Dirtree Specification – Error Handling (2/2)</vt:lpstr>
      <vt:lpstr>Refer to the FAQ section at the bottom of README.md</vt:lpstr>
      <vt:lpstr>Handout Overview</vt:lpstr>
      <vt:lpstr>How to use ‘Makefile’</vt:lpstr>
      <vt:lpstr>About ‘tools/’</vt:lpstr>
      <vt:lpstr>Hints (Useful C Library Calls)</vt:lpstr>
      <vt:lpstr>Submit Format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1517</cp:revision>
  <dcterms:created xsi:type="dcterms:W3CDTF">2024-06-13T02:16:16Z</dcterms:created>
  <dcterms:modified xsi:type="dcterms:W3CDTF">2025-03-24T01:47:15Z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