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9"/>
  </p:notesMasterIdLst>
  <p:handoutMasterIdLst>
    <p:handoutMasterId r:id="rId50"/>
  </p:handoutMasterIdLst>
  <p:sldIdLst>
    <p:sldId id="458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50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82" r:id="rId27"/>
    <p:sldId id="483" r:id="rId28"/>
    <p:sldId id="484" r:id="rId29"/>
    <p:sldId id="485" r:id="rId30"/>
    <p:sldId id="504" r:id="rId31"/>
    <p:sldId id="503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3" r:id="rId40"/>
    <p:sldId id="494" r:id="rId41"/>
    <p:sldId id="495" r:id="rId42"/>
    <p:sldId id="496" r:id="rId43"/>
    <p:sldId id="497" r:id="rId44"/>
    <p:sldId id="498" r:id="rId45"/>
    <p:sldId id="499" r:id="rId46"/>
    <p:sldId id="500" r:id="rId47"/>
    <p:sldId id="501" r:id="rId4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7"/>
    <a:srgbClr val="C1FFDD"/>
    <a:srgbClr val="FFFF99"/>
    <a:srgbClr val="EFBFBF"/>
    <a:srgbClr val="FCF0D8"/>
    <a:srgbClr val="BDFFBD"/>
    <a:srgbClr val="E5FFF1"/>
    <a:srgbClr val="FF0000"/>
    <a:srgbClr val="BDEBFF"/>
    <a:srgbClr val="75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0857" autoAdjust="0"/>
  </p:normalViewPr>
  <p:slideViewPr>
    <p:cSldViewPr snapToGrid="0">
      <p:cViewPr varScale="1">
        <p:scale>
          <a:sx n="67" d="100"/>
          <a:sy n="67" d="100"/>
        </p:scale>
        <p:origin x="2122" y="278"/>
      </p:cViewPr>
      <p:guideLst>
        <p:guide orient="horz" pos="806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6235" y="22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수 여" userId="168bdae620a9ea5e" providerId="LiveId" clId="{CB41FF26-B124-42C1-A9E2-297093368AEA}"/>
    <pc:docChg chg="custSel modSld">
      <pc:chgData name="은수 여" userId="168bdae620a9ea5e" providerId="LiveId" clId="{CB41FF26-B124-42C1-A9E2-297093368AEA}" dt="2025-03-19T10:48:10.788" v="82" actId="20577"/>
      <pc:docMkLst>
        <pc:docMk/>
      </pc:docMkLst>
      <pc:sldChg chg="modSp mod">
        <pc:chgData name="은수 여" userId="168bdae620a9ea5e" providerId="LiveId" clId="{CB41FF26-B124-42C1-A9E2-297093368AEA}" dt="2025-03-19T10:48:10.788" v="82" actId="20577"/>
        <pc:sldMkLst>
          <pc:docMk/>
          <pc:sldMk cId="633635995" sldId="476"/>
        </pc:sldMkLst>
        <pc:spChg chg="mod">
          <ac:chgData name="은수 여" userId="168bdae620a9ea5e" providerId="LiveId" clId="{CB41FF26-B124-42C1-A9E2-297093368AEA}" dt="2025-03-19T10:48:10.788" v="82" actId="20577"/>
          <ac:spMkLst>
            <pc:docMk/>
            <pc:sldMk cId="633635995" sldId="476"/>
            <ac:spMk id="63693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-1" y="2"/>
            <a:ext cx="7099300" cy="302759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r>
              <a:rPr lang="en-US" altLang="ko-KR" dirty="0">
                <a:latin typeface="+mn-lt"/>
                <a:cs typeface="Helvetica" panose="020B0604020202020204" pitchFamily="34" charset="0"/>
              </a:rPr>
              <a:t>M1522.000800 System Programming				                        Fall 2023</a:t>
            </a:r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6" y="9916356"/>
            <a:ext cx="3077137" cy="316612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E0BE021E-39A0-4814-B36A-67EEA3EA55C2}" type="slidenum">
              <a:rPr lang="ko-KR" altLang="en-US" smtClean="0">
                <a:latin typeface="+mn-lt"/>
                <a:cs typeface="Helvetica" panose="020B0604020202020204" pitchFamily="34" charset="0"/>
              </a:rPr>
              <a:pPr/>
              <a:t>‹#›</a:t>
            </a:fld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6357"/>
            <a:ext cx="1937232" cy="3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fld id="{ADE366E9-530F-4854-ABD9-8C5406C2A0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469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44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6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2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7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53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85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01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91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6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2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91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64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0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25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73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8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7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5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76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51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17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51563"/>
            <a:ext cx="8458200" cy="2775857"/>
          </a:xfrm>
        </p:spPr>
        <p:txBody>
          <a:bodyPr/>
          <a:lstStyle>
            <a:lvl1pPr algn="ctr">
              <a:defRPr sz="430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3225335" y="6532562"/>
            <a:ext cx="269336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1000" b="1" baseline="0" dirty="0">
                <a:solidFill>
                  <a:srgbClr val="006699"/>
                </a:solidFill>
                <a:latin typeface="+mn-lt"/>
              </a:rPr>
              <a:t>M1522.000800 System Programming, Fall 2024</a:t>
            </a:r>
            <a:endParaRPr lang="en-US" altLang="ko-KR" sz="1000" b="1" dirty="0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266700" y="4005743"/>
            <a:ext cx="8610600" cy="179388"/>
            <a:chOff x="125" y="1865"/>
            <a:chExt cx="5424" cy="1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4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50000"/>
                </a:schemeClr>
              </a:buClr>
              <a:defRPr sz="2000"/>
            </a:lvl1pPr>
            <a:lvl2pPr>
              <a:buClr>
                <a:schemeClr val="bg2"/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2000"/>
            </a:lvl3pPr>
            <a:lvl4pPr>
              <a:defRPr sz="2000"/>
            </a:lvl4pPr>
            <a:lvl5pPr marL="1771650" indent="-228600">
              <a:buClr>
                <a:schemeClr val="tx1"/>
              </a:buClr>
              <a:buFont typeface="Helvetica" pitchFamily="34" charset="0"/>
              <a:buChar char="−"/>
              <a:defRPr sz="2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none" baseline="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5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0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0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288000"/>
            <a:ext cx="882031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00" y="1260000"/>
            <a:ext cx="8820000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5715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09135" y="6549250"/>
            <a:ext cx="325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BC02FA7-EE0C-4C52-8B97-3D9960760D62}" type="slidenum">
              <a:rPr lang="en-US" altLang="ko-KR" sz="900" b="1" smtClean="0">
                <a:solidFill>
                  <a:srgbClr val="006699"/>
                </a:solidFill>
                <a:latin typeface="+mn-lt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67" y="6511141"/>
            <a:ext cx="1854926" cy="307051"/>
          </a:xfrm>
          <a:prstGeom prst="rect">
            <a:avLst/>
          </a:prstGeom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80000" y="6549250"/>
            <a:ext cx="2351656" cy="230832"/>
          </a:xfrm>
          <a:prstGeom prst="rect">
            <a:avLst/>
          </a:prstGeom>
          <a:noFill/>
          <a:ln>
            <a:noFill/>
          </a:ln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900" b="1" dirty="0">
                <a:solidFill>
                  <a:srgbClr val="006699"/>
                </a:solidFill>
                <a:latin typeface="+mn-lt"/>
              </a:rPr>
              <a:t>M1522.000800 System Programming, </a:t>
            </a:r>
            <a:r>
              <a:rPr lang="en-US" altLang="ko-KR" sz="900" b="1">
                <a:solidFill>
                  <a:srgbClr val="006699"/>
                </a:solidFill>
                <a:latin typeface="+mn-lt"/>
              </a:rPr>
              <a:t>Fall 2024</a:t>
            </a:r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n-lt"/>
          <a:ea typeface="ＭＳ Ｐゴシック" charset="-128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50000"/>
          </a:schemeClr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latinLnBrk="0" hangingPunct="1">
        <a:spcBef>
          <a:spcPct val="35000"/>
        </a:spcBef>
        <a:spcAft>
          <a:spcPct val="0"/>
        </a:spcAft>
        <a:buClr>
          <a:schemeClr val="bg2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1" fontAlgn="base" latinLnBrk="0" hangingPunct="1">
        <a:spcBef>
          <a:spcPct val="35000"/>
        </a:spcBef>
        <a:spcAft>
          <a:spcPct val="0"/>
        </a:spcAft>
        <a:buClrTx/>
        <a:buSzPct val="75000"/>
        <a:buFont typeface="Helvetica" pitchFamily="34" charset="0"/>
        <a:buChar char="−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 err="1"/>
              <a:t>Input/Output</a:t>
            </a:r>
            <a:br>
              <a:rPr lang="en-US" altLang="ko-KR" sz="3200" dirty="0"/>
            </a:b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Direct and Buffered I/O</a:t>
            </a:r>
            <a:endParaRPr lang="ko-KR" altLang="en-US" sz="4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47" y="4410681"/>
            <a:ext cx="5193706" cy="19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4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Closing Files</a:t>
            </a:r>
            <a:endParaRPr lang="en-US" dirty="0"/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fd</a:t>
            </a:r>
            <a:r>
              <a:rPr lang="en-US" dirty="0"/>
              <a:t>: (open) file descriptor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Returns 0 on success, -1 on error</a:t>
            </a:r>
          </a:p>
          <a:p>
            <a:endParaRPr lang="en-US" altLang="ko-KR" dirty="0"/>
          </a:p>
          <a:p>
            <a:r>
              <a:rPr lang="en-US" altLang="ko-KR" dirty="0"/>
              <a:t>Closing an already closed file is an error</a:t>
            </a:r>
          </a:p>
          <a:p>
            <a:pPr lvl="1"/>
            <a:r>
              <a:rPr lang="en-US" altLang="ko-KR" dirty="0"/>
              <a:t>may cause unexpected failures in multithreaded programs (why?)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38200" y="1673352"/>
            <a:ext cx="6324600" cy="830997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close(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125660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Closing Files</a:t>
            </a:r>
            <a:endParaRPr lang="en-US" dirty="0"/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21724" y="1972565"/>
            <a:ext cx="6761882" cy="2308324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6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 ((retval 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close(fd)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) &lt;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Cannot close file");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exit(EXIT_FAILURE);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636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Reading/writing a file copies </a:t>
            </a:r>
            <a:r>
              <a:rPr lang="en-US" i="1" dirty="0"/>
              <a:t>count</a:t>
            </a:r>
            <a:r>
              <a:rPr lang="en-US" dirty="0"/>
              <a:t> bytes from the current file position to memory or vice-versa, and then updates the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fd</a:t>
            </a:r>
            <a:r>
              <a:rPr lang="en-US" dirty="0"/>
              <a:t>: file descriptor</a:t>
            </a:r>
          </a:p>
          <a:p>
            <a:pPr lvl="1"/>
            <a:r>
              <a:rPr lang="en-US" dirty="0" err="1"/>
              <a:t>buf</a:t>
            </a:r>
            <a:r>
              <a:rPr lang="en-US" dirty="0"/>
              <a:t>: buffer that holds data</a:t>
            </a:r>
          </a:p>
          <a:p>
            <a:pPr lvl="1"/>
            <a:r>
              <a:rPr lang="en-US" dirty="0"/>
              <a:t>count: number of bytes to read/write</a:t>
            </a:r>
          </a:p>
          <a:p>
            <a:r>
              <a:rPr lang="en-US" dirty="0"/>
              <a:t>Returns number of bytes read/written</a:t>
            </a:r>
          </a:p>
          <a:p>
            <a:pPr lvl="1"/>
            <a:r>
              <a:rPr lang="en-US" dirty="0"/>
              <a:t>Return value of &lt; 0 indicates that an error occurred (see </a:t>
            </a:r>
            <a:r>
              <a:rPr lang="en-US" dirty="0" err="1"/>
              <a:t>manpage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Short counts, i.e., </a:t>
            </a:r>
            <a:r>
              <a:rPr lang="en-US" dirty="0" err="1"/>
              <a:t>retval</a:t>
            </a:r>
            <a:r>
              <a:rPr lang="en-US" dirty="0"/>
              <a:t> &lt;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), are possible and not necessarily errors (more details later)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771794" y="1963475"/>
            <a:ext cx="7031236" cy="107721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read(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void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count);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write(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void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count);</a:t>
            </a:r>
          </a:p>
        </p:txBody>
      </p:sp>
    </p:spTree>
    <p:extLst>
      <p:ext uri="{BB962C8B-B14F-4D97-AF65-F5344CB8AC3E}">
        <p14:creationId xmlns:p14="http://schemas.microsoft.com/office/powerpoint/2010/main" val="1998982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a file copies bytes from the current file position to memory, and then</a:t>
            </a:r>
            <a:br>
              <a:rPr lang="en-US" dirty="0"/>
            </a:br>
            <a:r>
              <a:rPr lang="en-US" dirty="0"/>
              <a:t>updates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771620" y="2198034"/>
            <a:ext cx="6761882" cy="256222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16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100000"/>
              </a:lnSpc>
            </a:pPr>
            <a:endParaRPr lang="en-US" sz="1600" dirty="0" err="1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 ((nbytes 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read(fd, buf, sizeof(buf))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) &lt; 0)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Cannot read from file");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exit(EXIT_FAILURE);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40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a file copies bytes from memory to the current file position, and then</a:t>
            </a:r>
            <a:br>
              <a:rPr lang="en-US" dirty="0"/>
            </a:br>
            <a:r>
              <a:rPr lang="en-US" dirty="0"/>
              <a:t>updates current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884354" y="2151727"/>
            <a:ext cx="6761882" cy="255454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char buf[512];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600" dirty="0" err="1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 ((nbytes 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write(fd, buf, sizeof(buf)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) &lt;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Cannot write to file");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exit(EXIT_FAILURE);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27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“Hello, world!” with Unix I/O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999" y="1260000"/>
            <a:ext cx="9070471" cy="5220000"/>
          </a:xfrm>
        </p:spPr>
        <p:txBody>
          <a:bodyPr/>
          <a:lstStyle/>
          <a:p>
            <a:r>
              <a:rPr lang="en-US" dirty="0"/>
              <a:t>Write contents of buffer containing “Hello, world!” to STDOUT_FILENO</a:t>
            </a:r>
          </a:p>
          <a:p>
            <a:pPr lvl="1"/>
            <a:r>
              <a:rPr lang="en-US" dirty="0"/>
              <a:t>write() requires us to specify the number of bytes to write</a:t>
            </a:r>
          </a:p>
          <a:p>
            <a:pPr lvl="2"/>
            <a:r>
              <a:rPr lang="en-US" dirty="0"/>
              <a:t>use ‘</a:t>
            </a:r>
            <a:r>
              <a:rPr lang="en-US" dirty="0" err="1"/>
              <a:t>strlen</a:t>
            </a:r>
            <a:r>
              <a:rPr lang="en-US" dirty="0"/>
              <a:t>()’ from the string API (</a:t>
            </a:r>
            <a:r>
              <a:rPr lang="en-US" dirty="0" err="1"/>
              <a:t>string.h</a:t>
            </a:r>
            <a:r>
              <a:rPr lang="en-US" dirty="0"/>
              <a:t>) is correct here because the</a:t>
            </a:r>
            <a:br>
              <a:rPr lang="en-US" dirty="0"/>
            </a:br>
            <a:r>
              <a:rPr lang="en-US" dirty="0"/>
              <a:t>string ‘</a:t>
            </a:r>
            <a:r>
              <a:rPr lang="en-US" dirty="0" err="1"/>
              <a:t>str</a:t>
            </a:r>
            <a:r>
              <a:rPr lang="en-US" dirty="0"/>
              <a:t>’ includes a terminating \0 character at its end which is included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 but ignored by ‘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)’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in principle, we should always check the return value of write()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1246891" y="3171083"/>
            <a:ext cx="6686535" cy="2800767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"Hello, world\n";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write(STDOUT_FILENO,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16606" y="5470457"/>
            <a:ext cx="2316661" cy="33855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unixio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helloworld.c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3885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“Hello, world!” with Unix I/O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000" y="1039660"/>
            <a:ext cx="8820000" cy="5440340"/>
          </a:xfrm>
        </p:spPr>
        <p:txBody>
          <a:bodyPr/>
          <a:lstStyle/>
          <a:p>
            <a:r>
              <a:rPr lang="en-US" dirty="0"/>
              <a:t>Write contents of buffer containing “Hello, world!” into a file</a:t>
            </a:r>
          </a:p>
          <a:p>
            <a:pPr lvl="1"/>
            <a:r>
              <a:rPr lang="en-US" dirty="0"/>
              <a:t>While STDOUT_FILENO is already open &amp; available to be written to, </a:t>
            </a:r>
            <a:br>
              <a:rPr lang="en-US" dirty="0"/>
            </a:br>
            <a:r>
              <a:rPr lang="en-US" dirty="0"/>
              <a:t>we have to open (create) the output file explicitly here</a:t>
            </a:r>
          </a:p>
          <a:p>
            <a:endParaRPr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802058" y="2139011"/>
            <a:ext cx="7706322" cy="4293484"/>
            <a:chOff x="802058" y="2155739"/>
            <a:chExt cx="7706322" cy="4293484"/>
          </a:xfrm>
        </p:grpSpPr>
        <p:sp>
          <p:nvSpPr>
            <p:cNvPr id="674820" name="Text Box 4"/>
            <p:cNvSpPr txBox="1">
              <a:spLocks noChangeArrowheads="1"/>
            </p:cNvSpPr>
            <p:nvPr/>
          </p:nvSpPr>
          <p:spPr bwMode="auto">
            <a:xfrm>
              <a:off x="802058" y="2155739"/>
              <a:ext cx="7261648" cy="4154984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unistd.h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string.h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fcntl.h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char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[] = "Hello, world!\n";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main(void)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fd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open("./output.txt", O_WRONLY | O_CREAT | O_APPEND,</a:t>
              </a:r>
              <a:b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            S_IRUSR|S_IWUSR | S_IRGRP | S_IROTH);</a:t>
              </a:r>
              <a:b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fd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== -1)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perror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("Cannot open/create file");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EXIT_FAILURE;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}</a:t>
              </a:r>
              <a:b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write(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fd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strlen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));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close(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fd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b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return EXIT_SUCCESS;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84694" y="6172224"/>
              <a:ext cx="2223686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unixio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/helloworld2file.c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874249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Seeking in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file position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fd</a:t>
            </a:r>
            <a:r>
              <a:rPr lang="en-US" dirty="0"/>
              <a:t>: file descriptor</a:t>
            </a:r>
          </a:p>
          <a:p>
            <a:pPr lvl="1"/>
            <a:r>
              <a:rPr lang="en-US" dirty="0"/>
              <a:t>offset: offset in relation to whence</a:t>
            </a:r>
          </a:p>
          <a:p>
            <a:pPr lvl="1"/>
            <a:r>
              <a:rPr lang="en-US" dirty="0"/>
              <a:t>whence: base</a:t>
            </a:r>
          </a:p>
          <a:p>
            <a:pPr lvl="2"/>
            <a:r>
              <a:rPr lang="en-US" dirty="0"/>
              <a:t>SEEK_SET:	</a:t>
            </a:r>
            <a:r>
              <a:rPr lang="en-US" dirty="0" err="1"/>
              <a:t>filepos</a:t>
            </a:r>
            <a:r>
              <a:rPr lang="en-US" dirty="0"/>
              <a:t> = offset</a:t>
            </a:r>
          </a:p>
          <a:p>
            <a:pPr lvl="2"/>
            <a:r>
              <a:rPr lang="en-US" dirty="0"/>
              <a:t>SEEK_CUR: 	</a:t>
            </a:r>
            <a:r>
              <a:rPr lang="en-US" dirty="0" err="1"/>
              <a:t>filepos</a:t>
            </a:r>
            <a:r>
              <a:rPr lang="en-US" dirty="0"/>
              <a:t> = </a:t>
            </a:r>
            <a:r>
              <a:rPr lang="en-US" dirty="0" err="1"/>
              <a:t>filepos</a:t>
            </a:r>
            <a:r>
              <a:rPr lang="en-US" dirty="0"/>
              <a:t> + offset</a:t>
            </a:r>
          </a:p>
          <a:p>
            <a:pPr lvl="2"/>
            <a:r>
              <a:rPr lang="en-US" dirty="0"/>
              <a:t>SEEK_END:	</a:t>
            </a:r>
            <a:r>
              <a:rPr lang="en-US" dirty="0" err="1"/>
              <a:t>filepos</a:t>
            </a:r>
            <a:r>
              <a:rPr lang="en-US" dirty="0"/>
              <a:t> = end + offset (can seek beyond end of file)</a:t>
            </a:r>
          </a:p>
          <a:p>
            <a:r>
              <a:rPr lang="en-US" dirty="0"/>
              <a:t>Returns new absolute position or -1 to indicate that an error has occurred</a:t>
            </a:r>
          </a:p>
          <a:p>
            <a:pPr lvl="1"/>
            <a:r>
              <a:rPr lang="en-US" dirty="0"/>
              <a:t>A “hole” can exist in a file depending on the file system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1724" y="1746228"/>
            <a:ext cx="6761882" cy="107721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&lt;sys/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types.h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off_t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lseek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off_t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offset,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whence);</a:t>
            </a:r>
          </a:p>
        </p:txBody>
      </p:sp>
    </p:spTree>
    <p:extLst>
      <p:ext uri="{BB962C8B-B14F-4D97-AF65-F5344CB8AC3E}">
        <p14:creationId xmlns:p14="http://schemas.microsoft.com/office/powerpoint/2010/main" val="3798507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Seeking in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file position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1724" y="1972564"/>
            <a:ext cx="6761882" cy="2062103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altLang="ko-KR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lseek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100, SEEK_SET)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0) {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("Cannot seek in file");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exit(EXIT_FAILURE);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022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dirty="0"/>
              <a:t> (standard in)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/>
              <a:t> (standard out), one byte at a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821724" y="1972564"/>
            <a:ext cx="6761882" cy="3293209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main(void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char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while (read(STDIN_FILENO, &amp;c, 1) &gt;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write(STDOUT_FILENO, &amp;c, 1);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495" y="621613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9900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Lecture </a:t>
            </a:r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ko-KR" b="1" dirty="0"/>
              <a:t>Unix I/O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Standard I/O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Interaction of Standard I/O with Unix I/O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Summary</a:t>
            </a:r>
            <a:br>
              <a:rPr lang="en-US" altLang="ko-KR" b="1" dirty="0"/>
            </a:b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203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Counts</a:t>
            </a:r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0070" y="1265137"/>
            <a:ext cx="9272225" cy="52200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short count </a:t>
            </a:r>
            <a:r>
              <a:rPr lang="en-US" dirty="0"/>
              <a:t>is a situation when Unix I/O reads/writes fewer bytes than requested, but does not report an error (-1).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counts can occur in many situations:</a:t>
            </a:r>
          </a:p>
          <a:p>
            <a:pPr lvl="1"/>
            <a:r>
              <a:rPr lang="en-US" dirty="0"/>
              <a:t>Encountering EOF </a:t>
            </a:r>
            <a:r>
              <a:rPr lang="en-US" altLang="ko-KR" dirty="0"/>
              <a:t>(end-of-file) </a:t>
            </a:r>
            <a:r>
              <a:rPr lang="en-US" dirty="0"/>
              <a:t>on reads</a:t>
            </a:r>
          </a:p>
          <a:p>
            <a:pPr lvl="1"/>
            <a:r>
              <a:rPr lang="en-US" dirty="0"/>
              <a:t>Filesystem full on write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sockets or Unix pipes</a:t>
            </a:r>
          </a:p>
          <a:p>
            <a:pPr lvl="1"/>
            <a:r>
              <a:rPr lang="en-US" dirty="0"/>
              <a:t>Interrupts and signals sent to the process</a:t>
            </a:r>
          </a:p>
          <a:p>
            <a:r>
              <a:rPr lang="en-US" dirty="0"/>
              <a:t>Dealing with short counts requires careful inspection of the return value and </a:t>
            </a:r>
            <a:r>
              <a:rPr lang="en-US" dirty="0" err="1"/>
              <a:t>errno</a:t>
            </a:r>
            <a:endParaRPr lang="en-US" dirty="0"/>
          </a:p>
          <a:p>
            <a:pPr lvl="1"/>
            <a:r>
              <a:rPr lang="en-US" dirty="0"/>
              <a:t>see </a:t>
            </a:r>
            <a:r>
              <a:rPr lang="en-US" dirty="0" err="1"/>
              <a:t>manpage</a:t>
            </a:r>
            <a:r>
              <a:rPr lang="en-US" dirty="0"/>
              <a:t> for read</a:t>
            </a:r>
          </a:p>
          <a:p>
            <a:pPr lvl="1"/>
            <a:r>
              <a:rPr lang="en-US" dirty="0"/>
              <a:t>Always check return value: </a:t>
            </a:r>
            <a:r>
              <a:rPr lang="en-US" dirty="0" err="1"/>
              <a:t>nbytes</a:t>
            </a:r>
            <a:r>
              <a:rPr lang="ko-KR" altLang="en-US"/>
              <a:t>가 이상한 값 가져올 수도 있음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4554" y="2090466"/>
            <a:ext cx="4184949" cy="58477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read(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512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"Read %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bytes.\n",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30705" y="2213576"/>
            <a:ext cx="255012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302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bytes.</a:t>
            </a:r>
          </a:p>
        </p:txBody>
      </p:sp>
      <p:sp>
        <p:nvSpPr>
          <p:cNvPr id="2" name="오른쪽 화살표 1"/>
          <p:cNvSpPr/>
          <p:nvPr/>
        </p:nvSpPr>
        <p:spPr bwMode="auto">
          <a:xfrm>
            <a:off x="5225789" y="2228548"/>
            <a:ext cx="468630" cy="3086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35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Unix I/O Example: Copying Data</a:t>
            </a:r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Append </a:t>
            </a:r>
            <a:r>
              <a:rPr lang="en-US" i="1" dirty="0"/>
              <a:t>n</a:t>
            </a:r>
            <a:r>
              <a:rPr lang="en-US" dirty="0"/>
              <a:t> bytes from offset </a:t>
            </a:r>
            <a:r>
              <a:rPr lang="en-US" i="1" dirty="0" err="1"/>
              <a:t>ofs</a:t>
            </a:r>
            <a:r>
              <a:rPr lang="en-US" dirty="0"/>
              <a:t> in file </a:t>
            </a:r>
            <a:r>
              <a:rPr lang="en-US" i="1" dirty="0"/>
              <a:t>input</a:t>
            </a:r>
            <a:r>
              <a:rPr lang="en-US" dirty="0"/>
              <a:t> to file </a:t>
            </a:r>
            <a:r>
              <a:rPr lang="en-US" i="1" dirty="0"/>
              <a:t>output</a:t>
            </a:r>
          </a:p>
          <a:p>
            <a:pPr lvl="1"/>
            <a:r>
              <a:rPr lang="en-US" dirty="0"/>
              <a:t>Take arguments from command line</a:t>
            </a:r>
          </a:p>
          <a:p>
            <a:pPr lvl="1"/>
            <a:r>
              <a:rPr lang="en-US" dirty="0"/>
              <a:t>Create output file if necessary</a:t>
            </a:r>
          </a:p>
          <a:p>
            <a:pPr lvl="1"/>
            <a:r>
              <a:rPr lang="en-US" dirty="0"/>
              <a:t>Check for errors, in particular, short counts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34828" y="2971268"/>
            <a:ext cx="771850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unixio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data.dat test.dat 400000 100000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Opening input file 'data.dat'...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Opening output file 'test.dat'...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Seeking input file to position 400000...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Copying 100000 bytes...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Short count of 27776 when trying to read 34464 bytes from input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copied a total of 93312 bytes.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Closing files...</a:t>
            </a:r>
          </a:p>
        </p:txBody>
      </p:sp>
    </p:spTree>
    <p:extLst>
      <p:ext uri="{BB962C8B-B14F-4D97-AF65-F5344CB8AC3E}">
        <p14:creationId xmlns:p14="http://schemas.microsoft.com/office/powerpoint/2010/main" val="2513494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12211" y="506115"/>
            <a:ext cx="5360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FILE *f = 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("standard.io", </a:t>
            </a:r>
          </a:p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"r+");</a:t>
            </a:r>
            <a:endParaRPr lang="ko-KR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97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 of Unix I/O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000" y="819000"/>
            <a:ext cx="8820000" cy="5220000"/>
          </a:xfrm>
        </p:spPr>
        <p:txBody>
          <a:bodyPr/>
          <a:lstStyle/>
          <a:p>
            <a:r>
              <a:rPr lang="en-US" dirty="0"/>
              <a:t>Applications often read/write character data</a:t>
            </a:r>
          </a:p>
          <a:p>
            <a:pPr lvl="1"/>
            <a:r>
              <a:rPr lang="en-US" dirty="0"/>
              <a:t>read/write one character at a time</a:t>
            </a:r>
          </a:p>
          <a:p>
            <a:pPr lvl="1"/>
            <a:r>
              <a:rPr lang="en-US" dirty="0"/>
              <a:t>read/write one line of text at a time</a:t>
            </a:r>
          </a:p>
          <a:p>
            <a:endParaRPr lang="en-US" dirty="0"/>
          </a:p>
          <a:p>
            <a:r>
              <a:rPr lang="en-US" dirty="0"/>
              <a:t>Unix I/O </a:t>
            </a:r>
          </a:p>
          <a:p>
            <a:pPr lvl="1"/>
            <a:r>
              <a:rPr lang="en-US" dirty="0"/>
              <a:t>calls are mapped 1:1 to system calls</a:t>
            </a:r>
          </a:p>
          <a:p>
            <a:pPr lvl="2"/>
            <a:r>
              <a:rPr lang="en-US" dirty="0"/>
              <a:t>rather expensive: &gt; 10,000 clock cycles</a:t>
            </a:r>
          </a:p>
          <a:p>
            <a:pPr lvl="1"/>
            <a:r>
              <a:rPr lang="en-US" dirty="0"/>
              <a:t>not well suited for string handling</a:t>
            </a:r>
          </a:p>
          <a:p>
            <a:pPr lvl="1"/>
            <a:endParaRPr lang="en-US" dirty="0"/>
          </a:p>
          <a:p>
            <a:r>
              <a:rPr lang="en-US" dirty="0"/>
              <a:t>Copying 10 </a:t>
            </a:r>
            <a:r>
              <a:rPr lang="en-US" dirty="0" err="1"/>
              <a:t>MiB</a:t>
            </a:r>
            <a:r>
              <a:rPr lang="en-US" dirty="0"/>
              <a:t> byte-by-byte: Unix I/O vs Standard I/O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0749" y="5065865"/>
            <a:ext cx="365187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time ./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copy_unixio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real	0m2.679s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user	0m0.363s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	0m2.316s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53809" y="5065864"/>
            <a:ext cx="365187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time ./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copy_stdio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real	0m0.261s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user	0m0.261s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	0m0.000s</a:t>
            </a:r>
          </a:p>
        </p:txBody>
      </p:sp>
    </p:spTree>
    <p:extLst>
      <p:ext uri="{BB962C8B-B14F-4D97-AF65-F5344CB8AC3E}">
        <p14:creationId xmlns:p14="http://schemas.microsoft.com/office/powerpoint/2010/main" val="257134644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Goals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reduce overhead of I/O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provide formatted I/O</a:t>
            </a:r>
          </a:p>
        </p:txBody>
      </p:sp>
    </p:spTree>
    <p:extLst>
      <p:ext uri="{BB962C8B-B14F-4D97-AF65-F5344CB8AC3E}">
        <p14:creationId xmlns:p14="http://schemas.microsoft.com/office/powerpoint/2010/main" val="1194865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Achieving the first goal:</a:t>
            </a:r>
            <a:r>
              <a:rPr lang="en-US" altLang="ko-KR" dirty="0"/>
              <a:t> use a buffer to reduce number of read() and write() system calls</a:t>
            </a:r>
          </a:p>
          <a:p>
            <a:pPr lvl="1"/>
            <a:r>
              <a:rPr lang="en-US" altLang="ko-KR" dirty="0"/>
              <a:t>Buffering is (mostly) transparent to the user</a:t>
            </a:r>
          </a:p>
          <a:p>
            <a:pPr lvl="1"/>
            <a:r>
              <a:rPr lang="en-US" altLang="ko-KR" dirty="0"/>
              <a:t>Three types of buffering: fully buffered, line buffered, and unbuffered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Achieving the second goal: provide a formatted I/O library (</a:t>
            </a:r>
            <a:r>
              <a:rPr lang="en-US" altLang="ko-KR" b="1" dirty="0" err="1"/>
              <a:t>fprintf</a:t>
            </a:r>
            <a:r>
              <a:rPr lang="en-US" altLang="ko-KR" b="1" dirty="0"/>
              <a:t>/</a:t>
            </a:r>
            <a:r>
              <a:rPr lang="en-US" altLang="ko-KR" b="1" dirty="0" err="1"/>
              <a:t>fscanf</a:t>
            </a:r>
            <a:r>
              <a:rPr lang="en-US" altLang="ko-KR" b="1" dirty="0"/>
              <a:t> family)</a:t>
            </a:r>
          </a:p>
          <a:p>
            <a:pPr lvl="1"/>
            <a:r>
              <a:rPr lang="en-US" altLang="ko-KR" dirty="0"/>
              <a:t>Operates on top of Standard I/O streams</a:t>
            </a:r>
          </a:p>
          <a:p>
            <a:pPr lvl="1"/>
            <a:r>
              <a:rPr lang="en-US" altLang="ko-KR" dirty="0"/>
              <a:t>Independent of buffering mode</a:t>
            </a:r>
          </a:p>
        </p:txBody>
      </p:sp>
    </p:spTree>
    <p:extLst>
      <p:ext uri="{BB962C8B-B14F-4D97-AF65-F5344CB8AC3E}">
        <p14:creationId xmlns:p14="http://schemas.microsoft.com/office/powerpoint/2010/main" val="353791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I/O vs Standard I/O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I/O: buffered read</a:t>
            </a:r>
          </a:p>
          <a:p>
            <a:pPr lvl="1"/>
            <a:r>
              <a:rPr lang="en-US" dirty="0"/>
              <a:t>Use Unix read to 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6301212" y="5508145"/>
            <a:ext cx="4213" cy="31472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1600" dirty="0">
              <a:latin typeface="+mn-lt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162474" y="5174759"/>
            <a:ext cx="23221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Current file position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869372" y="5836109"/>
          <a:ext cx="6527664" cy="469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68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9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k-1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k+1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구부러진 연결선 15"/>
          <p:cNvCxnSpPr>
            <a:endCxn id="14" idx="1"/>
          </p:cNvCxnSpPr>
          <p:nvPr/>
        </p:nvCxnSpPr>
        <p:spPr bwMode="auto">
          <a:xfrm rot="16200000" flipH="1">
            <a:off x="904634" y="5106287"/>
            <a:ext cx="1576808" cy="352668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62328" y="3134259"/>
            <a:ext cx="7289335" cy="145129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 b="1" dirty="0">
                <a:latin typeface="+mn-lt"/>
              </a:rPr>
              <a:t>FILE * stream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  buffer pointer(s)</a:t>
            </a:r>
          </a:p>
          <a:p>
            <a:r>
              <a:rPr lang="en-US" sz="2000" dirty="0">
                <a:latin typeface="+mn-lt"/>
              </a:rPr>
              <a:t>  file descriptor </a:t>
            </a:r>
            <a:r>
              <a:rPr lang="en-US" sz="2000" dirty="0" err="1">
                <a:latin typeface="+mn-lt"/>
              </a:rPr>
              <a:t>fd</a:t>
            </a: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266744" y="3788988"/>
          <a:ext cx="4153968" cy="469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9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k-1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 bwMode="auto">
          <a:xfrm>
            <a:off x="896293" y="4846796"/>
            <a:ext cx="810370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7588288" y="4305994"/>
            <a:ext cx="148765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>
                <a:latin typeface="+mn-lt"/>
              </a:rPr>
              <a:t>user space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latin typeface="+mn-lt"/>
              </a:rPr>
              <a:t>kernel space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 flipV="1">
            <a:off x="5307235" y="3467645"/>
            <a:ext cx="4213" cy="31472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1600" dirty="0">
              <a:latin typeface="+mn-lt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3996111" y="3134259"/>
            <a:ext cx="2666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Current stream position</a:t>
            </a:r>
          </a:p>
        </p:txBody>
      </p:sp>
    </p:spTree>
    <p:extLst>
      <p:ext uri="{BB962C8B-B14F-4D97-AF65-F5344CB8AC3E}">
        <p14:creationId xmlns:p14="http://schemas.microsoft.com/office/powerpoint/2010/main" val="47238883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API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Collection of higher-level standard I/O functions implemented in C standard library (header </a:t>
            </a:r>
            <a:r>
              <a:rPr lang="en-US" altLang="ko-KR" dirty="0" err="1"/>
              <a:t>stdio.h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endParaRPr lang="ko-KR" altLang="en-US" i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7037" y="2111542"/>
          <a:ext cx="8382962" cy="4107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API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Variants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Open</a:t>
                      </a:r>
                      <a:br>
                        <a:rPr lang="en-US" altLang="ko-KR" sz="1600" baseline="0" dirty="0"/>
                      </a:br>
                      <a:r>
                        <a:rPr lang="en-US" altLang="ko-KR" sz="1600" baseline="0" dirty="0"/>
                        <a:t>and create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 *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fopen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*path,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*mode)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fdopen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fdreopen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Read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and write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fread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(void *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nmemb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FILE *stream)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fwrite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void *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nmemb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FILE *stream)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Positioning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fseek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 *stream, long offset,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whence)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ftell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 *stream)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rewind,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fsetpos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fgetpos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Close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fclose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 *stream)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fcloseall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4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Others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fflush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 *stream)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feof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 *stream)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ferror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*stream)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fileno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 *stream)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293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API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Standard I/O also includes well-known functions for formatted input/output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endParaRPr lang="ko-KR" altLang="en-US" i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7037" y="1816245"/>
          <a:ext cx="8385949" cy="317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API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Variants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Read character or line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fgets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 *s,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size, FILE *stream)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trike="sngStrike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gets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fgetc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ungetch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Read</a:t>
                      </a:r>
                      <a:r>
                        <a:rPr lang="en-US" altLang="ko-KR" sz="1600" baseline="0" dirty="0"/>
                        <a:t> formatted input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fscanf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*stream,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*format, …)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sscanf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vscanf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…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Write character or line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fputs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*s, FILE *stream)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fputc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puts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Write formatted output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*stream,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*format, …)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dprintf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sprint,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snprintf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vprintf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…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642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default Unix I/O STD*_FILENO file descriptors are mapped to corresponding I/O streams (defined in </a:t>
            </a:r>
            <a:r>
              <a:rPr lang="en-US" dirty="0" err="1"/>
              <a:t>stdio.h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stdin</a:t>
            </a:r>
            <a:r>
              <a:rPr lang="en-US" dirty="0"/>
              <a:t>	stream for STDIN_FILENO		standard input</a:t>
            </a:r>
          </a:p>
          <a:p>
            <a:pPr lvl="1"/>
            <a:r>
              <a:rPr lang="en-US" dirty="0" err="1"/>
              <a:t>stdout</a:t>
            </a:r>
            <a:r>
              <a:rPr lang="en-US" dirty="0"/>
              <a:t>	stream for STDOUT_FILENO	standard output</a:t>
            </a:r>
          </a:p>
          <a:p>
            <a:pPr lvl="1"/>
            <a:r>
              <a:rPr lang="en-US" dirty="0"/>
              <a:t>stderr	stream for STDERR_FILENO	standard error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780469" y="3269774"/>
            <a:ext cx="7706872" cy="304698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extern FILE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standard input  (file </a:t>
            </a:r>
            <a:r>
              <a:rPr lang="en-US" sz="1600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STDIN_FILENO)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extern FILE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standard output (</a:t>
            </a:r>
            <a:r>
              <a:rPr lang="en-US" altLang="ko-KR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altLang="ko-KR" sz="1600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altLang="ko-KR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STDOUT_FILENO)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extern FILE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stderr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standard error  (</a:t>
            </a:r>
            <a:r>
              <a:rPr lang="en-US" altLang="ko-KR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altLang="ko-KR" sz="1600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altLang="ko-KR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STDERR_FILENO)</a:t>
            </a:r>
          </a:p>
          <a:p>
            <a:pPr algn="l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main(void) 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28677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I/O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20440" y="506115"/>
            <a:ext cx="5360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 = open(“unix.io”, </a:t>
            </a:r>
          </a:p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O_CREAT | O_WRONLY,</a:t>
            </a:r>
          </a:p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S_IRWXU | S_IRGRP);</a:t>
            </a:r>
            <a:endParaRPr lang="ko-KR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56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“Hello, world!” with Standard I/O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contents of buffer containing “Hello, world!” to </a:t>
            </a:r>
            <a:r>
              <a:rPr lang="en-US" dirty="0" err="1"/>
              <a:t>stdout</a:t>
            </a:r>
            <a:endParaRPr lang="en-US" dirty="0"/>
          </a:p>
          <a:p>
            <a:pPr lvl="1"/>
            <a:r>
              <a:rPr lang="en-US" dirty="0"/>
              <a:t>[f]</a:t>
            </a:r>
            <a:r>
              <a:rPr lang="en-US" dirty="0" err="1"/>
              <a:t>printf</a:t>
            </a:r>
            <a:r>
              <a:rPr lang="en-US" dirty="0"/>
              <a:t>() supports formatted output and calculates the length of the string for you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81307" y="2487063"/>
            <a:ext cx="7181386" cy="3046988"/>
            <a:chOff x="981307" y="3195165"/>
            <a:chExt cx="7181386" cy="3046988"/>
          </a:xfrm>
        </p:grpSpPr>
        <p:sp>
          <p:nvSpPr>
            <p:cNvPr id="674820" name="Text Box 4"/>
            <p:cNvSpPr txBox="1">
              <a:spLocks noChangeArrowheads="1"/>
            </p:cNvSpPr>
            <p:nvPr/>
          </p:nvSpPr>
          <p:spPr bwMode="auto">
            <a:xfrm>
              <a:off x="981307" y="3195165"/>
              <a:ext cx="7181386" cy="3046988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char 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[] = "Hello, world!\n";</a:t>
              </a:r>
            </a:p>
            <a:p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main(void)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fprintf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stdout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"%s", 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); // specify output stream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("%s", 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);          // implicitly print to 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stdout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return EXIT_SUCCESS;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958243" y="5716678"/>
              <a:ext cx="2204450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altLang="ko-KR" sz="16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ko-KR" sz="16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helloworld.c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4168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“Hello, world!” with Standard I/O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contents of buffer containing “Hello, world!” into a file</a:t>
            </a:r>
          </a:p>
          <a:p>
            <a:pPr lvl="1"/>
            <a:r>
              <a:rPr lang="en-US" dirty="0"/>
              <a:t>Also with Standard I/O, we have to explicitly open/close files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914400" y="2193877"/>
            <a:ext cx="7593980" cy="3970318"/>
            <a:chOff x="914400" y="2294239"/>
            <a:chExt cx="7593980" cy="3970318"/>
          </a:xfrm>
        </p:grpSpPr>
        <p:sp>
          <p:nvSpPr>
            <p:cNvPr id="674820" name="Text Box 4"/>
            <p:cNvSpPr txBox="1">
              <a:spLocks noChangeArrowheads="1"/>
            </p:cNvSpPr>
            <p:nvPr/>
          </p:nvSpPr>
          <p:spPr bwMode="auto">
            <a:xfrm>
              <a:off x="914400" y="2294239"/>
              <a:ext cx="7593980" cy="3970318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char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[] = "Hello, world!\n";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main(void) {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FILE *out =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fopen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("./output.txt", "a+");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(out == NULL) {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perror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("Cannot open/create file");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EXIT_FAILURE;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}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fprintf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(out,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fclose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(out);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return EXIT_SUCCESS;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37832" y="5956780"/>
              <a:ext cx="2470548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altLang="ko-KR" sz="14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/helloworld2file.c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19346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24000" y="1184221"/>
            <a:ext cx="8820000" cy="5220000"/>
          </a:xfrm>
        </p:spPr>
        <p:txBody>
          <a:bodyPr/>
          <a:lstStyle/>
          <a:p>
            <a:r>
              <a:rPr lang="en-US" dirty="0"/>
              <a:t>To flush, or not to flush, that is the question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Buffer flushed to output </a:t>
            </a:r>
            <a:r>
              <a:rPr lang="en-US" dirty="0" err="1"/>
              <a:t>fd</a:t>
            </a:r>
            <a:r>
              <a:rPr lang="en-US" dirty="0"/>
              <a:t> on "\n</a:t>
            </a:r>
            <a:r>
              <a:rPr lang="en-US" altLang="ko-KR" dirty="0"/>
              <a:t>"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call</a:t>
            </a:r>
          </a:p>
          <a:p>
            <a:pPr lvl="1"/>
            <a:r>
              <a:rPr lang="en-US" dirty="0"/>
              <a:t>on </a:t>
            </a:r>
            <a:r>
              <a:rPr lang="en-US" altLang="ko-KR" dirty="0"/>
              <a:t>"</a:t>
            </a:r>
            <a:r>
              <a:rPr lang="en-US" dirty="0"/>
              <a:t>\n</a:t>
            </a:r>
            <a:r>
              <a:rPr lang="en-US" altLang="ko-KR" dirty="0"/>
              <a:t>"</a:t>
            </a:r>
            <a:r>
              <a:rPr lang="en-US" dirty="0"/>
              <a:t> only when output is a terminal (see following slides)!</a:t>
            </a:r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2544762" y="1905000"/>
            <a:ext cx="153118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("h");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620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078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345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3916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373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4830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5287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5745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2849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3001962" y="2133600"/>
            <a:ext cx="153118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("e");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3306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3382962" y="2363787"/>
            <a:ext cx="153118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("l");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5059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759200" y="2624137"/>
            <a:ext cx="153118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("l");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4525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4140200" y="2897187"/>
            <a:ext cx="153118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("o");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4627562" y="3157537"/>
            <a:ext cx="164339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3687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4144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3916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3992562" y="4510087"/>
            <a:ext cx="20842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1630362" y="3076574"/>
            <a:ext cx="5645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1935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2754779" y="5195887"/>
            <a:ext cx="23374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write(1,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6);</a:t>
            </a:r>
          </a:p>
        </p:txBody>
      </p:sp>
    </p:spTree>
    <p:extLst>
      <p:ext uri="{BB962C8B-B14F-4D97-AF65-F5344CB8AC3E}">
        <p14:creationId xmlns:p14="http://schemas.microsoft.com/office/powerpoint/2010/main" val="3951748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Buffering Types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Buffering is (mostly) transparent to the user, but depends on the underlying file type</a:t>
            </a:r>
          </a:p>
          <a:p>
            <a:endParaRPr lang="en-US" altLang="ko-KR" dirty="0"/>
          </a:p>
          <a:p>
            <a:r>
              <a:rPr lang="en-US" altLang="ko-KR" dirty="0"/>
              <a:t>Standard I/O supports three types of buffering</a:t>
            </a:r>
            <a:br>
              <a:rPr lang="en-US" altLang="ko-KR" dirty="0"/>
            </a:br>
            <a:r>
              <a:rPr lang="en-US" altLang="ko-KR" dirty="0"/>
              <a:t>       Type		Mode	Default for		</a:t>
            </a:r>
          </a:p>
          <a:p>
            <a:pPr lvl="1"/>
            <a:r>
              <a:rPr lang="en-US" altLang="ko-KR" dirty="0"/>
              <a:t>Fully buffered	_IOFBF	file descriptor points to a file</a:t>
            </a:r>
          </a:p>
          <a:p>
            <a:pPr lvl="1"/>
            <a:r>
              <a:rPr lang="en-US" altLang="ko-KR" dirty="0"/>
              <a:t>Line buffered	_IOLBF	file descriptor connected to a terminal</a:t>
            </a:r>
          </a:p>
          <a:p>
            <a:pPr lvl="1"/>
            <a:r>
              <a:rPr lang="en-US" altLang="ko-KR" dirty="0"/>
              <a:t>Unbuffered	_IONBF	standard error or by user request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Manually set with </a:t>
            </a:r>
            <a:r>
              <a:rPr lang="en-US" altLang="ko-KR" dirty="0" err="1"/>
              <a:t>setvbuf</a:t>
            </a:r>
            <a:r>
              <a:rPr lang="en-US" altLang="ko-KR" dirty="0"/>
              <a:t>()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75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I/O: Fully buffered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files</a:t>
            </a:r>
          </a:p>
          <a:p>
            <a:endParaRPr lang="en-US" altLang="ko-KR" dirty="0"/>
          </a:p>
          <a:p>
            <a:r>
              <a:rPr lang="en-US" altLang="ko-KR" dirty="0"/>
              <a:t>Unix I/O occurs when</a:t>
            </a:r>
          </a:p>
          <a:p>
            <a:pPr lvl="1"/>
            <a:r>
              <a:rPr lang="en-US" altLang="ko-KR" dirty="0" err="1"/>
              <a:t>fread</a:t>
            </a:r>
            <a:r>
              <a:rPr lang="en-US" altLang="ko-KR" dirty="0"/>
              <a:t>(): buffer is empty and needs to be filled</a:t>
            </a:r>
          </a:p>
          <a:p>
            <a:pPr lvl="1"/>
            <a:r>
              <a:rPr lang="en-US" altLang="ko-KR" dirty="0" err="1"/>
              <a:t>fwrite</a:t>
            </a:r>
            <a:r>
              <a:rPr lang="en-US" altLang="ko-KR" dirty="0"/>
              <a:t>(): buffer is full and needs to be emptied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Flushing (writing the buffer to disk) occurs</a:t>
            </a:r>
          </a:p>
          <a:p>
            <a:pPr lvl="1"/>
            <a:r>
              <a:rPr lang="en-US" altLang="ko-KR" dirty="0"/>
              <a:t>Automatically when the buffer is full</a:t>
            </a:r>
          </a:p>
          <a:p>
            <a:pPr lvl="1"/>
            <a:r>
              <a:rPr lang="en-US" altLang="ko-KR" dirty="0"/>
              <a:t>Manually when calling </a:t>
            </a:r>
            <a:r>
              <a:rPr lang="en-US" altLang="ko-KR" dirty="0" err="1"/>
              <a:t>fflush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145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I/O: Line Buffered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Typically used for terminal devices</a:t>
            </a:r>
          </a:p>
          <a:p>
            <a:endParaRPr lang="en-US" altLang="ko-KR" dirty="0"/>
          </a:p>
          <a:p>
            <a:r>
              <a:rPr lang="en-US" altLang="ko-KR" dirty="0"/>
              <a:t>Unix I/O occurs when a newline character is encountered in input or output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Caveats</a:t>
            </a:r>
          </a:p>
          <a:p>
            <a:pPr lvl="1"/>
            <a:r>
              <a:rPr lang="en-US" altLang="ko-KR" dirty="0"/>
              <a:t>When buffer is full, it is flushed even if there is no newline</a:t>
            </a:r>
          </a:p>
          <a:p>
            <a:pPr lvl="1"/>
            <a:r>
              <a:rPr lang="en-US" altLang="ko-KR" dirty="0"/>
              <a:t>Lots of head scratching when mixing input and output operations</a:t>
            </a:r>
          </a:p>
          <a:p>
            <a:pPr lvl="2"/>
            <a:r>
              <a:rPr lang="en-US" altLang="ko-KR" dirty="0"/>
              <a:t>Automatic flushing before any input operation requested by unbuffered or line-buffered streams</a:t>
            </a:r>
          </a:p>
        </p:txBody>
      </p:sp>
    </p:spTree>
    <p:extLst>
      <p:ext uri="{BB962C8B-B14F-4D97-AF65-F5344CB8AC3E}">
        <p14:creationId xmlns:p14="http://schemas.microsoft.com/office/powerpoint/2010/main" val="3965458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I/O: Unbuffered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Uses no buffering</a:t>
            </a:r>
          </a:p>
          <a:p>
            <a:pPr lvl="1"/>
            <a:r>
              <a:rPr lang="en-US" altLang="ko-KR" dirty="0"/>
              <a:t>Standard I/O FILE interface for Unix I/O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By default, the standard error stream is unbuffered</a:t>
            </a:r>
          </a:p>
          <a:p>
            <a:pPr lvl="1"/>
            <a:r>
              <a:rPr lang="en-US" altLang="ko-KR" dirty="0"/>
              <a:t>All output is written immediately to the terminal</a:t>
            </a:r>
          </a:p>
        </p:txBody>
      </p:sp>
    </p:spTree>
    <p:extLst>
      <p:ext uri="{BB962C8B-B14F-4D97-AF65-F5344CB8AC3E}">
        <p14:creationId xmlns:p14="http://schemas.microsoft.com/office/powerpoint/2010/main" val="2917345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 buffering in action using the always fascinating Unix </a:t>
            </a:r>
            <a:r>
              <a:rPr lang="en-US" dirty="0" err="1"/>
              <a:t>strace</a:t>
            </a:r>
            <a:r>
              <a:rPr lang="en-US" dirty="0"/>
              <a:t> program:</a:t>
            </a: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608453" y="1806408"/>
            <a:ext cx="4307306" cy="4031873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setvbuf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NULL, _IOLBF, 0);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("l");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532701" y="3583922"/>
            <a:ext cx="5418794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strace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–o log ./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bufferedio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cat log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execve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("./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bufferedio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[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bufferedio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"x"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], …)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write(1, "hello\n", 6)                  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write(1, "hello,", 6)                   = 6</a:t>
            </a:r>
            <a:b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b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write(1, "world\n", 6)                  = 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exit_group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(0)                           = ?</a:t>
            </a:r>
          </a:p>
        </p:txBody>
      </p:sp>
    </p:spTree>
    <p:extLst>
      <p:ext uri="{BB962C8B-B14F-4D97-AF65-F5344CB8AC3E}">
        <p14:creationId xmlns:p14="http://schemas.microsoft.com/office/powerpoint/2010/main" val="1779516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Interaction of </a:t>
            </a:r>
            <a:br>
              <a:rPr lang="en-US" altLang="ko-KR" dirty="0"/>
            </a:br>
            <a:r>
              <a:rPr lang="en-US" altLang="ko-KR" dirty="0"/>
              <a:t>Standard I/O with Unix I/O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56" y="300397"/>
            <a:ext cx="3171137" cy="195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45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 bwMode="auto">
          <a:xfrm>
            <a:off x="223520" y="3454400"/>
            <a:ext cx="8620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3656833" y="3296470"/>
            <a:ext cx="0" cy="30366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and Unix I/O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685668" y="5957570"/>
            <a:ext cx="6731891" cy="4762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Storage devices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685668" y="3600133"/>
            <a:ext cx="6731891" cy="205377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685668" y="3600013"/>
            <a:ext cx="6725929" cy="529392"/>
          </a:xfrm>
          <a:prstGeom prst="rect">
            <a:avLst/>
          </a:prstGeom>
          <a:solidFill>
            <a:srgbClr val="C0E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Unix I/O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open,</a:t>
            </a:r>
            <a:r>
              <a:rPr kumimoji="0" lang="en-US" altLang="ko-KR" sz="1400" b="1" i="0" u="none" strike="noStrike" cap="none" normalizeH="0" dirty="0">
                <a:ln>
                  <a:noFill/>
                </a:ln>
                <a:effectLst/>
                <a:latin typeface="+mn-lt"/>
              </a:rPr>
              <a:t> close, read, write, </a:t>
            </a:r>
            <a:r>
              <a:rPr kumimoji="0" lang="en-US" altLang="ko-KR" sz="1400" b="1" i="0" u="none" strike="noStrike" cap="none" normalizeH="0" dirty="0" err="1">
                <a:ln>
                  <a:noFill/>
                </a:ln>
                <a:effectLst/>
                <a:latin typeface="+mn-lt"/>
              </a:rPr>
              <a:t>lseek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685668" y="1161733"/>
            <a:ext cx="6731891" cy="61422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+mn-lt"/>
              </a:rPr>
              <a:t>User application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685668" y="2079625"/>
            <a:ext cx="5075812" cy="1216845"/>
          </a:xfrm>
          <a:prstGeom prst="rect">
            <a:avLst/>
          </a:prstGeom>
          <a:solidFill>
            <a:srgbClr val="B88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>
                <a:latin typeface="+mn-lt"/>
              </a:rPr>
              <a:t>Standard I/O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400" b="1" dirty="0" err="1">
                <a:latin typeface="+mn-lt"/>
              </a:rPr>
              <a:t>fopen</a:t>
            </a:r>
            <a:r>
              <a:rPr lang="en-US" altLang="ko-KR" sz="1400" b="1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fclose</a:t>
            </a:r>
            <a:r>
              <a:rPr lang="en-US" altLang="ko-KR" sz="1400" b="1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fread</a:t>
            </a:r>
            <a:r>
              <a:rPr lang="en-US" altLang="ko-KR" sz="1400" b="1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fwrite</a:t>
            </a:r>
            <a:r>
              <a:rPr lang="en-US" altLang="ko-KR" sz="1400" b="1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fseek</a:t>
            </a:r>
            <a:r>
              <a:rPr lang="en-US" altLang="ko-KR" sz="1400" b="1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fflush</a:t>
            </a:r>
            <a:endParaRPr lang="en-US" altLang="ko-KR" sz="1400" b="1" dirty="0">
              <a:latin typeface="+mn-lt"/>
            </a:endParaRP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400" b="1" dirty="0" err="1">
                <a:latin typeface="+mn-lt"/>
              </a:rPr>
              <a:t>fprintf</a:t>
            </a:r>
            <a:r>
              <a:rPr lang="en-US" altLang="ko-KR" sz="1400" b="1" dirty="0">
                <a:latin typeface="+mn-lt"/>
              </a:rPr>
              <a:t> and variants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cxnSp>
        <p:nvCxnSpPr>
          <p:cNvPr id="19" name="직선 연결선 18"/>
          <p:cNvCxnSpPr/>
          <p:nvPr/>
        </p:nvCxnSpPr>
        <p:spPr bwMode="auto">
          <a:xfrm>
            <a:off x="7688769" y="1775962"/>
            <a:ext cx="0" cy="182417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 rot="16200000">
            <a:off x="-136168" y="2169306"/>
            <a:ext cx="158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atin typeface="+mn-lt"/>
              </a:rPr>
              <a:t>User space</a:t>
            </a:r>
            <a:endParaRPr lang="ko-KR" altLang="en-US" b="1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833400" y="4759445"/>
            <a:ext cx="297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n-lt"/>
              </a:rPr>
              <a:t>Kernel space</a:t>
            </a:r>
            <a:endParaRPr lang="ko-KR" altLang="en-US" b="1" dirty="0">
              <a:latin typeface="+mn-lt"/>
            </a:endParaRPr>
          </a:p>
        </p:txBody>
      </p:sp>
      <p:cxnSp>
        <p:nvCxnSpPr>
          <p:cNvPr id="16" name="직선 연결선 15"/>
          <p:cNvCxnSpPr/>
          <p:nvPr/>
        </p:nvCxnSpPr>
        <p:spPr bwMode="auto">
          <a:xfrm>
            <a:off x="3662359" y="1775962"/>
            <a:ext cx="0" cy="30366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887697" y="2079625"/>
            <a:ext cx="187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latin typeface="+mn-lt"/>
              </a:rPr>
              <a:t>C standard library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270562" y="3600013"/>
            <a:ext cx="2141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>
                <a:latin typeface="+mn-lt"/>
              </a:rPr>
              <a:t>System call interface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2339" y="4127395"/>
            <a:ext cx="799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>
                <a:latin typeface="+mn-lt"/>
              </a:rPr>
              <a:t>Kernel</a:t>
            </a:r>
          </a:p>
        </p:txBody>
      </p:sp>
      <p:cxnSp>
        <p:nvCxnSpPr>
          <p:cNvPr id="23" name="직선 연결선 22"/>
          <p:cNvCxnSpPr/>
          <p:nvPr/>
        </p:nvCxnSpPr>
        <p:spPr bwMode="auto">
          <a:xfrm>
            <a:off x="5051613" y="5653907"/>
            <a:ext cx="0" cy="30366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8" name="직사각형 17"/>
          <p:cNvSpPr/>
          <p:nvPr/>
        </p:nvSpPr>
        <p:spPr bwMode="auto">
          <a:xfrm>
            <a:off x="1685668" y="3600013"/>
            <a:ext cx="6731891" cy="20537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036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I/O: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Unix I/O refers to the interface of *nix kernels to perform input/output</a:t>
            </a:r>
          </a:p>
          <a:p>
            <a:pPr lvl="1"/>
            <a:r>
              <a:rPr lang="en-US" altLang="ko-KR" dirty="0"/>
              <a:t>lowest level of I/O an application programmer can perform</a:t>
            </a:r>
          </a:p>
          <a:p>
            <a:pPr lvl="1"/>
            <a:r>
              <a:rPr lang="en-US" altLang="ko-KR" dirty="0"/>
              <a:t>Unix I/O is implemented with system calls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Design concept: one standardized, general interface to access files of any type</a:t>
            </a:r>
          </a:p>
          <a:p>
            <a:pPr lvl="1"/>
            <a:r>
              <a:rPr lang="en-US" altLang="ko-KR" dirty="0"/>
              <a:t>regular files, directories</a:t>
            </a:r>
          </a:p>
          <a:p>
            <a:pPr lvl="1"/>
            <a:r>
              <a:rPr lang="en-US" altLang="ko-KR" dirty="0"/>
              <a:t>block devices: disks, partitions, …</a:t>
            </a:r>
          </a:p>
          <a:p>
            <a:pPr lvl="1"/>
            <a:r>
              <a:rPr lang="en-US" altLang="ko-KR" dirty="0"/>
              <a:t>character devices: memory, keyboards, mice,  …</a:t>
            </a:r>
          </a:p>
          <a:p>
            <a:pPr lvl="1"/>
            <a:r>
              <a:rPr lang="en-US" altLang="ko-KR" dirty="0"/>
              <a:t>pipes, sockets,  …</a:t>
            </a:r>
          </a:p>
          <a:p>
            <a:pPr marL="457200" lvl="1" indent="0">
              <a:buNone/>
            </a:pPr>
            <a:r>
              <a:rPr lang="en-US" altLang="ko-KR" dirty="0"/>
              <a:t>all input and output is handled in a consistent and uniform way!</a:t>
            </a:r>
            <a:endParaRPr lang="en-US" altLang="ko-KR" b="1" dirty="0"/>
          </a:p>
          <a:p>
            <a:pPr marL="857250" lvl="2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2400" b="1" dirty="0"/>
              <a:t>One single file interface to interact with any kind of device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sz="1100" dirty="0"/>
              <a:t>(well, almost)</a:t>
            </a:r>
            <a:endParaRPr lang="ko-KR" altLang="en-US" sz="1100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1640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 bwMode="auto">
          <a:xfrm>
            <a:off x="2800090" y="2123241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1714278" y="2336774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667027" y="2556766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1519967" y="1055719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3877616" y="4273010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2433480" y="6153178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1797432" y="2556766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2351282" y="3921655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and Unix I/O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6235" t="3939" r="4237" b="2824"/>
          <a:stretch/>
        </p:blipFill>
        <p:spPr>
          <a:xfrm>
            <a:off x="680550" y="864262"/>
            <a:ext cx="7819218" cy="56373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680550" y="864261"/>
            <a:ext cx="7819218" cy="5637369"/>
          </a:xfrm>
          <a:prstGeom prst="rect">
            <a:avLst/>
          </a:prstGeom>
          <a:solidFill>
            <a:schemeClr val="bg1">
              <a:alpha val="6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 *f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ko-KR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("input.txt"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834501" y="2028547"/>
            <a:ext cx="5601809" cy="94103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bufpos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= 378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= 4</a:t>
            </a:r>
          </a:p>
          <a:p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구부러진 연결선 6"/>
          <p:cNvCxnSpPr>
            <a:stCxn id="86" idx="2"/>
            <a:endCxn id="5" idx="1"/>
          </p:cNvCxnSpPr>
          <p:nvPr/>
        </p:nvCxnSpPr>
        <p:spPr bwMode="auto">
          <a:xfrm rot="5400000">
            <a:off x="547591" y="1461917"/>
            <a:ext cx="1324057" cy="750236"/>
          </a:xfrm>
          <a:prstGeom prst="curvedConnector4">
            <a:avLst>
              <a:gd name="adj1" fmla="val 32232"/>
              <a:gd name="adj2" fmla="val 1578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직사각형 9"/>
          <p:cNvSpPr/>
          <p:nvPr/>
        </p:nvSpPr>
        <p:spPr bwMode="auto">
          <a:xfrm>
            <a:off x="4731797" y="2556768"/>
            <a:ext cx="1615735" cy="31071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opq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…  xyz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79294" y="6153180"/>
            <a:ext cx="1618955" cy="310719"/>
          </a:xfrm>
          <a:prstGeom prst="rect">
            <a:avLst/>
          </a:prstGeom>
          <a:solidFill>
            <a:srgbClr val="DA6C6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mn</a:t>
            </a:r>
            <a:r>
              <a:rPr kumimoji="0" lang="en-US" altLang="ko-KR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…xyz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627790" y="2556767"/>
            <a:ext cx="2104007" cy="310719"/>
          </a:xfrm>
          <a:prstGeom prst="rect">
            <a:avLst/>
          </a:prstGeom>
          <a:solidFill>
            <a:srgbClr val="93FFC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…   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lmn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741682" y="3866999"/>
            <a:ext cx="1219200" cy="228600"/>
            <a:chOff x="896938" y="4584700"/>
            <a:chExt cx="1219200" cy="228600"/>
          </a:xfrm>
        </p:grpSpPr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506538" y="4584700"/>
              <a:ext cx="6096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896938" y="4584700"/>
              <a:ext cx="609600" cy="228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200" dirty="0" err="1">
                  <a:latin typeface="+mn-lt"/>
                </a:rPr>
                <a:t>fd</a:t>
              </a:r>
              <a:r>
                <a:rPr lang="en-US" sz="1200" dirty="0">
                  <a:latin typeface="+mn-lt"/>
                </a:rPr>
                <a:t> 4</a:t>
              </a:r>
            </a:p>
          </p:txBody>
        </p:sp>
      </p:grpSp>
      <p:sp>
        <p:nvSpPr>
          <p:cNvPr id="52" name="Line 27"/>
          <p:cNvSpPr>
            <a:spLocks noChangeShapeType="1"/>
          </p:cNvSpPr>
          <p:nvPr/>
        </p:nvSpPr>
        <p:spPr bwMode="auto">
          <a:xfrm flipV="1">
            <a:off x="2654424" y="3866998"/>
            <a:ext cx="1223192" cy="1195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565514" y="3866999"/>
            <a:ext cx="1066800" cy="1219200"/>
            <a:chOff x="6477000" y="5229225"/>
            <a:chExt cx="1066800" cy="1219200"/>
          </a:xfrm>
        </p:grpSpPr>
        <p:sp>
          <p:nvSpPr>
            <p:cNvPr id="5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 dirty="0">
                  <a:latin typeface="+mn-lt"/>
                </a:rPr>
                <a:t>File access</a:t>
              </a:r>
            </a:p>
          </p:txBody>
        </p:sp>
        <p:sp>
          <p:nvSpPr>
            <p:cNvPr id="5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5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 dirty="0">
                  <a:latin typeface="+mn-lt"/>
                </a:rPr>
                <a:t>File size</a:t>
              </a:r>
            </a:p>
          </p:txBody>
        </p:sp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 dirty="0">
                  <a:latin typeface="+mn-lt"/>
                </a:rPr>
                <a:t>File type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775630" y="3577587"/>
            <a:ext cx="1168786" cy="1508612"/>
            <a:chOff x="3766752" y="5044588"/>
            <a:chExt cx="1168786" cy="1508612"/>
          </a:xfrm>
        </p:grpSpPr>
        <p:sp>
          <p:nvSpPr>
            <p:cNvPr id="59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 dirty="0" err="1">
                  <a:latin typeface="+mn-lt"/>
                </a:rPr>
                <a:t>pos</a:t>
              </a:r>
              <a:r>
                <a:rPr lang="en-US" sz="1400" dirty="0">
                  <a:latin typeface="+mn-lt"/>
                </a:rPr>
                <a:t> = 1024</a:t>
              </a:r>
            </a:p>
          </p:txBody>
        </p:sp>
        <p:sp>
          <p:nvSpPr>
            <p:cNvPr id="60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nsolas" panose="020B0609020204030204" pitchFamily="49" charset="0"/>
                  <a:cs typeface="Consolas" panose="020B0609020204030204" pitchFamily="49" charset="0"/>
                </a:rPr>
                <a:t>refcnt=1</a:t>
              </a:r>
            </a:p>
          </p:txBody>
        </p:sp>
        <p:sp>
          <p:nvSpPr>
            <p:cNvPr id="61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2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3" name="Text Box 41"/>
            <p:cNvSpPr txBox="1">
              <a:spLocks noChangeArrowheads="1"/>
            </p:cNvSpPr>
            <p:nvPr/>
          </p:nvSpPr>
          <p:spPr bwMode="auto">
            <a:xfrm>
              <a:off x="3766752" y="5044588"/>
              <a:ext cx="816121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dirty="0">
                  <a:latin typeface="+mn-lt"/>
                </a:rPr>
                <a:t>input.txt</a:t>
              </a:r>
            </a:p>
          </p:txBody>
        </p:sp>
      </p:grpSp>
      <p:sp>
        <p:nvSpPr>
          <p:cNvPr id="64" name="Line 21"/>
          <p:cNvSpPr>
            <a:spLocks noChangeShapeType="1"/>
          </p:cNvSpPr>
          <p:nvPr/>
        </p:nvSpPr>
        <p:spPr bwMode="auto">
          <a:xfrm flipV="1">
            <a:off x="4385569" y="3885364"/>
            <a:ext cx="1179945" cy="14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37268" y="584540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207143" y="5845402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266020" y="5845401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2498250" y="6153180"/>
            <a:ext cx="995130" cy="31071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012…789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구부러진 연결선 68"/>
          <p:cNvCxnSpPr>
            <a:stCxn id="81" idx="3"/>
            <a:endCxn id="12" idx="1"/>
          </p:cNvCxnSpPr>
          <p:nvPr/>
        </p:nvCxnSpPr>
        <p:spPr bwMode="auto">
          <a:xfrm>
            <a:off x="1843818" y="2396418"/>
            <a:ext cx="783972" cy="31570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구부러진 연결선 71"/>
          <p:cNvCxnSpPr>
            <a:stCxn id="76" idx="3"/>
            <a:endCxn id="84" idx="0"/>
          </p:cNvCxnSpPr>
          <p:nvPr/>
        </p:nvCxnSpPr>
        <p:spPr bwMode="auto">
          <a:xfrm>
            <a:off x="2929630" y="2182885"/>
            <a:ext cx="1802167" cy="373881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7050264" y="89240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Process A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12617" y="3394101"/>
            <a:ext cx="130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+mn-lt"/>
                <a:cs typeface="Consolas" panose="020B0609020204030204" pitchFamily="49" charset="0"/>
              </a:rPr>
              <a:t>file descriptor</a:t>
            </a:r>
          </a:p>
          <a:p>
            <a:r>
              <a:rPr lang="en-US" altLang="ko-KR" sz="1200" dirty="0">
                <a:latin typeface="+mn-lt"/>
                <a:cs typeface="Consolas" panose="020B0609020204030204" pitchFamily="49" charset="0"/>
              </a:rPr>
              <a:t>table of process A</a:t>
            </a:r>
            <a:endParaRPr lang="ko-KR" altLang="en-US" sz="1200" dirty="0">
              <a:latin typeface="+mn-lt"/>
              <a:cs typeface="Consolas" panose="020B0609020204030204" pitchFamily="49" charset="0"/>
            </a:endParaRPr>
          </a:p>
        </p:txBody>
      </p:sp>
      <p:cxnSp>
        <p:nvCxnSpPr>
          <p:cNvPr id="97" name="구부러진 연결선 96"/>
          <p:cNvCxnSpPr>
            <a:stCxn id="95" idx="2"/>
            <a:endCxn id="96" idx="1"/>
          </p:cNvCxnSpPr>
          <p:nvPr/>
        </p:nvCxnSpPr>
        <p:spPr bwMode="auto">
          <a:xfrm rot="16200000" flipH="1">
            <a:off x="1454120" y="3084136"/>
            <a:ext cx="1305245" cy="48908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Text Box 41"/>
          <p:cNvSpPr txBox="1">
            <a:spLocks noChangeArrowheads="1"/>
          </p:cNvSpPr>
          <p:nvPr/>
        </p:nvSpPr>
        <p:spPr bwMode="auto">
          <a:xfrm>
            <a:off x="87348" y="6156122"/>
            <a:ext cx="81612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input.txt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1635899" y="5072783"/>
            <a:ext cx="1983782" cy="581185"/>
            <a:chOff x="1714278" y="4912860"/>
            <a:chExt cx="1983782" cy="581185"/>
          </a:xfrm>
        </p:grpSpPr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1714278" y="4912860"/>
              <a:ext cx="1983782" cy="581185"/>
            </a:xfrm>
            <a:prstGeom prst="rect">
              <a:avLst/>
            </a:prstGeom>
            <a:solidFill>
              <a:srgbClr val="E2CFF1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r>
                <a:rPr lang="en-US" sz="1600" dirty="0">
                  <a:latin typeface="Calibri" pitchFamily="34" charset="0"/>
                </a:rPr>
                <a:t>disk block cache</a:t>
              </a:r>
            </a:p>
          </p:txBody>
        </p:sp>
        <p:sp>
          <p:nvSpPr>
            <p:cNvPr id="104" name="직사각형 103"/>
            <p:cNvSpPr/>
            <p:nvPr/>
          </p:nvSpPr>
          <p:spPr bwMode="auto">
            <a:xfrm>
              <a:off x="1833446" y="5238319"/>
              <a:ext cx="373697" cy="162365"/>
            </a:xfrm>
            <a:prstGeom prst="rect">
              <a:avLst/>
            </a:prstGeom>
            <a:solidFill>
              <a:srgbClr val="DA6C6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2285576" y="5238319"/>
              <a:ext cx="373697" cy="162365"/>
            </a:xfrm>
            <a:prstGeom prst="rect">
              <a:avLst/>
            </a:prstGeom>
            <a:solidFill>
              <a:srgbClr val="DA6C6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2737706" y="5238319"/>
              <a:ext cx="373697" cy="162365"/>
            </a:xfrm>
            <a:prstGeom prst="rect">
              <a:avLst/>
            </a:prstGeom>
            <a:solidFill>
              <a:srgbClr val="DA6C6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3189835" y="5238319"/>
              <a:ext cx="373697" cy="162365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91" name="구부러진 연결선 90"/>
          <p:cNvCxnSpPr>
            <a:stCxn id="89" idx="1"/>
          </p:cNvCxnSpPr>
          <p:nvPr/>
        </p:nvCxnSpPr>
        <p:spPr bwMode="auto">
          <a:xfrm rot="10800000" flipV="1">
            <a:off x="2498250" y="4332654"/>
            <a:ext cx="1379367" cy="182052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83816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and Unix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Pseudo code</a:t>
            </a:r>
            <a:br>
              <a:rPr lang="en-US" altLang="ko-KR" b="1" dirty="0"/>
            </a:br>
            <a:br>
              <a:rPr lang="en-US" altLang="ko-KR" dirty="0"/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FILE*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(char *path, char* mode) {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open(path, …);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== -1) return NULL;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FILE *stream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(FILE));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stream-&gt;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stream-&gt;buffer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bufsize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stream-&gt;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bufpos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refill_buffer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(stream);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return stream;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1856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and Unix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999" y="980075"/>
            <a:ext cx="8928489" cy="5504977"/>
          </a:xfrm>
        </p:spPr>
        <p:txBody>
          <a:bodyPr/>
          <a:lstStyle/>
          <a:p>
            <a:r>
              <a:rPr lang="en-US" altLang="ko-KR" b="1" dirty="0"/>
              <a:t>Pseudo code</a:t>
            </a:r>
            <a:br>
              <a:rPr lang="en-US" altLang="ko-KR" b="1" dirty="0"/>
            </a:br>
            <a:br>
              <a:rPr lang="en-US" altLang="ko-KR" dirty="0"/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refill_buffer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(FILE *stream) {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read(stream-&gt;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stream-&gt;buffer,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bufsize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stream-&gt;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bufpos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(FILE *stream) {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close(stream-&gt;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free(stream-&gt;buffer);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fileno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(FILE *stream) {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return stream-&gt;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20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and Unix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999" y="1065959"/>
            <a:ext cx="8820319" cy="5414042"/>
          </a:xfrm>
        </p:spPr>
        <p:txBody>
          <a:bodyPr/>
          <a:lstStyle/>
          <a:p>
            <a:r>
              <a:rPr lang="en-US" altLang="ko-KR" b="1" dirty="0"/>
              <a:t>Pseudo code</a:t>
            </a:r>
          </a:p>
          <a:p>
            <a:br>
              <a:rPr lang="en-US" altLang="ko-KR" b="1" dirty="0"/>
            </a:b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fread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size,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nmemb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FILE *stream) {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total_bytes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= size*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nmemb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read_bytes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= 0;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read_bytes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total_bytes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copy_bytes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= min(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total_bytes-read_bytes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bufsize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-stream-&gt;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bufpos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ptr+read_bytes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stream-&gt;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buf+stream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bufpos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copy_bytes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read_bytes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copy_bytes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stream-&gt;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bufpos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copy_bytes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(stream-&gt;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bufpos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bufsize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refill_buffer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(stream);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read_bytes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10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 </a:t>
            </a:r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703031" y="332447"/>
            <a:ext cx="1952090" cy="2712378"/>
            <a:chOff x="6255356" y="595794"/>
            <a:chExt cx="1952090" cy="2712378"/>
          </a:xfrm>
        </p:grpSpPr>
        <p:sp>
          <p:nvSpPr>
            <p:cNvPr id="6" name="순서도: 문서 5"/>
            <p:cNvSpPr/>
            <p:nvPr/>
          </p:nvSpPr>
          <p:spPr bwMode="auto">
            <a:xfrm>
              <a:off x="6255356" y="595794"/>
              <a:ext cx="1952090" cy="2712378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순서도: 문서 6"/>
            <p:cNvSpPr/>
            <p:nvPr/>
          </p:nvSpPr>
          <p:spPr bwMode="auto">
            <a:xfrm>
              <a:off x="6288025" y="628846"/>
              <a:ext cx="1884425" cy="2633467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Summary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</a:t>
              </a: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851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Unix </a:t>
            </a:r>
            <a:r>
              <a:rPr lang="en-US" dirty="0"/>
              <a:t>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I/O.</a:t>
            </a:r>
          </a:p>
          <a:p>
            <a:pPr lvl="2"/>
            <a:r>
              <a:rPr lang="en-US" dirty="0"/>
              <a:t>All other I/O packages are implemented using Unix I/O functions.</a:t>
            </a:r>
          </a:p>
          <a:p>
            <a:pPr lvl="1"/>
            <a:r>
              <a:rPr lang="en-US" dirty="0"/>
              <a:t>Unix I/O provides functions for accessing file metadata.</a:t>
            </a:r>
          </a:p>
          <a:p>
            <a:pPr lvl="1"/>
            <a:r>
              <a:rPr lang="en-US" dirty="0"/>
              <a:t>Unix I/O functions are </a:t>
            </a:r>
            <a:r>
              <a:rPr lang="en-US" dirty="0" err="1"/>
              <a:t>async</a:t>
            </a:r>
            <a:r>
              <a:rPr lang="en-US" dirty="0"/>
              <a:t>-signal-safe and can be used safely in signal handlers. </a:t>
            </a:r>
          </a:p>
          <a:p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Dealing with short counts is tricky and error prone.</a:t>
            </a:r>
          </a:p>
          <a:p>
            <a:pPr lvl="1"/>
            <a:r>
              <a:rPr lang="en-US" dirty="0"/>
              <a:t>Efficient reading of text lines requires some form of buffering, also tricky and error prone.</a:t>
            </a:r>
          </a:p>
          <a:p>
            <a:pPr lvl="1"/>
            <a:r>
              <a:rPr lang="en-US" dirty="0"/>
              <a:t>Both of these issues are addressed by the standard I/O packages.</a:t>
            </a:r>
          </a:p>
        </p:txBody>
      </p:sp>
    </p:spTree>
    <p:extLst>
      <p:ext uri="{BB962C8B-B14F-4D97-AF65-F5344CB8AC3E}">
        <p14:creationId xmlns:p14="http://schemas.microsoft.com/office/powerpoint/2010/main" val="329029764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Buffering increases efficiency by decreasing the number of read and write </a:t>
            </a:r>
            <a:br>
              <a:rPr lang="en-US" dirty="0"/>
            </a:br>
            <a:r>
              <a:rPr lang="en-US" dirty="0"/>
              <a:t>system calls</a:t>
            </a:r>
          </a:p>
          <a:p>
            <a:pPr lvl="1"/>
            <a:r>
              <a:rPr lang="en-US" dirty="0"/>
              <a:t>Short counts are handled automatically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Provides no function for accessing file metadata</a:t>
            </a:r>
          </a:p>
          <a:p>
            <a:pPr lvl="1"/>
            <a:r>
              <a:rPr lang="en-US" dirty="0"/>
              <a:t>Standard I/O functions are not </a:t>
            </a:r>
            <a:r>
              <a:rPr lang="en-US" dirty="0" err="1"/>
              <a:t>async</a:t>
            </a:r>
            <a:r>
              <a:rPr lang="en-US" dirty="0"/>
              <a:t>-signal-safe, and not appropriate </a:t>
            </a:r>
            <a:br>
              <a:rPr lang="en-US" dirty="0"/>
            </a:br>
            <a:r>
              <a:rPr lang="en-US" dirty="0"/>
              <a:t>for signal handlers. </a:t>
            </a:r>
          </a:p>
          <a:p>
            <a:pPr lvl="1"/>
            <a:r>
              <a:rPr lang="en-US" dirty="0"/>
              <a:t>Standard I/O is not appropriate for input and output on network sockets</a:t>
            </a:r>
          </a:p>
          <a:p>
            <a:pPr lvl="2"/>
            <a:r>
              <a:rPr lang="en-US" dirty="0"/>
              <a:t>There are poorly documented restrictions on streams that interact </a:t>
            </a:r>
            <a:br>
              <a:rPr lang="en-US" dirty="0"/>
            </a:br>
            <a:r>
              <a:rPr lang="en-US" dirty="0"/>
              <a:t>badly with restrictions on sockets (CS:APP3e, Sec 10.9)</a:t>
            </a:r>
          </a:p>
        </p:txBody>
      </p:sp>
    </p:spTree>
    <p:extLst>
      <p:ext uri="{BB962C8B-B14F-4D97-AF65-F5344CB8AC3E}">
        <p14:creationId xmlns:p14="http://schemas.microsoft.com/office/powerpoint/2010/main" val="341147074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functions</a:t>
            </a:r>
          </a:p>
          <a:p>
            <a:pPr lvl="1"/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to use raw Unix I/O </a:t>
            </a:r>
          </a:p>
          <a:p>
            <a:pPr lvl="1"/>
            <a:r>
              <a:rPr lang="en-US" dirty="0"/>
              <a:t>Inside signal handlers, because Unix I/O is </a:t>
            </a:r>
            <a:r>
              <a:rPr lang="en-US" dirty="0" err="1"/>
              <a:t>async</a:t>
            </a:r>
            <a:r>
              <a:rPr lang="en-US" dirty="0"/>
              <a:t>-signal-safe.</a:t>
            </a:r>
          </a:p>
          <a:p>
            <a:pPr lvl="1"/>
            <a:r>
              <a:rPr lang="en-US" dirty="0"/>
              <a:t>In rare cases when you need absolute highest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6788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I/O: File Abstraction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open file is identified by a </a:t>
            </a:r>
            <a:r>
              <a:rPr lang="en-US" altLang="ko-KR" b="1" dirty="0"/>
              <a:t>file descriptor (handle)</a:t>
            </a:r>
          </a:p>
          <a:p>
            <a:pPr lvl="1"/>
            <a:r>
              <a:rPr lang="en-US" altLang="ko-KR" dirty="0"/>
              <a:t>uniquely identifies the underlying file</a:t>
            </a:r>
          </a:p>
          <a:p>
            <a:pPr lvl="1"/>
            <a:r>
              <a:rPr lang="en-US" altLang="ko-KR" dirty="0"/>
              <a:t>Handle required for methods to update the state of a file</a:t>
            </a:r>
          </a:p>
          <a:p>
            <a:pPr lvl="2"/>
            <a:r>
              <a:rPr lang="en-US" altLang="ko-KR" dirty="0"/>
              <a:t>Returned when opening/creating a file, used in all subsequent file operations</a:t>
            </a:r>
          </a:p>
          <a:p>
            <a:r>
              <a:rPr lang="en-US" altLang="ko-KR" dirty="0"/>
              <a:t>Each open file has an internal pointer pointing to the </a:t>
            </a:r>
            <a:r>
              <a:rPr lang="en-US" altLang="ko-KR" b="1" dirty="0"/>
              <a:t>current position in the file</a:t>
            </a:r>
          </a:p>
          <a:p>
            <a:pPr lvl="1"/>
            <a:r>
              <a:rPr lang="en-US" altLang="ko-KR" dirty="0"/>
              <a:t>read/write operations start from that position and advance it</a:t>
            </a:r>
          </a:p>
          <a:p>
            <a:pPr lvl="1"/>
            <a:r>
              <a:rPr lang="en-US" altLang="ko-KR" dirty="0"/>
              <a:t>subtleties arise when sharing file descriptors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6305425" y="5225868"/>
            <a:ext cx="3668" cy="44309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1600" dirty="0">
              <a:latin typeface="+mn-lt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992886" y="4844277"/>
            <a:ext cx="26250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Current file position = k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869372" y="5682204"/>
          <a:ext cx="6527664" cy="469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68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9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k-1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k+1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86157" y="4825758"/>
            <a:ext cx="1936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File descriptor </a:t>
            </a:r>
            <a:r>
              <a:rPr lang="en-US" sz="2000" dirty="0" err="1">
                <a:latin typeface="+mn-lt"/>
              </a:rPr>
              <a:t>fd</a:t>
            </a:r>
            <a:endParaRPr lang="en-US" sz="2000" dirty="0">
              <a:latin typeface="+mn-lt"/>
            </a:endParaRPr>
          </a:p>
        </p:txBody>
      </p:sp>
      <p:cxnSp>
        <p:nvCxnSpPr>
          <p:cNvPr id="17" name="구부러진 연결선 16"/>
          <p:cNvCxnSpPr>
            <a:stCxn id="15" idx="2"/>
            <a:endCxn id="14" idx="1"/>
          </p:cNvCxnSpPr>
          <p:nvPr/>
        </p:nvCxnSpPr>
        <p:spPr bwMode="auto">
          <a:xfrm rot="16200000" flipH="1">
            <a:off x="1216149" y="5263897"/>
            <a:ext cx="691252" cy="615193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1530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I/O: File Descriptors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000" y="1269098"/>
            <a:ext cx="8820000" cy="5220000"/>
          </a:xfrm>
        </p:spPr>
        <p:txBody>
          <a:bodyPr/>
          <a:lstStyle/>
          <a:p>
            <a:r>
              <a:rPr lang="en-US" b="1" dirty="0"/>
              <a:t>File descriptors are non-negative integers uniquely identifying open files of a process</a:t>
            </a:r>
          </a:p>
          <a:p>
            <a:pPr lvl="1"/>
            <a:r>
              <a:rPr lang="en-US" dirty="0"/>
              <a:t>Per-process:</a:t>
            </a:r>
            <a:r>
              <a:rPr lang="ko-KR" altLang="en-US" dirty="0"/>
              <a:t> </a:t>
            </a:r>
            <a:r>
              <a:rPr lang="en-US" altLang="ko-KR" dirty="0" err="1"/>
              <a:t>fd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 err="1"/>
              <a:t>fd</a:t>
            </a:r>
            <a:r>
              <a:rPr lang="ko-KR" altLang="en-US" dirty="0"/>
              <a:t> </a:t>
            </a:r>
            <a:r>
              <a:rPr lang="en-US" altLang="ko-KR" dirty="0"/>
              <a:t>10 process 2 refer to different files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process begins life with three open file descriptors (defined in </a:t>
            </a:r>
            <a:r>
              <a:rPr lang="en-US" dirty="0" err="1"/>
              <a:t>unistd.h</a:t>
            </a:r>
            <a:r>
              <a:rPr lang="en-US" dirty="0"/>
              <a:t>)</a:t>
            </a:r>
          </a:p>
          <a:p>
            <a:pPr lvl="1"/>
            <a:r>
              <a:rPr lang="en-US" altLang="ko-KR" dirty="0"/>
              <a:t>0: STDIN_FILENO</a:t>
            </a:r>
            <a:r>
              <a:rPr lang="en-US" dirty="0"/>
              <a:t>	 standard input</a:t>
            </a:r>
          </a:p>
          <a:p>
            <a:pPr lvl="1"/>
            <a:r>
              <a:rPr lang="en-US" altLang="ko-KR" dirty="0"/>
              <a:t>1: STDOUT_FILENO</a:t>
            </a:r>
            <a:r>
              <a:rPr lang="en-US" dirty="0"/>
              <a:t>	 standard output</a:t>
            </a:r>
          </a:p>
          <a:p>
            <a:pPr lvl="1"/>
            <a:r>
              <a:rPr lang="en-US" dirty="0"/>
              <a:t>2: STDERR_FILENO	 standard error</a:t>
            </a:r>
          </a:p>
          <a:p>
            <a:pPr lvl="1"/>
            <a:r>
              <a:rPr lang="en-US" dirty="0"/>
              <a:t>by default, these file descriptors are connected to the terminal and used for input, output, and error output</a:t>
            </a:r>
          </a:p>
          <a:p>
            <a:pPr lvl="1"/>
            <a:endParaRPr lang="en-US" dirty="0"/>
          </a:p>
          <a:p>
            <a:r>
              <a:rPr lang="en-US" dirty="0"/>
              <a:t>Any other file descriptor must be obtained using the Unix I/O API</a:t>
            </a:r>
          </a:p>
        </p:txBody>
      </p:sp>
    </p:spTree>
    <p:extLst>
      <p:ext uri="{BB962C8B-B14F-4D97-AF65-F5344CB8AC3E}">
        <p14:creationId xmlns:p14="http://schemas.microsoft.com/office/powerpoint/2010/main" val="305959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I/O API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80000" y="989556"/>
            <a:ext cx="8820000" cy="5490444"/>
          </a:xfrm>
        </p:spPr>
        <p:txBody>
          <a:bodyPr/>
          <a:lstStyle/>
          <a:p>
            <a:r>
              <a:rPr lang="en-US" altLang="ko-KR" dirty="0"/>
              <a:t>System calls offered by the kernel</a:t>
            </a:r>
          </a:p>
          <a:p>
            <a:r>
              <a:rPr lang="en-US" altLang="ko-KR" dirty="0"/>
              <a:t>Convenient wrappers provided by the C standard library (</a:t>
            </a:r>
            <a:r>
              <a:rPr lang="en-US" altLang="ko-KR" dirty="0" err="1"/>
              <a:t>fcntl.h</a:t>
            </a:r>
            <a:r>
              <a:rPr lang="en-US" altLang="ko-KR" dirty="0"/>
              <a:t>/</a:t>
            </a:r>
            <a:r>
              <a:rPr lang="en-US" altLang="ko-KR" dirty="0" err="1"/>
              <a:t>unistd.h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endParaRPr lang="ko-KR" altLang="en-US" i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150853"/>
              </p:ext>
            </p:extLst>
          </p:nvPr>
        </p:nvGraphicFramePr>
        <p:xfrm>
          <a:off x="599037" y="1948933"/>
          <a:ext cx="7945926" cy="3344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API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Variants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Open</a:t>
                      </a:r>
                      <a:br>
                        <a:rPr lang="en-US" altLang="ko-KR" sz="1600" baseline="0" dirty="0"/>
                      </a:br>
                      <a:r>
                        <a:rPr lang="en-US" altLang="ko-KR" sz="1600" baseline="0" dirty="0"/>
                        <a:t>and create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open(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*pathname,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flags)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openat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Read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and write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read(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void *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count)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write(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void *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count)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pread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readv</a:t>
                      </a:r>
                      <a:endParaRPr lang="en-US" altLang="ko-KR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pwrite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writev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Positioning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lseek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off_t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offset,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whence)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llseek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lseek64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Close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close(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Remove from filesystem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remove(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*pathname)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unlinkat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rmdir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5143" y="5535469"/>
            <a:ext cx="714971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lt"/>
              </a:rPr>
              <a:t>Hint: finding the base type of unknown type </a:t>
            </a:r>
            <a:r>
              <a:rPr lang="en-US" altLang="ko-KR" i="1" dirty="0">
                <a:latin typeface="+mn-lt"/>
              </a:rPr>
              <a:t>t</a:t>
            </a:r>
            <a:br>
              <a:rPr lang="en-US" altLang="ko-KR" dirty="0">
                <a:latin typeface="+mn-lt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$ echo "#include &lt;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&gt;" |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-E - | grep -w _*</a:t>
            </a:r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ko-KR" alt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38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and Creating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Opening a file informs the kernel that you are getting ready to access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pathname: name (and path) to file</a:t>
            </a:r>
          </a:p>
          <a:p>
            <a:pPr lvl="1"/>
            <a:r>
              <a:rPr lang="en-US" dirty="0"/>
              <a:t>flags: status and creation flags such as O_RDONLY, O_APPEND, …</a:t>
            </a:r>
          </a:p>
          <a:p>
            <a:pPr lvl="1"/>
            <a:r>
              <a:rPr lang="en-US" dirty="0"/>
              <a:t>mode: file mode for newly created files such as S_IRWXU, S_IRGRP, …</a:t>
            </a:r>
          </a:p>
          <a:p>
            <a:pPr lvl="1"/>
            <a:r>
              <a:rPr lang="en-US" dirty="0"/>
              <a:t>refer to man page for details</a:t>
            </a:r>
          </a:p>
          <a:p>
            <a:r>
              <a:rPr lang="en-US" dirty="0"/>
              <a:t>Returns a file descriptor</a:t>
            </a:r>
          </a:p>
          <a:p>
            <a:pPr lvl="1"/>
            <a:r>
              <a:rPr lang="en-US" dirty="0"/>
              <a:t>-1 indicates that an error has occurred (</a:t>
            </a:r>
            <a:r>
              <a:rPr lang="en-US" dirty="0" err="1"/>
              <a:t>errno</a:t>
            </a:r>
            <a:r>
              <a:rPr lang="en-US" dirty="0"/>
              <a:t> #include &lt;</a:t>
            </a:r>
            <a:r>
              <a:rPr lang="en-US" dirty="0" err="1"/>
              <a:t>errno.h</a:t>
            </a:r>
            <a:r>
              <a:rPr lang="en-US" dirty="0"/>
              <a:t>&gt;)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3" y="1783806"/>
            <a:ext cx="7476115" cy="1815882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&lt;sys/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types.h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&lt;sys/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stat.h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fcntl.h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open(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char *pathname,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flags);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open(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char *pathname,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flags,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mode_t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mode);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creat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(const char *pathname,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mode_t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mode);</a:t>
            </a:r>
          </a:p>
        </p:txBody>
      </p:sp>
    </p:spTree>
    <p:extLst>
      <p:ext uri="{BB962C8B-B14F-4D97-AF65-F5344CB8AC3E}">
        <p14:creationId xmlns:p14="http://schemas.microsoft.com/office/powerpoint/2010/main" val="53130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and Creating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Opening a file informs the kernel that you are getting ready to access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1972565"/>
            <a:ext cx="6761882" cy="160043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-US" sz="1600" b="1" dirty="0"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rPr>
              <a:t>open("/etc/hosts", O_RDONLY)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&lt;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Cannot open file");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exit(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1724" y="3771795"/>
            <a:ext cx="6761882" cy="160043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-US" altLang="ko-KR" sz="1600" b="1" dirty="0" err="1"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rPr>
              <a:t>creat</a:t>
            </a:r>
            <a:r>
              <a:rPr kumimoji="1" lang="en-US" altLang="ko-KR" sz="1600" b="1" dirty="0"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rPr>
              <a:t>(“log", S_IRUSR|S_IWUSR);</a:t>
            </a:r>
            <a:endParaRPr lang="en-US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Cannot create file");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exit(EXIT_FAILURE);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4914948"/>
      </p:ext>
    </p:extLst>
  </p:cSld>
  <p:clrMapOvr>
    <a:masterClrMapping/>
  </p:clrMapOvr>
</p:sld>
</file>

<file path=ppt/theme/theme1.xml><?xml version="1.0" encoding="utf-8"?>
<a:theme xmlns:a="http://schemas.openxmlformats.org/drawingml/2006/main" name="4190.203.System.Programming">
  <a:themeElements>
    <a:clrScheme name="사용자 지정 1">
      <a:dk1>
        <a:srgbClr val="000000"/>
      </a:dk1>
      <a:lt1>
        <a:srgbClr val="FFFFFF"/>
      </a:lt1>
      <a:dk2>
        <a:srgbClr val="0070C0"/>
      </a:dk2>
      <a:lt2>
        <a:srgbClr val="004D86"/>
      </a:lt2>
      <a:accent1>
        <a:srgbClr val="0070C0"/>
      </a:accent1>
      <a:accent2>
        <a:srgbClr val="00B0F0"/>
      </a:accent2>
      <a:accent3>
        <a:srgbClr val="FFFFFF"/>
      </a:accent3>
      <a:accent4>
        <a:srgbClr val="000000"/>
      </a:accent4>
      <a:accent5>
        <a:srgbClr val="9BE5FF"/>
      </a:accent5>
      <a:accent6>
        <a:srgbClr val="A3D8FF"/>
      </a:accent6>
      <a:hlink>
        <a:srgbClr val="002060"/>
      </a:hlink>
      <a:folHlink>
        <a:srgbClr val="000714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4190.203.System.Programming</Template>
  <TotalTime>6072</TotalTime>
  <Words>4294</Words>
  <Application>Microsoft Office PowerPoint</Application>
  <PresentationFormat>On-screen Show (4:3)</PresentationFormat>
  <Paragraphs>692</Paragraphs>
  <Slides>47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Monotype Sorts</vt:lpstr>
      <vt:lpstr>굴림</vt:lpstr>
      <vt:lpstr>Arial</vt:lpstr>
      <vt:lpstr>Calibri</vt:lpstr>
      <vt:lpstr>Consolas</vt:lpstr>
      <vt:lpstr>Courier New</vt:lpstr>
      <vt:lpstr>Helvetica</vt:lpstr>
      <vt:lpstr>Times New Roman</vt:lpstr>
      <vt:lpstr>Verdana</vt:lpstr>
      <vt:lpstr>Webdings</vt:lpstr>
      <vt:lpstr>Wingdings</vt:lpstr>
      <vt:lpstr>4190.203.System.Programming</vt:lpstr>
      <vt:lpstr>Input/Output   Direct and Buffered I/O</vt:lpstr>
      <vt:lpstr>Lecture Outline</vt:lpstr>
      <vt:lpstr>Unix I/O</vt:lpstr>
      <vt:lpstr>Unix I/O: Overview</vt:lpstr>
      <vt:lpstr>Unix I/O: File Abstraction</vt:lpstr>
      <vt:lpstr>Unix I/O: File Descriptors</vt:lpstr>
      <vt:lpstr>Unix I/O API</vt:lpstr>
      <vt:lpstr>Opening and Creating Files</vt:lpstr>
      <vt:lpstr>Opening and Creating Files</vt:lpstr>
      <vt:lpstr>Closing Files</vt:lpstr>
      <vt:lpstr>Closing Files</vt:lpstr>
      <vt:lpstr>Reading and Writing Files</vt:lpstr>
      <vt:lpstr>Reading Files</vt:lpstr>
      <vt:lpstr>Writing Files</vt:lpstr>
      <vt:lpstr>“Hello, world!” with Unix I/O</vt:lpstr>
      <vt:lpstr>“Hello, world!” with Unix I/O</vt:lpstr>
      <vt:lpstr>Seeking in Files</vt:lpstr>
      <vt:lpstr>Seeking in Files</vt:lpstr>
      <vt:lpstr>Simple Unix I/O example</vt:lpstr>
      <vt:lpstr>Short Counts</vt:lpstr>
      <vt:lpstr>Full Unix I/O Example: Copying Data</vt:lpstr>
      <vt:lpstr>Standard I/O</vt:lpstr>
      <vt:lpstr>Shortcomings of Unix I/O</vt:lpstr>
      <vt:lpstr>Standard I/O</vt:lpstr>
      <vt:lpstr>Standard I/O</vt:lpstr>
      <vt:lpstr>Unix I/O vs Standard I/O</vt:lpstr>
      <vt:lpstr>Standard I/O API</vt:lpstr>
      <vt:lpstr>Standard I/O API</vt:lpstr>
      <vt:lpstr>Standard I/O Streams</vt:lpstr>
      <vt:lpstr>“Hello, world!” with Standard I/O</vt:lpstr>
      <vt:lpstr>“Hello, world!” with Standard I/O</vt:lpstr>
      <vt:lpstr>Understanding Buffering in Standard I/O</vt:lpstr>
      <vt:lpstr>Standard I/O Buffering Types</vt:lpstr>
      <vt:lpstr>Standard I/O: Fully buffered</vt:lpstr>
      <vt:lpstr>Standard I/O: Line Buffered </vt:lpstr>
      <vt:lpstr>Standard I/O: Unbuffered</vt:lpstr>
      <vt:lpstr>Standard I/O Buffering in Action</vt:lpstr>
      <vt:lpstr>Interaction of  Standard I/O with Unix I/O</vt:lpstr>
      <vt:lpstr>Standard I/O and Unix I/O</vt:lpstr>
      <vt:lpstr>Standard I/O and Unix I/O</vt:lpstr>
      <vt:lpstr>Standard I/O and Unix I/O</vt:lpstr>
      <vt:lpstr>Standard I/O and Unix I/O</vt:lpstr>
      <vt:lpstr>Standard I/O and Unix I/O</vt:lpstr>
      <vt:lpstr>Class Summary</vt:lpstr>
      <vt:lpstr>Summary: Unix I/O</vt:lpstr>
      <vt:lpstr>Summary: Standard I/O</vt:lpstr>
      <vt:lpstr>Choosing I/O Functions</vt:lpstr>
    </vt:vector>
  </TitlesOfParts>
  <Manager>Bernhard Egger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M1522.000800 System Programming</dc:title>
  <dc:creator>bernhard</dc:creator>
  <cp:keywords>M1522.000800, System Programming, Fall 2020, Seoul National University</cp:keywords>
  <cp:lastModifiedBy>은수 여</cp:lastModifiedBy>
  <cp:revision>258</cp:revision>
  <cp:lastPrinted>2011-11-15T11:06:53Z</cp:lastPrinted>
  <dcterms:created xsi:type="dcterms:W3CDTF">2012-03-04T01:38:51Z</dcterms:created>
  <dcterms:modified xsi:type="dcterms:W3CDTF">2025-03-19T10:48:10Z</dcterms:modified>
</cp:coreProperties>
</file>