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handoutMasterIdLst>
    <p:handoutMasterId r:id="rId43"/>
  </p:handout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95" r:id="rId19"/>
    <p:sldId id="496" r:id="rId20"/>
    <p:sldId id="497" r:id="rId21"/>
    <p:sldId id="489" r:id="rId22"/>
    <p:sldId id="490" r:id="rId23"/>
    <p:sldId id="491" r:id="rId24"/>
    <p:sldId id="492" r:id="rId25"/>
    <p:sldId id="493" r:id="rId26"/>
    <p:sldId id="494" r:id="rId27"/>
    <p:sldId id="475" r:id="rId28"/>
    <p:sldId id="476" r:id="rId29"/>
    <p:sldId id="477" r:id="rId30"/>
    <p:sldId id="478" r:id="rId31"/>
    <p:sldId id="480" r:id="rId32"/>
    <p:sldId id="479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C808B-59FC-4C8C-91EE-982C7A3A0BCF}" v="1" dt="2025-04-20T07:31:28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0857" autoAdjust="0"/>
  </p:normalViewPr>
  <p:slideViewPr>
    <p:cSldViewPr snapToGrid="0">
      <p:cViewPr varScale="1">
        <p:scale>
          <a:sx n="102" d="100"/>
          <a:sy n="102" d="100"/>
        </p:scale>
        <p:origin x="1746" y="318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수 여" userId="168bdae620a9ea5e" providerId="LiveId" clId="{BBAC808B-59FC-4C8C-91EE-982C7A3A0BCF}"/>
    <pc:docChg chg="modSld">
      <pc:chgData name="은수 여" userId="168bdae620a9ea5e" providerId="LiveId" clId="{BBAC808B-59FC-4C8C-91EE-982C7A3A0BCF}" dt="2025-04-20T07:52:01.793" v="1" actId="1076"/>
      <pc:docMkLst>
        <pc:docMk/>
      </pc:docMkLst>
      <pc:sldChg chg="modSp">
        <pc:chgData name="은수 여" userId="168bdae620a9ea5e" providerId="LiveId" clId="{BBAC808B-59FC-4C8C-91EE-982C7A3A0BCF}" dt="2025-04-20T07:31:28.492" v="0" actId="20578"/>
        <pc:sldMkLst>
          <pc:docMk/>
          <pc:sldMk cId="3137645033" sldId="473"/>
        </pc:sldMkLst>
        <pc:spChg chg="mod">
          <ac:chgData name="은수 여" userId="168bdae620a9ea5e" providerId="LiveId" clId="{BBAC808B-59FC-4C8C-91EE-982C7A3A0BCF}" dt="2025-04-20T07:31:28.492" v="0" actId="20578"/>
          <ac:spMkLst>
            <pc:docMk/>
            <pc:sldMk cId="3137645033" sldId="473"/>
            <ac:spMk id="5" creationId="{00000000-0000-0000-0000-000000000000}"/>
          </ac:spMkLst>
        </pc:spChg>
      </pc:sldChg>
      <pc:sldChg chg="modSp mod">
        <pc:chgData name="은수 여" userId="168bdae620a9ea5e" providerId="LiveId" clId="{BBAC808B-59FC-4C8C-91EE-982C7A3A0BCF}" dt="2025-04-20T07:52:01.793" v="1" actId="1076"/>
        <pc:sldMkLst>
          <pc:docMk/>
          <pc:sldMk cId="2153997325" sldId="478"/>
        </pc:sldMkLst>
        <pc:spChg chg="mod">
          <ac:chgData name="은수 여" userId="168bdae620a9ea5e" providerId="LiveId" clId="{BBAC808B-59FC-4C8C-91EE-982C7A3A0BCF}" dt="2025-04-20T07:52:01.793" v="1" actId="1076"/>
          <ac:spMkLst>
            <pc:docMk/>
            <pc:sldMk cId="2153997325" sldId="47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17936" y="6532562"/>
            <a:ext cx="2908167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545619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</a:t>
            </a:r>
            <a:r>
              <a:rPr lang="en-US" altLang="ko-KR" sz="900" b="1">
                <a:solidFill>
                  <a:srgbClr val="006699"/>
                </a:solidFill>
                <a:latin typeface="+mn-lt"/>
              </a:rPr>
              <a:t>, Spring 2025</a:t>
            </a:r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err="1"/>
              <a:t>Input/Output</a:t>
            </a:r>
            <a:br>
              <a:rPr lang="en-US" altLang="ko-KR" sz="3200" dirty="0"/>
            </a:b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Unix Filesystem Concepts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76" y="4366259"/>
            <a:ext cx="2593647" cy="19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4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50802"/>
            <a:ext cx="8820000" cy="5429198"/>
          </a:xfrm>
        </p:spPr>
        <p:txBody>
          <a:bodyPr/>
          <a:lstStyle/>
          <a:p>
            <a:r>
              <a:rPr lang="en-US" altLang="ko-KR" sz="2000" b="1" dirty="0"/>
              <a:t>One root to rule them all</a:t>
            </a:r>
          </a:p>
          <a:p>
            <a:pPr lvl="1"/>
            <a:r>
              <a:rPr lang="en-US" altLang="ko-KR" sz="2000" dirty="0"/>
              <a:t>single file system starting with at the root (“/”)</a:t>
            </a:r>
          </a:p>
          <a:p>
            <a:pPr lvl="1"/>
            <a:r>
              <a:rPr lang="en-US" altLang="ko-KR" sz="2000" dirty="0"/>
              <a:t>unlike Windows, there is no concept of a “drive”</a:t>
            </a:r>
          </a:p>
          <a:p>
            <a:pPr lvl="1"/>
            <a:r>
              <a:rPr lang="en-US" altLang="ko-KR" sz="2000" dirty="0"/>
              <a:t>additional filesystems are mapped into the file system tree as a directory </a:t>
            </a:r>
          </a:p>
          <a:p>
            <a:pPr lvl="1"/>
            <a:r>
              <a:rPr lang="en-US" altLang="ko-KR" sz="2000" dirty="0"/>
              <a:t>mount point = directory where a filesystem is attached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586868" y="3269905"/>
            <a:ext cx="41088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-1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"hello" &gt; extern/hello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mount –t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/dev/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shm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Password: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"extern" &gt; extern/extern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One root to rule them all</a:t>
            </a:r>
          </a:p>
          <a:p>
            <a:pPr lvl="1"/>
            <a:r>
              <a:rPr lang="en-US" altLang="ko-KR" sz="2000" dirty="0"/>
              <a:t>mapped filesystems hide the contents of the directory tree under the mount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715" y="2590895"/>
            <a:ext cx="41088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-1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"hello" &gt; extern/hello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mount –t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/dev/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shm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Password: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"extern" &gt; extern/extern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025434" y="4086789"/>
            <a:ext cx="1938992" cy="692497"/>
            <a:chOff x="7025434" y="4086789"/>
            <a:chExt cx="1938992" cy="692497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7108031" y="4428333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5434" y="4348399"/>
              <a:ext cx="877163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`- extern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5434" y="4086789"/>
              <a:ext cx="1938992" cy="2616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device: /dev/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shm</a:t>
              </a: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tmpfs</a:t>
              </a: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025434" y="2315233"/>
            <a:ext cx="1708160" cy="1369606"/>
            <a:chOff x="7025434" y="2315233"/>
            <a:chExt cx="1708160" cy="1369606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7108031" y="2659856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25434" y="2576843"/>
              <a:ext cx="1031051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|-grades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|-labs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|-lectures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|-resources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`-videos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5434" y="2315233"/>
              <a:ext cx="1708160" cy="2616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device: host (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vboxsf</a:t>
              </a: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08435" y="2306369"/>
            <a:ext cx="1400383" cy="1713064"/>
            <a:chOff x="4908435" y="2306369"/>
            <a:chExt cx="1400383" cy="1713064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5765006" y="3171825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8435" y="2572883"/>
              <a:ext cx="1184940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|-home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|-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devel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|-share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|-temp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|-work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`-extern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`-hello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8435" y="2306369"/>
              <a:ext cx="1400383" cy="2616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device: /dev/sda4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2" name="구부러진 연결선 11"/>
          <p:cNvCxnSpPr>
            <a:endCxn id="19" idx="1"/>
          </p:cNvCxnSpPr>
          <p:nvPr/>
        </p:nvCxnSpPr>
        <p:spPr bwMode="auto">
          <a:xfrm flipV="1">
            <a:off x="5862638" y="2707481"/>
            <a:ext cx="1245393" cy="511969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그룹 30"/>
          <p:cNvGrpSpPr/>
          <p:nvPr/>
        </p:nvGrpSpPr>
        <p:grpSpPr>
          <a:xfrm>
            <a:off x="4908435" y="4312783"/>
            <a:ext cx="1184940" cy="1446550"/>
            <a:chOff x="4908435" y="4312783"/>
            <a:chExt cx="1184940" cy="1446550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5760244" y="4909345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825728" y="5411789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08435" y="4312783"/>
              <a:ext cx="1184940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|-home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|-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devel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|-share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|-temp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|-work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`-extern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`-hello</a:t>
              </a:r>
            </a:p>
          </p:txBody>
        </p:sp>
      </p:grpSp>
      <p:cxnSp>
        <p:nvCxnSpPr>
          <p:cNvPr id="15" name="구부러진 연결선 14"/>
          <p:cNvCxnSpPr>
            <a:stCxn id="24" idx="3"/>
            <a:endCxn id="19" idx="1"/>
          </p:cNvCxnSpPr>
          <p:nvPr/>
        </p:nvCxnSpPr>
        <p:spPr bwMode="auto">
          <a:xfrm flipV="1">
            <a:off x="5857876" y="2707481"/>
            <a:ext cx="1250155" cy="22494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구부러진 연결선 27"/>
          <p:cNvCxnSpPr>
            <a:stCxn id="26" idx="3"/>
            <a:endCxn id="27" idx="1"/>
          </p:cNvCxnSpPr>
          <p:nvPr/>
        </p:nvCxnSpPr>
        <p:spPr bwMode="auto">
          <a:xfrm flipV="1">
            <a:off x="5923360" y="4475958"/>
            <a:ext cx="1184671" cy="98345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5091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One root to rule them all</a:t>
            </a:r>
          </a:p>
          <a:p>
            <a:pPr lvl="1"/>
            <a:r>
              <a:rPr lang="en-US" altLang="ko-KR" sz="2000" dirty="0"/>
              <a:t>extremely powerful concept</a:t>
            </a:r>
          </a:p>
          <a:p>
            <a:pPr lvl="1"/>
            <a:r>
              <a:rPr lang="en-US" altLang="ko-KR" sz="2000" dirty="0"/>
              <a:t>each mounted filesystem can have additional properties</a:t>
            </a:r>
          </a:p>
          <a:p>
            <a:pPr lvl="2"/>
            <a:r>
              <a:rPr lang="en-US" altLang="ko-KR" sz="2000" dirty="0"/>
              <a:t>do not allow writes (</a:t>
            </a:r>
            <a:r>
              <a:rPr lang="en-US" altLang="ko-KR" sz="2000" dirty="0" err="1"/>
              <a:t>ro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do not update access time (</a:t>
            </a:r>
            <a:r>
              <a:rPr lang="en-US" altLang="ko-KR" sz="2000" dirty="0" err="1"/>
              <a:t>noatime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do not allow execution of programs (</a:t>
            </a:r>
            <a:r>
              <a:rPr lang="en-US" altLang="ko-KR" sz="2000" dirty="0" err="1"/>
              <a:t>noexec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do not allow set user/group id (</a:t>
            </a:r>
            <a:r>
              <a:rPr lang="en-US" altLang="ko-KR" sz="2000" dirty="0" err="1"/>
              <a:t>nosuid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…</a:t>
            </a:r>
          </a:p>
          <a:p>
            <a:pPr lvl="1"/>
            <a:endParaRPr lang="en-US" altLang="ko-KR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03336" y="4570584"/>
            <a:ext cx="7571303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mount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/dev/sda4 on / type ext4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none on 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type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rw,noatime,size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=262144k)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none on 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type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rw,noatime,size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=131072k)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devel_share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on /home/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/share type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vboxsf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rw,nodev,relatime,iocharset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=utf8,uid=1000,gid=100)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1192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84733"/>
            <a:ext cx="8820000" cy="5395267"/>
          </a:xfrm>
        </p:spPr>
        <p:txBody>
          <a:bodyPr/>
          <a:lstStyle/>
          <a:p>
            <a:r>
              <a:rPr lang="en-US" altLang="ko-KR" sz="2000" b="1" dirty="0"/>
              <a:t>User, group, soft &amp; hard links</a:t>
            </a:r>
          </a:p>
          <a:p>
            <a:pPr lvl="1"/>
            <a:r>
              <a:rPr lang="en-US" altLang="ko-KR" sz="2000" dirty="0"/>
              <a:t>each file is owned by a </a:t>
            </a:r>
            <a:r>
              <a:rPr lang="en-US" altLang="ko-KR" sz="2000" i="1" dirty="0"/>
              <a:t>user</a:t>
            </a:r>
            <a:r>
              <a:rPr lang="en-US" altLang="ko-KR" sz="2000" dirty="0"/>
              <a:t> and a </a:t>
            </a:r>
            <a:r>
              <a:rPr lang="en-US" altLang="ko-KR" sz="2000" i="1" dirty="0"/>
              <a:t>group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28920" y="2143873"/>
            <a:ext cx="5109091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kyoungsoo@intel72:/home$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148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Feb  4  2017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alumni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seongjong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Aug 31  2016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seongjong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-------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8192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 20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aquota.user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junghan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 19  2018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junghan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16 00:47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youngmin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 28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youngmin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jongki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 23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jongki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taehyun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postdoc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Feb 19  2021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taehyun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juyoung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 10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juyoung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21  2020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 10 10:43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vmail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vmail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19  2012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vmail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jihao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Aug 31  2016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jihao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changho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postdoc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 18 13:56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changho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amandio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 17  2019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amandio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46408" y="5234184"/>
            <a:ext cx="1163696" cy="1231082"/>
            <a:chOff x="1749073" y="4140701"/>
            <a:chExt cx="1163696" cy="1231082"/>
          </a:xfrm>
        </p:grpSpPr>
        <p:sp>
          <p:nvSpPr>
            <p:cNvPr id="6" name="TextBox 5"/>
            <p:cNvSpPr txBox="1"/>
            <p:nvPr/>
          </p:nvSpPr>
          <p:spPr>
            <a:xfrm>
              <a:off x="1896913" y="5064006"/>
              <a:ext cx="1015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50"/>
                  </a:solidFill>
                  <a:latin typeface="+mn-lt"/>
                </a:rPr>
                <a:t>size (bytes)</a:t>
              </a:r>
              <a:endParaRPr lang="ko-KR" altLang="en-US" sz="1400" b="1" dirty="0">
                <a:solidFill>
                  <a:srgbClr val="00B050"/>
                </a:solidFill>
                <a:latin typeface="+mn-lt"/>
              </a:endParaRPr>
            </a:p>
          </p:txBody>
        </p:sp>
        <p:cxnSp>
          <p:nvCxnSpPr>
            <p:cNvPr id="7" name="꺾인 연결선 6"/>
            <p:cNvCxnSpPr>
              <a:stCxn id="6" idx="1"/>
            </p:cNvCxnSpPr>
            <p:nvPr/>
          </p:nvCxnSpPr>
          <p:spPr bwMode="auto">
            <a:xfrm rot="10800000">
              <a:off x="1749073" y="4140701"/>
              <a:ext cx="147841" cy="107719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5" name="그룹 14"/>
          <p:cNvGrpSpPr/>
          <p:nvPr/>
        </p:nvGrpSpPr>
        <p:grpSpPr>
          <a:xfrm>
            <a:off x="3153328" y="5227375"/>
            <a:ext cx="1330138" cy="903114"/>
            <a:chOff x="2346961" y="5134931"/>
            <a:chExt cx="1330138" cy="903114"/>
          </a:xfrm>
        </p:grpSpPr>
        <p:grpSp>
          <p:nvGrpSpPr>
            <p:cNvPr id="8" name="그룹 7"/>
            <p:cNvGrpSpPr/>
            <p:nvPr/>
          </p:nvGrpSpPr>
          <p:grpSpPr>
            <a:xfrm>
              <a:off x="2346961" y="5134931"/>
              <a:ext cx="1166440" cy="903114"/>
              <a:chOff x="1681257" y="4691420"/>
              <a:chExt cx="1166440" cy="90311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293" y="5286757"/>
                <a:ext cx="10994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2"/>
                    </a:solidFill>
                    <a:latin typeface="+mn-lt"/>
                  </a:rPr>
                  <a:t>user</a:t>
                </a:r>
                <a:r>
                  <a:rPr lang="en-US" altLang="ko-KR" sz="1400" b="1" dirty="0">
                    <a:latin typeface="+mn-lt"/>
                  </a:rPr>
                  <a:t> /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+mn-lt"/>
                  </a:rPr>
                  <a:t>group</a:t>
                </a:r>
                <a:endParaRPr lang="ko-KR" altLang="en-US" sz="14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cxnSp>
            <p:nvCxnSpPr>
              <p:cNvPr id="10" name="꺾인 연결선 9"/>
              <p:cNvCxnSpPr>
                <a:stCxn id="9" idx="1"/>
              </p:cNvCxnSpPr>
              <p:nvPr/>
            </p:nvCxnSpPr>
            <p:spPr bwMode="auto">
              <a:xfrm rot="10800000">
                <a:off x="1681257" y="4691420"/>
                <a:ext cx="67037" cy="749226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3" name="꺾인 연결선 12"/>
            <p:cNvCxnSpPr>
              <a:stCxn id="9" idx="3"/>
              <a:endCxn id="25" idx="2"/>
            </p:cNvCxnSpPr>
            <p:nvPr/>
          </p:nvCxnSpPr>
          <p:spPr bwMode="auto">
            <a:xfrm flipV="1">
              <a:off x="3513401" y="5185698"/>
              <a:ext cx="163698" cy="69845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8" name="그룹 17"/>
          <p:cNvGrpSpPr/>
          <p:nvPr/>
        </p:nvGrpSpPr>
        <p:grpSpPr>
          <a:xfrm>
            <a:off x="5566201" y="5234219"/>
            <a:ext cx="1660271" cy="901310"/>
            <a:chOff x="1749107" y="4140752"/>
            <a:chExt cx="1660271" cy="1402007"/>
          </a:xfrm>
        </p:grpSpPr>
        <p:sp>
          <p:nvSpPr>
            <p:cNvPr id="19" name="TextBox 18"/>
            <p:cNvSpPr txBox="1"/>
            <p:nvPr/>
          </p:nvSpPr>
          <p:spPr>
            <a:xfrm>
              <a:off x="1896913" y="5064005"/>
              <a:ext cx="1512465" cy="478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7030A0"/>
                  </a:solidFill>
                  <a:latin typeface="+mn-lt"/>
                </a:rPr>
                <a:t>modification time</a:t>
              </a:r>
              <a:endParaRPr lang="ko-KR" altLang="en-US" sz="1400" b="1" dirty="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20" name="꺾인 연결선 19"/>
            <p:cNvCxnSpPr>
              <a:stCxn id="19" idx="1"/>
            </p:cNvCxnSpPr>
            <p:nvPr/>
          </p:nvCxnSpPr>
          <p:spPr bwMode="auto">
            <a:xfrm rot="10800000">
              <a:off x="1749107" y="4140752"/>
              <a:ext cx="147807" cy="11626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1" name="그룹 20"/>
          <p:cNvGrpSpPr/>
          <p:nvPr/>
        </p:nvGrpSpPr>
        <p:grpSpPr>
          <a:xfrm>
            <a:off x="6285977" y="5234192"/>
            <a:ext cx="1028157" cy="647288"/>
            <a:chOff x="1749125" y="4140797"/>
            <a:chExt cx="1028157" cy="1760121"/>
          </a:xfrm>
        </p:grpSpPr>
        <p:sp>
          <p:nvSpPr>
            <p:cNvPr id="22" name="TextBox 21"/>
            <p:cNvSpPr txBox="1"/>
            <p:nvPr/>
          </p:nvSpPr>
          <p:spPr>
            <a:xfrm>
              <a:off x="1896913" y="5064004"/>
              <a:ext cx="880369" cy="836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lt"/>
                </a:rPr>
                <a:t>file name</a:t>
              </a:r>
              <a:endParaRPr lang="ko-KR" altLang="en-US" sz="1400" b="1" dirty="0">
                <a:latin typeface="+mn-lt"/>
              </a:endParaRPr>
            </a:p>
          </p:txBody>
        </p:sp>
        <p:cxnSp>
          <p:nvCxnSpPr>
            <p:cNvPr id="23" name="꺾인 연결선 22"/>
            <p:cNvCxnSpPr>
              <a:stCxn id="22" idx="1"/>
            </p:cNvCxnSpPr>
            <p:nvPr/>
          </p:nvCxnSpPr>
          <p:spPr bwMode="auto">
            <a:xfrm rot="10800000">
              <a:off x="1749125" y="4140797"/>
              <a:ext cx="147789" cy="134166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4" name="그룹 23"/>
          <p:cNvGrpSpPr/>
          <p:nvPr/>
        </p:nvGrpSpPr>
        <p:grpSpPr>
          <a:xfrm>
            <a:off x="1176602" y="5234183"/>
            <a:ext cx="1238485" cy="1024846"/>
            <a:chOff x="1798734" y="3782363"/>
            <a:chExt cx="1238485" cy="2786786"/>
          </a:xfrm>
        </p:grpSpPr>
        <p:sp>
          <p:nvSpPr>
            <p:cNvPr id="26" name="TextBox 25"/>
            <p:cNvSpPr txBox="1"/>
            <p:nvPr/>
          </p:nvSpPr>
          <p:spPr>
            <a:xfrm>
              <a:off x="1798734" y="5146397"/>
              <a:ext cx="1079142" cy="1422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lt"/>
                </a:rPr>
                <a:t>type/</a:t>
              </a:r>
            </a:p>
            <a:p>
              <a:r>
                <a:rPr lang="en-US" altLang="ko-KR" sz="1400" b="1" dirty="0">
                  <a:latin typeface="+mn-lt"/>
                </a:rPr>
                <a:t>permissions</a:t>
              </a:r>
              <a:endParaRPr lang="ko-KR" altLang="en-US" sz="1400" b="1" dirty="0">
                <a:latin typeface="+mn-lt"/>
              </a:endParaRPr>
            </a:p>
          </p:txBody>
        </p:sp>
        <p:cxnSp>
          <p:nvCxnSpPr>
            <p:cNvPr id="27" name="꺾인 연결선 26"/>
            <p:cNvCxnSpPr>
              <a:stCxn id="26" idx="3"/>
            </p:cNvCxnSpPr>
            <p:nvPr/>
          </p:nvCxnSpPr>
          <p:spPr bwMode="auto">
            <a:xfrm flipV="1">
              <a:off x="2877876" y="3782363"/>
              <a:ext cx="159343" cy="207541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30" name="그룹 29"/>
          <p:cNvGrpSpPr/>
          <p:nvPr/>
        </p:nvGrpSpPr>
        <p:grpSpPr>
          <a:xfrm>
            <a:off x="2950521" y="5234185"/>
            <a:ext cx="1058197" cy="1424552"/>
            <a:chOff x="1749093" y="4140702"/>
            <a:chExt cx="1058197" cy="1177761"/>
          </a:xfrm>
        </p:grpSpPr>
        <p:sp>
          <p:nvSpPr>
            <p:cNvPr id="31" name="TextBox 30"/>
            <p:cNvSpPr txBox="1"/>
            <p:nvPr/>
          </p:nvSpPr>
          <p:spPr>
            <a:xfrm>
              <a:off x="1896913" y="5064006"/>
              <a:ext cx="910377" cy="254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C000"/>
                  </a:solidFill>
                  <a:latin typeface="+mn-lt"/>
                </a:rPr>
                <a:t>hard links</a:t>
              </a:r>
              <a:endParaRPr lang="ko-KR" altLang="en-US" sz="1400" b="1" dirty="0">
                <a:solidFill>
                  <a:srgbClr val="FFC000"/>
                </a:solidFill>
                <a:latin typeface="+mn-lt"/>
              </a:endParaRPr>
            </a:p>
          </p:txBody>
        </p:sp>
        <p:cxnSp>
          <p:nvCxnSpPr>
            <p:cNvPr id="32" name="꺾인 연결선 31"/>
            <p:cNvCxnSpPr>
              <a:stCxn id="31" idx="1"/>
            </p:cNvCxnSpPr>
            <p:nvPr/>
          </p:nvCxnSpPr>
          <p:spPr bwMode="auto">
            <a:xfrm rot="10800000">
              <a:off x="1749093" y="4140702"/>
              <a:ext cx="147821" cy="105053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9486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User, group, soft &amp; hard links</a:t>
            </a:r>
          </a:p>
          <a:p>
            <a:pPr lvl="1"/>
            <a:r>
              <a:rPr lang="en-US" altLang="ko-KR" sz="2000" dirty="0"/>
              <a:t>files can point to each other via soft or hard links</a:t>
            </a:r>
            <a:endParaRPr lang="en-US" altLang="ko-KR" sz="2000" i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9673" y="2229758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6768" y="3047585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</a:t>
            </a:r>
            <a:r>
              <a:rPr lang="en-US" altLang="ko-KR" sz="1400" b="1" dirty="0">
                <a:solidFill>
                  <a:srgbClr val="C00000"/>
                </a:solidFill>
                <a:latin typeface="+mn-lt"/>
              </a:rPr>
              <a:t>: create hard link</a:t>
            </a:r>
            <a:endParaRPr lang="ko-KR" altLang="en-US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6768" y="3391614"/>
            <a:ext cx="268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</a:t>
            </a:r>
            <a:r>
              <a:rPr lang="en-US" altLang="ko-KR" sz="1400" b="1" dirty="0">
                <a:solidFill>
                  <a:schemeClr val="tx2"/>
                </a:solidFill>
                <a:latin typeface="+mn-lt"/>
              </a:rPr>
              <a:t>: create soft (symbolic) link</a:t>
            </a:r>
            <a:endParaRPr lang="ko-KR" altLang="en-US" sz="1400" b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90152" y="4820955"/>
            <a:ext cx="1446971" cy="549626"/>
            <a:chOff x="1819748" y="4633908"/>
            <a:chExt cx="1446971" cy="549626"/>
          </a:xfrm>
        </p:grpSpPr>
        <p:sp>
          <p:nvSpPr>
            <p:cNvPr id="8" name="TextBox 7"/>
            <p:cNvSpPr txBox="1"/>
            <p:nvPr/>
          </p:nvSpPr>
          <p:spPr>
            <a:xfrm>
              <a:off x="1963092" y="4875757"/>
              <a:ext cx="1303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+mn-lt"/>
                </a:rPr>
                <a:t>hard link count</a:t>
              </a:r>
              <a:endParaRPr lang="ko-KR" altLang="en-US" sz="1400" b="1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9" name="꺾인 연결선 8"/>
            <p:cNvCxnSpPr>
              <a:stCxn id="8" idx="1"/>
            </p:cNvCxnSpPr>
            <p:nvPr/>
          </p:nvCxnSpPr>
          <p:spPr bwMode="auto">
            <a:xfrm rot="10800000">
              <a:off x="1819748" y="4633908"/>
              <a:ext cx="143345" cy="3957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1295894" y="5509481"/>
            <a:ext cx="23661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400" b="1" dirty="0">
                <a:solidFill>
                  <a:schemeClr val="tx2"/>
                </a:solidFill>
                <a:latin typeface="+mn-lt"/>
              </a:rPr>
              <a:t>: soft (symbolic) link flag</a:t>
            </a:r>
            <a:endParaRPr lang="ko-KR" altLang="en-US" sz="1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4" name="꺾인 연결선 13"/>
          <p:cNvCxnSpPr>
            <a:stCxn id="13" idx="1"/>
          </p:cNvCxnSpPr>
          <p:nvPr/>
        </p:nvCxnSpPr>
        <p:spPr bwMode="auto">
          <a:xfrm rot="10800000">
            <a:off x="1149790" y="4820964"/>
            <a:ext cx="146104" cy="84240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0232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User, group, soft &amp; hard links</a:t>
            </a:r>
          </a:p>
          <a:p>
            <a:pPr lvl="1"/>
            <a:r>
              <a:rPr lang="en-US" altLang="ko-KR" sz="2000" dirty="0"/>
              <a:t>files can point to each other via soft or hard links</a:t>
            </a:r>
            <a:endParaRPr lang="en-US" altLang="ko-KR" sz="2000" i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9673" y="2083250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139" y="3621282"/>
            <a:ext cx="480131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", world!"\\n &gt;&gt;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helloworld.txt</a:t>
            </a:r>
          </a:p>
          <a:p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hello.txt</a:t>
            </a:r>
          </a:p>
          <a:p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01:12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01:12 helloworld.txt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8 Sep 27 01:12 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126581"/>
            <a:ext cx="8820000" cy="5353419"/>
          </a:xfrm>
        </p:spPr>
        <p:txBody>
          <a:bodyPr/>
          <a:lstStyle/>
          <a:p>
            <a:r>
              <a:rPr lang="en-US" altLang="ko-KR" b="1" dirty="0"/>
              <a:t>User, group, soft &amp; hard links</a:t>
            </a:r>
          </a:p>
          <a:p>
            <a:pPr lvl="1"/>
            <a:r>
              <a:rPr lang="en-US" altLang="ko-KR" dirty="0"/>
              <a:t>files can point to each other via soft or hard links</a:t>
            </a:r>
            <a:endParaRPr lang="en-US" altLang="ko-KR" i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29673" y="2002418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139" y="3540450"/>
            <a:ext cx="480131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", test, and test!"\\n &gt;&gt;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test.txt</a:t>
            </a:r>
          </a:p>
          <a:p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test, test, and test!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testing</a:t>
            </a:r>
          </a:p>
          <a:p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test, test, and test!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14 Sep 27 01:12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14 Sep 27 01:12 helloworld.txt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01:12 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01:13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4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136685"/>
            <a:ext cx="8820000" cy="5343315"/>
          </a:xfrm>
        </p:spPr>
        <p:txBody>
          <a:bodyPr/>
          <a:lstStyle/>
          <a:p>
            <a:r>
              <a:rPr lang="en-US" altLang="ko-KR" b="1" dirty="0"/>
              <a:t>User, group, soft &amp; hard links</a:t>
            </a:r>
          </a:p>
          <a:p>
            <a:pPr lvl="1"/>
            <a:r>
              <a:rPr lang="en-US" altLang="ko-KR" dirty="0"/>
              <a:t>files can point to each other via soft or hard links</a:t>
            </a:r>
            <a:endParaRPr lang="en-US" altLang="ko-KR" i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29673" y="2002418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139" y="3540450"/>
            <a:ext cx="480131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14 Sep 27 01:12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8 Sep 27 01:12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cat: testing: No such file or directory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569" y="5174143"/>
            <a:ext cx="1458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broken (soft) link</a:t>
            </a:r>
            <a:endParaRPr lang="ko-KR" altLang="en-US" sz="1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60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 bwMode="auto">
          <a:xfrm>
            <a:off x="1107830" y="3175548"/>
            <a:ext cx="105508" cy="1059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146789"/>
            <a:ext cx="8820000" cy="5333211"/>
          </a:xfrm>
        </p:spPr>
        <p:txBody>
          <a:bodyPr/>
          <a:lstStyle/>
          <a:p>
            <a:r>
              <a:rPr lang="en-US" altLang="ko-KR" b="1" dirty="0"/>
              <a:t>File types</a:t>
            </a:r>
          </a:p>
          <a:p>
            <a:pPr lvl="1"/>
            <a:r>
              <a:rPr lang="en-US" altLang="ko-KR" dirty="0"/>
              <a:t>Unix knows different types of files</a:t>
            </a:r>
          </a:p>
          <a:p>
            <a:pPr lvl="1"/>
            <a:endParaRPr lang="en-US" altLang="ko-KR" sz="1100" b="1" kern="1200" dirty="0">
              <a:solidFill>
                <a:srgbClr val="FF000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673" y="2064997"/>
            <a:ext cx="5878532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/demo 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</a:p>
          <a:p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20:01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fifo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hardlink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softlink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-&gt; 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78017" y="343942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file type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5" name="꺾인 연결선 24"/>
          <p:cNvCxnSpPr>
            <a:stCxn id="24" idx="1"/>
            <a:endCxn id="35" idx="2"/>
          </p:cNvCxnSpPr>
          <p:nvPr/>
        </p:nvCxnSpPr>
        <p:spPr bwMode="auto">
          <a:xfrm rot="10800000">
            <a:off x="1160585" y="3281529"/>
            <a:ext cx="217433" cy="31178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21771"/>
              </p:ext>
            </p:extLst>
          </p:nvPr>
        </p:nvGraphicFramePr>
        <p:xfrm>
          <a:off x="1029673" y="3748752"/>
          <a:ext cx="731334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Letter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File type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-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regular file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Directory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soft link (symbolic link)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named pipe (</a:t>
                      </a:r>
                      <a:r>
                        <a:rPr lang="en-US" altLang="ko-KR" sz="1600" dirty="0" err="1"/>
                        <a:t>fifo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socket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character</a:t>
                      </a:r>
                      <a:r>
                        <a:rPr lang="en-US" altLang="ko-KR" sz="1600" baseline="0" dirty="0"/>
                        <a:t> device file (see /dev)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block device file (see /dev)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56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Hidden files</a:t>
            </a:r>
          </a:p>
          <a:p>
            <a:pPr lvl="1"/>
            <a:r>
              <a:rPr lang="en-US" altLang="ko-KR" dirty="0"/>
              <a:t>Hidden files start with a “.” in Unix file systems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Special (hidden) entries</a:t>
            </a:r>
          </a:p>
          <a:p>
            <a:pPr lvl="2"/>
            <a:r>
              <a:rPr lang="en-US" altLang="ko-KR" dirty="0"/>
              <a:t>“.”	current directory</a:t>
            </a:r>
          </a:p>
          <a:p>
            <a:pPr lvl="2"/>
            <a:r>
              <a:rPr lang="en-US" altLang="ko-KR" dirty="0"/>
              <a:t>“..”	parent directory (hence “cd ..”)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sz="1100" b="1" kern="1200" dirty="0">
              <a:solidFill>
                <a:srgbClr val="FF000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673" y="2075883"/>
            <a:ext cx="5878532" cy="19543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/demo $ ls -l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4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drwxrwxrwt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18 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1120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19:59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20:01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fifo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hardlink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-x  2  </a:t>
            </a:r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hiddendir</a:t>
            </a:r>
            <a:endParaRPr lang="en-US" altLang="ko-KR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 1  </a:t>
            </a:r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hiddenfile</a:t>
            </a:r>
            <a:endParaRPr lang="en-US" altLang="ko-KR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softlink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-&gt; file</a:t>
            </a:r>
          </a:p>
        </p:txBody>
      </p:sp>
    </p:spTree>
    <p:extLst>
      <p:ext uri="{BB962C8B-B14F-4D97-AF65-F5344CB8AC3E}">
        <p14:creationId xmlns:p14="http://schemas.microsoft.com/office/powerpoint/2010/main" val="286156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/>
              <a:t>The Unix File Concept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The Unix Filesystem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Filesystems and Security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Summary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117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of Hard Links of a 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84733"/>
            <a:ext cx="8820000" cy="5395267"/>
          </a:xfrm>
        </p:spPr>
        <p:txBody>
          <a:bodyPr/>
          <a:lstStyle/>
          <a:p>
            <a:endParaRPr lang="en-US" altLang="ko-KR" sz="2000" b="1" dirty="0"/>
          </a:p>
          <a:p>
            <a:endParaRPr lang="en-US" altLang="ko-KR" b="1" dirty="0"/>
          </a:p>
          <a:p>
            <a:endParaRPr lang="en-US" altLang="ko-KR" sz="2000" b="1" dirty="0"/>
          </a:p>
          <a:p>
            <a:endParaRPr lang="en-US" altLang="ko-KR" b="1" dirty="0"/>
          </a:p>
          <a:p>
            <a:r>
              <a:rPr lang="en-US" altLang="ko-KR" sz="2000" dirty="0"/>
              <a:t>Why 4 for sample? Why 2 for dir1 &amp; dir2?</a:t>
            </a:r>
          </a:p>
          <a:p>
            <a:r>
              <a:rPr lang="en-US" altLang="ko-KR" sz="2000" dirty="0"/>
              <a:t>Note the followings</a:t>
            </a:r>
          </a:p>
          <a:p>
            <a:pPr lvl="1"/>
            <a:r>
              <a:rPr lang="en-US" altLang="ko-KR" dirty="0"/>
              <a:t>“.” is a hard link to  current directory</a:t>
            </a:r>
          </a:p>
          <a:p>
            <a:pPr lvl="1"/>
            <a:r>
              <a:rPr lang="en-US" altLang="ko-KR" dirty="0"/>
              <a:t>“..” is hard link to the parent directory</a:t>
            </a:r>
          </a:p>
          <a:p>
            <a:r>
              <a:rPr lang="en-US" altLang="ko-KR" dirty="0"/>
              <a:t>Each directory has '.’ that points to itself</a:t>
            </a:r>
          </a:p>
          <a:p>
            <a:r>
              <a:rPr lang="en-US" altLang="ko-KR" dirty="0"/>
              <a:t>If a directory has N subdirectories</a:t>
            </a:r>
          </a:p>
          <a:p>
            <a:pPr lvl="1"/>
            <a:r>
              <a:rPr lang="en-US" altLang="ko-KR" dirty="0"/>
              <a:t>Each subdirectory has ‘..’ that points to the parent directory</a:t>
            </a:r>
          </a:p>
          <a:p>
            <a:r>
              <a:rPr lang="en-US" altLang="ko-KR" dirty="0"/>
              <a:t># of hard links of 'sample’: 1 (itself) + 1(‘.’) + 2 (‘..’ inside dir1 and dir2) = 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955" y="1278427"/>
            <a:ext cx="4720358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kyoungsoo@user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:~$ ls 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sample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4096 Sep 12 11:55 sample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kyoungsoo@user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:~$ ls -l sample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4096 Sep 12 11:55 dir1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4096 Sep 12 11:55 dir2</a:t>
            </a:r>
          </a:p>
        </p:txBody>
      </p:sp>
    </p:spTree>
    <p:extLst>
      <p:ext uri="{BB962C8B-B14F-4D97-AF65-F5344CB8AC3E}">
        <p14:creationId xmlns:p14="http://schemas.microsoft.com/office/powerpoint/2010/main" val="179093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goes where?</a:t>
            </a:r>
          </a:p>
          <a:p>
            <a:pPr lvl="1"/>
            <a:r>
              <a:rPr lang="en-US" altLang="ko-KR" dirty="0"/>
              <a:t>Is it all a big mess?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73" y="2064997"/>
            <a:ext cx="4339650" cy="36471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$ ls -l 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76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02:11 bin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3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Aug  1 20:37 boot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20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4020 Sep  1 23:17 dev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88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11:59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5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Mar 24  2022 home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13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Jul  5 21:40 lib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02:11 lib64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------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16384 Mar 23  2022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Mar 21  2022 media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4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16  2022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16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Jul 16 19:05 opt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447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0 Aug 19 21:52 proc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------   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11:59 root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19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740 Sep  1 23:16 run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12288 Sep  3 02:11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0 Aug 19 21:52 sys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drwxrwxrwt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17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1100 Sep  3 18:51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20  2022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10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01:37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88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/>
              <a:t>Conventions for the layout of directories and files on Unix systems</a:t>
            </a:r>
          </a:p>
          <a:p>
            <a:pPr lvl="1"/>
            <a:r>
              <a:rPr lang="en-US" altLang="ko-KR" dirty="0"/>
              <a:t>Maintained by the Linux Foundation: </a:t>
            </a:r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2"/>
            <a:r>
              <a:rPr lang="en-US" altLang="ko-KR" dirty="0"/>
              <a:t>initial version released February 14, 1994, current version: 3.0 (June 3, 2015)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88042"/>
              </p:ext>
            </p:extLst>
          </p:nvPr>
        </p:nvGraphicFramePr>
        <p:xfrm>
          <a:off x="1156008" y="2822400"/>
          <a:ext cx="731334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root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/bin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Essential binaries required during boot-up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/boot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boot loader, kernel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/dev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files (disks,</a:t>
                      </a:r>
                      <a:r>
                        <a:rPr lang="en-US" altLang="ko-KR" baseline="0" dirty="0"/>
                        <a:t> partitions, memory, audio, video, …)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Host-specific, system-wide configuration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/home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home directories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/lib[64]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</a:t>
                      </a:r>
                      <a:r>
                        <a:rPr lang="en-US" altLang="ko-KR" baseline="0" dirty="0"/>
                        <a:t> libraries (required by binaries in /bin, /</a:t>
                      </a:r>
                      <a:r>
                        <a:rPr lang="en-US" altLang="ko-KR" baseline="0" dirty="0" err="1"/>
                        <a:t>sbin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/media, /</a:t>
                      </a:r>
                      <a:r>
                        <a:rPr lang="en-US" altLang="ko-KR" dirty="0" err="1"/>
                        <a:t>mnt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Mount points for removable media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55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02722"/>
              </p:ext>
            </p:extLst>
          </p:nvPr>
        </p:nvGraphicFramePr>
        <p:xfrm>
          <a:off x="1156008" y="2158903"/>
          <a:ext cx="731334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/opt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 application</a:t>
                      </a:r>
                      <a:r>
                        <a:rPr lang="en-US" altLang="ko-KR" baseline="0" dirty="0"/>
                        <a:t> software packages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/proc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Process and kernel information (virtual filesystem)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/root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 directory for the root user</a:t>
                      </a:r>
                      <a:r>
                        <a:rPr lang="en-US" altLang="ko-KR" baseline="0" dirty="0"/>
                        <a:t> (administrator)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Run-time variable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sbin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Essential system binaries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/sys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driver &amp; kernel information</a:t>
                      </a:r>
                      <a:r>
                        <a:rPr lang="en-US" altLang="ko-KR" baseline="0" dirty="0"/>
                        <a:t> and configuration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tmp</a:t>
                      </a:r>
                      <a:r>
                        <a:rPr lang="en-US" altLang="ko-KR" dirty="0"/>
                        <a:t>, 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tmp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Temporary files (often not preserved across</a:t>
                      </a:r>
                      <a:r>
                        <a:rPr lang="en-US" altLang="ko-KR" baseline="0" dirty="0"/>
                        <a:t> reboots)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Secondary hierarchy for read-only user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7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05583"/>
              </p:ext>
            </p:extLst>
          </p:nvPr>
        </p:nvGraphicFramePr>
        <p:xfrm>
          <a:off x="1156008" y="2158903"/>
          <a:ext cx="731334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</a:t>
                      </a:r>
                      <a:r>
                        <a:rPr lang="en-US" altLang="ko-KR" b="1" dirty="0" err="1"/>
                        <a:t>usr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Secondary hierarchy for read-only user data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/bin, 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sbin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Non-essential binaries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/include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 include files (C headers)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/lib[64]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Libraries required by binaries in 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/bin, 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sbin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libexec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Binaries run via scripts (do not run directly)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/local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Tertiary</a:t>
                      </a:r>
                      <a:r>
                        <a:rPr lang="en-US" altLang="ko-KR" baseline="0" dirty="0"/>
                        <a:t> hierarchy for local data specific to this machine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/share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 shared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src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Source code (kernel source)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69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79397"/>
              </p:ext>
            </p:extLst>
          </p:nvPr>
        </p:nvGraphicFramePr>
        <p:xfrm>
          <a:off x="1156008" y="2158903"/>
          <a:ext cx="731334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</a:t>
                      </a:r>
                      <a:r>
                        <a:rPr lang="en-US" altLang="ko-KR" b="1" dirty="0" err="1"/>
                        <a:t>var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Variable files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/cache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 cache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Gentoo portage (</a:t>
                      </a:r>
                      <a:r>
                        <a:rPr lang="en-US" altLang="ko-KR" dirty="0" err="1"/>
                        <a:t>config</a:t>
                      </a:r>
                      <a:r>
                        <a:rPr lang="en-US" altLang="ko-KR" baseline="0" dirty="0"/>
                        <a:t> &amp; source files)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/lib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Persistent</a:t>
                      </a:r>
                      <a:r>
                        <a:rPr lang="en-US" altLang="ko-KR" baseline="0" dirty="0"/>
                        <a:t> state data modified by applications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Lock files to keep track of resources</a:t>
                      </a:r>
                      <a:r>
                        <a:rPr lang="en-US" altLang="ko-KR" baseline="0" dirty="0"/>
                        <a:t> currently in use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 log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Mailbox files (servers only)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Run-time variable data (FHS 3.0:</a:t>
                      </a:r>
                      <a:r>
                        <a:rPr lang="en-US" altLang="ko-KR" baseline="0" dirty="0"/>
                        <a:t> mapped to </a:t>
                      </a:r>
                      <a:r>
                        <a:rPr lang="en-US" altLang="ko-KR" dirty="0"/>
                        <a:t>/run)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/spool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Spool for tasks waiting to be</a:t>
                      </a:r>
                      <a:r>
                        <a:rPr lang="en-US" altLang="ko-KR" baseline="0" dirty="0"/>
                        <a:t> processed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tmp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Temporary files (often not preserved across</a:t>
                      </a:r>
                      <a:r>
                        <a:rPr lang="en-US" altLang="ko-KR" baseline="0" dirty="0"/>
                        <a:t> reboots)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80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Note: “~” is an abbreviation for /home/&lt;USER&gt;</a:t>
            </a:r>
          </a:p>
          <a:p>
            <a:pPr lvl="2"/>
            <a:r>
              <a:rPr lang="en-US" altLang="ko-KR" dirty="0"/>
              <a:t>ls ~/.</a:t>
            </a:r>
            <a:r>
              <a:rPr lang="en-US" altLang="ko-KR" dirty="0" err="1"/>
              <a:t>config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23107"/>
              </p:ext>
            </p:extLst>
          </p:nvPr>
        </p:nvGraphicFramePr>
        <p:xfrm>
          <a:off x="1156008" y="2158903"/>
          <a:ext cx="731334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/home/&lt;USER&gt;/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User-specific</a:t>
                      </a:r>
                      <a:r>
                        <a:rPr lang="en-US" altLang="ko-KR" b="1" baseline="0" dirty="0"/>
                        <a:t> files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.cache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cached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</a:t>
                      </a:r>
                      <a:r>
                        <a:rPr lang="en-US" altLang="ko-KR" dirty="0" err="1"/>
                        <a:t>config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User-specific configuration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.local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local data (bin, lib,</a:t>
                      </a:r>
                      <a:r>
                        <a:rPr lang="en-US" altLang="ko-KR" baseline="0" dirty="0"/>
                        <a:t> share)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</a:t>
                      </a:r>
                      <a:r>
                        <a:rPr lang="en-US" altLang="ko-KR" dirty="0" err="1"/>
                        <a:t>mozilla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Application-specific</a:t>
                      </a:r>
                      <a:r>
                        <a:rPr lang="en-US" altLang="ko-KR" baseline="0" dirty="0"/>
                        <a:t> configuration, </a:t>
                      </a:r>
                      <a:r>
                        <a:rPr lang="en-US" altLang="ko-KR" baseline="0" dirty="0" err="1"/>
                        <a:t>z.B</a:t>
                      </a:r>
                      <a:r>
                        <a:rPr lang="en-US" altLang="ko-KR" baseline="0" dirty="0"/>
                        <a:t>. for Mozilla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  .</a:t>
                      </a:r>
                      <a:r>
                        <a:rPr lang="en-US" altLang="ko-KR" baseline="0" dirty="0" err="1"/>
                        <a:t>ssh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idem for SSH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.vim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 for vim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plus user-created directories and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96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99745" y="343453"/>
            <a:ext cx="4894716" cy="206451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0" bIns="46800" anchor="ctr">
            <a:no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entry-&gt;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AT_SYMLINK_NOFOLLOW);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(S_ISREG(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&amp;&amp;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(((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sb.st_uid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S_ISUID)) ||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sb.st_gid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S_ISGID)))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(!(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dsb.f_flags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(</a:t>
            </a: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ST_NOEXEC|ST_NOSUID))) {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// dangerous configuration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6499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Standard *nix Access Control Lists (ACL)</a:t>
            </a:r>
          </a:p>
          <a:p>
            <a:pPr lvl="1"/>
            <a:r>
              <a:rPr lang="en-US" altLang="ko-KR" dirty="0"/>
              <a:t>three levels of access</a:t>
            </a:r>
          </a:p>
          <a:p>
            <a:pPr lvl="2"/>
            <a:r>
              <a:rPr lang="en-US" altLang="ko-KR" dirty="0"/>
              <a:t>owner, group, other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three kinds of permissions</a:t>
            </a:r>
          </a:p>
          <a:p>
            <a:pPr lvl="2"/>
            <a:r>
              <a:rPr lang="en-US" altLang="ko-KR" dirty="0"/>
              <a:t>read (r), write (w), execute (x)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4336" y="3806827"/>
            <a:ext cx="4262705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60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26 19:44 doc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18440 Sep 27 01:50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lsec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-r--r--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9842 Sep 27 00:52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lsec.c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-r--r--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5493 Sep 27 00:37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lsec.h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rw-rw-rw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1009 Sep 26 19:44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r--r-----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22738 Sep 26 19:44 README.md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26 19:44 reference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---r-x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26 19:44 tools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5304375" y="1936373"/>
            <a:ext cx="3571875" cy="2694808"/>
            <a:chOff x="5676900" y="600076"/>
            <a:chExt cx="3571875" cy="2694808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5676900" y="600076"/>
              <a:ext cx="3571875" cy="26948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867353" y="745800"/>
              <a:ext cx="3132647" cy="2393141"/>
              <a:chOff x="5362646" y="861727"/>
              <a:chExt cx="3132647" cy="2393141"/>
            </a:xfrm>
            <a:noFill/>
          </p:grpSpPr>
          <p:sp>
            <p:nvSpPr>
              <p:cNvPr id="5" name="TextBox 4"/>
              <p:cNvSpPr txBox="1"/>
              <p:nvPr/>
            </p:nvSpPr>
            <p:spPr>
              <a:xfrm>
                <a:off x="5362646" y="1791066"/>
                <a:ext cx="2717411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altLang="ko-KR" sz="36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ko-KR" sz="3600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 altLang="ko-KR" sz="3600" b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altLang="ko-KR" sz="36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ko-KR" sz="3600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 altLang="ko-KR" sz="3600" b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altLang="ko-KR" sz="36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ko-KR" sz="3600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 altLang="ko-KR" sz="3600" b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endParaRPr lang="ko-KR" altLang="en-US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" name="왼쪽 중괄호 5"/>
              <p:cNvSpPr/>
              <p:nvPr/>
            </p:nvSpPr>
            <p:spPr bwMode="auto">
              <a:xfrm rot="5400000">
                <a:off x="5989692" y="1531510"/>
                <a:ext cx="199176" cy="718289"/>
              </a:xfrm>
              <a:prstGeom prst="leftBrace">
                <a:avLst>
                  <a:gd name="adj1" fmla="val 48982"/>
                  <a:gd name="adj2" fmla="val 50000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7" name="왼쪽 중괄호 6"/>
              <p:cNvSpPr/>
              <p:nvPr/>
            </p:nvSpPr>
            <p:spPr bwMode="auto">
              <a:xfrm rot="5400000">
                <a:off x="6742167" y="1531510"/>
                <a:ext cx="199176" cy="718289"/>
              </a:xfrm>
              <a:prstGeom prst="leftBrace">
                <a:avLst>
                  <a:gd name="adj1" fmla="val 48982"/>
                  <a:gd name="adj2" fmla="val 50000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8" name="왼쪽 중괄호 7"/>
              <p:cNvSpPr/>
              <p:nvPr/>
            </p:nvSpPr>
            <p:spPr bwMode="auto">
              <a:xfrm rot="5400000">
                <a:off x="7494641" y="1534821"/>
                <a:ext cx="199176" cy="718289"/>
              </a:xfrm>
              <a:prstGeom prst="leftBrace">
                <a:avLst>
                  <a:gd name="adj1" fmla="val 48982"/>
                  <a:gd name="adj2" fmla="val 50000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97435" y="1421734"/>
                <a:ext cx="591829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lt"/>
                  </a:rPr>
                  <a:t>user</a:t>
                </a:r>
                <a:endParaRPr lang="ko-KR" altLang="en-US" b="1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470307" y="1421909"/>
                <a:ext cx="74289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lt"/>
                  </a:rPr>
                  <a:t>group</a:t>
                </a:r>
                <a:endParaRPr lang="ko-KR" altLang="en-US" b="1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39806" y="1426862"/>
                <a:ext cx="70884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lt"/>
                  </a:rPr>
                  <a:t>other</a:t>
                </a:r>
                <a:endParaRPr lang="ko-KR" altLang="en-US" b="1" dirty="0">
                  <a:latin typeface="+mn-lt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778385" y="2300760"/>
                <a:ext cx="664256" cy="954108"/>
                <a:chOff x="1819748" y="4564927"/>
                <a:chExt cx="664256" cy="954108"/>
              </a:xfrm>
              <a:grpFill/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963092" y="5211258"/>
                  <a:ext cx="520912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tx2"/>
                      </a:solidFill>
                      <a:latin typeface="+mn-lt"/>
                    </a:rPr>
                    <a:t>read</a:t>
                  </a:r>
                  <a:endParaRPr lang="ko-KR" altLang="en-US" sz="1400" b="1" dirty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cxnSp>
              <p:nvCxnSpPr>
                <p:cNvPr id="14" name="꺾인 연결선 13"/>
                <p:cNvCxnSpPr/>
                <p:nvPr/>
              </p:nvCxnSpPr>
              <p:spPr bwMode="auto">
                <a:xfrm rot="10800000">
                  <a:off x="1819748" y="4564927"/>
                  <a:ext cx="143344" cy="800220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6084123" y="2300760"/>
                <a:ext cx="720169" cy="725508"/>
                <a:chOff x="1819748" y="4564927"/>
                <a:chExt cx="720169" cy="725508"/>
              </a:xfrm>
              <a:grpFill/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1963092" y="4982658"/>
                  <a:ext cx="576825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rgbClr val="C00000"/>
                      </a:solidFill>
                      <a:latin typeface="+mn-lt"/>
                    </a:rPr>
                    <a:t>write</a:t>
                  </a:r>
                  <a:endParaRPr lang="ko-KR" altLang="en-US" sz="1400" b="1" dirty="0">
                    <a:solidFill>
                      <a:srgbClr val="C00000"/>
                    </a:solidFill>
                    <a:latin typeface="+mn-lt"/>
                  </a:endParaRPr>
                </a:p>
              </p:txBody>
            </p:sp>
            <p:cxnSp>
              <p:nvCxnSpPr>
                <p:cNvPr id="19" name="꺾인 연결선 18"/>
                <p:cNvCxnSpPr>
                  <a:stCxn id="18" idx="1"/>
                </p:cNvCxnSpPr>
                <p:nvPr/>
              </p:nvCxnSpPr>
              <p:spPr bwMode="auto">
                <a:xfrm rot="10800000">
                  <a:off x="1819748" y="4564927"/>
                  <a:ext cx="143344" cy="571620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grpSp>
            <p:nvGrpSpPr>
              <p:cNvPr id="21" name="그룹 20"/>
              <p:cNvGrpSpPr/>
              <p:nvPr/>
            </p:nvGrpSpPr>
            <p:grpSpPr>
              <a:xfrm>
                <a:off x="6337468" y="2300760"/>
                <a:ext cx="906091" cy="439586"/>
                <a:chOff x="1817466" y="4565099"/>
                <a:chExt cx="906091" cy="439586"/>
              </a:xfrm>
              <a:grpFill/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963092" y="4696908"/>
                  <a:ext cx="760465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rgbClr val="00B050"/>
                      </a:solidFill>
                      <a:latin typeface="+mn-lt"/>
                    </a:rPr>
                    <a:t>execute</a:t>
                  </a:r>
                  <a:endParaRPr lang="ko-KR" altLang="en-US" sz="1400" b="1" dirty="0">
                    <a:solidFill>
                      <a:srgbClr val="00B050"/>
                    </a:solidFill>
                    <a:latin typeface="+mn-lt"/>
                  </a:endParaRPr>
                </a:p>
              </p:txBody>
            </p:sp>
            <p:cxnSp>
              <p:nvCxnSpPr>
                <p:cNvPr id="23" name="꺾인 연결선 22"/>
                <p:cNvCxnSpPr>
                  <a:stCxn id="22" idx="1"/>
                </p:cNvCxnSpPr>
                <p:nvPr/>
              </p:nvCxnSpPr>
              <p:spPr bwMode="auto">
                <a:xfrm rot="10800000">
                  <a:off x="1817466" y="4565099"/>
                  <a:ext cx="145626" cy="285698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grpSp>
            <p:nvGrpSpPr>
              <p:cNvPr id="25" name="그룹 24"/>
              <p:cNvGrpSpPr/>
              <p:nvPr/>
            </p:nvGrpSpPr>
            <p:grpSpPr>
              <a:xfrm>
                <a:off x="5595938" y="861727"/>
                <a:ext cx="2899355" cy="1060273"/>
                <a:chOff x="1754474" y="4907326"/>
                <a:chExt cx="2899355" cy="1060273"/>
              </a:xfrm>
              <a:grpFill/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1963092" y="4907326"/>
                  <a:ext cx="2690737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latin typeface="+mn-lt"/>
                    </a:rPr>
                    <a:t>other flags (d: directory, l: link, …)</a:t>
                  </a:r>
                  <a:endParaRPr lang="ko-KR" altLang="en-US" sz="1400" b="1" dirty="0">
                    <a:latin typeface="+mn-lt"/>
                  </a:endParaRPr>
                </a:p>
              </p:txBody>
            </p:sp>
            <p:cxnSp>
              <p:nvCxnSpPr>
                <p:cNvPr id="27" name="꺾인 연결선 26"/>
                <p:cNvCxnSpPr>
                  <a:stCxn id="26" idx="1"/>
                </p:cNvCxnSpPr>
                <p:nvPr/>
              </p:nvCxnSpPr>
              <p:spPr bwMode="auto">
                <a:xfrm rot="10800000" flipV="1">
                  <a:off x="1754474" y="5061214"/>
                  <a:ext cx="208618" cy="906385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</p:grpSp>
      </p:grpSp>
      <p:sp>
        <p:nvSpPr>
          <p:cNvPr id="35" name="TextBox 34"/>
          <p:cNvSpPr txBox="1"/>
          <p:nvPr/>
        </p:nvSpPr>
        <p:spPr>
          <a:xfrm>
            <a:off x="5423359" y="5070196"/>
            <a:ext cx="3717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lt"/>
              </a:rPr>
              <a:t>e</a:t>
            </a:r>
            <a:r>
              <a:rPr lang="en-US" altLang="ko-KR" b="1" dirty="0" err="1">
                <a:latin typeface="+mn-lt"/>
              </a:rPr>
              <a:t>X</a:t>
            </a:r>
            <a:r>
              <a:rPr lang="en-US" altLang="ko-KR" dirty="0" err="1">
                <a:latin typeface="+mn-lt"/>
              </a:rPr>
              <a:t>ecute</a:t>
            </a:r>
            <a:r>
              <a:rPr lang="en-US" altLang="ko-KR" dirty="0">
                <a:latin typeface="+mn-lt"/>
              </a:rPr>
              <a:t> permission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file: execute (run)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directory: list contents of directory</a:t>
            </a:r>
          </a:p>
        </p:txBody>
      </p:sp>
    </p:spTree>
    <p:extLst>
      <p:ext uri="{BB962C8B-B14F-4D97-AF65-F5344CB8AC3E}">
        <p14:creationId xmlns:p14="http://schemas.microsoft.com/office/powerpoint/2010/main" val="2326106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Standard *nix Access Control Lists</a:t>
            </a:r>
          </a:p>
          <a:p>
            <a:pPr lvl="1"/>
            <a:r>
              <a:rPr lang="en-US" altLang="ko-KR" dirty="0"/>
              <a:t>modify with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/>
              <a:t> command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details, see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man 1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64826" y="2254173"/>
            <a:ext cx="395492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echo "hello" &gt; test.txt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19:37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test.txt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19:37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echo "ls -l" &gt; script.sh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./script.sh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-bash: ./script.sh: Permission denied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19:38 script.sh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750 script.sh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-x--- 1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19:37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 Concept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347108" y="533966"/>
            <a:ext cx="2286000" cy="1622653"/>
            <a:chOff x="2146300" y="663347"/>
            <a:chExt cx="2286000" cy="1622653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2146300" y="1625600"/>
              <a:ext cx="2286000" cy="660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I/O devices</a:t>
              </a:r>
              <a:endParaRPr kumimoji="0" lang="ko-KR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2" name="왼쪽 중괄호 11"/>
            <p:cNvSpPr/>
            <p:nvPr/>
          </p:nvSpPr>
          <p:spPr bwMode="auto">
            <a:xfrm rot="5400000">
              <a:off x="3100925" y="226880"/>
              <a:ext cx="376750" cy="2286000"/>
            </a:xfrm>
            <a:prstGeom prst="leftBrace">
              <a:avLst>
                <a:gd name="adj1" fmla="val 50208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4343" y="663347"/>
              <a:ext cx="849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+mn-lt"/>
                </a:rPr>
                <a:t>Files</a:t>
              </a:r>
              <a:endParaRPr lang="ko-KR" altLang="en-US" sz="28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87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Security-related settings</a:t>
            </a:r>
          </a:p>
          <a:p>
            <a:pPr lvl="1"/>
            <a:r>
              <a:rPr lang="en-US" altLang="ko-KR" dirty="0"/>
              <a:t>Sticky bit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files in a directory with the sticky bit set can be </a:t>
            </a:r>
            <a:r>
              <a:rPr lang="en-US" altLang="ko-KR" i="1" dirty="0"/>
              <a:t>renamed</a:t>
            </a:r>
            <a:r>
              <a:rPr lang="en-US" altLang="ko-KR" dirty="0"/>
              <a:t> or </a:t>
            </a:r>
            <a:r>
              <a:rPr lang="en-US" altLang="ko-KR" i="1" dirty="0"/>
              <a:t>deleted</a:t>
            </a:r>
            <a:r>
              <a:rPr lang="en-US" altLang="ko-KR" dirty="0"/>
              <a:t> only by the owner of the file, by the owner of the directory, or by a privileged user/process</a:t>
            </a:r>
          </a:p>
          <a:p>
            <a:pPr lvl="3"/>
            <a:r>
              <a:rPr lang="en-US" altLang="ko-KR" dirty="0"/>
              <a:t>should be set on world-writable directories such as 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flag available in </a:t>
            </a:r>
            <a:r>
              <a:rPr lang="en-US" altLang="ko-KR" dirty="0" err="1"/>
              <a:t>struct</a:t>
            </a:r>
            <a:r>
              <a:rPr lang="en-US" altLang="ko-KR" dirty="0"/>
              <a:t>  stat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S_ISVTX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man 2 stat</a:t>
            </a:r>
          </a:p>
          <a:p>
            <a:pPr lvl="3"/>
            <a:r>
              <a:rPr lang="en-US" altLang="ko-KR" dirty="0"/>
              <a:t>man 7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24624" y="2154311"/>
            <a:ext cx="465704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drwxrwxrw</a:t>
            </a:r>
            <a:r>
              <a:rPr lang="en-US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240 Oct  8 14:32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9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Security-related settings</a:t>
            </a:r>
          </a:p>
          <a:p>
            <a:pPr lvl="1"/>
            <a:r>
              <a:rPr lang="en-US" altLang="ko-KR" dirty="0"/>
              <a:t>World-writable directory with execute permission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2"/>
            <a:r>
              <a:rPr lang="en-US" altLang="ko-KR" dirty="0"/>
              <a:t>world-writable directories on a file system with execute permission are a security risk</a:t>
            </a:r>
          </a:p>
          <a:p>
            <a:pPr lvl="2"/>
            <a:r>
              <a:rPr lang="en-US" altLang="ko-KR" dirty="0"/>
              <a:t>anyone with access to the system may place an executable and run it</a:t>
            </a:r>
            <a:br>
              <a:rPr lang="en-US" altLang="ko-KR" dirty="0"/>
            </a:br>
            <a:r>
              <a:rPr lang="en-US" altLang="ko-KR" dirty="0"/>
              <a:t>(typical scenario: webserver breach </a:t>
            </a:r>
            <a:r>
              <a:rPr lang="en-US" altLang="ko-KR" dirty="0">
                <a:sym typeface="Wingdings" panose="05000000000000000000" pitchFamily="2" charset="2"/>
              </a:rPr>
              <a:t> write script to 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r>
              <a:rPr lang="en-US" altLang="ko-KR" dirty="0">
                <a:sym typeface="Wingdings" panose="05000000000000000000" pitchFamily="2" charset="2"/>
              </a:rPr>
              <a:t>  execute it)</a:t>
            </a:r>
            <a:endParaRPr lang="en-US" altLang="ko-KR" dirty="0"/>
          </a:p>
          <a:p>
            <a:pPr lvl="2"/>
            <a:r>
              <a:rPr lang="en-US" altLang="ko-KR" dirty="0"/>
              <a:t>world-writable flag in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struct stat</a:t>
            </a:r>
            <a:r>
              <a:rPr lang="en-US" altLang="ko-KR" dirty="0"/>
              <a:t>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S_IWOTH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filesystem </a:t>
            </a:r>
            <a:r>
              <a:rPr lang="en-US" altLang="ko-KR" b="1" dirty="0"/>
              <a:t>may disallow </a:t>
            </a:r>
            <a:r>
              <a:rPr lang="en-US" altLang="ko-KR" dirty="0"/>
              <a:t>execution: </a:t>
            </a:r>
            <a:br>
              <a:rPr lang="en-US" altLang="ko-KR" dirty="0"/>
            </a:br>
            <a:r>
              <a:rPr lang="en-US" altLang="ko-KR" dirty="0"/>
              <a:t>use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/>
              <a:t> and check for </a:t>
            </a:r>
            <a:r>
              <a:rPr lang="en-US" altLang="ko-KR" b="1" dirty="0"/>
              <a:t>ST_NOEXEC</a:t>
            </a:r>
            <a:r>
              <a:rPr lang="en-US" altLang="ko-KR" dirty="0"/>
              <a:t> flag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2904" y="2154311"/>
            <a:ext cx="455765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240 Oct  8 14:32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b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+mn-lt"/>
                <a:cs typeface="Consolas" panose="020B0609020204030204" pitchFamily="49" charset="0"/>
              </a:rPr>
              <a:t>or</a:t>
            </a:r>
            <a:b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240 Oct  8 14:32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63" y="1260000"/>
            <a:ext cx="9186285" cy="5220000"/>
          </a:xfrm>
        </p:spPr>
        <p:txBody>
          <a:bodyPr/>
          <a:lstStyle/>
          <a:p>
            <a:r>
              <a:rPr lang="en-US" altLang="ko-KR" b="1" dirty="0"/>
              <a:t>Security-related settings</a:t>
            </a:r>
          </a:p>
          <a:p>
            <a:pPr lvl="1"/>
            <a:r>
              <a:rPr lang="en-US" altLang="ko-KR" dirty="0"/>
              <a:t>Set owner User ID upon execution (SUID/SGID bit)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binary executed with permissions of owner (root in this case)</a:t>
            </a:r>
            <a:br>
              <a:rPr lang="en-US" altLang="ko-KR" dirty="0"/>
            </a:br>
            <a:r>
              <a:rPr lang="en-US" altLang="ko-KR" dirty="0"/>
              <a:t>(as opposed to context of user who executes it)</a:t>
            </a:r>
          </a:p>
          <a:p>
            <a:pPr lvl="3"/>
            <a:r>
              <a:rPr lang="en-US" altLang="ko-KR" dirty="0"/>
              <a:t>useful to give temporary permissions of owner</a:t>
            </a:r>
          </a:p>
          <a:p>
            <a:pPr lvl="3"/>
            <a:r>
              <a:rPr lang="en-US" altLang="ko-KR" dirty="0"/>
              <a:t>trusted binaries owned by root must have </a:t>
            </a:r>
            <a:r>
              <a:rPr lang="en-US" altLang="ko-KR" dirty="0" err="1"/>
              <a:t>suid</a:t>
            </a:r>
            <a:r>
              <a:rPr lang="en-US" altLang="ko-KR" dirty="0"/>
              <a:t>/</a:t>
            </a:r>
            <a:r>
              <a:rPr lang="en-US" altLang="ko-KR" dirty="0" err="1"/>
              <a:t>sgid</a:t>
            </a:r>
            <a:r>
              <a:rPr lang="en-US" altLang="ko-KR" dirty="0"/>
              <a:t> bits set!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flag available in </a:t>
            </a:r>
            <a:r>
              <a:rPr lang="en-US" altLang="ko-KR" dirty="0" err="1"/>
              <a:t>struct</a:t>
            </a:r>
            <a:r>
              <a:rPr lang="en-US" altLang="ko-KR" dirty="0"/>
              <a:t>  stat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S_ISUID</a:t>
            </a:r>
            <a:r>
              <a:rPr lang="en-US" altLang="ko-KR" dirty="0"/>
              <a:t> /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S_ISGID</a:t>
            </a:r>
            <a:r>
              <a:rPr lang="en-US" altLang="ko-KR" dirty="0"/>
              <a:t>): man 2 stat, man 7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2"/>
            <a:r>
              <a:rPr lang="en-US" altLang="ko-KR" dirty="0"/>
              <a:t>filesystem may disallow SUID: </a:t>
            </a:r>
            <a:br>
              <a:rPr lang="en-US" altLang="ko-KR" dirty="0"/>
            </a:br>
            <a:r>
              <a:rPr lang="en-US" altLang="ko-KR" dirty="0"/>
              <a:t>use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/>
              <a:t> and check for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ST_NOSUID</a:t>
            </a:r>
            <a:r>
              <a:rPr lang="en-US" altLang="ko-KR" dirty="0"/>
              <a:t> flag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52904" y="2154311"/>
            <a:ext cx="584967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 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-x 1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204320 Sep  1 16:17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51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Explore SUID/SGID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248202"/>
            <a:ext cx="8820000" cy="5220000"/>
          </a:xfrm>
        </p:spPr>
        <p:txBody>
          <a:bodyPr/>
          <a:lstStyle/>
          <a:p>
            <a:r>
              <a:rPr lang="en-US" altLang="ko-KR" b="1" dirty="0"/>
              <a:t>Set user/group owner</a:t>
            </a:r>
            <a:br>
              <a:rPr lang="en-US" altLang="ko-KR" b="1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&gt;[:&lt;grp&gt;]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/>
              <a:t>Set </a:t>
            </a:r>
            <a:r>
              <a:rPr lang="en-US" altLang="ko-KR" b="1" dirty="0" err="1"/>
              <a:t>suid</a:t>
            </a:r>
            <a:r>
              <a:rPr lang="en-US" altLang="ko-KR" b="1" dirty="0"/>
              <a:t>/</a:t>
            </a:r>
            <a:r>
              <a:rPr lang="en-US" altLang="ko-KR" b="1" dirty="0" err="1"/>
              <a:t>sgid</a:t>
            </a:r>
            <a:r>
              <a:rPr lang="en-US" altLang="ko-KR" b="1" dirty="0"/>
              <a:t> bit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 err="1"/>
              <a:t>suid</a:t>
            </a:r>
            <a:r>
              <a:rPr lang="en-US" altLang="ko-KR" b="1" dirty="0"/>
              <a:t> bit</a:t>
            </a:r>
            <a:br>
              <a:rPr lang="en-US" altLang="ko-KR" b="1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4755 &lt;exe&gt;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/>
            </a:br>
            <a:r>
              <a:rPr lang="en-US" altLang="ko-KR" b="1" dirty="0" err="1"/>
              <a:t>sgid</a:t>
            </a:r>
            <a:r>
              <a:rPr lang="en-US" altLang="ko-KR" b="1" dirty="0"/>
              <a:t> bit</a:t>
            </a: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2755 &lt;exe&gt;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/>
            </a:br>
            <a:r>
              <a:rPr lang="en-US" altLang="ko-KR" b="1" dirty="0" err="1"/>
              <a:t>suid+sgid</a:t>
            </a:r>
            <a:r>
              <a:rPr lang="en-US" altLang="ko-KR" b="1" dirty="0"/>
              <a:t> bits</a:t>
            </a: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6755 &lt;exe&gt;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2662" y="1386298"/>
            <a:ext cx="5027338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whoami.c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./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User &amp; group information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User: 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Group: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Effective user: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Effective group: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tester:users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755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ls -l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total 20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3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-x 1 tester users 16000 Sep 27 02:32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1380 Sep 27 02:31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whoami.c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./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User &amp; group information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User: 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Group: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Effective user:   tester           (1001)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Effective group: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</p:txBody>
      </p:sp>
    </p:spTree>
    <p:extLst>
      <p:ext uri="{BB962C8B-B14F-4D97-AF65-F5344CB8AC3E}">
        <p14:creationId xmlns:p14="http://schemas.microsoft.com/office/powerpoint/2010/main" val="4102855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Explore SUID/GUID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whoami.c</a:t>
            </a:r>
            <a:r>
              <a:rPr lang="en-US" altLang="ko-KR" b="1" dirty="0"/>
              <a:t>: print user/group</a:t>
            </a:r>
          </a:p>
          <a:p>
            <a:pPr lvl="1"/>
            <a:r>
              <a:rPr lang="en-US" altLang="ko-KR" b="1" dirty="0"/>
              <a:t>effective user/group</a:t>
            </a:r>
            <a:br>
              <a:rPr lang="en-US" altLang="ko-KR" b="1" dirty="0"/>
            </a:br>
            <a:r>
              <a:rPr lang="en-US" altLang="ko-KR" dirty="0"/>
              <a:t>user/group under whose</a:t>
            </a:r>
            <a:br>
              <a:rPr lang="en-US" altLang="ko-KR" dirty="0"/>
            </a:br>
            <a:r>
              <a:rPr lang="en-US" altLang="ko-KR" dirty="0"/>
              <a:t>permission the process is</a:t>
            </a:r>
            <a:br>
              <a:rPr lang="en-US" altLang="ko-KR" dirty="0"/>
            </a:br>
            <a:r>
              <a:rPr lang="en-US" altLang="ko-KR" dirty="0"/>
              <a:t>executed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(real) user/group</a:t>
            </a:r>
            <a:br>
              <a:rPr lang="en-US" altLang="ko-KR" b="1" dirty="0"/>
            </a:br>
            <a:r>
              <a:rPr lang="en-US" altLang="ko-KR" dirty="0"/>
              <a:t>original user/group under</a:t>
            </a:r>
            <a:br>
              <a:rPr lang="en-US" altLang="ko-KR" dirty="0"/>
            </a:br>
            <a:r>
              <a:rPr lang="en-US" altLang="ko-KR" dirty="0"/>
              <a:t>which the process was</a:t>
            </a:r>
            <a:br>
              <a:rPr lang="en-US" altLang="ko-KR" dirty="0"/>
            </a:br>
            <a:r>
              <a:rPr lang="en-US" altLang="ko-KR" dirty="0"/>
              <a:t>started (before </a:t>
            </a:r>
            <a:r>
              <a:rPr lang="en-US" altLang="ko-KR" dirty="0" err="1"/>
              <a:t>suid</a:t>
            </a:r>
            <a:r>
              <a:rPr lang="en-US" altLang="ko-KR" dirty="0"/>
              <a:t>/</a:t>
            </a:r>
            <a:r>
              <a:rPr lang="en-US" altLang="ko-KR" dirty="0" err="1"/>
              <a:t>sgid</a:t>
            </a:r>
            <a:r>
              <a:rPr lang="en-US" altLang="ko-KR" dirty="0"/>
              <a:t>)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4126230" y="858242"/>
            <a:ext cx="4892820" cy="5591403"/>
            <a:chOff x="4107180" y="1793171"/>
            <a:chExt cx="4892820" cy="5591403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4107180" y="1793171"/>
              <a:ext cx="4892820" cy="5591403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grp.h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pwd.h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argc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char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[])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get user id, effective user id, group id, effective group id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get user and group names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char *user,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*group,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passwd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group *grp;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getpwuid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user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getpwuid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((grp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getgrgid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group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(grp-&gt;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((grp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getgrgid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(grp-&gt;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print results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("User &amp; group information\n"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"------------------------\n"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User:             %-16s (%4d)\n"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Group:            %-16s (%4d)\n"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Effective user:   %-16s (%4d)\n"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Effective group:  %-16s (%4d)\n",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user ? user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group ? group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?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?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free allocated memory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free(user); free(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 free(group); free(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51077" y="7138353"/>
              <a:ext cx="748923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0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whoami.c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520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Checking for SUID/SGID Bit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24680" y="5510212"/>
            <a:ext cx="8130639" cy="969787"/>
          </a:xfrm>
        </p:spPr>
        <p:txBody>
          <a:bodyPr/>
          <a:lstStyle/>
          <a:p>
            <a:r>
              <a:rPr lang="en-US" altLang="ko-KR" dirty="0"/>
              <a:t>for readability, no error checking performed.</a:t>
            </a:r>
            <a:endParaRPr lang="ko-KR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24681" y="1249328"/>
            <a:ext cx="8130638" cy="4086697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DIR *d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opendir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dirfd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(d);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dirent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*entry;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((entry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getNext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(d)) !=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stat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stat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entry-&gt;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                  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metadata of directory entry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AT_SYMLINK_NOFOLLOW);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(S_ISREG(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&amp;&amp;                        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it’s a regular file and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(((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sb.st_uid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S_ISUID)) ||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user is root &amp; SUID is set or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sb.st_gid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S_ISGID)))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group is root &amp; SGID is set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          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metadata of file system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(!(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dsb.f_flags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(</a:t>
            </a: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ST_NOEXEC|ST_NOSUID))) {      </a:t>
            </a:r>
            <a: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neither NOEXEC nor NOSUID are set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// dangerous configuration                       </a:t>
            </a:r>
            <a: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then this is potentially dangerous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197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File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65" y="898309"/>
            <a:ext cx="9125662" cy="5671691"/>
          </a:xfrm>
        </p:spPr>
        <p:txBody>
          <a:bodyPr/>
          <a:lstStyle/>
          <a:p>
            <a:r>
              <a:rPr lang="en-US" altLang="ko-KR" b="1" dirty="0"/>
              <a:t>POSIX ACLs are limited to access permissions for user, group, and everybody else</a:t>
            </a:r>
          </a:p>
          <a:p>
            <a:r>
              <a:rPr lang="en-US" altLang="ko-KR" b="1" dirty="0"/>
              <a:t>Extended file attributes (</a:t>
            </a:r>
            <a:r>
              <a:rPr lang="en-US" altLang="ko-KR" b="1" dirty="0" err="1"/>
              <a:t>xattrs</a:t>
            </a:r>
            <a:r>
              <a:rPr lang="en-US" altLang="ko-KR" b="1" dirty="0"/>
              <a:t>) provide an extensible and more flexible way to store meta data (including ACLs) about a file</a:t>
            </a:r>
          </a:p>
          <a:p>
            <a:pPr lvl="1"/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set/get</a:t>
            </a:r>
            <a:r>
              <a:rPr lang="ko-KR" altLang="en-US" dirty="0"/>
              <a:t> </a:t>
            </a:r>
            <a:r>
              <a:rPr lang="en-US" altLang="ko-KR" dirty="0"/>
              <a:t>ACL for a particular user (</a:t>
            </a:r>
            <a:r>
              <a:rPr lang="en-US" altLang="ko-KR" dirty="0" err="1"/>
              <a:t>setfacl</a:t>
            </a:r>
            <a:r>
              <a:rPr lang="en-US" altLang="ko-KR" dirty="0"/>
              <a:t>/</a:t>
            </a:r>
            <a:r>
              <a:rPr lang="en-US" altLang="ko-KR" dirty="0" err="1"/>
              <a:t>getfacl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xattrs</a:t>
            </a:r>
            <a:r>
              <a:rPr lang="en-US" altLang="ko-KR" dirty="0"/>
              <a:t> are key=value pairs where</a:t>
            </a:r>
          </a:p>
          <a:p>
            <a:pPr lvl="2"/>
            <a:r>
              <a:rPr lang="en-US" altLang="ko-KR" dirty="0"/>
              <a:t>key has the form “</a:t>
            </a:r>
            <a:r>
              <a:rPr lang="en-US" altLang="ko-KR" dirty="0" err="1"/>
              <a:t>namespace.attribute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dirty="0"/>
              <a:t>and value is a string</a:t>
            </a:r>
          </a:p>
          <a:p>
            <a:pPr lvl="1"/>
            <a:r>
              <a:rPr lang="en-US" altLang="ko-KR" dirty="0"/>
              <a:t>currently-defined </a:t>
            </a:r>
            <a:r>
              <a:rPr lang="en-US" altLang="ko-KR" dirty="0" err="1"/>
              <a:t>xattrs</a:t>
            </a:r>
            <a:r>
              <a:rPr lang="en-US" altLang="ko-KR" dirty="0"/>
              <a:t> </a:t>
            </a:r>
            <a:r>
              <a:rPr lang="en-US" altLang="ko-KR" dirty="0" err="1"/>
              <a:t>namepaces</a:t>
            </a:r>
            <a:r>
              <a:rPr lang="en-US" altLang="ko-KR" dirty="0"/>
              <a:t> “security”, “system”, “trusted”, and “user”</a:t>
            </a:r>
          </a:p>
          <a:p>
            <a:pPr lvl="2"/>
            <a:r>
              <a:rPr lang="en-US" altLang="ko-KR" dirty="0"/>
              <a:t>security: used by kernel modules like </a:t>
            </a:r>
            <a:r>
              <a:rPr lang="en-US" altLang="ko-KR" dirty="0" err="1"/>
              <a:t>SELinux</a:t>
            </a:r>
            <a:r>
              <a:rPr lang="en-US" altLang="ko-KR" dirty="0"/>
              <a:t> to implement advanced ACLs</a:t>
            </a:r>
          </a:p>
          <a:p>
            <a:pPr lvl="2"/>
            <a:r>
              <a:rPr lang="en-US" altLang="ko-KR" dirty="0"/>
              <a:t>system: used by the kernel to store system objects</a:t>
            </a:r>
          </a:p>
          <a:p>
            <a:pPr lvl="2"/>
            <a:r>
              <a:rPr lang="en-US" altLang="ko-KR" dirty="0"/>
              <a:t>trusted: visible only to processes with the CAP_SYS_ADMIN capability</a:t>
            </a:r>
          </a:p>
          <a:p>
            <a:pPr lvl="2"/>
            <a:r>
              <a:rPr lang="en-US" altLang="ko-KR" dirty="0"/>
              <a:t>user: store arbitrary additional information about a file such as its mime type, md5sum, character encoding, etc.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629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File ACL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05335"/>
            <a:ext cx="8820000" cy="5474665"/>
          </a:xfrm>
        </p:spPr>
        <p:txBody>
          <a:bodyPr/>
          <a:lstStyle/>
          <a:p>
            <a:r>
              <a:rPr lang="en-US" altLang="ko-KR" dirty="0"/>
              <a:t>Check whether a filesystem supports </a:t>
            </a:r>
            <a:r>
              <a:rPr lang="en-US" altLang="ko-KR" dirty="0" err="1"/>
              <a:t>xattrs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Extended ACL: set/get ACLs with </a:t>
            </a:r>
            <a:r>
              <a:rPr lang="en-US" altLang="ko-KR" dirty="0" err="1"/>
              <a:t>setfacl</a:t>
            </a:r>
            <a:r>
              <a:rPr lang="en-US" altLang="ko-KR" dirty="0"/>
              <a:t> / </a:t>
            </a:r>
            <a:r>
              <a:rPr lang="en-US" altLang="ko-KR" dirty="0" err="1"/>
              <a:t>getfacl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954" y="1617101"/>
            <a:ext cx="604845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mount | grep "/ "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/dev/sda4 on / type ext4 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cat /proc/fs/ext4/sda4/options  | grep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xattr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user_xattr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954" y="3156013"/>
            <a:ext cx="6048451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echo "Hello" &gt;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640 file.txt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-r----- 1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Mar  7 19:75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setfacl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-m u:svn:r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-r-----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Mar  7 19:75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getfacl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file: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owner: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group: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user::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user:svn:r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group::r--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mask::r--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other::---</a:t>
            </a:r>
          </a:p>
        </p:txBody>
      </p:sp>
    </p:spTree>
    <p:extLst>
      <p:ext uri="{BB962C8B-B14F-4D97-AF65-F5344CB8AC3E}">
        <p14:creationId xmlns:p14="http://schemas.microsoft.com/office/powerpoint/2010/main" val="77890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File System Attributes: 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Set/get arbitrary attributes with </a:t>
            </a:r>
            <a:r>
              <a:rPr lang="en-US" altLang="ko-KR" dirty="0" err="1"/>
              <a:t>setfattr</a:t>
            </a:r>
            <a:r>
              <a:rPr lang="en-US" altLang="ko-KR" dirty="0"/>
              <a:t>/</a:t>
            </a:r>
            <a:r>
              <a:rPr lang="en-US" altLang="ko-KR" dirty="0" err="1"/>
              <a:t>getfattr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953" y="1742850"/>
            <a:ext cx="8426167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md5sum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09f7e02f1290be211da707a266f153b3 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-n user.checksum.md5 -v 09f7e02f1290be211da707a266f153b3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-r--r--+ 1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Mar  7 19:75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file: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user.checksum.md5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-n user.checksum.md5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file: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user.checksum.md5="09f7e02f1290be211da707a266f153b3“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-x user.checksum.md5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-n user.checksum.md5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file.txt: user.checksum.md5: No such attribute</a:t>
            </a:r>
          </a:p>
        </p:txBody>
      </p:sp>
    </p:spTree>
    <p:extLst>
      <p:ext uri="{BB962C8B-B14F-4D97-AF65-F5344CB8AC3E}">
        <p14:creationId xmlns:p14="http://schemas.microsoft.com/office/powerpoint/2010/main" val="2599874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27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Files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Unix file is a sequence of m bytes:</a:t>
            </a:r>
          </a:p>
          <a:p>
            <a:pPr lvl="1"/>
            <a:r>
              <a:rPr lang="en-US" altLang="ko-KR" dirty="0"/>
              <a:t>B</a:t>
            </a:r>
            <a:r>
              <a:rPr lang="en-US" altLang="ko-KR" baseline="-20000" dirty="0"/>
              <a:t>0</a:t>
            </a:r>
            <a:r>
              <a:rPr lang="en-US" altLang="ko-KR" dirty="0"/>
              <a:t> , B</a:t>
            </a:r>
            <a:r>
              <a:rPr lang="en-US" altLang="ko-KR" baseline="-20000" dirty="0"/>
              <a:t>1</a:t>
            </a:r>
            <a:r>
              <a:rPr lang="en-US" altLang="ko-KR" dirty="0"/>
              <a:t> , B</a:t>
            </a:r>
            <a:r>
              <a:rPr lang="en-US" altLang="ko-KR" baseline="-20000" dirty="0"/>
              <a:t>2</a:t>
            </a:r>
            <a:r>
              <a:rPr lang="en-US" altLang="ko-KR" dirty="0"/>
              <a:t> , .... , B</a:t>
            </a:r>
            <a:r>
              <a:rPr lang="en-US" altLang="ko-KR" baseline="-20000" dirty="0"/>
              <a:t>k</a:t>
            </a:r>
            <a:r>
              <a:rPr lang="en-US" altLang="ko-KR" dirty="0"/>
              <a:t> , .... , B</a:t>
            </a:r>
            <a:r>
              <a:rPr lang="en-US" altLang="ko-KR" baseline="-20000" dirty="0"/>
              <a:t>m-1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Example: File containing the lower-case English alphabet a-z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46800" y="2791460"/>
          <a:ext cx="548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46800" y="4963160"/>
          <a:ext cx="548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8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28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0000" y="864262"/>
            <a:ext cx="8820000" cy="5615738"/>
          </a:xfrm>
        </p:spPr>
        <p:txBody>
          <a:bodyPr/>
          <a:lstStyle/>
          <a:p>
            <a:r>
              <a:rPr lang="en-US" altLang="ko-KR" dirty="0"/>
              <a:t>Unix concept: everything is a file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Filesystems support many “advanced” features</a:t>
            </a:r>
          </a:p>
          <a:p>
            <a:pPr lvl="1"/>
            <a:r>
              <a:rPr lang="en-US" altLang="ko-KR" dirty="0"/>
              <a:t>mount points of different filesystems under common root</a:t>
            </a:r>
          </a:p>
          <a:p>
            <a:pPr lvl="1"/>
            <a:r>
              <a:rPr lang="en-US" altLang="ko-KR" dirty="0"/>
              <a:t>mounting with different permissions</a:t>
            </a:r>
          </a:p>
          <a:p>
            <a:pPr lvl="1"/>
            <a:r>
              <a:rPr lang="en-US" altLang="ko-KR" dirty="0"/>
              <a:t>hard and soft links</a:t>
            </a:r>
          </a:p>
          <a:p>
            <a:pPr lvl="1"/>
            <a:r>
              <a:rPr lang="en-US" altLang="ko-KR" dirty="0"/>
              <a:t>set user/group id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Security</a:t>
            </a:r>
          </a:p>
          <a:p>
            <a:pPr lvl="1"/>
            <a:r>
              <a:rPr lang="en-US" altLang="ko-KR" dirty="0"/>
              <a:t>Access Control Lists (ACL) </a:t>
            </a:r>
          </a:p>
          <a:p>
            <a:pPr lvl="2"/>
            <a:r>
              <a:rPr lang="en-US" altLang="ko-KR" dirty="0"/>
              <a:t>for user, group, and other (=everybody else)</a:t>
            </a:r>
          </a:p>
          <a:p>
            <a:pPr lvl="2"/>
            <a:r>
              <a:rPr lang="en-US" altLang="ko-KR" dirty="0"/>
              <a:t>read, write, and execute permission</a:t>
            </a:r>
          </a:p>
          <a:p>
            <a:pPr lvl="1"/>
            <a:r>
              <a:rPr lang="en-US" altLang="ko-KR" dirty="0"/>
              <a:t>many “dangerous” configurations possible, especially sticky, </a:t>
            </a:r>
            <a:r>
              <a:rPr lang="en-US" altLang="ko-KR" dirty="0" err="1"/>
              <a:t>suid</a:t>
            </a:r>
            <a:r>
              <a:rPr lang="en-US" altLang="ko-KR" dirty="0"/>
              <a:t>/</a:t>
            </a:r>
            <a:r>
              <a:rPr lang="en-US" altLang="ko-KR" dirty="0" err="1"/>
              <a:t>sgid</a:t>
            </a:r>
            <a:r>
              <a:rPr lang="en-US" altLang="ko-KR" dirty="0"/>
              <a:t> bits</a:t>
            </a:r>
          </a:p>
          <a:p>
            <a:pPr lvl="1"/>
            <a:r>
              <a:rPr lang="en-US" altLang="ko-KR" dirty="0"/>
              <a:t>Extended file attributes (</a:t>
            </a:r>
            <a:r>
              <a:rPr lang="en-US" altLang="ko-KR" dirty="0" err="1"/>
              <a:t>xattrs</a:t>
            </a:r>
            <a:r>
              <a:rPr lang="en-US" altLang="ko-KR" dirty="0"/>
              <a:t>) provide finer-grained control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*nix systems, </a:t>
            </a:r>
            <a:r>
              <a:rPr lang="en-US" altLang="ko-KR" b="1" i="1" dirty="0"/>
              <a:t>everything</a:t>
            </a:r>
            <a:r>
              <a:rPr lang="en-US" altLang="ko-KR" dirty="0"/>
              <a:t> is modeled as a file</a:t>
            </a:r>
          </a:p>
          <a:p>
            <a:pPr lvl="1"/>
            <a:r>
              <a:rPr lang="en-US" altLang="ko-KR" dirty="0"/>
              <a:t>regular</a:t>
            </a:r>
            <a:r>
              <a:rPr lang="ko-KR" altLang="en-US" dirty="0"/>
              <a:t> </a:t>
            </a:r>
            <a:r>
              <a:rPr lang="en-US" altLang="ko-KR" dirty="0"/>
              <a:t>files,</a:t>
            </a:r>
            <a:r>
              <a:rPr lang="ko-KR" altLang="en-US" dirty="0"/>
              <a:t> </a:t>
            </a:r>
            <a:r>
              <a:rPr lang="en-US" altLang="ko-KR" dirty="0"/>
              <a:t>directories</a:t>
            </a:r>
          </a:p>
          <a:p>
            <a:pPr lvl="1"/>
            <a:r>
              <a:rPr lang="en-US" altLang="ko-KR" dirty="0"/>
              <a:t>network sockets</a:t>
            </a:r>
          </a:p>
          <a:p>
            <a:pPr lvl="1"/>
            <a:r>
              <a:rPr lang="en-US" altLang="ko-KR" dirty="0"/>
              <a:t>virtual file systems (/proc)</a:t>
            </a:r>
          </a:p>
          <a:p>
            <a:pPr lvl="1"/>
            <a:r>
              <a:rPr lang="en-US" altLang="ko-KR" dirty="0"/>
              <a:t>devices: disk, disk partitions</a:t>
            </a:r>
          </a:p>
          <a:p>
            <a:pPr lvl="1"/>
            <a:r>
              <a:rPr lang="en-US" altLang="ko-KR" dirty="0"/>
              <a:t>devices: memory, keyboard, mouse, display, etc.</a:t>
            </a:r>
          </a:p>
          <a:p>
            <a:pPr lvl="1"/>
            <a:r>
              <a:rPr lang="en-US" altLang="ko-KR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42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Files: Examples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I/O devices are represented as files:</a:t>
            </a:r>
          </a:p>
          <a:p>
            <a:pPr lvl="1"/>
            <a:r>
              <a:rPr lang="en-US" sz="2000" dirty="0"/>
              <a:t>/dev/</a:t>
            </a:r>
            <a:r>
              <a:rPr lang="en-US" sz="2000" dirty="0" err="1"/>
              <a:t>sda</a:t>
            </a:r>
            <a:r>
              <a:rPr lang="en-US" sz="2000" dirty="0"/>
              <a:t>		(first disk on SATA bus)</a:t>
            </a:r>
          </a:p>
          <a:p>
            <a:pPr lvl="1"/>
            <a:r>
              <a:rPr lang="en-US" sz="2000" dirty="0"/>
              <a:t>/dev/input/mice	(aggregate of all connected mice)</a:t>
            </a:r>
          </a:p>
          <a:p>
            <a:pPr lvl="1"/>
            <a:r>
              <a:rPr lang="en-US" sz="2000" dirty="0"/>
              <a:t>/dev/</a:t>
            </a:r>
            <a:r>
              <a:rPr lang="en-US" sz="2000" dirty="0" err="1"/>
              <a:t>tty</a:t>
            </a:r>
            <a:r>
              <a:rPr lang="en-US" sz="2000" dirty="0"/>
              <a:t>    	(terminal)</a:t>
            </a:r>
          </a:p>
          <a:p>
            <a:endParaRPr lang="en-US" sz="2000" dirty="0"/>
          </a:p>
          <a:p>
            <a:r>
              <a:rPr lang="en-US" sz="2000" dirty="0"/>
              <a:t>The kernel is exposed with a number of files</a:t>
            </a:r>
          </a:p>
          <a:p>
            <a:pPr lvl="1"/>
            <a:r>
              <a:rPr lang="en-US" sz="2000" dirty="0"/>
              <a:t>/dev/</a:t>
            </a:r>
            <a:r>
              <a:rPr lang="en-US" sz="2000" dirty="0" err="1"/>
              <a:t>kmem</a:t>
            </a:r>
            <a:r>
              <a:rPr lang="en-US" dirty="0"/>
              <a:t>             </a:t>
            </a:r>
            <a:r>
              <a:rPr lang="en-US" sz="2000" dirty="0"/>
              <a:t>(kernel memory image, disabled by Ubuntu by default) </a:t>
            </a:r>
          </a:p>
          <a:p>
            <a:pPr lvl="1"/>
            <a:r>
              <a:rPr lang="en-US" sz="2000" dirty="0"/>
              <a:t>/proc             	(kernel data structures)</a:t>
            </a:r>
          </a:p>
          <a:p>
            <a:pPr lvl="1"/>
            <a:endParaRPr lang="en-US" sz="2000" dirty="0"/>
          </a:p>
          <a:p>
            <a:r>
              <a:rPr lang="en-US" sz="2000" dirty="0"/>
              <a:t>System configuration is mapped as files</a:t>
            </a:r>
          </a:p>
          <a:p>
            <a:pPr lvl="1"/>
            <a:r>
              <a:rPr lang="en-US" sz="2000" dirty="0"/>
              <a:t>/sys</a:t>
            </a:r>
          </a:p>
        </p:txBody>
      </p:sp>
      <p:pic>
        <p:nvPicPr>
          <p:cNvPr id="1028" name="Picture 4" descr="3.5&quot; SATA Hard Drive HDD 500GB 1TB 2TB CCTV Computer Wholesale PC | eBay">
            <a:extLst>
              <a:ext uri="{FF2B5EF4-FFF2-40B4-BE49-F238E27FC236}">
                <a16:creationId xmlns:a16="http://schemas.microsoft.com/office/drawing/2014/main" id="{2D47E096-F713-456E-AF8E-EC627A01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75" y="576131"/>
            <a:ext cx="2015247" cy="12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2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Types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00" y="869830"/>
            <a:ext cx="8820000" cy="5725525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Regular file</a:t>
            </a:r>
          </a:p>
          <a:p>
            <a:pPr lvl="1"/>
            <a:r>
              <a:rPr lang="en-US" sz="2000" dirty="0"/>
              <a:t>File containing user/app data (binary, text, whatever)</a:t>
            </a:r>
          </a:p>
          <a:p>
            <a:pPr lvl="1"/>
            <a:r>
              <a:rPr lang="en-US" sz="2000" dirty="0"/>
              <a:t>OS does not know anything about the format (other than “sequence of bytes”)</a:t>
            </a:r>
          </a:p>
          <a:p>
            <a:pPr lvl="1"/>
            <a:endParaRPr lang="en-US" sz="2000" b="1" dirty="0"/>
          </a:p>
          <a:p>
            <a:r>
              <a:rPr lang="en-US" sz="2000" b="1" dirty="0"/>
              <a:t>Directory file</a:t>
            </a:r>
          </a:p>
          <a:p>
            <a:pPr lvl="1"/>
            <a:r>
              <a:rPr lang="en-US" sz="2000" dirty="0"/>
              <a:t>A file that contains the names and locations (</a:t>
            </a:r>
            <a:r>
              <a:rPr lang="en-US" sz="2000" dirty="0" err="1"/>
              <a:t>i</a:t>
            </a:r>
            <a:r>
              <a:rPr lang="en-US" sz="2000" dirty="0"/>
              <a:t>-numbers) of the</a:t>
            </a:r>
            <a:r>
              <a:rPr lang="ko-KR" altLang="en-US" sz="2000" dirty="0"/>
              <a:t> </a:t>
            </a:r>
            <a:r>
              <a:rPr lang="en-US" altLang="ko-KR" sz="2000" dirty="0"/>
              <a:t>files</a:t>
            </a:r>
            <a:r>
              <a:rPr lang="ko-KR" altLang="en-US" sz="2000" dirty="0"/>
              <a:t> </a:t>
            </a:r>
            <a:r>
              <a:rPr lang="en-US" altLang="ko-KR" sz="2000" dirty="0"/>
              <a:t>in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directory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Device file</a:t>
            </a:r>
          </a:p>
          <a:p>
            <a:pPr lvl="1"/>
            <a:r>
              <a:rPr lang="en-US" sz="2000" dirty="0"/>
              <a:t>Character special files: process sequentially, one char at a time, devices that don’t need random access (e.g. t</a:t>
            </a:r>
            <a:r>
              <a:rPr lang="en-US" altLang="ko-KR" dirty="0"/>
              <a:t>erminals, serial ports, keyboards, mice, sound cards, etc.)</a:t>
            </a:r>
            <a:endParaRPr lang="en-US" sz="2000" dirty="0"/>
          </a:p>
          <a:p>
            <a:pPr lvl="1"/>
            <a:r>
              <a:rPr lang="en-US" sz="2000" dirty="0"/>
              <a:t>Block special files: process </a:t>
            </a:r>
            <a:r>
              <a:rPr lang="en-US" altLang="ko-KR" dirty="0"/>
              <a:t>data in fixed-size blocks, allow random access (e.g., hard disks, USB drives, CD/DVD drives)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FIFO (named pipe)</a:t>
            </a:r>
          </a:p>
          <a:p>
            <a:pPr lvl="1"/>
            <a:r>
              <a:rPr lang="en-US" sz="2000" dirty="0"/>
              <a:t>A file type used for inter-process communication (exists only at memory unlike regular files)</a:t>
            </a:r>
          </a:p>
          <a:p>
            <a:pPr lvl="1"/>
            <a:r>
              <a:rPr lang="en-US" sz="2000" dirty="0"/>
              <a:t>Data written to a FIFO file by one process can be read by another in the same order </a:t>
            </a:r>
          </a:p>
          <a:p>
            <a:pPr lvl="1"/>
            <a:r>
              <a:rPr lang="en-US" sz="1700" dirty="0" err="1">
                <a:latin typeface="Consolas" panose="020B0609020204030204" pitchFamily="49" charset="0"/>
              </a:rPr>
              <a:t>mkfifo</a:t>
            </a:r>
            <a:r>
              <a:rPr lang="ko-KR" altLang="en-US" sz="1700" dirty="0">
                <a:latin typeface="Consolas" panose="020B0609020204030204" pitchFamily="49" charset="0"/>
              </a:rPr>
              <a:t>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r>
              <a:rPr lang="en-US" altLang="ko-KR" sz="1700" dirty="0">
                <a:latin typeface="Consolas" panose="020B0609020204030204" pitchFamily="49" charset="0"/>
              </a:rPr>
              <a:t>; </a:t>
            </a:r>
            <a:r>
              <a:rPr lang="en-US" altLang="ko-KR" sz="1700" dirty="0" err="1">
                <a:latin typeface="Consolas" panose="020B0609020204030204" pitchFamily="49" charset="0"/>
              </a:rPr>
              <a:t>gzip</a:t>
            </a:r>
            <a:r>
              <a:rPr lang="en-US" altLang="ko-KR" sz="1700" dirty="0">
                <a:latin typeface="Consolas" panose="020B0609020204030204" pitchFamily="49" charset="0"/>
              </a:rPr>
              <a:t> –c &lt;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r>
              <a:rPr lang="en-US" altLang="ko-KR" sz="1700" dirty="0">
                <a:latin typeface="Consolas" panose="020B0609020204030204" pitchFamily="49" charset="0"/>
              </a:rPr>
              <a:t> &gt; abc.gz&amp;; cat document.txt &gt;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r>
              <a:rPr lang="en-US" altLang="ko-KR" sz="1700" dirty="0">
                <a:latin typeface="Consolas" panose="020B0609020204030204" pitchFamily="49" charset="0"/>
              </a:rPr>
              <a:t>; rm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br>
              <a:rPr lang="en-US" sz="1700" dirty="0">
                <a:latin typeface="Consolas" panose="020B0609020204030204" pitchFamily="49" charset="0"/>
              </a:rPr>
            </a:b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2000" b="1" dirty="0"/>
              <a:t>Socket</a:t>
            </a:r>
          </a:p>
          <a:p>
            <a:pPr lvl="1"/>
            <a:r>
              <a:rPr lang="en-US" sz="2000" dirty="0"/>
              <a:t>A file type used for (local or networked) communication between processes</a:t>
            </a:r>
          </a:p>
          <a:p>
            <a:pPr lvl="1"/>
            <a:r>
              <a:rPr lang="en-US" dirty="0"/>
              <a:t>Similar to FIFO files, but supports bidirectional communication even across networks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3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Key Features</a:t>
            </a:r>
          </a:p>
          <a:p>
            <a:pPr lvl="1"/>
            <a:r>
              <a:rPr lang="en-US" sz="2000" dirty="0"/>
              <a:t>Design concept: All input and output is handled in a consistent and </a:t>
            </a:r>
            <a:br>
              <a:rPr lang="en-US" sz="2000" dirty="0"/>
            </a:br>
            <a:r>
              <a:rPr lang="en-US" sz="2000" dirty="0"/>
              <a:t>uniform way</a:t>
            </a:r>
          </a:p>
          <a:p>
            <a:pPr lvl="1"/>
            <a:r>
              <a:rPr lang="en-US" sz="2000" dirty="0"/>
              <a:t>Elegant mapping of files to devices allows kernel to export simple </a:t>
            </a:r>
            <a:br>
              <a:rPr lang="en-US" sz="2000" dirty="0"/>
            </a:br>
            <a:r>
              <a:rPr lang="en-US" sz="2000" dirty="0"/>
              <a:t>interface called Unix I/O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 algn="ctr">
              <a:buNone/>
            </a:pPr>
            <a:r>
              <a:rPr lang="en-US" altLang="ko-KR" sz="2800" b="1" dirty="0"/>
              <a:t>One single file interface to interact with any kind of device</a:t>
            </a:r>
            <a:endParaRPr lang="en-US" altLang="ko-KR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22187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19309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6877</TotalTime>
  <Words>5578</Words>
  <Application>Microsoft Office PowerPoint</Application>
  <PresentationFormat>화면 슬라이드 쇼(4:3)</PresentationFormat>
  <Paragraphs>767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Monotype Sorts</vt:lpstr>
      <vt:lpstr>굴림</vt:lpstr>
      <vt:lpstr>Arial</vt:lpstr>
      <vt:lpstr>Calibri</vt:lpstr>
      <vt:lpstr>Consolas</vt:lpstr>
      <vt:lpstr>Helvetica</vt:lpstr>
      <vt:lpstr>Times New Roman</vt:lpstr>
      <vt:lpstr>Verdana</vt:lpstr>
      <vt:lpstr>Webdings</vt:lpstr>
      <vt:lpstr>Wingdings</vt:lpstr>
      <vt:lpstr>4190.203.System.Programming</vt:lpstr>
      <vt:lpstr>Input/Output   Unix Filesystem Concepts</vt:lpstr>
      <vt:lpstr>Lecture Outline</vt:lpstr>
      <vt:lpstr>The Unix File Concept</vt:lpstr>
      <vt:lpstr>Unix Files</vt:lpstr>
      <vt:lpstr>Unix Files</vt:lpstr>
      <vt:lpstr>Unix Files: Examples</vt:lpstr>
      <vt:lpstr>Unix File Types</vt:lpstr>
      <vt:lpstr>Unix I/O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# of Hard Links of a Directory</vt:lpstr>
      <vt:lpstr>Filesystem Hierarchy Standard (FHS) </vt:lpstr>
      <vt:lpstr>Filesystem Hierarchy Standard (FHS)</vt:lpstr>
      <vt:lpstr>Filesystem Hierarchy Standard (FHS) </vt:lpstr>
      <vt:lpstr>Filesystem Hierarchy Standard (FHS) </vt:lpstr>
      <vt:lpstr>Filesystem Hierarchy Standard (FHS) </vt:lpstr>
      <vt:lpstr>Filesystem Hierarchy Standard (FHS) </vt:lpstr>
      <vt:lpstr>Filesystems and Security</vt:lpstr>
      <vt:lpstr>Filesystems and Security</vt:lpstr>
      <vt:lpstr>Filesystems and Security</vt:lpstr>
      <vt:lpstr>Filesystems and Security</vt:lpstr>
      <vt:lpstr>Filesystems and Security</vt:lpstr>
      <vt:lpstr>Filesystems and Security</vt:lpstr>
      <vt:lpstr>Example: Explore SUID/SGID</vt:lpstr>
      <vt:lpstr>Example: Explore SUID/GUID</vt:lpstr>
      <vt:lpstr>Example: Checking for SUID/SGID Bit</vt:lpstr>
      <vt:lpstr>Extended File Attributes</vt:lpstr>
      <vt:lpstr>Extended File ACL</vt:lpstr>
      <vt:lpstr>Extended File System Attributes: User</vt:lpstr>
      <vt:lpstr>Class Summary</vt:lpstr>
      <vt:lpstr>Summary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은수 여</cp:lastModifiedBy>
  <cp:revision>284</cp:revision>
  <cp:lastPrinted>2011-11-15T11:06:53Z</cp:lastPrinted>
  <dcterms:created xsi:type="dcterms:W3CDTF">2012-03-04T01:38:51Z</dcterms:created>
  <dcterms:modified xsi:type="dcterms:W3CDTF">2025-04-20T07:52:12Z</dcterms:modified>
</cp:coreProperties>
</file>