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8"/>
  </p:notesMasterIdLst>
  <p:handoutMasterIdLst>
    <p:handoutMasterId r:id="rId29"/>
  </p:handoutMasterIdLst>
  <p:sldIdLst>
    <p:sldId id="458" r:id="rId2"/>
    <p:sldId id="459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5" r:id="rId26"/>
    <p:sldId id="486" r:id="rId2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5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7"/>
    <a:srgbClr val="C1FFDD"/>
    <a:srgbClr val="FFFF99"/>
    <a:srgbClr val="EFBFBF"/>
    <a:srgbClr val="FCF0D8"/>
    <a:srgbClr val="BDFFBD"/>
    <a:srgbClr val="E5FFF1"/>
    <a:srgbClr val="FF0000"/>
    <a:srgbClr val="BDEBFF"/>
    <a:srgbClr val="75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6" autoAdjust="0"/>
    <p:restoredTop sz="85954" autoAdjust="0"/>
  </p:normalViewPr>
  <p:slideViewPr>
    <p:cSldViewPr snapToGrid="0">
      <p:cViewPr varScale="1">
        <p:scale>
          <a:sx n="118" d="100"/>
          <a:sy n="118" d="100"/>
        </p:scale>
        <p:origin x="708" y="88"/>
      </p:cViewPr>
      <p:guideLst>
        <p:guide orient="horz" pos="806"/>
        <p:guide pos="5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6235" y="22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-1" y="2"/>
            <a:ext cx="7099300" cy="302759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r>
              <a:rPr lang="en-US" altLang="ko-KR" dirty="0">
                <a:latin typeface="+mn-lt"/>
                <a:cs typeface="Helvetica" panose="020B0604020202020204" pitchFamily="34" charset="0"/>
              </a:rPr>
              <a:t>M1522.000800 System Programming				                        Fall 2023</a:t>
            </a:r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6" y="9916356"/>
            <a:ext cx="3077137" cy="316612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E0BE021E-39A0-4814-B36A-67EEA3EA55C2}" type="slidenum">
              <a:rPr lang="ko-KR" altLang="en-US" smtClean="0">
                <a:latin typeface="+mn-lt"/>
                <a:cs typeface="Helvetica" panose="020B0604020202020204" pitchFamily="34" charset="0"/>
              </a:rPr>
              <a:pPr/>
              <a:t>‹#›</a:t>
            </a:fld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6357"/>
            <a:ext cx="1937232" cy="3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7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2265"/>
            <a:ext cx="5680103" cy="46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fld id="{ADE366E9-530F-4854-ABD9-8C5406C2A08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469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75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2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10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13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0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61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80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38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2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84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32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3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051563"/>
            <a:ext cx="8458200" cy="2775857"/>
          </a:xfrm>
        </p:spPr>
        <p:txBody>
          <a:bodyPr/>
          <a:lstStyle>
            <a:lvl1pPr algn="ctr">
              <a:defRPr sz="430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3149996" y="6532562"/>
            <a:ext cx="2844048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ko-KR" sz="1000" b="1" baseline="0" dirty="0">
                <a:solidFill>
                  <a:srgbClr val="006699"/>
                </a:solidFill>
                <a:latin typeface="+mn-lt"/>
              </a:rPr>
              <a:t>M1522.000800 System Programming, Spring 2025</a:t>
            </a:r>
            <a:endParaRPr lang="en-US" altLang="ko-KR" sz="1000" b="1" dirty="0">
              <a:solidFill>
                <a:srgbClr val="006699"/>
              </a:solidFill>
              <a:latin typeface="+mn-lt"/>
            </a:endParaRPr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266700" y="4005743"/>
            <a:ext cx="8610600" cy="179388"/>
            <a:chOff x="125" y="1865"/>
            <a:chExt cx="5424" cy="11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1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41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>
                  <a:lumMod val="50000"/>
                </a:schemeClr>
              </a:buClr>
              <a:defRPr sz="2000"/>
            </a:lvl1pPr>
            <a:lvl2pPr>
              <a:buClr>
                <a:schemeClr val="bg2"/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2000"/>
            </a:lvl3pPr>
            <a:lvl4pPr>
              <a:defRPr sz="2000"/>
            </a:lvl4pPr>
            <a:lvl5pPr marL="1771650" indent="-228600">
              <a:buClr>
                <a:schemeClr val="tx1"/>
              </a:buClr>
              <a:buFont typeface="Helvetica" pitchFamily="34" charset="0"/>
              <a:buChar char="−"/>
              <a:defRPr sz="20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wrap="square" anchor="t"/>
          <a:lstStyle>
            <a:lvl1pPr algn="l">
              <a:defRPr sz="4000" b="1" cap="none" baseline="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5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27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08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02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288000"/>
            <a:ext cx="882031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000" y="1260000"/>
            <a:ext cx="8820000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5715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09135" y="6549250"/>
            <a:ext cx="325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4BC02FA7-EE0C-4C52-8B97-3D9960760D62}" type="slidenum">
              <a:rPr lang="en-US" altLang="ko-KR" sz="900" b="1" smtClean="0">
                <a:solidFill>
                  <a:srgbClr val="006699"/>
                </a:solidFill>
                <a:latin typeface="+mn-lt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67" y="6511141"/>
            <a:ext cx="1854926" cy="307051"/>
          </a:xfrm>
          <a:prstGeom prst="rect">
            <a:avLst/>
          </a:prstGeom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80000" y="6549250"/>
            <a:ext cx="2487911" cy="230832"/>
          </a:xfrm>
          <a:prstGeom prst="rect">
            <a:avLst/>
          </a:prstGeom>
          <a:noFill/>
          <a:ln>
            <a:noFill/>
          </a:ln>
        </p:spPr>
        <p:txBody>
          <a:bodyPr wrap="non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900" b="1" dirty="0">
                <a:solidFill>
                  <a:srgbClr val="006699"/>
                </a:solidFill>
                <a:latin typeface="+mn-lt"/>
              </a:rPr>
              <a:t>M1522.000800 System Programming, Spring 2025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n-lt"/>
          <a:ea typeface="ＭＳ Ｐゴシック" charset="-128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50000"/>
          </a:schemeClr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latinLnBrk="0" hangingPunct="1">
        <a:spcBef>
          <a:spcPct val="35000"/>
        </a:spcBef>
        <a:spcAft>
          <a:spcPct val="0"/>
        </a:spcAft>
        <a:buClr>
          <a:schemeClr val="bg2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75000"/>
          </a:schemeClr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1" fontAlgn="base" latinLnBrk="0" hangingPunct="1">
        <a:spcBef>
          <a:spcPct val="35000"/>
        </a:spcBef>
        <a:spcAft>
          <a:spcPct val="0"/>
        </a:spcAft>
        <a:buClrTx/>
        <a:buSzPct val="75000"/>
        <a:buFont typeface="Helvetica" pitchFamily="34" charset="0"/>
        <a:buChar char="−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 err="1"/>
              <a:t>Input/Output</a:t>
            </a:r>
            <a:br>
              <a:rPr lang="en-US" altLang="ko-KR" sz="3200" dirty="0"/>
            </a:b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4800" dirty="0"/>
              <a:t>Files and Directories</a:t>
            </a:r>
            <a:endParaRPr lang="ko-KR" altLang="en-US" sz="4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774" y="4340357"/>
            <a:ext cx="4534968" cy="20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26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Directories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9581" y="1260000"/>
            <a:ext cx="9177895" cy="5220000"/>
          </a:xfrm>
        </p:spPr>
        <p:txBody>
          <a:bodyPr/>
          <a:lstStyle/>
          <a:p>
            <a:r>
              <a:rPr lang="en-US" altLang="ko-KR" dirty="0"/>
              <a:t>C standard library functions to deal with directories (headers </a:t>
            </a:r>
            <a:r>
              <a:rPr lang="en-US" altLang="ko-KR" dirty="0" err="1"/>
              <a:t>dirent.h</a:t>
            </a:r>
            <a:r>
              <a:rPr lang="en-US" altLang="ko-KR" dirty="0"/>
              <a:t>, sys/</a:t>
            </a:r>
            <a:r>
              <a:rPr lang="en-US" altLang="ko-KR" dirty="0" err="1"/>
              <a:t>types.h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endParaRPr lang="ko-KR" altLang="en-US" i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17037" y="2166543"/>
          <a:ext cx="7945926" cy="3344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6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API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Variants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Open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DIR*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opendir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*name)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fdopendir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Read entry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dirent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readdir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(DIR *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dirp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Close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closedir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(DIR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dirp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Retrieve descriptor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dirfd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(DIR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dirp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Make directory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mkdir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*pathname,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mode)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mkdirat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09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Directories and File Metadata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57200" y="966744"/>
            <a:ext cx="8153400" cy="5293757"/>
            <a:chOff x="457200" y="966744"/>
            <a:chExt cx="8153400" cy="5293757"/>
          </a:xfrm>
        </p:grpSpPr>
        <p:sp>
          <p:nvSpPr>
            <p:cNvPr id="663556" name="Text Box 4"/>
            <p:cNvSpPr txBox="1">
              <a:spLocks noChangeArrowheads="1"/>
            </p:cNvSpPr>
            <p:nvPr/>
          </p:nvSpPr>
          <p:spPr bwMode="auto">
            <a:xfrm>
              <a:off x="457200" y="966744"/>
              <a:ext cx="8153400" cy="5293757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&lt;…&gt;</a:t>
              </a:r>
            </a:p>
            <a:p>
              <a:endParaRPr lang="en-US" sz="13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3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main(</a:t>
              </a:r>
              <a:r>
                <a:rPr lang="en-US" sz="13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3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argc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, char *</a:t>
              </a:r>
              <a:r>
                <a:rPr lang="en-US" sz="13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[])</a:t>
              </a:r>
            </a:p>
            <a:p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 DIR *</a:t>
              </a:r>
              <a:r>
                <a:rPr lang="en-US" sz="13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dir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3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opendir</a:t>
              </a:r>
              <a:r>
                <a:rPr lang="en-US" sz="13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3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argc</a:t>
              </a:r>
              <a:r>
                <a:rPr lang="en-US" sz="13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&gt; 1 ? </a:t>
              </a:r>
              <a:r>
                <a:rPr lang="en-US" sz="13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3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[1] : ".")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 if (</a:t>
              </a:r>
              <a:r>
                <a:rPr lang="en-US" sz="13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dir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== NULL) { </a:t>
              </a:r>
              <a:r>
                <a:rPr lang="en-US" sz="13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perror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("Cannot open directory"); return EXIT_FAILURE; }</a:t>
              </a:r>
            </a:p>
            <a:p>
              <a:endParaRPr lang="en-US" sz="13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3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3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dd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3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dirfd</a:t>
              </a:r>
              <a:r>
                <a:rPr lang="en-US" sz="13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3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dir</a:t>
              </a:r>
              <a:r>
                <a:rPr lang="en-US" sz="13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endParaRPr lang="en-US" sz="13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3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struct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3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dirent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*e;</a:t>
              </a:r>
            </a:p>
            <a:p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3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errno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= 0;</a:t>
              </a:r>
            </a:p>
            <a:p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 while ((e = </a:t>
              </a:r>
              <a:r>
                <a:rPr lang="en-US" sz="13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readdir</a:t>
              </a:r>
              <a:r>
                <a:rPr lang="en-US" sz="13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3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dir</a:t>
              </a:r>
              <a:r>
                <a:rPr lang="en-US" sz="13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) != NULL) {</a:t>
              </a:r>
            </a:p>
            <a:p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struct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stat </a:t>
              </a:r>
              <a:r>
                <a:rPr lang="en-US" sz="13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sb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   if (</a:t>
              </a:r>
              <a:r>
                <a:rPr lang="en-US" sz="13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fstatat</a:t>
              </a:r>
              <a:r>
                <a:rPr lang="en-US" sz="13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3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dd</a:t>
              </a:r>
              <a:r>
                <a:rPr lang="en-US" sz="13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, e-&gt;</a:t>
              </a:r>
              <a:r>
                <a:rPr lang="en-US" sz="13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d_name</a:t>
              </a:r>
              <a:r>
                <a:rPr lang="en-US" sz="13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, &amp;</a:t>
              </a:r>
              <a:r>
                <a:rPr lang="en-US" sz="13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sb</a:t>
              </a:r>
              <a:r>
                <a:rPr lang="en-US" sz="13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, 0)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&lt; 0) {</a:t>
              </a:r>
            </a:p>
            <a:p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3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perror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("Cannot stat file");</a:t>
              </a:r>
            </a:p>
            <a:p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   } else {</a:t>
              </a:r>
            </a:p>
            <a:p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3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("  %-32s %10ld\n", e-&gt;</a:t>
              </a:r>
              <a:r>
                <a:rPr lang="en-US" sz="13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d_name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3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sb.st_size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   }</a:t>
              </a:r>
            </a:p>
            <a:p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errno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= 0;</a:t>
              </a:r>
            </a:p>
            <a:p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 }</a:t>
              </a:r>
            </a:p>
            <a:p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 if (</a:t>
              </a:r>
              <a:r>
                <a:rPr lang="en-US" sz="13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errno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!= 0) </a:t>
              </a:r>
              <a:r>
                <a:rPr lang="en-US" sz="13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perror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("Cannot enumerate directory");</a:t>
              </a:r>
            </a:p>
            <a:p>
              <a:endParaRPr lang="en-US" sz="13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3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closedir</a:t>
              </a:r>
              <a:r>
                <a:rPr lang="en-US" sz="13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3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dir</a:t>
              </a:r>
              <a:r>
                <a:rPr lang="en-US" sz="13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endParaRPr lang="en-US" sz="13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  return EXIT_SUCCESS;</a:t>
              </a:r>
            </a:p>
            <a:p>
              <a:r>
                <a:rPr lang="en-US" sz="13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03593" y="5968113"/>
              <a:ext cx="100700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statter.c</a:t>
              </a:r>
              <a:endPara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5993386" y="2324649"/>
            <a:ext cx="2951831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statter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opt                   4096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sys                      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proc                     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devnull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64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4096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lib64                12288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home                  4096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.                     4096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data                  4096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4096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lost+found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16384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..                    4096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dev                   4300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427024947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File Management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874" y="402206"/>
            <a:ext cx="4073287" cy="183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3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the Unix Kernel Represents Open Files</a:t>
            </a:r>
          </a:p>
        </p:txBody>
      </p:sp>
      <p:sp>
        <p:nvSpPr>
          <p:cNvPr id="664619" name="Rectangle 4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descriptors referencing two distinct open disk files. Descriptor 1 (</a:t>
            </a:r>
            <a:r>
              <a:rPr lang="en-US" dirty="0" err="1"/>
              <a:t>stdout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points to terminal, and descriptor 4 points to open disk file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668903" y="2667000"/>
            <a:ext cx="2273379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[one table per process]</a:t>
            </a: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3198395" y="2667000"/>
            <a:ext cx="2454518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5789195" y="2667000"/>
            <a:ext cx="2454518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refcnt=1</a:t>
            </a: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59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pos</a:t>
            </a:r>
          </a:p>
        </p:txBody>
      </p:sp>
      <p:sp>
        <p:nvSpPr>
          <p:cNvPr id="66460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refcnt=1</a:t>
            </a: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228600" y="4084737"/>
            <a:ext cx="78098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228600" y="3856137"/>
            <a:ext cx="78098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34963" y="3627537"/>
            <a:ext cx="68159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type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access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size</a:t>
            </a:r>
          </a:p>
        </p:txBody>
      </p:sp>
      <p:sp>
        <p:nvSpPr>
          <p:cNvPr id="66461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3758514" y="3368188"/>
            <a:ext cx="142808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A (terminal)</a:t>
            </a:r>
          </a:p>
        </p:txBody>
      </p:sp>
      <p:sp>
        <p:nvSpPr>
          <p:cNvPr id="664617" name="Text Box 41"/>
          <p:cNvSpPr txBox="1">
            <a:spLocks noChangeArrowheads="1"/>
          </p:cNvSpPr>
          <p:nvPr/>
        </p:nvSpPr>
        <p:spPr bwMode="auto">
          <a:xfrm>
            <a:off x="3766752" y="5044588"/>
            <a:ext cx="113043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B (disk)</a:t>
            </a: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7865731" y="3833811"/>
            <a:ext cx="914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i="1" dirty="0">
                <a:latin typeface="+mn-lt"/>
              </a:rPr>
              <a:t>Info in 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400" i="1" dirty="0" err="1">
                <a:latin typeface="+mn-lt"/>
              </a:rPr>
              <a:t>struct</a:t>
            </a:r>
            <a:endParaRPr lang="en-US" sz="1600" i="1" dirty="0">
              <a:latin typeface="+mn-lt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7611076" y="3641725"/>
            <a:ext cx="200513" cy="1196356"/>
          </a:xfrm>
          <a:prstGeom prst="rightBrace">
            <a:avLst>
              <a:gd name="adj1" fmla="val 2287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802B93-9808-4AD7-A037-079CA40BA293}"/>
              </a:ext>
            </a:extLst>
          </p:cNvPr>
          <p:cNvSpPr txBox="1"/>
          <p:nvPr/>
        </p:nvSpPr>
        <p:spPr>
          <a:xfrm>
            <a:off x="5789195" y="2168723"/>
            <a:ext cx="2911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in-memory metadata for a file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C2B1998-1EDB-41F5-BFAE-2081CE1427EC}"/>
              </a:ext>
            </a:extLst>
          </p:cNvPr>
          <p:cNvCxnSpPr>
            <a:stCxn id="3" idx="2"/>
          </p:cNvCxnSpPr>
          <p:nvPr/>
        </p:nvCxnSpPr>
        <p:spPr bwMode="auto">
          <a:xfrm flipH="1">
            <a:off x="6795032" y="2476500"/>
            <a:ext cx="449850" cy="2945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5669400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distinct descriptors sharing the same disk file through two distinct open </a:t>
            </a:r>
            <a:br>
              <a:rPr lang="en-US" dirty="0"/>
            </a:br>
            <a:r>
              <a:rPr lang="en-US" dirty="0"/>
              <a:t>file table entries</a:t>
            </a:r>
          </a:p>
          <a:p>
            <a:pPr lvl="1"/>
            <a:r>
              <a:rPr lang="en-US" dirty="0"/>
              <a:t>E.g., Calling open twice with the same filename argument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0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3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4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668903" y="2667000"/>
            <a:ext cx="2273379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[one table per process]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3198395" y="2667000"/>
            <a:ext cx="2454518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[shared by all processes]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789195" y="2667000"/>
            <a:ext cx="2454518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[shared by all processes]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pos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refcnt=1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 flipV="1">
            <a:off x="2116138" y="3657595"/>
            <a:ext cx="1752600" cy="7334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pos</a:t>
            </a: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refcnt=1</a:t>
            </a: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>
            <a:off x="2116138" y="4683125"/>
            <a:ext cx="1770062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228600" y="4084737"/>
            <a:ext cx="78098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stderr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228600" y="3856137"/>
            <a:ext cx="78098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334963" y="3627537"/>
            <a:ext cx="68159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access</a:t>
            </a: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size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type</a:t>
            </a: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3758514" y="3368188"/>
            <a:ext cx="111068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A (disk)</a:t>
            </a: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3766752" y="5044588"/>
            <a:ext cx="111068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A (disk)</a:t>
            </a:r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 flipV="1">
            <a:off x="4706938" y="3641725"/>
            <a:ext cx="1770062" cy="18446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39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Redirection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I/O redirection is one of the core concepts of Unix</a:t>
            </a:r>
          </a:p>
          <a:p>
            <a:pPr marL="457200" lvl="1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ls &gt; output.txt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ls | sort –R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cat &lt; input.txt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altLang="ko-KR" dirty="0"/>
              <a:t>How does a shell implement I/O redirection?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1742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Descriptor Manipulation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0" y="1279525"/>
            <a:ext cx="9899789" cy="5220000"/>
          </a:xfrm>
        </p:spPr>
        <p:txBody>
          <a:bodyPr/>
          <a:lstStyle/>
          <a:p>
            <a:r>
              <a:rPr lang="en-US" altLang="ko-KR" dirty="0"/>
              <a:t>C standard library functions allow manipulation of file descriptors (header </a:t>
            </a:r>
            <a:r>
              <a:rPr lang="en-US" altLang="ko-KR" dirty="0" err="1"/>
              <a:t>unistd.h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endParaRPr lang="ko-KR" altLang="en-US" i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17037" y="2228169"/>
          <a:ext cx="7634757" cy="3160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7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0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Operation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API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Remarks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Duplicate </a:t>
                      </a:r>
                      <a:b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 descriptor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dup(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oldfd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  <a:cs typeface="Consolas" panose="020B0609020204030204" pitchFamily="49" charset="0"/>
                        </a:rPr>
                        <a:t>Returned </a:t>
                      </a:r>
                      <a:r>
                        <a:rPr lang="en-US" altLang="ko-KR" sz="1600" dirty="0" err="1">
                          <a:latin typeface="+mn-lt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altLang="ko-KR" sz="1600" dirty="0">
                          <a:latin typeface="+mn-lt"/>
                          <a:cs typeface="Consolas" panose="020B0609020204030204" pitchFamily="49" charset="0"/>
                        </a:rPr>
                        <a:t> points to same entry in open file table as </a:t>
                      </a:r>
                      <a:r>
                        <a:rPr lang="en-US" altLang="ko-KR" sz="1600" dirty="0" err="1">
                          <a:latin typeface="+mn-lt"/>
                          <a:cs typeface="Consolas" panose="020B0609020204030204" pitchFamily="49" charset="0"/>
                        </a:rPr>
                        <a:t>oldfd</a:t>
                      </a:r>
                      <a:endParaRPr lang="ko-KR" altLang="en-US" sz="16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Duplicate </a:t>
                      </a:r>
                      <a:b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descriptor to specific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dup2(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oldfd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newfd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  <a:cs typeface="Consolas" panose="020B0609020204030204" pitchFamily="49" charset="0"/>
                        </a:rPr>
                        <a:t>Entry</a:t>
                      </a:r>
                      <a:r>
                        <a:rPr lang="en-US" altLang="ko-KR" sz="1600" baseline="0" dirty="0">
                          <a:latin typeface="+mn-lt"/>
                          <a:cs typeface="Consolas" panose="020B0609020204030204" pitchFamily="49" charset="0"/>
                        </a:rPr>
                        <a:t> in </a:t>
                      </a:r>
                      <a:r>
                        <a:rPr lang="en-US" altLang="ko-KR" sz="1600" baseline="0" dirty="0" err="1">
                          <a:latin typeface="+mn-lt"/>
                          <a:cs typeface="Consolas" panose="020B0609020204030204" pitchFamily="49" charset="0"/>
                        </a:rPr>
                        <a:t>newfd</a:t>
                      </a:r>
                      <a:r>
                        <a:rPr lang="en-US" altLang="ko-KR" sz="1600" baseline="0" dirty="0">
                          <a:latin typeface="+mn-lt"/>
                          <a:cs typeface="Consolas" panose="020B0609020204030204" pitchFamily="49" charset="0"/>
                        </a:rPr>
                        <a:t> is overwritten with value in </a:t>
                      </a:r>
                      <a:r>
                        <a:rPr lang="en-US" altLang="ko-KR" sz="1600" baseline="0" dirty="0" err="1">
                          <a:latin typeface="+mn-lt"/>
                          <a:cs typeface="Consolas" panose="020B0609020204030204" pitchFamily="49" charset="0"/>
                        </a:rPr>
                        <a:t>oldfd</a:t>
                      </a:r>
                      <a:endParaRPr lang="ko-KR" altLang="en-US" sz="16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3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Retrieve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b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 descriptor of file stream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fileno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 *stream)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78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Descriptor Manipulation: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dup()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open("file.txt", O_RDONLY, 0);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fd2 =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dup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607369" y="2264477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07369" y="2493077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07369" y="2721677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607369" y="2950277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607369" y="3178877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997769" y="2264477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0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997769" y="2493077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1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997769" y="2721677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2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997769" y="2950277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3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997769" y="3178877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4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145927" y="1791845"/>
            <a:ext cx="152099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Descriptor table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798208" y="1791845"/>
            <a:ext cx="145655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Open file table 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7500417" y="1791845"/>
            <a:ext cx="123373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v-node table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969569" y="2556577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pos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969569" y="2861377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refcnt=1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969569" y="3166177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...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2929631" y="2251775"/>
            <a:ext cx="2039938" cy="8159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4969569" y="2251777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1336408" y="2678914"/>
            <a:ext cx="78098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stderr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1336408" y="2450314"/>
            <a:ext cx="78098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435794" y="2221714"/>
            <a:ext cx="68159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flipV="1">
            <a:off x="5887144" y="2235902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7577831" y="2223202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access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7577831" y="3137602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...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7577831" y="2528002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size</a:t>
            </a: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7577831" y="2832802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type</a:t>
            </a: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2607369" y="4839687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2607369" y="5068287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2607369" y="5296887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2607369" y="5525487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2607369" y="5754087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Rectangle 9"/>
          <p:cNvSpPr>
            <a:spLocks noChangeArrowheads="1"/>
          </p:cNvSpPr>
          <p:nvPr/>
        </p:nvSpPr>
        <p:spPr bwMode="auto">
          <a:xfrm>
            <a:off x="1997769" y="4839687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0</a:t>
            </a: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1997769" y="5068287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1</a:t>
            </a:r>
          </a:p>
        </p:txBody>
      </p: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1997769" y="5296887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2</a:t>
            </a:r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auto">
          <a:xfrm>
            <a:off x="1997769" y="5525487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3</a:t>
            </a: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1997769" y="5754087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4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4969569" y="5131787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pos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4969569" y="5436587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refcnt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4969569" y="5741387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...</a:t>
            </a: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V="1">
            <a:off x="2929631" y="4826985"/>
            <a:ext cx="2039938" cy="8159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4969569" y="4826987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Line 27"/>
          <p:cNvSpPr>
            <a:spLocks noChangeShapeType="1"/>
          </p:cNvSpPr>
          <p:nvPr/>
        </p:nvSpPr>
        <p:spPr bwMode="auto">
          <a:xfrm flipV="1">
            <a:off x="2929631" y="4826985"/>
            <a:ext cx="2039938" cy="1025527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Text Box 28"/>
          <p:cNvSpPr txBox="1">
            <a:spLocks noChangeArrowheads="1"/>
          </p:cNvSpPr>
          <p:nvPr/>
        </p:nvSpPr>
        <p:spPr bwMode="auto">
          <a:xfrm>
            <a:off x="1336408" y="5254124"/>
            <a:ext cx="78098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stderr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>
            <a:off x="1336408" y="5025524"/>
            <a:ext cx="78098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</a:p>
        </p:txBody>
      </p:sp>
      <p:sp>
        <p:nvSpPr>
          <p:cNvPr id="62" name="Text Box 30"/>
          <p:cNvSpPr txBox="1">
            <a:spLocks noChangeArrowheads="1"/>
          </p:cNvSpPr>
          <p:nvPr/>
        </p:nvSpPr>
        <p:spPr bwMode="auto">
          <a:xfrm>
            <a:off x="1435794" y="4796924"/>
            <a:ext cx="68159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Line 31"/>
          <p:cNvSpPr>
            <a:spLocks noChangeShapeType="1"/>
          </p:cNvSpPr>
          <p:nvPr/>
        </p:nvSpPr>
        <p:spPr bwMode="auto">
          <a:xfrm flipV="1">
            <a:off x="5887144" y="4811112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Rectangle 32"/>
          <p:cNvSpPr>
            <a:spLocks noChangeArrowheads="1"/>
          </p:cNvSpPr>
          <p:nvPr/>
        </p:nvSpPr>
        <p:spPr bwMode="auto">
          <a:xfrm>
            <a:off x="7577831" y="4798412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access</a:t>
            </a:r>
          </a:p>
        </p:txBody>
      </p: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7577831" y="5712812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...</a:t>
            </a:r>
          </a:p>
        </p:txBody>
      </p:sp>
      <p:sp>
        <p:nvSpPr>
          <p:cNvPr id="66" name="Rectangle 34"/>
          <p:cNvSpPr>
            <a:spLocks noChangeArrowheads="1"/>
          </p:cNvSpPr>
          <p:nvPr/>
        </p:nvSpPr>
        <p:spPr bwMode="auto">
          <a:xfrm>
            <a:off x="7577831" y="5103212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size</a:t>
            </a:r>
          </a:p>
        </p:txBody>
      </p:sp>
      <p:sp>
        <p:nvSpPr>
          <p:cNvPr id="67" name="Rectangle 35"/>
          <p:cNvSpPr>
            <a:spLocks noChangeArrowheads="1"/>
          </p:cNvSpPr>
          <p:nvPr/>
        </p:nvSpPr>
        <p:spPr bwMode="auto">
          <a:xfrm>
            <a:off x="7577831" y="5408012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type</a:t>
            </a:r>
          </a:p>
        </p:txBody>
      </p:sp>
      <p:sp>
        <p:nvSpPr>
          <p:cNvPr id="71" name="Text Box 28"/>
          <p:cNvSpPr txBox="1">
            <a:spLocks noChangeArrowheads="1"/>
          </p:cNvSpPr>
          <p:nvPr/>
        </p:nvSpPr>
        <p:spPr bwMode="auto">
          <a:xfrm>
            <a:off x="1733952" y="2910689"/>
            <a:ext cx="38343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endParaRPr lang="en-US" sz="1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 Box 28"/>
          <p:cNvSpPr txBox="1">
            <a:spLocks noChangeArrowheads="1"/>
          </p:cNvSpPr>
          <p:nvPr/>
        </p:nvSpPr>
        <p:spPr bwMode="auto">
          <a:xfrm>
            <a:off x="1733952" y="5482724"/>
            <a:ext cx="38343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endParaRPr lang="en-US" sz="1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auto">
          <a:xfrm>
            <a:off x="1640862" y="5711324"/>
            <a:ext cx="48282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4036746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Descriptor Manipulation: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dup2()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open("output.txt", O_WRONLY, 0);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dup2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STDIO_FILENO);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607369" y="2264477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07369" y="2493077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07369" y="2721677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607369" y="2950277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607369" y="3178877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997769" y="2264477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0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997769" y="2493077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1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997769" y="2721677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2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997769" y="2950277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3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997769" y="3178877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4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145927" y="1791845"/>
            <a:ext cx="152099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Descriptor table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798208" y="1791845"/>
            <a:ext cx="145655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Open file table 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7500417" y="1791845"/>
            <a:ext cx="123373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  <a:latin typeface="+mn-lt"/>
              </a:rPr>
              <a:t>v-node table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969569" y="2556577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pos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969569" y="2861377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refcnt=1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969569" y="3166177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...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2929631" y="2251775"/>
            <a:ext cx="2039938" cy="8159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4969569" y="2251777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1336408" y="2678914"/>
            <a:ext cx="78098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stderr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1336408" y="2450314"/>
            <a:ext cx="78098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435794" y="2221714"/>
            <a:ext cx="68159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flipV="1">
            <a:off x="5887144" y="2235902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7577831" y="2223202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access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7577831" y="3137602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...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7577831" y="2528002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size</a:t>
            </a: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7577831" y="2832802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type</a:t>
            </a: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2607369" y="4839687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2607369" y="5068287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2607369" y="5296887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2607369" y="5525487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2607369" y="5754087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Rectangle 9"/>
          <p:cNvSpPr>
            <a:spLocks noChangeArrowheads="1"/>
          </p:cNvSpPr>
          <p:nvPr/>
        </p:nvSpPr>
        <p:spPr bwMode="auto">
          <a:xfrm>
            <a:off x="1997769" y="4839687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0</a:t>
            </a: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1997769" y="5068287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1</a:t>
            </a:r>
          </a:p>
        </p:txBody>
      </p: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1997769" y="5296887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2</a:t>
            </a:r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auto">
          <a:xfrm>
            <a:off x="1997769" y="5525487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3</a:t>
            </a: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1997769" y="5754087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200" dirty="0" err="1">
                <a:latin typeface="+mn-lt"/>
              </a:rPr>
              <a:t>fd</a:t>
            </a:r>
            <a:r>
              <a:rPr lang="en-US" sz="1200" dirty="0">
                <a:latin typeface="+mn-lt"/>
              </a:rPr>
              <a:t> 4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4969569" y="5131787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pos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4969569" y="5436587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refcnt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4969569" y="5741387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...</a:t>
            </a: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V="1">
            <a:off x="2929631" y="4826985"/>
            <a:ext cx="2039938" cy="8159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4969569" y="4826987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Line 27"/>
          <p:cNvSpPr>
            <a:spLocks noChangeShapeType="1"/>
          </p:cNvSpPr>
          <p:nvPr/>
        </p:nvSpPr>
        <p:spPr bwMode="auto">
          <a:xfrm flipV="1">
            <a:off x="2929631" y="4826985"/>
            <a:ext cx="2039938" cy="352428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Text Box 28"/>
          <p:cNvSpPr txBox="1">
            <a:spLocks noChangeArrowheads="1"/>
          </p:cNvSpPr>
          <p:nvPr/>
        </p:nvSpPr>
        <p:spPr bwMode="auto">
          <a:xfrm>
            <a:off x="1336408" y="5254124"/>
            <a:ext cx="78098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stderr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>
            <a:off x="1336408" y="5025524"/>
            <a:ext cx="78098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endParaRPr lang="en-US" sz="1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 Box 30"/>
          <p:cNvSpPr txBox="1">
            <a:spLocks noChangeArrowheads="1"/>
          </p:cNvSpPr>
          <p:nvPr/>
        </p:nvSpPr>
        <p:spPr bwMode="auto">
          <a:xfrm>
            <a:off x="1435794" y="4796924"/>
            <a:ext cx="68159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Line 31"/>
          <p:cNvSpPr>
            <a:spLocks noChangeShapeType="1"/>
          </p:cNvSpPr>
          <p:nvPr/>
        </p:nvSpPr>
        <p:spPr bwMode="auto">
          <a:xfrm flipV="1">
            <a:off x="5887144" y="4811112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Rectangle 32"/>
          <p:cNvSpPr>
            <a:spLocks noChangeArrowheads="1"/>
          </p:cNvSpPr>
          <p:nvPr/>
        </p:nvSpPr>
        <p:spPr bwMode="auto">
          <a:xfrm>
            <a:off x="7577831" y="4798412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access</a:t>
            </a:r>
          </a:p>
        </p:txBody>
      </p: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7577831" y="5712812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...</a:t>
            </a:r>
          </a:p>
        </p:txBody>
      </p:sp>
      <p:sp>
        <p:nvSpPr>
          <p:cNvPr id="66" name="Rectangle 34"/>
          <p:cNvSpPr>
            <a:spLocks noChangeArrowheads="1"/>
          </p:cNvSpPr>
          <p:nvPr/>
        </p:nvSpPr>
        <p:spPr bwMode="auto">
          <a:xfrm>
            <a:off x="7577831" y="5103212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size</a:t>
            </a:r>
          </a:p>
        </p:txBody>
      </p:sp>
      <p:sp>
        <p:nvSpPr>
          <p:cNvPr id="67" name="Rectangle 35"/>
          <p:cNvSpPr>
            <a:spLocks noChangeArrowheads="1"/>
          </p:cNvSpPr>
          <p:nvPr/>
        </p:nvSpPr>
        <p:spPr bwMode="auto">
          <a:xfrm>
            <a:off x="7577831" y="5408012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File type</a:t>
            </a:r>
          </a:p>
        </p:txBody>
      </p:sp>
      <p:sp>
        <p:nvSpPr>
          <p:cNvPr id="71" name="Text Box 28"/>
          <p:cNvSpPr txBox="1">
            <a:spLocks noChangeArrowheads="1"/>
          </p:cNvSpPr>
          <p:nvPr/>
        </p:nvSpPr>
        <p:spPr bwMode="auto">
          <a:xfrm>
            <a:off x="1733952" y="2910689"/>
            <a:ext cx="38343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endParaRPr lang="en-US" sz="1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 Box 28"/>
          <p:cNvSpPr txBox="1">
            <a:spLocks noChangeArrowheads="1"/>
          </p:cNvSpPr>
          <p:nvPr/>
        </p:nvSpPr>
        <p:spPr bwMode="auto">
          <a:xfrm>
            <a:off x="1733952" y="5482724"/>
            <a:ext cx="38343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endParaRPr lang="en-US" sz="1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Line 20"/>
          <p:cNvSpPr>
            <a:spLocks noChangeShapeType="1"/>
          </p:cNvSpPr>
          <p:nvPr/>
        </p:nvSpPr>
        <p:spPr bwMode="auto">
          <a:xfrm flipV="1">
            <a:off x="2906423" y="2464503"/>
            <a:ext cx="760497" cy="1428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" name="Rectangle 9"/>
          <p:cNvSpPr>
            <a:spLocks noChangeArrowheads="1"/>
          </p:cNvSpPr>
          <p:nvPr/>
        </p:nvSpPr>
        <p:spPr bwMode="auto">
          <a:xfrm>
            <a:off x="3651444" y="2316917"/>
            <a:ext cx="386322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31912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File Descriptors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42792"/>
            <a:ext cx="9434568" cy="5220000"/>
          </a:xfrm>
        </p:spPr>
        <p:txBody>
          <a:bodyPr/>
          <a:lstStyle/>
          <a:p>
            <a:r>
              <a:rPr lang="en-US" dirty="0"/>
              <a:t>What is the output of this program if the input file contains “System Programming”?</a:t>
            </a:r>
          </a:p>
          <a:p>
            <a:endParaRPr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617507" y="1544787"/>
            <a:ext cx="6359434" cy="4524315"/>
            <a:chOff x="664029" y="1730953"/>
            <a:chExt cx="6359434" cy="4524315"/>
          </a:xfrm>
        </p:grpSpPr>
        <p:sp>
          <p:nvSpPr>
            <p:cNvPr id="735236" name="Text Box 4"/>
            <p:cNvSpPr txBox="1">
              <a:spLocks noChangeArrowheads="1"/>
            </p:cNvSpPr>
            <p:nvPr/>
          </p:nvSpPr>
          <p:spPr bwMode="auto">
            <a:xfrm>
              <a:off x="664029" y="1730953"/>
              <a:ext cx="6359434" cy="4524315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&lt;…&gt;</a:t>
              </a:r>
            </a:p>
            <a:p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main(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argc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, char *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[])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fd1, fd2, fd3;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char c1, c2, c3;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char *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fname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[1];</a:t>
              </a:r>
            </a:p>
            <a:p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fd1 = </a:t>
              </a:r>
              <a:r>
                <a:rPr lang="en-U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open(</a:t>
              </a:r>
              <a:r>
                <a:rPr lang="en-US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fname</a:t>
              </a:r>
              <a:r>
                <a:rPr lang="en-U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, O_RDONLY, 0)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fd2 = </a:t>
              </a:r>
              <a:r>
                <a:rPr lang="en-U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open(</a:t>
              </a:r>
              <a:r>
                <a:rPr lang="en-US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fname</a:t>
              </a:r>
              <a:r>
                <a:rPr lang="en-U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, O_RDONLY, 0)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fd3 = </a:t>
              </a:r>
              <a:r>
                <a:rPr lang="en-U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open(</a:t>
              </a:r>
              <a:r>
                <a:rPr lang="en-US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fname</a:t>
              </a:r>
              <a:r>
                <a:rPr lang="en-U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, O_RDONLY, 0)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if ((fd1 == -1) || (fd2 == -1) || (fd3 == -1)) {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fprintf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stderr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, "Cannot open input file.\n"); return EXIT_FAILURE;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}</a:t>
              </a:r>
            </a:p>
            <a:p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dup2(fd2, fd3)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read(fd1, &amp;c1, 1)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read(fd2, &amp;c2, 1)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read(fd3, &amp;c3, 1)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("c1 = %c, c2 = %c, c3 = %c\n", c1, c2, c3);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return 0;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244082" y="5978269"/>
              <a:ext cx="779381" cy="276999"/>
            </a:xfrm>
            <a:prstGeom prst="rect">
              <a:avLst/>
            </a:prstGeom>
            <a:ln>
              <a:noFill/>
            </a:ln>
          </p:spPr>
          <p:txBody>
            <a:bodyPr wrap="none" anchor="b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fwfd1.c</a:t>
              </a:r>
              <a:endParaRPr lang="ko-KR" altLang="en-US" sz="12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692CB6-A61C-41F0-8D64-B0B2DF56098A}"/>
              </a:ext>
            </a:extLst>
          </p:cNvPr>
          <p:cNvSpPr txBox="1"/>
          <p:nvPr/>
        </p:nvSpPr>
        <p:spPr>
          <a:xfrm>
            <a:off x="3112537" y="4417775"/>
            <a:ext cx="380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Output: c1 = S, c2 = S, c3 = 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743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ko-KR" b="1" dirty="0"/>
              <a:t>File Metadata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Directories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Kernel File Management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Summary</a:t>
            </a:r>
            <a:br>
              <a:rPr lang="en-US" altLang="ko-KR" b="1" dirty="0"/>
            </a:b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91496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File Descriptors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contents of the generated output file?</a:t>
            </a:r>
          </a:p>
          <a:p>
            <a:endParaRPr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641726" y="1602714"/>
            <a:ext cx="7546297" cy="4832092"/>
            <a:chOff x="620633" y="1759191"/>
            <a:chExt cx="7546297" cy="4832092"/>
          </a:xfrm>
        </p:grpSpPr>
        <p:sp>
          <p:nvSpPr>
            <p:cNvPr id="737284" name="Text Box 4"/>
            <p:cNvSpPr txBox="1">
              <a:spLocks noChangeArrowheads="1"/>
            </p:cNvSpPr>
            <p:nvPr/>
          </p:nvSpPr>
          <p:spPr bwMode="auto">
            <a:xfrm>
              <a:off x="620633" y="1759191"/>
              <a:ext cx="7546297" cy="4832092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&lt;…&gt;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int main(int argc, char *argv[])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int fd1, fd2, fd3;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char *fname =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[1];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if ((fd1 = </a:t>
              </a:r>
              <a:r>
                <a:rPr lang="en-US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open(</a:t>
              </a:r>
              <a:r>
                <a:rPr lang="en-US" sz="1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fname</a:t>
              </a:r>
              <a:r>
                <a:rPr lang="en-US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, O_CREAT|O_TRUNC|O_RDWR, S_IRUSR|S_IWUSR)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 == -1) {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perror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("Cannot open output file"); return EXIT_FAILURE;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}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write(fd1, </a:t>
              </a:r>
              <a:r>
                <a:rPr lang="en-US" altLang="ko-KR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lang="en-US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CSAP", 4)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fd3 = </a:t>
              </a:r>
              <a:r>
                <a:rPr lang="en-US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open(</a:t>
              </a:r>
              <a:r>
                <a:rPr lang="en-US" sz="1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fname</a:t>
              </a:r>
              <a:r>
                <a:rPr lang="en-US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, O_APPEND|O_WRONLY, 0)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write(fd3, </a:t>
              </a:r>
              <a:r>
                <a:rPr lang="en-US" altLang="ko-KR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lang="en-US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M1522", 5)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fd2 = </a:t>
              </a:r>
              <a:r>
                <a:rPr lang="en-US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dup(fd1)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                   </a:t>
              </a:r>
              <a:r>
                <a:rPr lang="en-US" sz="1400" dirty="0">
                  <a:solidFill>
                    <a:srgbClr val="99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Allocates descriptor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write(fd2, </a:t>
              </a:r>
              <a:r>
                <a:rPr lang="en-US" altLang="ko-KR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lang="en-US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SNU", 3)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write(fd3, </a:t>
              </a:r>
              <a:r>
                <a:rPr lang="en-US" altLang="ko-KR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“800</a:t>
              </a:r>
              <a:r>
                <a:rPr lang="en-US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", 3)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return 0;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6561" y="6283506"/>
              <a:ext cx="880369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fwfd2.c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57C663A-565B-40F5-AB67-81CDF5012906}"/>
              </a:ext>
            </a:extLst>
          </p:cNvPr>
          <p:cNvSpPr txBox="1"/>
          <p:nvPr/>
        </p:nvSpPr>
        <p:spPr>
          <a:xfrm>
            <a:off x="4983747" y="4348831"/>
            <a:ext cx="357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content: CSAPSNU22800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624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703031" y="332447"/>
            <a:ext cx="1952090" cy="2712378"/>
            <a:chOff x="6255356" y="595794"/>
            <a:chExt cx="1952090" cy="2712378"/>
          </a:xfrm>
        </p:grpSpPr>
        <p:sp>
          <p:nvSpPr>
            <p:cNvPr id="6" name="순서도: 문서 5"/>
            <p:cNvSpPr/>
            <p:nvPr/>
          </p:nvSpPr>
          <p:spPr bwMode="auto">
            <a:xfrm>
              <a:off x="6255356" y="595794"/>
              <a:ext cx="1952090" cy="2712378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" name="순서도: 문서 6"/>
            <p:cNvSpPr/>
            <p:nvPr/>
          </p:nvSpPr>
          <p:spPr bwMode="auto">
            <a:xfrm>
              <a:off x="6288025" y="628846"/>
              <a:ext cx="1884425" cy="2633467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1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Summary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</a:t>
              </a: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102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Most Frequently Used Unix I/O System Calls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172049"/>
            <a:ext cx="8820000" cy="53079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fcntl.h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&lt;sys/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types.h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&lt;sys/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stat.h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altLang="ko-KR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    open(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char *pathname,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flags[,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mode_t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mode]);</a:t>
            </a:r>
          </a:p>
          <a:p>
            <a:pPr marL="0" indent="0">
              <a:buNone/>
            </a:pP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creat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char *pathname,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mode_t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mode);</a:t>
            </a:r>
          </a:p>
          <a:p>
            <a:pPr marL="0" indent="0">
              <a:buNone/>
            </a:pPr>
            <a:endParaRPr lang="en-US" altLang="ko-KR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ssize_t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read(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, void *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count);</a:t>
            </a:r>
          </a:p>
          <a:p>
            <a:pPr marL="0" indent="0">
              <a:buNone/>
            </a:pP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ssize_t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write(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void *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count);</a:t>
            </a:r>
          </a:p>
          <a:p>
            <a:pPr marL="0" indent="0">
              <a:buNone/>
            </a:pPr>
            <a:endParaRPr lang="en-US" altLang="ko-KR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off_t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lseek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off_t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offset,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whence);</a:t>
            </a:r>
          </a:p>
          <a:p>
            <a:pPr marL="0" indent="0">
              <a:buNone/>
            </a:pP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    stat(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char *path,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stat *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ko-KR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    close(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68219" y="1260000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lt"/>
              </a:rPr>
              <a:t>$ man –S 2 &lt;</a:t>
            </a:r>
            <a:r>
              <a:rPr lang="en-US" altLang="ko-KR" b="1" dirty="0" err="1">
                <a:latin typeface="+mn-lt"/>
              </a:rPr>
              <a:t>func</a:t>
            </a:r>
            <a:r>
              <a:rPr lang="en-US" altLang="ko-KR" b="1" dirty="0">
                <a:latin typeface="+mn-lt"/>
              </a:rPr>
              <a:t>&gt;</a:t>
            </a:r>
            <a:endParaRPr lang="ko-KR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536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Most Frequently Used Standard I/</a:t>
            </a:r>
            <a:r>
              <a:rPr lang="en-US" altLang="ko-KR"/>
              <a:t>O Library </a:t>
            </a:r>
            <a:r>
              <a:rPr lang="en-US" altLang="ko-KR" dirty="0"/>
              <a:t>Calls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altLang="ko-KR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FILE*  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char *pathname,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char *mode);</a:t>
            </a:r>
          </a:p>
          <a:p>
            <a:pPr marL="0" indent="0">
              <a:buNone/>
            </a:pPr>
            <a:endParaRPr lang="en-US" altLang="ko-KR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fread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size,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nmemb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, FILE *stream);</a:t>
            </a:r>
          </a:p>
          <a:p>
            <a:pPr marL="0" indent="0">
              <a:buNone/>
            </a:pP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fwrite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void *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size,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nmemb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, FILE *stream);</a:t>
            </a:r>
          </a:p>
          <a:p>
            <a:pPr marL="0" indent="0">
              <a:buNone/>
            </a:pP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fflush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(FILE *stream);</a:t>
            </a:r>
          </a:p>
          <a:p>
            <a:pPr marL="0" indent="0">
              <a:buNone/>
            </a:pPr>
            <a:endParaRPr lang="en-US" altLang="ko-KR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feof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(FILE *stream);</a:t>
            </a:r>
          </a:p>
          <a:p>
            <a:pPr marL="0" indent="0">
              <a:buNone/>
            </a:pP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ferror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(FILE *stream);</a:t>
            </a:r>
          </a:p>
          <a:p>
            <a:pPr marL="0" indent="0">
              <a:buNone/>
            </a:pPr>
            <a:endParaRPr lang="en-US" altLang="ko-KR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off_t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fseek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(FILE *stream, long offset,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whence);</a:t>
            </a:r>
          </a:p>
          <a:p>
            <a:pPr marL="0" indent="0">
              <a:buNone/>
            </a:pP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    f[get/set]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(FILE *stream,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fpos_t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ko-KR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(FILE *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68219" y="1260000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lt"/>
              </a:rPr>
              <a:t>$ man –S 3 &lt;</a:t>
            </a:r>
            <a:r>
              <a:rPr lang="en-US" altLang="ko-KR" b="1" dirty="0" err="1">
                <a:latin typeface="+mn-lt"/>
              </a:rPr>
              <a:t>func</a:t>
            </a:r>
            <a:r>
              <a:rPr lang="en-US" altLang="ko-KR" b="1" dirty="0">
                <a:latin typeface="+mn-lt"/>
              </a:rPr>
              <a:t>&gt;</a:t>
            </a:r>
            <a:endParaRPr lang="ko-KR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2563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Most Frequently Used API to Manage Directories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&lt;sys/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types.h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dirent.h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altLang="ko-KR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DIR*   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opendir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char *name);</a:t>
            </a:r>
          </a:p>
          <a:p>
            <a:pPr marL="0" indent="0">
              <a:buNone/>
            </a:pPr>
            <a:endParaRPr lang="en-US" altLang="ko-KR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dirent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readdir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(DIR *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dirp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ko-KR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dirfd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(DIR *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dirp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ko-KR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closedir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(DIR *</a:t>
            </a:r>
            <a:r>
              <a:rPr lang="en-US" altLang="ko-KR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dirp</a:t>
            </a:r>
            <a:r>
              <a:rPr lang="en-US" altLang="ko-KR" sz="17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8219" y="1260000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lt"/>
              </a:rPr>
              <a:t>$ man –S 3 &lt;</a:t>
            </a:r>
            <a:r>
              <a:rPr lang="en-US" altLang="ko-KR" b="1" dirty="0" err="1">
                <a:latin typeface="+mn-lt"/>
              </a:rPr>
              <a:t>func</a:t>
            </a:r>
            <a:r>
              <a:rPr lang="en-US" altLang="ko-KR" b="1" dirty="0">
                <a:latin typeface="+mn-lt"/>
              </a:rPr>
              <a:t>&gt;</a:t>
            </a:r>
            <a:endParaRPr lang="ko-KR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6574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Aside: Working with Binary Files</a:t>
            </a:r>
            <a:endParaRPr lang="en-US" dirty="0"/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Binary File Examples</a:t>
            </a:r>
          </a:p>
          <a:p>
            <a:pPr lvl="1"/>
            <a:r>
              <a:rPr lang="en-US" dirty="0"/>
              <a:t>Object code, Images (JPEG, GIF)</a:t>
            </a:r>
            <a:br>
              <a:rPr lang="en-US" dirty="0"/>
            </a:br>
            <a:endParaRPr lang="en-US" dirty="0"/>
          </a:p>
          <a:p>
            <a:r>
              <a:rPr lang="en-US" dirty="0"/>
              <a:t>Functions you shouldn’t use on binary files</a:t>
            </a:r>
          </a:p>
          <a:p>
            <a:pPr lvl="1"/>
            <a:r>
              <a:rPr lang="en-US" dirty="0"/>
              <a:t>Line-oriented I/O such as </a:t>
            </a:r>
            <a:r>
              <a:rPr lang="en-US" dirty="0" err="1"/>
              <a:t>fgets</a:t>
            </a:r>
            <a:r>
              <a:rPr lang="en-US" dirty="0"/>
              <a:t>, </a:t>
            </a:r>
            <a:r>
              <a:rPr lang="en-US" dirty="0" err="1"/>
              <a:t>scanf</a:t>
            </a:r>
            <a:r>
              <a:rPr lang="en-US" dirty="0"/>
              <a:t>, </a:t>
            </a:r>
            <a:r>
              <a:rPr lang="en-US" dirty="0" err="1"/>
              <a:t>printf</a:t>
            </a:r>
            <a:endParaRPr lang="en-US" dirty="0"/>
          </a:p>
          <a:p>
            <a:pPr lvl="2"/>
            <a:r>
              <a:rPr lang="en-US" dirty="0"/>
              <a:t>Different systems interpret 0x0A (‘\n’) (newline) differently:</a:t>
            </a:r>
          </a:p>
          <a:p>
            <a:pPr lvl="3"/>
            <a:r>
              <a:rPr lang="en-US" dirty="0"/>
              <a:t>Linux and Mac OS X:  </a:t>
            </a:r>
            <a:r>
              <a:rPr lang="en-US" dirty="0">
                <a:sym typeface="Wingdings"/>
              </a:rPr>
              <a:t>LF(0x0a) [‘\n’]</a:t>
            </a:r>
          </a:p>
          <a:p>
            <a:pPr lvl="3"/>
            <a:r>
              <a:rPr lang="en-US" dirty="0">
                <a:sym typeface="Wingdings"/>
              </a:rPr>
              <a:t>HTTP servers &amp; Windows:  CR+LF(0x0d 0x0a) [‘\r\n’]</a:t>
            </a:r>
          </a:p>
          <a:p>
            <a:pPr marL="1200150" lvl="3" indent="0">
              <a:buNone/>
            </a:pPr>
            <a:endParaRPr lang="en-US" dirty="0"/>
          </a:p>
          <a:p>
            <a:pPr lvl="1"/>
            <a:r>
              <a:rPr lang="en-US" dirty="0"/>
              <a:t>String functions</a:t>
            </a:r>
          </a:p>
          <a:p>
            <a:pPr lvl="2"/>
            <a:r>
              <a:rPr lang="en-US" dirty="0" err="1"/>
              <a:t>strlen</a:t>
            </a:r>
            <a:r>
              <a:rPr lang="en-US" dirty="0"/>
              <a:t>, </a:t>
            </a:r>
            <a:r>
              <a:rPr lang="en-US" dirty="0" err="1"/>
              <a:t>strcpy</a:t>
            </a:r>
            <a:endParaRPr lang="en-US" dirty="0"/>
          </a:p>
          <a:p>
            <a:pPr lvl="2"/>
            <a:r>
              <a:rPr lang="en-US" dirty="0"/>
              <a:t>Interprets byte value 0 (end of string) as special</a:t>
            </a:r>
          </a:p>
        </p:txBody>
      </p:sp>
    </p:spTree>
    <p:extLst>
      <p:ext uri="{BB962C8B-B14F-4D97-AF65-F5344CB8AC3E}">
        <p14:creationId xmlns:p14="http://schemas.microsoft.com/office/powerpoint/2010/main" val="79669702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Further Information</a:t>
            </a:r>
          </a:p>
        </p:txBody>
      </p:sp>
      <p:sp>
        <p:nvSpPr>
          <p:cNvPr id="65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0000" y="934608"/>
            <a:ext cx="8820000" cy="5545392"/>
          </a:xfrm>
        </p:spPr>
        <p:txBody>
          <a:bodyPr/>
          <a:lstStyle/>
          <a:p>
            <a:r>
              <a:rPr lang="en-US" dirty="0"/>
              <a:t>The Unix bible:</a:t>
            </a:r>
          </a:p>
          <a:p>
            <a:pPr lvl="1"/>
            <a:r>
              <a:rPr lang="en-US" dirty="0"/>
              <a:t>W. Richard Stevens &amp; Stephen A. </a:t>
            </a:r>
            <a:r>
              <a:rPr lang="en-US" dirty="0" err="1"/>
              <a:t>Rago</a:t>
            </a:r>
            <a:r>
              <a:rPr lang="en-US" dirty="0"/>
              <a:t>, Advanced Programming in the </a:t>
            </a:r>
            <a:br>
              <a:rPr lang="en-US" dirty="0"/>
            </a:br>
            <a:r>
              <a:rPr lang="en-US" dirty="0"/>
              <a:t>Unix Environment, 3rd Edition, Addison-Wesley, 2013, ISBN </a:t>
            </a:r>
            <a:r>
              <a:rPr lang="en-US" altLang="ko-KR" dirty="0"/>
              <a:t>978-0321637734</a:t>
            </a:r>
            <a:endParaRPr lang="en-US" dirty="0"/>
          </a:p>
          <a:p>
            <a:pPr lvl="2"/>
            <a:r>
              <a:rPr lang="en-US" dirty="0"/>
              <a:t>Updated from </a:t>
            </a:r>
            <a:r>
              <a:rPr lang="en-US" dirty="0" err="1"/>
              <a:t>Stevens’s</a:t>
            </a:r>
            <a:r>
              <a:rPr lang="en-US" dirty="0"/>
              <a:t> 1993 classic text.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324" y="2925483"/>
            <a:ext cx="2506213" cy="310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Metadata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66495" y="221094"/>
            <a:ext cx="276870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stat {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dev_t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st_dev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ino_t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st_ino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mode_t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st_mode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nlink_t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st_nlink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uid_t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st_uid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gid_t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st_gid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dev_t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st_rdev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off_t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st_size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blksize_t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st_blksize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blkcnt_t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st_blocks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timespec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st_atim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timespec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st_mtim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timespec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st_ctim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0810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Metadata</a:t>
            </a: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0000" y="1000283"/>
            <a:ext cx="8820000" cy="5479717"/>
          </a:xfrm>
        </p:spPr>
        <p:txBody>
          <a:bodyPr/>
          <a:lstStyle/>
          <a:p>
            <a:r>
              <a:rPr lang="en-US" dirty="0"/>
              <a:t>Metadata is data about data, in this case information about a file</a:t>
            </a:r>
          </a:p>
          <a:p>
            <a:pPr lvl="1"/>
            <a:r>
              <a:rPr lang="en-US" dirty="0"/>
              <a:t>filename</a:t>
            </a:r>
          </a:p>
          <a:p>
            <a:pPr lvl="1"/>
            <a:r>
              <a:rPr lang="en-US" dirty="0"/>
              <a:t>file type</a:t>
            </a:r>
          </a:p>
          <a:p>
            <a:pPr lvl="1"/>
            <a:r>
              <a:rPr lang="en-US" dirty="0"/>
              <a:t>file size</a:t>
            </a:r>
          </a:p>
          <a:p>
            <a:pPr lvl="1"/>
            <a:r>
              <a:rPr lang="en-US" dirty="0"/>
              <a:t>file creation, modification, and access time</a:t>
            </a:r>
          </a:p>
          <a:p>
            <a:pPr lvl="1"/>
            <a:r>
              <a:rPr lang="en-US" dirty="0"/>
              <a:t>file access permissions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Per-file metadata maintained by kernel</a:t>
            </a:r>
          </a:p>
          <a:p>
            <a:pPr lvl="1"/>
            <a:r>
              <a:rPr lang="en-US" dirty="0"/>
              <a:t>not all metadata is stored in the same place</a:t>
            </a:r>
          </a:p>
          <a:p>
            <a:pPr lvl="2"/>
            <a:r>
              <a:rPr lang="en-US" dirty="0"/>
              <a:t>filename: stored in the directory that contains the files</a:t>
            </a:r>
          </a:p>
          <a:p>
            <a:pPr lvl="2"/>
            <a:r>
              <a:rPr lang="en-US" dirty="0"/>
              <a:t>everything else is stored in the </a:t>
            </a:r>
            <a:r>
              <a:rPr lang="en-US" dirty="0" err="1"/>
              <a:t>inode</a:t>
            </a:r>
            <a:r>
              <a:rPr lang="en-US" dirty="0"/>
              <a:t> of the file</a:t>
            </a:r>
          </a:p>
          <a:p>
            <a:pPr lvl="3"/>
            <a:r>
              <a:rPr lang="en-US" dirty="0" err="1"/>
              <a:t>inode</a:t>
            </a:r>
            <a:r>
              <a:rPr lang="en-US" dirty="0"/>
              <a:t>: internal storage unit used by Unix file systems</a:t>
            </a:r>
          </a:p>
        </p:txBody>
      </p:sp>
    </p:spTree>
    <p:extLst>
      <p:ext uri="{BB962C8B-B14F-4D97-AF65-F5344CB8AC3E}">
        <p14:creationId xmlns:p14="http://schemas.microsoft.com/office/powerpoint/2010/main" val="215522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Metadata</a:t>
            </a: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metadata can be accessed with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*stat*</a:t>
            </a:r>
            <a:r>
              <a:rPr lang="en-US" dirty="0"/>
              <a:t> family of Unix I/O API calls</a:t>
            </a:r>
          </a:p>
          <a:p>
            <a:pPr lvl="1"/>
            <a:r>
              <a:rPr lang="en-US" dirty="0"/>
              <a:t>return the file metadata in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stat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627585" y="2038967"/>
            <a:ext cx="8157491" cy="440120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stat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dev_t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st_dev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en-US" sz="1400" dirty="0">
                <a:solidFill>
                  <a:srgbClr val="7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device</a:t>
            </a:r>
            <a:br>
              <a:rPr lang="en-US" sz="1400" dirty="0">
                <a:solidFill>
                  <a:srgbClr val="7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ino_t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st_ino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en-US" sz="1400" dirty="0">
                <a:solidFill>
                  <a:srgbClr val="7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7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br>
              <a:rPr lang="en-US" sz="1400" dirty="0">
                <a:solidFill>
                  <a:srgbClr val="7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mode_t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st_mode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protection and file type</a:t>
            </a:r>
            <a:br>
              <a:rPr lang="en-US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nlink_t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st_nlink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</a:t>
            </a:r>
            <a:r>
              <a:rPr lang="en-US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number of hard links</a:t>
            </a:r>
            <a:br>
              <a:rPr lang="en-US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uid_t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st_uid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en-US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user ID of owner</a:t>
            </a:r>
            <a:br>
              <a:rPr lang="en-US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gid_t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st_gid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en-US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group ID of owner</a:t>
            </a:r>
            <a:br>
              <a:rPr lang="en-US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dev_t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st_rdev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altLang="ko-KR" sz="1400" dirty="0">
                <a:solidFill>
                  <a:srgbClr val="7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device id (if special file)</a:t>
            </a:r>
            <a:br>
              <a:rPr lang="en-US" altLang="ko-KR" sz="1400" dirty="0">
                <a:solidFill>
                  <a:srgbClr val="7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off_t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total size, in bytes</a:t>
            </a:r>
            <a:br>
              <a:rPr lang="en-US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unsigned long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st_blksize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preferred </a:t>
            </a:r>
            <a:r>
              <a:rPr lang="en-US" sz="1400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blocksize</a:t>
            </a:r>
            <a:r>
              <a:rPr lang="en-US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filesystem I/O</a:t>
            </a:r>
            <a:br>
              <a:rPr lang="en-US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unsigned long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st_blocks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</a:t>
            </a:r>
            <a:r>
              <a:rPr lang="en-US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number of 512B blocks allocated</a:t>
            </a:r>
            <a:br>
              <a:rPr lang="en-US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high-precision timestamps (precision: nanoseconds; since Linux kernel &gt;=2.6)</a:t>
            </a:r>
            <a:br>
              <a:rPr lang="en-US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struct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timespec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st_atim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time of last access</a:t>
            </a:r>
            <a:br>
              <a:rPr lang="en-US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timespec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st_mtim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altLang="ko-KR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time of last access</a:t>
            </a:r>
            <a:br>
              <a:rPr lang="en-US" altLang="ko-KR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timespec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st_ctim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altLang="ko-KR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time of last status change</a:t>
            </a:r>
            <a:br>
              <a:rPr lang="en-US" altLang="ko-KR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low-precision timestamps  (precision: seconds; always available)</a:t>
            </a:r>
            <a:br>
              <a:rPr lang="en-US" altLang="ko-KR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time_t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st_atime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</a:t>
            </a:r>
            <a:r>
              <a:rPr lang="en-US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time of last access</a:t>
            </a:r>
            <a:br>
              <a:rPr lang="en-US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time_t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</a:t>
            </a:r>
            <a:r>
              <a:rPr lang="en-US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time of last modification</a:t>
            </a:r>
            <a:br>
              <a:rPr lang="en-US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time_t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st_ctime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</a:t>
            </a:r>
            <a:r>
              <a:rPr lang="en-US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time of last status (</a:t>
            </a:r>
            <a:r>
              <a:rPr lang="en-US" sz="1400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change </a:t>
            </a:r>
            <a:br>
              <a:rPr lang="en-US" sz="14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7315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Metadata</a:t>
            </a: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0000" y="727478"/>
            <a:ext cx="8964000" cy="5752522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stat</a:t>
            </a:r>
          </a:p>
          <a:p>
            <a:pPr lvl="1"/>
            <a:r>
              <a:rPr lang="en-US" dirty="0"/>
              <a:t>manual: stat(2), </a:t>
            </a:r>
            <a:r>
              <a:rPr lang="en-US" dirty="0" err="1"/>
              <a:t>inode</a:t>
            </a:r>
            <a:r>
              <a:rPr lang="en-US" dirty="0"/>
              <a:t>(7)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st_mode</a:t>
            </a:r>
            <a:r>
              <a:rPr lang="en-US" dirty="0"/>
              <a:t> </a:t>
            </a:r>
            <a:r>
              <a:rPr lang="en-US" dirty="0" err="1"/>
              <a:t>enodes</a:t>
            </a:r>
            <a:r>
              <a:rPr lang="en-US" dirty="0"/>
              <a:t> the type and access permissions of a file</a:t>
            </a:r>
          </a:p>
          <a:p>
            <a:pPr lvl="2"/>
            <a:r>
              <a:rPr lang="en-US" sz="1800" dirty="0"/>
              <a:t>use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S_IS***(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stat.st_mode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/>
              <a:t> </a:t>
            </a:r>
            <a:r>
              <a:rPr lang="en-US" sz="1800" dirty="0"/>
              <a:t>macros for convenience</a:t>
            </a:r>
            <a:br>
              <a:rPr lang="en-US" sz="1800" dirty="0"/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(S_ISREG(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stat.st_mode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// regular file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800" dirty="0"/>
              <a:t>use </a:t>
            </a:r>
            <a:r>
              <a:rPr lang="en-US" sz="1600" dirty="0"/>
              <a:t>S_IR/W/X*** </a:t>
            </a:r>
            <a:r>
              <a:rPr lang="en-US" sz="1800" dirty="0"/>
              <a:t>masks to check the access permissions</a:t>
            </a:r>
            <a:br>
              <a:rPr lang="en-US" sz="1800" dirty="0"/>
            </a:b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stat.st_mode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 S_IRUSR) // owner has read permission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/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st_uid</a:t>
            </a:r>
            <a:r>
              <a:rPr lang="en-US" dirty="0"/>
              <a:t> 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st_gid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800" dirty="0"/>
              <a:t>use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getpwuid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stat.st_uid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/>
              <a:t> /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getgrgid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sb.st_gid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/>
              <a:t> to retrieve user/group information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st_size</a:t>
            </a:r>
            <a:r>
              <a:rPr lang="en-US" dirty="0"/>
              <a:t> vs.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st_blocks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800" dirty="0"/>
              <a:t>file is sparse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st_size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/ 512 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st_blocks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(# of 512B blocks allocated)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ko-KR" sz="1800" dirty="0"/>
              <a:t>A sparse file contains a small portion of non-zero bytes</a:t>
            </a:r>
            <a:endParaRPr lang="en-US" altLang="ko-K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9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Metadata</a:t>
            </a: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0000" y="1005335"/>
            <a:ext cx="8964000" cy="5474665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stat</a:t>
            </a:r>
          </a:p>
          <a:p>
            <a:pPr lvl="1"/>
            <a:r>
              <a:rPr lang="en-US" dirty="0"/>
              <a:t>timestamps</a:t>
            </a:r>
          </a:p>
          <a:p>
            <a:pPr lvl="2"/>
            <a:r>
              <a:rPr lang="en-US" dirty="0" err="1"/>
              <a:t>st</a:t>
            </a:r>
            <a:r>
              <a:rPr lang="en-US" dirty="0"/>
              <a:t>_?</a:t>
            </a:r>
            <a:r>
              <a:rPr lang="en-US" dirty="0" err="1"/>
              <a:t>tim</a:t>
            </a:r>
            <a:r>
              <a:rPr lang="en-US" dirty="0"/>
              <a:t>: nanosecond precision since Linux 2.6</a:t>
            </a:r>
          </a:p>
          <a:p>
            <a:pPr lvl="2"/>
            <a:r>
              <a:rPr lang="en-US" dirty="0" err="1"/>
              <a:t>st</a:t>
            </a:r>
            <a:r>
              <a:rPr lang="en-US" dirty="0"/>
              <a:t>_?time: Unix / Linux &lt;2.6 low-resolution timestamps (precision: seconds)</a:t>
            </a:r>
          </a:p>
          <a:p>
            <a:pPr lvl="2"/>
            <a:r>
              <a:rPr lang="en-US" dirty="0"/>
              <a:t>traditionally, Unix filesystems did not record a file’s creation date (birth date)</a:t>
            </a:r>
          </a:p>
          <a:p>
            <a:pPr lvl="3">
              <a:spcAft>
                <a:spcPts val="1200"/>
              </a:spcAft>
            </a:pPr>
            <a:r>
              <a:rPr lang="en-US" dirty="0"/>
              <a:t>newer file systems may support it, retrieve via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statx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system call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st_ctim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[e]</a:t>
            </a:r>
            <a:r>
              <a:rPr lang="en-US" dirty="0">
                <a:cs typeface="Consolas" panose="020B0609020204030204" pitchFamily="49" charset="0"/>
              </a:rPr>
              <a:t> vs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st_mtim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[e]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ctim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[e]</a:t>
            </a:r>
            <a:r>
              <a:rPr lang="en-US" dirty="0">
                <a:cs typeface="Consolas" panose="020B0609020204030204" pitchFamily="49" charset="0"/>
              </a:rPr>
              <a:t>: timestamp of </a:t>
            </a:r>
            <a:r>
              <a:rPr lang="en-US" i="1" dirty="0">
                <a:cs typeface="Consolas" panose="020B0609020204030204" pitchFamily="49" charset="0"/>
              </a:rPr>
              <a:t>last update to file </a:t>
            </a:r>
            <a:r>
              <a:rPr lang="en-US" i="1" dirty="0" err="1">
                <a:cs typeface="Consolas" panose="020B0609020204030204" pitchFamily="49" charset="0"/>
              </a:rPr>
              <a:t>inode</a:t>
            </a:r>
            <a:r>
              <a:rPr lang="en-US" i="1" dirty="0"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(file meta data)</a:t>
            </a:r>
          </a:p>
          <a:p>
            <a:pPr lvl="2"/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mtim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[e]</a:t>
            </a:r>
            <a:r>
              <a:rPr lang="en-US" altLang="ko-KR" dirty="0">
                <a:cs typeface="Consolas" panose="020B0609020204030204" pitchFamily="49" charset="0"/>
              </a:rPr>
              <a:t>: timestamp of </a:t>
            </a:r>
            <a:r>
              <a:rPr lang="en-US" altLang="ko-KR" i="1" dirty="0">
                <a:cs typeface="Consolas" panose="020B0609020204030204" pitchFamily="49" charset="0"/>
              </a:rPr>
              <a:t>last update to file data</a:t>
            </a:r>
          </a:p>
          <a:p>
            <a:pPr lvl="2">
              <a:spcAft>
                <a:spcPts val="1200"/>
              </a:spcAft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st_atim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[e]</a:t>
            </a:r>
          </a:p>
          <a:p>
            <a:pPr lvl="2"/>
            <a:r>
              <a:rPr lang="en-US" altLang="ko-KR" dirty="0">
                <a:cs typeface="Consolas" panose="020B0609020204030204" pitchFamily="49" charset="0"/>
              </a:rPr>
              <a:t>time stamp of </a:t>
            </a:r>
            <a:r>
              <a:rPr lang="en-US" altLang="ko-KR" i="1" dirty="0">
                <a:cs typeface="Consolas" panose="020B0609020204030204" pitchFamily="49" charset="0"/>
              </a:rPr>
              <a:t>last access to file</a:t>
            </a:r>
          </a:p>
          <a:p>
            <a:pPr lvl="2"/>
            <a:r>
              <a:rPr lang="en-US" altLang="ko-KR" dirty="0">
                <a:cs typeface="Consolas" panose="020B0609020204030204" pitchFamily="49" charset="0"/>
              </a:rPr>
              <a:t>often disabled for performance reasons (mount filesystem with -o </a:t>
            </a:r>
            <a:r>
              <a:rPr lang="en-US" altLang="ko-KR" dirty="0" err="1">
                <a:cs typeface="Consolas" panose="020B0609020204030204" pitchFamily="49" charset="0"/>
              </a:rPr>
              <a:t>noatime</a:t>
            </a:r>
            <a:r>
              <a:rPr lang="en-US" altLang="ko-KR" dirty="0"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121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Metadata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standard library functions to access file metadata (header sys/</a:t>
            </a:r>
            <a:r>
              <a:rPr lang="en-US" altLang="ko-KR" dirty="0" err="1"/>
              <a:t>stat.h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endParaRPr lang="ko-KR" altLang="en-US" i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17037" y="1984614"/>
          <a:ext cx="7945926" cy="4289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6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API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Remarks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Retrieve</a:t>
                      </a:r>
                    </a:p>
                    <a:p>
                      <a:pPr latinLnBrk="1"/>
                      <a:r>
                        <a:rPr lang="en-US" altLang="ko-KR" sz="1600" dirty="0"/>
                        <a:t>file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dirty="0"/>
                        <a:t>metadata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stat(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*pathname, </a:t>
                      </a:r>
                      <a:b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stat *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statbuf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lstat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*pathname,</a:t>
                      </a:r>
                      <a:b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stat *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statbuf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lt"/>
                          <a:cs typeface="Consolas" panose="020B0609020204030204" pitchFamily="49" charset="0"/>
                        </a:rPr>
                        <a:t>does</a:t>
                      </a:r>
                      <a:r>
                        <a:rPr lang="en-US" altLang="ko-KR" sz="1600" baseline="0" dirty="0">
                          <a:latin typeface="+mn-lt"/>
                          <a:cs typeface="Consolas" panose="020B0609020204030204" pitchFamily="49" charset="0"/>
                        </a:rPr>
                        <a:t> not follow symbolic links</a:t>
                      </a:r>
                      <a:endParaRPr lang="ko-KR" altLang="en-US" sz="16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fstat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b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stat *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statbuf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fstatat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dirfd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b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*pathname,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stat *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statbuf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flags)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  <a:cs typeface="Consolas" panose="020B0609020204030204" pitchFamily="49" charset="0"/>
                        </a:rPr>
                        <a:t>useful when stat-</a:t>
                      </a:r>
                      <a:r>
                        <a:rPr lang="en-US" altLang="ko-KR" sz="1600" dirty="0" err="1">
                          <a:latin typeface="+mn-lt"/>
                          <a:cs typeface="Consolas" panose="020B0609020204030204" pitchFamily="49" charset="0"/>
                        </a:rPr>
                        <a:t>ing</a:t>
                      </a:r>
                      <a:r>
                        <a:rPr lang="en-US" altLang="ko-KR" sz="1600" baseline="0" dirty="0">
                          <a:latin typeface="+mn-lt"/>
                          <a:cs typeface="Consolas" panose="020B0609020204030204" pitchFamily="49" charset="0"/>
                        </a:rPr>
                        <a:t> files in a directory</a:t>
                      </a:r>
                      <a:endParaRPr lang="ko-KR" altLang="en-US" sz="16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statx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dirfd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b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*pathname,</a:t>
                      </a:r>
                      <a:b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flags, </a:t>
                      </a:r>
                      <a:b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unsigned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mask,</a:t>
                      </a:r>
                      <a:b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statx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statxbuf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  <a:cs typeface="Consolas" panose="020B0609020204030204" pitchFamily="49" charset="0"/>
                        </a:rPr>
                        <a:t>get extended file status</a:t>
                      </a:r>
                      <a:endParaRPr lang="ko-KR" altLang="en-US" sz="16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72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Directories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10488" y="359228"/>
            <a:ext cx="208422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|-a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| `-b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|   |-c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|   | `-d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|   `-f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|-dir1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| `-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seventyfive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|-dir2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| |-three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| `-seven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`-dir3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|-five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`-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twentytwo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867985"/>
      </p:ext>
    </p:extLst>
  </p:cSld>
  <p:clrMapOvr>
    <a:masterClrMapping/>
  </p:clrMapOvr>
</p:sld>
</file>

<file path=ppt/theme/theme1.xml><?xml version="1.0" encoding="utf-8"?>
<a:theme xmlns:a="http://schemas.openxmlformats.org/drawingml/2006/main" name="4190.203.System.Programming">
  <a:themeElements>
    <a:clrScheme name="사용자 지정 1">
      <a:dk1>
        <a:srgbClr val="000000"/>
      </a:dk1>
      <a:lt1>
        <a:srgbClr val="FFFFFF"/>
      </a:lt1>
      <a:dk2>
        <a:srgbClr val="0070C0"/>
      </a:dk2>
      <a:lt2>
        <a:srgbClr val="004D86"/>
      </a:lt2>
      <a:accent1>
        <a:srgbClr val="0070C0"/>
      </a:accent1>
      <a:accent2>
        <a:srgbClr val="00B0F0"/>
      </a:accent2>
      <a:accent3>
        <a:srgbClr val="FFFFFF"/>
      </a:accent3>
      <a:accent4>
        <a:srgbClr val="000000"/>
      </a:accent4>
      <a:accent5>
        <a:srgbClr val="9BE5FF"/>
      </a:accent5>
      <a:accent6>
        <a:srgbClr val="A3D8FF"/>
      </a:accent6>
      <a:hlink>
        <a:srgbClr val="002060"/>
      </a:hlink>
      <a:folHlink>
        <a:srgbClr val="000714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4190.203.System.Programming</Template>
  <TotalTime>6032</TotalTime>
  <Words>2689</Words>
  <Application>Microsoft Office PowerPoint</Application>
  <PresentationFormat>화면 슬라이드 쇼(4:3)</PresentationFormat>
  <Paragraphs>484</Paragraphs>
  <Slides>26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9" baseType="lpstr">
      <vt:lpstr>Monotype Sorts</vt:lpstr>
      <vt:lpstr>ＭＳ Ｐゴシック</vt:lpstr>
      <vt:lpstr>굴림</vt:lpstr>
      <vt:lpstr>맑은 고딕</vt:lpstr>
      <vt:lpstr>Arial</vt:lpstr>
      <vt:lpstr>Calibri</vt:lpstr>
      <vt:lpstr>Consolas</vt:lpstr>
      <vt:lpstr>Helvetica</vt:lpstr>
      <vt:lpstr>Times New Roman</vt:lpstr>
      <vt:lpstr>Verdana</vt:lpstr>
      <vt:lpstr>Webdings</vt:lpstr>
      <vt:lpstr>Wingdings</vt:lpstr>
      <vt:lpstr>4190.203.System.Programming</vt:lpstr>
      <vt:lpstr>Input/Output   Files and Directories</vt:lpstr>
      <vt:lpstr>Class Outline</vt:lpstr>
      <vt:lpstr>File Metadata</vt:lpstr>
      <vt:lpstr>File Metadata</vt:lpstr>
      <vt:lpstr>File Metadata</vt:lpstr>
      <vt:lpstr>File Metadata</vt:lpstr>
      <vt:lpstr>File Metadata</vt:lpstr>
      <vt:lpstr>File Metadata</vt:lpstr>
      <vt:lpstr>Directories</vt:lpstr>
      <vt:lpstr>Directories</vt:lpstr>
      <vt:lpstr>Example: Accessing Directories and File Metadata</vt:lpstr>
      <vt:lpstr>Kernel File Management</vt:lpstr>
      <vt:lpstr>How the Unix Kernel Represents Open Files</vt:lpstr>
      <vt:lpstr>File Sharing</vt:lpstr>
      <vt:lpstr>I/O Redirection</vt:lpstr>
      <vt:lpstr>File Descriptor Manipulation</vt:lpstr>
      <vt:lpstr>File Descriptor Manipulation: dup()</vt:lpstr>
      <vt:lpstr>File Descriptor Manipulation: dup2()</vt:lpstr>
      <vt:lpstr>Fun with File Descriptors</vt:lpstr>
      <vt:lpstr>Fun with File Descriptors</vt:lpstr>
      <vt:lpstr>Summary</vt:lpstr>
      <vt:lpstr>Most Frequently Used Unix I/O System Calls</vt:lpstr>
      <vt:lpstr>Most Frequently Used Standard I/O Library Calls</vt:lpstr>
      <vt:lpstr>Most Frequently Used API to Manage Directories</vt:lpstr>
      <vt:lpstr>Aside: Working with Binary Files</vt:lpstr>
      <vt:lpstr>For Further Information</vt:lpstr>
    </vt:vector>
  </TitlesOfParts>
  <Manager>Bernhard Egger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M1522.000800 System Programming</dc:title>
  <dc:creator>bernhard</dc:creator>
  <cp:keywords>M1522.000800, System Programming, Fall 2020, Seoul National University</cp:keywords>
  <cp:lastModifiedBy>kyoungsoo</cp:lastModifiedBy>
  <cp:revision>245</cp:revision>
  <cp:lastPrinted>2011-11-15T11:06:53Z</cp:lastPrinted>
  <dcterms:created xsi:type="dcterms:W3CDTF">2012-03-04T01:38:51Z</dcterms:created>
  <dcterms:modified xsi:type="dcterms:W3CDTF">2025-03-22T06:32:26Z</dcterms:modified>
</cp:coreProperties>
</file>