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1"/>
  </p:notesMasterIdLst>
  <p:handoutMasterIdLst>
    <p:handoutMasterId r:id="rId52"/>
  </p:handoutMasterIdLst>
  <p:sldIdLst>
    <p:sldId id="458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509" r:id="rId27"/>
    <p:sldId id="508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05" r:id="rId45"/>
    <p:sldId id="501" r:id="rId46"/>
    <p:sldId id="506" r:id="rId47"/>
    <p:sldId id="502" r:id="rId48"/>
    <p:sldId id="503" r:id="rId49"/>
    <p:sldId id="504" r:id="rId5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FDD"/>
    <a:srgbClr val="FFFF99"/>
    <a:srgbClr val="EFBFBF"/>
    <a:srgbClr val="FCF0D8"/>
    <a:srgbClr val="BDFFBD"/>
    <a:srgbClr val="E5FFF1"/>
    <a:srgbClr val="FF0000"/>
    <a:srgbClr val="BDEBFF"/>
    <a:srgbClr val="75A3FF"/>
    <a:srgbClr val="FFD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 autoAdjust="0"/>
    <p:restoredTop sz="90857" autoAdjust="0"/>
  </p:normalViewPr>
  <p:slideViewPr>
    <p:cSldViewPr snapToGrid="0">
      <p:cViewPr varScale="1">
        <p:scale>
          <a:sx n="125" d="100"/>
          <a:sy n="125" d="100"/>
        </p:scale>
        <p:origin x="488" y="80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6235" y="22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E366E9-530F-4854-ABD9-8C5406C2A081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729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149995" y="6532562"/>
            <a:ext cx="2844048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 sz="2000"/>
            </a:lvl1pPr>
            <a:lvl2pPr>
              <a:buClr>
                <a:schemeClr val="bg2"/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2000"/>
            </a:lvl3pPr>
            <a:lvl4pPr>
              <a:defRPr sz="2000"/>
            </a:lvl4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487911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Memory Abstraction</a:t>
            </a:r>
            <a:br>
              <a:rPr lang="en-US" altLang="ko-KR" sz="3200" dirty="0"/>
            </a:br>
            <a:r>
              <a:rPr lang="en-US" altLang="ko-KR" sz="4800" dirty="0"/>
              <a:t> </a:t>
            </a:r>
            <a:br>
              <a:rPr lang="en-US" altLang="ko-KR" sz="4800" dirty="0"/>
            </a:br>
            <a:r>
              <a:rPr lang="en-US" altLang="ko-KR" sz="4800" dirty="0"/>
              <a:t> </a:t>
            </a:r>
            <a:br>
              <a:rPr lang="en-US" altLang="ko-KR" sz="4800" dirty="0"/>
            </a:br>
            <a:r>
              <a:rPr lang="en-US" altLang="ko-KR" sz="4800" dirty="0"/>
              <a:t>Recap: Variables and Memory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787" y="4282306"/>
            <a:ext cx="957824" cy="22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86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 and Memory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Example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compiler allocates </a:t>
            </a:r>
          </a:p>
          <a:p>
            <a:pPr lvl="2"/>
            <a:r>
              <a:rPr lang="en-US" altLang="ko-KR" dirty="0"/>
              <a:t>a to address 16</a:t>
            </a:r>
          </a:p>
          <a:p>
            <a:pPr lvl="2"/>
            <a:r>
              <a:rPr lang="en-US" altLang="ko-KR" dirty="0"/>
              <a:t>b to address 20</a:t>
            </a:r>
          </a:p>
          <a:p>
            <a:pPr lvl="2"/>
            <a:r>
              <a:rPr lang="en-US" altLang="ko-KR" dirty="0"/>
              <a:t>c to address 24</a:t>
            </a:r>
          </a:p>
          <a:p>
            <a:pPr lvl="2"/>
            <a:r>
              <a:rPr lang="en-US" altLang="ko-KR" dirty="0"/>
              <a:t>usually, but not guaranteed to be sequential</a:t>
            </a:r>
          </a:p>
          <a:p>
            <a:pPr lvl="1"/>
            <a:r>
              <a:rPr lang="en-US" altLang="ko-KR" b="1" dirty="0"/>
              <a:t>variable names are aliases for memory addresses</a:t>
            </a:r>
            <a:br>
              <a:rPr lang="en-US" altLang="ko-KR" dirty="0"/>
            </a:br>
            <a:br>
              <a:rPr lang="en-US" altLang="ko-KR" b="1" dirty="0"/>
            </a:b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285470" y="1990123"/>
          <a:ext cx="215831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alias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err="1"/>
                        <a:t>adr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mem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0194" y="1823651"/>
            <a:ext cx="2986217" cy="33294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 = 5, b = 7, c;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8541" y="5164095"/>
            <a:ext cx="1655806" cy="33294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… = a +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4010" y="5164095"/>
            <a:ext cx="2318951" cy="33294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… = mem[16] + …</a:t>
            </a:r>
          </a:p>
        </p:txBody>
      </p:sp>
      <p:sp>
        <p:nvSpPr>
          <p:cNvPr id="3" name="오른쪽 화살표 2"/>
          <p:cNvSpPr/>
          <p:nvPr/>
        </p:nvSpPr>
        <p:spPr bwMode="auto">
          <a:xfrm>
            <a:off x="2916195" y="5214036"/>
            <a:ext cx="370702" cy="23306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8540" y="5827241"/>
            <a:ext cx="1655806" cy="33294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 =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4009" y="5827241"/>
            <a:ext cx="2318951" cy="33294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mem[16] = …</a:t>
            </a: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2916194" y="5877182"/>
            <a:ext cx="370702" cy="23306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7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 and Memory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1089" y="864262"/>
            <a:ext cx="8820000" cy="5220000"/>
          </a:xfrm>
        </p:spPr>
        <p:txBody>
          <a:bodyPr/>
          <a:lstStyle/>
          <a:p>
            <a:r>
              <a:rPr lang="en-US" altLang="ko-KR" b="1" dirty="0"/>
              <a:t>Where is the data allocated in memory?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r>
              <a:rPr lang="en-US" altLang="ko-KR" dirty="0"/>
              <a:t>global variables</a:t>
            </a:r>
          </a:p>
          <a:p>
            <a:pPr lvl="2"/>
            <a:r>
              <a:rPr lang="en-US" altLang="ko-KR" dirty="0"/>
              <a:t>data/</a:t>
            </a:r>
            <a:r>
              <a:rPr lang="en-US" altLang="ko-KR" dirty="0" err="1"/>
              <a:t>rodata</a:t>
            </a:r>
            <a:r>
              <a:rPr lang="en-US" altLang="ko-KR" dirty="0"/>
              <a:t>/</a:t>
            </a:r>
            <a:r>
              <a:rPr lang="en-US" altLang="ko-KR" dirty="0" err="1"/>
              <a:t>bss</a:t>
            </a:r>
            <a:r>
              <a:rPr lang="en-US" altLang="ko-KR" dirty="0"/>
              <a:t> section</a:t>
            </a:r>
          </a:p>
          <a:p>
            <a:pPr lvl="1"/>
            <a:r>
              <a:rPr lang="en-US" altLang="ko-KR" dirty="0"/>
              <a:t>local variables</a:t>
            </a:r>
          </a:p>
          <a:p>
            <a:pPr lvl="2"/>
            <a:r>
              <a:rPr lang="en-US" altLang="ko-KR" dirty="0"/>
              <a:t>user stack</a:t>
            </a:r>
          </a:p>
          <a:p>
            <a:pPr lvl="1"/>
            <a:r>
              <a:rPr lang="en-US" altLang="ko-KR" dirty="0"/>
              <a:t>dynamically allocated data</a:t>
            </a:r>
          </a:p>
          <a:p>
            <a:pPr lvl="2"/>
            <a:r>
              <a:rPr lang="en-US" altLang="ko-KR" dirty="0"/>
              <a:t>heap</a:t>
            </a:r>
          </a:p>
          <a:p>
            <a:pPr lvl="1"/>
            <a:r>
              <a:rPr lang="en-US" altLang="ko-KR" dirty="0"/>
              <a:t>what about function parameters?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9079" y="1439732"/>
            <a:ext cx="2678494" cy="2165381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ko-K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const int b = 7;</a:t>
            </a:r>
          </a:p>
          <a:p>
            <a:r>
              <a:rPr lang="en-US" altLang="ko-K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endParaRPr lang="en-US" altLang="ko-K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 foo(</a:t>
            </a:r>
            <a:r>
              <a:rPr lang="en-US" altLang="ko-K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altLang="ko-K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 e, f, g;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  char *m = </a:t>
            </a:r>
            <a:r>
              <a:rPr lang="en-US" altLang="ko-K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(10);</a:t>
            </a:r>
            <a:b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67047" y="856466"/>
            <a:ext cx="3776953" cy="5623534"/>
            <a:chOff x="5367047" y="856466"/>
            <a:chExt cx="3776953" cy="5623534"/>
          </a:xfrm>
        </p:grpSpPr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5367047" y="1648627"/>
              <a:ext cx="2340000" cy="46634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90000" anchor="b"/>
            <a:lstStyle/>
            <a:p>
              <a:pPr algn="ctr"/>
              <a:r>
                <a:rPr lang="en-GB" altLang="ko-KR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7766439" y="61442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367047" y="856466"/>
              <a:ext cx="2340000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8141258" y="1726643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%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rsp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>
              <a:off x="7780804" y="1874053"/>
              <a:ext cx="38417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8145491" y="3786125"/>
              <a:ext cx="479916" cy="2970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brk</a:t>
              </a:r>
              <a:endPara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7757083" y="3934628"/>
              <a:ext cx="38417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5367047" y="4611961"/>
              <a:ext cx="2340000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(.data</a:t>
              </a: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4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.</a:t>
              </a:r>
              <a:r>
                <a:rPr lang="en-GB" sz="1400" b="1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bss</a:t>
              </a: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5367047" y="5237436"/>
              <a:ext cx="2340000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4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.init</a:t>
              </a: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,</a:t>
              </a:r>
              <a:r>
                <a:rPr lang="en-GB" sz="14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.text</a:t>
              </a: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4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.</a:t>
              </a:r>
              <a:r>
                <a:rPr lang="en-GB" sz="1400" b="1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rodata</a:t>
              </a: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7854695" y="4946923"/>
              <a:ext cx="1289305" cy="5770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Loaded 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  executable </a:t>
              </a: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5367047" y="2558266"/>
              <a:ext cx="2340000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6537047" y="3561035"/>
              <a:ext cx="0" cy="5039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6537047" y="1791250"/>
              <a:ext cx="0" cy="396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5367047" y="3945211"/>
              <a:ext cx="2340000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400" b="1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malloc</a:t>
              </a: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5367047" y="1315782"/>
              <a:ext cx="2340000" cy="56144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2" name="오른쪽 중괄호 1"/>
            <p:cNvSpPr/>
            <p:nvPr/>
          </p:nvSpPr>
          <p:spPr bwMode="auto">
            <a:xfrm>
              <a:off x="7707047" y="4611961"/>
              <a:ext cx="202369" cy="1295400"/>
            </a:xfrm>
            <a:prstGeom prst="rightBrace">
              <a:avLst>
                <a:gd name="adj1" fmla="val 38456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42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Pointers and Memory Allocation	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468" y="295506"/>
            <a:ext cx="2008975" cy="26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6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Variable names are aliases to memory addresses</a:t>
            </a:r>
          </a:p>
          <a:p>
            <a:pPr lvl="1"/>
            <a:r>
              <a:rPr lang="en-US" altLang="ko-KR" dirty="0"/>
              <a:t>we do not know what the address is directly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Pointers are explicit memory addresses</a:t>
            </a:r>
          </a:p>
          <a:p>
            <a:pPr lvl="1"/>
            <a:r>
              <a:rPr lang="en-US" altLang="ko-KR" dirty="0"/>
              <a:t>if we need to allocate memory dynamically or </a:t>
            </a:r>
          </a:p>
          <a:p>
            <a:pPr lvl="1"/>
            <a:r>
              <a:rPr lang="en-US" altLang="ko-KR" dirty="0"/>
              <a:t>want to know where in memory an address is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Pointers are used to refer to arrays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02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80000" y="1260000"/>
            <a:ext cx="8820000" cy="5220000"/>
          </a:xfrm>
        </p:spPr>
        <p:txBody>
          <a:bodyPr/>
          <a:lstStyle/>
          <a:p>
            <a:r>
              <a:rPr lang="en-US" altLang="ko-KR" b="1" dirty="0"/>
              <a:t>Example: explicit address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compiler allocates </a:t>
            </a:r>
          </a:p>
          <a:p>
            <a:pPr lvl="2"/>
            <a:r>
              <a:rPr lang="en-US" altLang="ko-KR" dirty="0" err="1"/>
              <a:t>a,b,c</a:t>
            </a:r>
            <a:r>
              <a:rPr lang="en-US" altLang="ko-KR" dirty="0"/>
              <a:t> at addresses 16,20,24</a:t>
            </a:r>
          </a:p>
          <a:p>
            <a:pPr lvl="2"/>
            <a:r>
              <a:rPr lang="en-US" altLang="ko-KR" dirty="0" err="1"/>
              <a:t>ap</a:t>
            </a:r>
            <a:r>
              <a:rPr lang="en-US" altLang="ko-KR" dirty="0"/>
              <a:t> at address 28</a:t>
            </a:r>
          </a:p>
          <a:p>
            <a:pPr lvl="3"/>
            <a:r>
              <a:rPr lang="en-US" altLang="ko-KR" i="1" dirty="0" err="1"/>
              <a:t>ap</a:t>
            </a:r>
            <a:r>
              <a:rPr lang="en-US" altLang="ko-KR" i="1" dirty="0"/>
              <a:t> itself is allocated somewhere in memory</a:t>
            </a:r>
            <a:br>
              <a:rPr lang="en-US" altLang="ko-KR" i="1" dirty="0"/>
            </a:br>
            <a:br>
              <a:rPr lang="en-US" altLang="ko-KR" b="1" dirty="0"/>
            </a:b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285470" y="1990123"/>
          <a:ext cx="215831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alias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err="1"/>
                        <a:t>adr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mem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ap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7837" y="1683608"/>
            <a:ext cx="2986217" cy="647700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 = 5, b = 7, c;</a:t>
            </a:r>
          </a:p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ap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&amp;a;</a:t>
            </a:r>
          </a:p>
        </p:txBody>
      </p:sp>
      <p:cxnSp>
        <p:nvCxnSpPr>
          <p:cNvPr id="13" name="구부러진 연결선 12"/>
          <p:cNvCxnSpPr>
            <a:stCxn id="15" idx="3"/>
            <a:endCxn id="14" idx="3"/>
          </p:cNvCxnSpPr>
          <p:nvPr/>
        </p:nvCxnSpPr>
        <p:spPr bwMode="auto">
          <a:xfrm>
            <a:off x="8229600" y="2535708"/>
            <a:ext cx="209550" cy="1097178"/>
          </a:xfrm>
          <a:prstGeom prst="curvedConnector3">
            <a:avLst>
              <a:gd name="adj1" fmla="val 33863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직사각형 13"/>
          <p:cNvSpPr/>
          <p:nvPr/>
        </p:nvSpPr>
        <p:spPr bwMode="auto">
          <a:xfrm>
            <a:off x="8311978" y="3575285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102428" y="2478107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8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80000" y="1260000"/>
            <a:ext cx="8820000" cy="5220000"/>
          </a:xfrm>
        </p:spPr>
        <p:txBody>
          <a:bodyPr/>
          <a:lstStyle/>
          <a:p>
            <a:r>
              <a:rPr lang="en-US" altLang="ko-KR" b="1" dirty="0"/>
              <a:t>Example: explicit address (cont’d)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compiler allocates </a:t>
            </a:r>
          </a:p>
          <a:p>
            <a:pPr lvl="2"/>
            <a:r>
              <a:rPr lang="en-US" altLang="ko-KR" dirty="0" err="1"/>
              <a:t>a,b,c</a:t>
            </a:r>
            <a:r>
              <a:rPr lang="en-US" altLang="ko-KR" dirty="0"/>
              <a:t> at addresses 16,20,24</a:t>
            </a:r>
          </a:p>
          <a:p>
            <a:pPr lvl="2"/>
            <a:r>
              <a:rPr lang="en-US" altLang="ko-KR" dirty="0" err="1"/>
              <a:t>ap</a:t>
            </a:r>
            <a:r>
              <a:rPr lang="en-US" altLang="ko-KR" dirty="0"/>
              <a:t> at address 28</a:t>
            </a:r>
          </a:p>
          <a:p>
            <a:pPr lvl="3"/>
            <a:r>
              <a:rPr lang="en-US" altLang="ko-KR" i="1" dirty="0" err="1"/>
              <a:t>ap</a:t>
            </a:r>
            <a:r>
              <a:rPr lang="en-US" altLang="ko-KR" i="1" dirty="0"/>
              <a:t> itself is allocated somewhere in memory</a:t>
            </a:r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r>
              <a:rPr lang="en-US" altLang="ko-KR" dirty="0"/>
              <a:t>compiler allocates</a:t>
            </a:r>
          </a:p>
          <a:p>
            <a:pPr lvl="2"/>
            <a:r>
              <a:rPr lang="en-US" altLang="ko-KR" dirty="0"/>
              <a:t>app at address 4</a:t>
            </a:r>
            <a:br>
              <a:rPr lang="en-US" altLang="ko-KR" b="1" dirty="0"/>
            </a:b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285470" y="1990123"/>
          <a:ext cx="215831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alias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err="1"/>
                        <a:t>adr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mem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ap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app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28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7837" y="1683608"/>
            <a:ext cx="2986217" cy="647700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 = 5, b = 7, c;</a:t>
            </a:r>
          </a:p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ap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&amp;a;</a:t>
            </a:r>
          </a:p>
        </p:txBody>
      </p:sp>
      <p:cxnSp>
        <p:nvCxnSpPr>
          <p:cNvPr id="13" name="구부러진 연결선 12"/>
          <p:cNvCxnSpPr>
            <a:stCxn id="15" idx="3"/>
            <a:endCxn id="14" idx="3"/>
          </p:cNvCxnSpPr>
          <p:nvPr/>
        </p:nvCxnSpPr>
        <p:spPr bwMode="auto">
          <a:xfrm>
            <a:off x="8229600" y="2535708"/>
            <a:ext cx="209550" cy="1097178"/>
          </a:xfrm>
          <a:prstGeom prst="curvedConnector3">
            <a:avLst>
              <a:gd name="adj1" fmla="val 33863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직사각형 13"/>
          <p:cNvSpPr/>
          <p:nvPr/>
        </p:nvSpPr>
        <p:spPr bwMode="auto">
          <a:xfrm>
            <a:off x="8311978" y="3575285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102428" y="2478107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836" y="4061066"/>
            <a:ext cx="2098899" cy="903700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**app = &amp;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ap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cxnSp>
        <p:nvCxnSpPr>
          <p:cNvPr id="24" name="구부러진 연결선 23"/>
          <p:cNvCxnSpPr>
            <a:stCxn id="26" idx="1"/>
            <a:endCxn id="25" idx="1"/>
          </p:cNvCxnSpPr>
          <p:nvPr/>
        </p:nvCxnSpPr>
        <p:spPr bwMode="auto">
          <a:xfrm rot="10800000">
            <a:off x="7727606" y="2535708"/>
            <a:ext cx="243582" cy="2243012"/>
          </a:xfrm>
          <a:prstGeom prst="curvedConnector3">
            <a:avLst>
              <a:gd name="adj1" fmla="val 32211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7727606" y="2478107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971188" y="4721119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9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Arrays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80000" y="1260000"/>
            <a:ext cx="8820000" cy="5220000"/>
          </a:xfrm>
        </p:spPr>
        <p:txBody>
          <a:bodyPr/>
          <a:lstStyle/>
          <a:p>
            <a:r>
              <a:rPr lang="en-US" altLang="ko-KR" b="1" dirty="0"/>
              <a:t>Example: dynamic arrays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compiler allocates </a:t>
            </a:r>
          </a:p>
          <a:p>
            <a:pPr lvl="2"/>
            <a:r>
              <a:rPr lang="en-US" altLang="ko-KR" dirty="0"/>
              <a:t>A at address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0xffff c1a4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837" y="1683608"/>
            <a:ext cx="2986216" cy="349702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132346" y="288324"/>
          <a:ext cx="3311438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alias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address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mem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0xffff c1ac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0xffff c1a8 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0xffff c1a4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0xffff c1a0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23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Arrays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80000" y="1260000"/>
            <a:ext cx="8820000" cy="5220000"/>
          </a:xfrm>
        </p:spPr>
        <p:txBody>
          <a:bodyPr/>
          <a:lstStyle/>
          <a:p>
            <a:r>
              <a:rPr lang="en-US" altLang="ko-KR" b="1" dirty="0"/>
              <a:t>Example: dynamic arrays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compiler allocates </a:t>
            </a:r>
          </a:p>
          <a:p>
            <a:pPr lvl="2"/>
            <a:r>
              <a:rPr lang="en-US" altLang="ko-KR" dirty="0"/>
              <a:t>A at address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0xffff c1a4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 standard library allocates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)(=4 bytes) * 1024 = 4096 bytes = 0x1000 bytes</a:t>
            </a:r>
            <a:br>
              <a:rPr lang="en-US" altLang="ko-KR" dirty="0"/>
            </a:br>
            <a:r>
              <a:rPr lang="en-US" altLang="ko-KR" dirty="0"/>
              <a:t>on heap and and stores address of memory block in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837" y="1683608"/>
            <a:ext cx="2986216" cy="349702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837" y="4061066"/>
            <a:ext cx="4714452" cy="903700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*)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)*1024);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8316612" y="4489685"/>
            <a:ext cx="127172" cy="11520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127729" y="1533641"/>
            <a:ext cx="127172" cy="11520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132346" y="288324"/>
          <a:ext cx="3311438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alias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address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mem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0xffff c1ac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0xffff c1a8 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0xffff c1a4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5655 0004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0xffff c1a0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0x5655 1004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A[1023]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0x5655 1000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A[2]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0x5655 000c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A[1]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0x5655 0008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A[0]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0x5655 0004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0x5655 0000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2" name="구부러진 연결선 11"/>
          <p:cNvCxnSpPr>
            <a:stCxn id="15" idx="3"/>
            <a:endCxn id="14" idx="3"/>
          </p:cNvCxnSpPr>
          <p:nvPr/>
        </p:nvCxnSpPr>
        <p:spPr bwMode="auto">
          <a:xfrm>
            <a:off x="8254901" y="1591242"/>
            <a:ext cx="188883" cy="2956044"/>
          </a:xfrm>
          <a:prstGeom prst="curvedConnector3">
            <a:avLst>
              <a:gd name="adj1" fmla="val 35157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8149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Arrays, Pointers,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5365" y="990179"/>
            <a:ext cx="9548155" cy="5489821"/>
          </a:xfrm>
        </p:spPr>
        <p:txBody>
          <a:bodyPr/>
          <a:lstStyle/>
          <a:p>
            <a:r>
              <a:rPr lang="en-US" altLang="ko-KR" b="1" dirty="0"/>
              <a:t>The handling of arrays and pointers is often confusing for beginners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cs typeface="Consolas" panose="020B0609020204030204" pitchFamily="49" charset="0"/>
              </a:rPr>
              <a:t>Dynamically allocated arrays are pointers</a:t>
            </a:r>
            <a:br>
              <a:rPr lang="en-US" altLang="ko-KR" dirty="0">
                <a:cs typeface="Consolas" panose="020B0609020204030204" pitchFamily="49" charset="0"/>
              </a:rPr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p is a pointer to the data of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p[512]</a:t>
            </a: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p[0]</a:t>
            </a:r>
            <a:r>
              <a:rPr lang="en-US" altLang="ko-KR" dirty="0"/>
              <a:t> refers to the first element of array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&amp;p[0]</a:t>
            </a:r>
            <a:r>
              <a:rPr lang="en-US" altLang="ko-KR" dirty="0"/>
              <a:t> denotes the address of the first element of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dirty="0"/>
              <a:t> and is identical to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US" altLang="ko-KR" dirty="0">
              <a:cs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cs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Statically allocated arrays are also treated as pointers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dirty="0"/>
              <a:t> is a pointer to the data of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[512]</a:t>
            </a:r>
            <a:br>
              <a:rPr lang="en-US" altLang="ko-KR" dirty="0"/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altLang="ko-KR" dirty="0"/>
              <a:t> refers to the first element of array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altLang="ko-KR" dirty="0"/>
              <a:t> denotes the address of the first element of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dirty="0"/>
              <a:t> and is identical to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endParaRPr lang="en-US" altLang="ko-KR" dirty="0">
              <a:cs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4098" y="4536812"/>
            <a:ext cx="4882314" cy="349702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[512];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098" y="2149707"/>
            <a:ext cx="4882314" cy="349702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char *p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(512 *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(char));</a:t>
            </a:r>
          </a:p>
        </p:txBody>
      </p:sp>
    </p:spTree>
    <p:extLst>
      <p:ext uri="{BB962C8B-B14F-4D97-AF65-F5344CB8AC3E}">
        <p14:creationId xmlns:p14="http://schemas.microsoft.com/office/powerpoint/2010/main" val="316075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Arrays, Pointers,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handling of arrays and pointers is often confusing for beginners</a:t>
            </a:r>
            <a:br>
              <a:rPr lang="en-US" altLang="ko-KR" b="1" dirty="0"/>
            </a:br>
            <a:r>
              <a:rPr lang="en-US" altLang="ko-KR" dirty="0">
                <a:cs typeface="Consolas" panose="020B0609020204030204" pitchFamily="49" charset="0"/>
              </a:rPr>
              <a:t>Dynamically allocated arrays vs statically allocated arrays</a:t>
            </a:r>
            <a:br>
              <a:rPr lang="en-US" altLang="ko-KR" dirty="0">
                <a:cs typeface="Consolas" panose="020B0609020204030204" pitchFamily="49" charset="0"/>
              </a:rPr>
            </a:br>
            <a:endParaRPr lang="en-US" altLang="ko-KR" dirty="0"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711" y="1975314"/>
            <a:ext cx="4153545" cy="4504686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char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[512] = { 'A', 'B', 'C', };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("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  %14p\n",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("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[0]:  %14c\n",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("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[0]:  %14p\n",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char *p = (char*)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(512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(char));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p[0] = 'A'; p[1] = 'B'; p[2] = 'C';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("  p:       %14p\n", p);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("  p[0]:    %14c\n", p[0]);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(" &amp;p[0]:    %14p\n", &amp;p[0]);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free(p);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9259" y="2996550"/>
            <a:ext cx="4152234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arraysNpointers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-o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arraysNpointers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arraysNpointers.c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arraysNpointers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:     0x7ffc3cc9f610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[0]:               A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[0]:  0x7ffc3cc9f610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p:       0x561f5fc0b6b0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p[0]:                 A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&amp;p[0]:    0x561f5fc0b6b0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9285" y="6203000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arraysNpointers.c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6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/>
              <a:t>Motivating Example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Variables and Memory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Pointers and Memory Allocation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Data Types and Alignment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Composite Data Structures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Parameter Passing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Summary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7576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Arrays, Pointers,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handling of arrays and pointers is often confusing for beginners</a:t>
            </a:r>
            <a:br>
              <a:rPr lang="en-US" altLang="ko-KR" b="1" dirty="0"/>
            </a:br>
            <a:r>
              <a:rPr lang="en-US" altLang="ko-KR" dirty="0"/>
              <a:t>Test your understanding:</a:t>
            </a:r>
            <a:br>
              <a:rPr lang="en-US" altLang="ko-KR" b="1" dirty="0"/>
            </a:br>
            <a:br>
              <a:rPr lang="en-US" altLang="ko-KR" dirty="0">
                <a:cs typeface="Consolas" panose="020B0609020204030204" pitchFamily="49" charset="0"/>
              </a:rPr>
            </a:br>
            <a:endParaRPr lang="en-US" altLang="ko-KR" dirty="0"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711" y="1975314"/>
            <a:ext cx="5157322" cy="719034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[512];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… = read(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710" y="3241494"/>
            <a:ext cx="5157323" cy="719034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(char*)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(512*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(char));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… = read(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512*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4535" y="3616349"/>
            <a:ext cx="211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n-lt"/>
              </a:rPr>
              <a:t>NOT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C00000"/>
                </a:solidFill>
                <a:latin typeface="+mn-lt"/>
              </a:rPr>
              <a:t>!</a:t>
            </a:r>
            <a:endParaRPr lang="ko-KR" alt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710" y="4039290"/>
            <a:ext cx="5157323" cy="93447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#define BUFSIZE 512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(char*)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(BUFSIZE*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(char));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… = read(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, BUFSIZE*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(char));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710" y="5525203"/>
            <a:ext cx="5157323" cy="719034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… = read(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(char));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4535" y="5891595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n-lt"/>
              </a:rPr>
              <a:t>NOT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dirty="0">
                <a:solidFill>
                  <a:srgbClr val="C00000"/>
                </a:solidFill>
                <a:latin typeface="+mn-lt"/>
              </a:rPr>
              <a:t>!</a:t>
            </a:r>
            <a:endParaRPr lang="ko-KR" altLang="en-US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9587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and Alignment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014" y="277039"/>
            <a:ext cx="5602677" cy="106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49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at the Machine Level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Integer data </a:t>
            </a:r>
            <a:r>
              <a:rPr lang="en-US" dirty="0"/>
              <a:t>of 1, 2, 4, 8, or 16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b="1" dirty="0"/>
              <a:t>Floating point </a:t>
            </a:r>
            <a:r>
              <a:rPr lang="en-US" dirty="0"/>
              <a:t>data of 4, 8, or 16 bytes</a:t>
            </a:r>
          </a:p>
          <a:p>
            <a:endParaRPr lang="en-US" dirty="0"/>
          </a:p>
          <a:p>
            <a:r>
              <a:rPr lang="en-US" dirty="0"/>
              <a:t>These days: </a:t>
            </a:r>
            <a:r>
              <a:rPr lang="en-US" b="1" dirty="0"/>
              <a:t>vector data types</a:t>
            </a:r>
          </a:p>
          <a:p>
            <a:endParaRPr lang="en-US" dirty="0"/>
          </a:p>
          <a:p>
            <a:r>
              <a:rPr lang="en-US" b="1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3420819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Data Types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26785"/>
              </p:ext>
            </p:extLst>
          </p:nvPr>
        </p:nvGraphicFramePr>
        <p:xfrm>
          <a:off x="441596" y="1163801"/>
          <a:ext cx="8404454" cy="528323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0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73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 Bold" charset="0"/>
                        </a:rPr>
                        <a:t>C Data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Arial Narrow Bold" charset="0"/>
                        <a:cs typeface="Arial Narrow Bold" charset="0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Size (bytes)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 Bold" charset="0"/>
                        <a:ea typeface="Arial Narrow Bold" charset="0"/>
                        <a:cs typeface="Arial Narrow Bold" charset="0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 Bold" charset="0"/>
                        <a:ea typeface="Arial Narrow Bold" charset="0"/>
                        <a:cs typeface="Arial Narrow Bold" charset="0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4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 Bold" charset="0"/>
                        <a:ea typeface="Arial Narrow Bold" charset="0"/>
                        <a:cs typeface="Arial Narrow Bold" charset="0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Intel IA32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Arial Narrow" charset="0"/>
                        </a:rPr>
                        <a:t>char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rial Narrow" charset="0"/>
                        <a:cs typeface="Consolas" panose="020B0609020204030204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Arial Narrow" charset="0"/>
                        </a:rPr>
                        <a:t>short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rial Narrow" charset="0"/>
                        <a:cs typeface="Consolas" panose="020B0609020204030204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Arial Narrow" charset="0"/>
                        </a:rPr>
                        <a:t>int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rial Narrow" charset="0"/>
                        <a:cs typeface="Consolas" panose="020B0609020204030204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Arial Narrow" charset="0"/>
                        </a:rPr>
                        <a:t>long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 Narrow" charset="0"/>
                        <a:cs typeface="Consolas" panose="020B0609020204030204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sym typeface="Arial Narrow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sym typeface="Arial Narrow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sym typeface="Arial Narrow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sng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Arial Narrow" charset="0"/>
                        </a:rPr>
                        <a:t>long </a:t>
                      </a:r>
                      <a:r>
                        <a:rPr kumimoji="0" lang="en-US" sz="1800" u="none" strike="sng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Arial Narrow" charset="0"/>
                        </a:rPr>
                        <a:t>long</a:t>
                      </a:r>
                      <a:endParaRPr kumimoji="0" lang="en-US" sz="1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rial Narrow" charset="0"/>
                        <a:cs typeface="Consolas" panose="020B0609020204030204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sng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8</a:t>
                      </a:r>
                      <a:endParaRPr kumimoji="0" lang="en-US" sz="1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sng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8</a:t>
                      </a:r>
                      <a:endParaRPr kumimoji="0" lang="en-US" sz="1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sng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8</a:t>
                      </a:r>
                      <a:endParaRPr kumimoji="0" lang="en-US" sz="1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Arial Narrow" charset="0"/>
                        </a:rPr>
                        <a:t>float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rial Narrow" charset="0"/>
                        <a:cs typeface="Consolas" panose="020B0609020204030204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Arial Narrow" charset="0"/>
                        </a:rPr>
                        <a:t>double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rial Narrow" charset="0"/>
                        <a:cs typeface="Consolas" panose="020B0609020204030204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sng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Arial Narrow" charset="0"/>
                        </a:rPr>
                        <a:t>long double</a:t>
                      </a:r>
                      <a:endParaRPr kumimoji="0" lang="en-US" sz="1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rial Narrow" charset="0"/>
                        <a:cs typeface="Consolas" panose="020B0609020204030204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sng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8</a:t>
                      </a:r>
                      <a:endParaRPr kumimoji="0" lang="en-US" sz="1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sng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10/16</a:t>
                      </a:r>
                      <a:endParaRPr kumimoji="0" lang="en-US" sz="1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u="none" strike="sng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sym typeface="Arial Narrow" charset="0"/>
                        </a:rPr>
                        <a:t>10/12</a:t>
                      </a:r>
                      <a:endParaRPr kumimoji="0" lang="en-US" sz="18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Arial Narrow" charset="0"/>
                        </a:rPr>
                        <a:t>* (pointer)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 Narrow" charset="0"/>
                        <a:cs typeface="Consolas" panose="020B0609020204030204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sym typeface="Arial Narrow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sym typeface="Arial Narrow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sym typeface="Arial Narrow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1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rial Narrow" charset="0"/>
                          <a:cs typeface="Consolas" panose="020B0609020204030204" pitchFamily="49" charset="0"/>
                          <a:sym typeface="Arial Narrow" charset="0"/>
                        </a:rPr>
                        <a:t>__[u]int128_t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71547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180000" y="1055854"/>
            <a:ext cx="8820000" cy="5429198"/>
          </a:xfrm>
        </p:spPr>
        <p:txBody>
          <a:bodyPr/>
          <a:lstStyle/>
          <a:p>
            <a:r>
              <a:rPr lang="en-US" b="1" dirty="0"/>
              <a:t>Alignment of data</a:t>
            </a:r>
          </a:p>
          <a:p>
            <a:pPr lvl="1"/>
            <a:r>
              <a:rPr lang="en-US" dirty="0"/>
              <a:t>rules regarding the location of data in the memory of a computer system</a:t>
            </a:r>
          </a:p>
          <a:p>
            <a:pPr lvl="2"/>
            <a:r>
              <a:rPr lang="en-US" dirty="0"/>
              <a:t>required on some machines; advised on IA32</a:t>
            </a:r>
          </a:p>
          <a:p>
            <a:pPr lvl="3"/>
            <a:r>
              <a:rPr lang="en-US" dirty="0"/>
              <a:t>treated differently by IA32 Linux, x86-64 Linux, and Windows!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basic rule</a:t>
            </a:r>
          </a:p>
          <a:p>
            <a:pPr lvl="2"/>
            <a:r>
              <a:rPr lang="en-US" dirty="0"/>
              <a:t>primitive data type requires </a:t>
            </a:r>
            <a:r>
              <a:rPr lang="en-US" i="1" dirty="0">
                <a:sym typeface="Calibri Bold Italic" charset="0"/>
              </a:rPr>
              <a:t>K</a:t>
            </a:r>
            <a:r>
              <a:rPr lang="en-US" dirty="0"/>
              <a:t> bytes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address must be K-byte aligned</a:t>
            </a:r>
          </a:p>
          <a:p>
            <a:pPr lvl="2"/>
            <a:r>
              <a:rPr lang="en-US" dirty="0"/>
              <a:t>K-byte aligned = address divisible by K</a:t>
            </a:r>
            <a:endParaRPr lang="en-US" i="1" dirty="0">
              <a:sym typeface="Calibri Bold Italic" charset="0"/>
            </a:endParaRPr>
          </a:p>
          <a:p>
            <a:pPr lvl="2"/>
            <a:endParaRPr lang="en-US" i="1" dirty="0">
              <a:sym typeface="Calibri Bold Italic" charset="0"/>
            </a:endParaRP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4-byte integers must be located at addresses divisible by 4</a:t>
            </a:r>
          </a:p>
          <a:p>
            <a:pPr lvl="3"/>
            <a:r>
              <a:rPr lang="en-US" dirty="0"/>
              <a:t>valid addresses: 0, 4, 8, 12, 16, …</a:t>
            </a:r>
          </a:p>
          <a:p>
            <a:pPr lvl="3"/>
            <a:r>
              <a:rPr lang="en-US" dirty="0"/>
              <a:t>invalid addresses: 1,2,3,5,6,7,9,10,11,…</a:t>
            </a:r>
          </a:p>
        </p:txBody>
      </p:sp>
    </p:spTree>
    <p:extLst>
      <p:ext uri="{BB962C8B-B14F-4D97-AF65-F5344CB8AC3E}">
        <p14:creationId xmlns:p14="http://schemas.microsoft.com/office/powerpoint/2010/main" val="24070851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 for aligning data</a:t>
            </a:r>
          </a:p>
          <a:p>
            <a:pPr lvl="1"/>
            <a:r>
              <a:rPr lang="en-US" dirty="0"/>
              <a:t>memory accessed by (aligned) chunks of 4 or 8 bytes (system dependent)</a:t>
            </a:r>
          </a:p>
          <a:p>
            <a:pPr lvl="2"/>
            <a:r>
              <a:rPr lang="en-US" dirty="0"/>
              <a:t>inefficient to load or store datum that spans quad word boundaries</a:t>
            </a:r>
          </a:p>
          <a:p>
            <a:pPr lvl="2"/>
            <a:r>
              <a:rPr lang="en-US" dirty="0"/>
              <a:t>virtual memory management tricky when datum spans 2 pages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9968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Data Alignment Conventions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Base rule</a:t>
            </a:r>
          </a:p>
          <a:p>
            <a:pPr lvl="1"/>
            <a:r>
              <a:rPr lang="en-US" altLang="ko-KR" dirty="0"/>
              <a:t>primitive data type of </a:t>
            </a:r>
            <a:r>
              <a:rPr lang="en-US" altLang="ko-KR" i="1" dirty="0">
                <a:sym typeface="Calibri Bold Italic" charset="0"/>
              </a:rPr>
              <a:t>K</a:t>
            </a:r>
            <a:r>
              <a:rPr lang="en-US" altLang="ko-KR" dirty="0"/>
              <a:t> bytes should be K-byte aligned</a:t>
            </a:r>
            <a:endParaRPr lang="en-US" altLang="ko-KR" i="1" dirty="0">
              <a:sym typeface="Calibri Bold Italic" charset="0"/>
            </a:endParaRPr>
          </a:p>
          <a:p>
            <a:endParaRPr lang="en-US" dirty="0"/>
          </a:p>
          <a:p>
            <a:r>
              <a:rPr lang="en-US" b="1" dirty="0"/>
              <a:t>Exceptions</a:t>
            </a:r>
          </a:p>
          <a:p>
            <a:pPr lvl="1"/>
            <a:r>
              <a:rPr lang="en-US" dirty="0"/>
              <a:t>10-byte primitive type (long double, extended): 16-byte aligned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007323" y="3354703"/>
          <a:ext cx="7039003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6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8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Size</a:t>
                      </a:r>
                      <a:br>
                        <a:rPr lang="en-US" altLang="ko-KR" sz="1400" b="1" dirty="0"/>
                      </a:br>
                      <a:r>
                        <a:rPr lang="en-US" altLang="ko-KR" sz="1400" b="1" dirty="0"/>
                        <a:t>(bytes)</a:t>
                      </a:r>
                      <a:endParaRPr lang="ko-KR" altLang="en-US" sz="14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Primitive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Data Type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Alignment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Linux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Windows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char, …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short, …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float, …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long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long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double, 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__int128_t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long double, 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51274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IA32 Data Alignment Conventions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0000" y="1030594"/>
            <a:ext cx="8820000" cy="5449406"/>
          </a:xfrm>
        </p:spPr>
        <p:txBody>
          <a:bodyPr>
            <a:normAutofit/>
          </a:bodyPr>
          <a:lstStyle/>
          <a:p>
            <a:r>
              <a:rPr lang="en-US" b="1" dirty="0"/>
              <a:t>Base rule</a:t>
            </a:r>
          </a:p>
          <a:p>
            <a:pPr lvl="1"/>
            <a:r>
              <a:rPr lang="en-US" altLang="ko-KR" dirty="0"/>
              <a:t>primitive data type of </a:t>
            </a:r>
            <a:r>
              <a:rPr lang="en-US" altLang="ko-KR" i="1" dirty="0">
                <a:sym typeface="Calibri Bold Italic" charset="0"/>
              </a:rPr>
              <a:t>K</a:t>
            </a:r>
            <a:r>
              <a:rPr lang="en-US" altLang="ko-KR" dirty="0"/>
              <a:t> bytes should be K-byte aligned</a:t>
            </a:r>
            <a:endParaRPr lang="en-US" altLang="ko-KR" i="1" dirty="0">
              <a:sym typeface="Calibri Bold Italic" charset="0"/>
            </a:endParaRPr>
          </a:p>
          <a:p>
            <a:endParaRPr lang="en-US" dirty="0"/>
          </a:p>
          <a:p>
            <a:r>
              <a:rPr lang="en-US" b="1" dirty="0"/>
              <a:t>Exceptions</a:t>
            </a:r>
          </a:p>
          <a:p>
            <a:pPr lvl="1"/>
            <a:r>
              <a:rPr lang="en-US" dirty="0"/>
              <a:t>10-byte primitive type (long double, extended): 4-byte aligned</a:t>
            </a:r>
          </a:p>
          <a:p>
            <a:pPr lvl="1"/>
            <a:r>
              <a:rPr lang="en-US" dirty="0"/>
              <a:t>8-byte primitive types (double, long long): 4-byte aligned on Linux, 8-byte aligned on Windows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97219" y="3870000"/>
          <a:ext cx="7039003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6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8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Size</a:t>
                      </a:r>
                      <a:br>
                        <a:rPr lang="en-US" altLang="ko-KR" sz="1400" b="1" dirty="0"/>
                      </a:br>
                      <a:r>
                        <a:rPr lang="en-US" altLang="ko-KR" sz="1400" b="1" dirty="0"/>
                        <a:t>(bytes)</a:t>
                      </a:r>
                      <a:endParaRPr lang="ko-KR" altLang="en-US" sz="14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Primitive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Data Type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Alignment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Linux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Windows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char, …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short, …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float, …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double, …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double,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64493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0" dirty="0"/>
              <a:t>Example: Size &amp; Alignment of Primitive Types</a:t>
            </a:r>
            <a:endParaRPr lang="ko-KR" altLang="en-US" spc="-5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343" y="1372532"/>
            <a:ext cx="8425545" cy="3306033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#define SIZE(t)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(t)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#define OFS(v) ((unsigned long)&amp;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v.data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- (unsigned long)&amp;v)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#define INFO(t) {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 char dummy; t data; } s; \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("%-15s %2zu        %2lu\n", #t, SIZE(t), OFS(s)); }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void main(void)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("DATATYPE       SIZE   ALIGNMENT\n");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INFO(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INFO(</a:t>
            </a:r>
            <a:r>
              <a:rPr lang="en-US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INFO(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INFO(long);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INFO(long long);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INFO(float);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INFO(double);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INFO(long double);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INFO(void *);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367396" y="1003200"/>
            <a:ext cx="6040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latin typeface="+mn-lt"/>
              </a:rPr>
              <a:t>Finding out about sizes and alignments on your machine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16991" y="4451974"/>
            <a:ext cx="495896" cy="226591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size.c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11"/>
          <p:cNvSpPr txBox="1">
            <a:spLocks noChangeArrowheads="1"/>
          </p:cNvSpPr>
          <p:nvPr/>
        </p:nvSpPr>
        <p:spPr bwMode="auto">
          <a:xfrm>
            <a:off x="367396" y="4777497"/>
            <a:ext cx="59641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latin typeface="+mn-lt"/>
              </a:rPr>
              <a:t>Macro-expansion generates the following code pattern: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87342" y="5151046"/>
            <a:ext cx="8425545" cy="127470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void main(void)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("DATATYPE       SIZE   ALIGNMENT\n");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 char dummy; 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data; } s;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("%-15s %2zu        %2lu\n",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((unsigned long)&amp;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s.data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- (unsigned long)&amp;s)); };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 char dummy; </a:t>
            </a:r>
            <a:r>
              <a:rPr lang="en-US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data; } s;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("%-15s %2zu        %2lu\n",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((unsigned long)&amp;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s.data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- (unsigned long)&amp;s)); };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1392794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0" dirty="0"/>
              <a:t>Example: Size &amp; Alignment of Primitive Types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69615" y="1372532"/>
            <a:ext cx="3843497" cy="28905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–m32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–o size.32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size.c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./size.32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DATATYPE       SIZE   ALIGNMENT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          1         1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short            2         2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4         4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long             4         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8         4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float            4         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           8         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long double     12         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*           4         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367396" y="1003200"/>
            <a:ext cx="5955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+mn-lt"/>
              </a:rPr>
              <a:t>Finding out about sizes and alignments on your machine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87343" y="1372531"/>
            <a:ext cx="3843497" cy="28905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–m64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–o size.64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size.c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./size.64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DATATYPE       SIZE   ALIGNMENT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          1         1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short            2         2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4         4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long             8         8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8         8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float            4         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           8         8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long double     16        16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*           8         8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</a:p>
        </p:txBody>
      </p:sp>
    </p:spTree>
    <p:extLst>
      <p:ext uri="{BB962C8B-B14F-4D97-AF65-F5344CB8AC3E}">
        <p14:creationId xmlns:p14="http://schemas.microsoft.com/office/powerpoint/2010/main" val="401800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do Functions &amp; Variables go?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71" y="252977"/>
            <a:ext cx="2220803" cy="218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35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Maintaining Data Alignment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Alignment rules upheld by compiler / assembly programmer</a:t>
            </a:r>
          </a:p>
          <a:p>
            <a:pPr lvl="1"/>
            <a:r>
              <a:rPr lang="en-US" altLang="ko-KR" dirty="0"/>
              <a:t>location of each variable according to alignment rules</a:t>
            </a:r>
          </a:p>
          <a:p>
            <a:pPr lvl="2"/>
            <a:r>
              <a:rPr lang="en-US" altLang="ko-KR" dirty="0"/>
              <a:t>gaps (padding) inserted as needed</a:t>
            </a:r>
          </a:p>
          <a:p>
            <a:pPr lvl="2"/>
            <a:r>
              <a:rPr lang="en-US" altLang="ko-KR" dirty="0"/>
              <a:t>also within composite data structures (</a:t>
            </a:r>
            <a:r>
              <a:rPr lang="en-US" altLang="ko-KR" dirty="0" err="1"/>
              <a:t>structs</a:t>
            </a:r>
            <a:r>
              <a:rPr lang="en-US" altLang="ko-KR" dirty="0"/>
              <a:t>, arrays, unions)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compiler knows the target architecture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generates a layout that is compatible with the architecture’s ABI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As programmers, we don’t need to worry too much about data alignments</a:t>
            </a:r>
          </a:p>
          <a:p>
            <a:pPr lvl="1"/>
            <a:r>
              <a:rPr lang="en-US" altLang="ko-KR" b="1" dirty="0"/>
              <a:t>However, once we go to the system/assembly level, they become relevant!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4857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Alignment of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05265" y="825218"/>
            <a:ext cx="8257162" cy="590674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= 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     c  = 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info(char *v,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s, void 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void 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long pad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? (long)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 (long)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("%-15s %2zu %16p 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\n", v, s,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pad);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("Alignment of global variables\n\n");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("VARIABLE       SIZE  ADDRESS         PADDING\n");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info("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",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   &amp;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 NULL, 0);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info("char c",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(c),   &amp;c,  &amp;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info("long l",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(l),   &amp;l,  &amp;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("\n\n");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foo();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960711" y="5806191"/>
            <a:ext cx="778024" cy="226591"/>
          </a:xfrm>
          <a:prstGeom prst="rect">
            <a:avLst/>
          </a:prstGeom>
        </p:spPr>
        <p:txBody>
          <a:bodyPr wrap="none" lIns="36000" tIns="36000" rIns="36000" bIns="36000" anchor="b">
            <a:spAutoFit/>
          </a:bodyPr>
          <a:lstStyle/>
          <a:p>
            <a:pPr algn="r"/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varalign.c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36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Alignment of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70742" y="4451974"/>
            <a:ext cx="842145" cy="226591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algn="r"/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varalign.c</a:t>
            </a:r>
            <a:endParaRPr lang="ko-KR" altLang="en-US" sz="1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7343" y="1372531"/>
            <a:ext cx="8425544" cy="41831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–m64 –o varalign64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varalign.c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./varalign64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Alignment of global variables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VARIABLE       SIZE  ADDRESS         PADDING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4   0x56183b8ac040  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c           1   0x56183b8ac044  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short s          2   0x56183b8ac046  1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8   0x56183b8ac048  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c2          1   0x56183b8ac050  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c3          1   0x56183b8ac051  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float f          4   0x56183b8ac054  2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c4          1   0x56183b8ac058  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 d         8   0x56183b8ac060  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long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16   0x56183b8ac070  8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long l           8   0x56183b8ac080  0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639415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Composite Data Structures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005" y="319725"/>
            <a:ext cx="3846800" cy="15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60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Declaration </a:t>
            </a:r>
          </a:p>
          <a:p>
            <a:pPr marL="0" indent="0" algn="ctr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&lt;T&gt; name[&lt;N&gt;]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b="1" dirty="0">
                <a:cs typeface="Courier New" panose="02070309020205020404" pitchFamily="49" charset="0"/>
              </a:rPr>
              <a:t>Size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one element: 	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(T)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entire array: 	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N *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b="1" dirty="0"/>
          </a:p>
          <a:p>
            <a:r>
              <a:rPr lang="en-US" altLang="ko-KR" b="1" dirty="0"/>
              <a:t>Memory layout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Address of </a:t>
            </a:r>
            <a:r>
              <a:rPr lang="en-US" altLang="ko-KR" b="1" dirty="0" err="1"/>
              <a:t>i-th</a:t>
            </a:r>
            <a:r>
              <a:rPr lang="en-US" altLang="ko-KR" b="1" dirty="0"/>
              <a:t> element</a:t>
            </a:r>
          </a:p>
          <a:p>
            <a:pPr marL="0" indent="0" algn="ctr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adr</a:t>
            </a:r>
            <a:r>
              <a:rPr lang="en-US" altLang="ko-KR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name +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3272732" y="4136252"/>
            <a:ext cx="914400" cy="2289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4187132" y="4136252"/>
            <a:ext cx="914400" cy="2289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101532" y="4136252"/>
            <a:ext cx="914400" cy="2289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6015931" y="4136252"/>
            <a:ext cx="1200639" cy="22896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7216571" y="4136252"/>
            <a:ext cx="914400" cy="2289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3074295" y="4555392"/>
            <a:ext cx="39687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3699963" y="4555392"/>
            <a:ext cx="990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x+s</a:t>
            </a:r>
            <a:r>
              <a:rPr lang="en-US" sz="1400" b="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1400" b="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Line 34"/>
          <p:cNvSpPr>
            <a:spLocks noChangeShapeType="1"/>
          </p:cNvSpPr>
          <p:nvPr/>
        </p:nvSpPr>
        <p:spPr bwMode="auto">
          <a:xfrm flipV="1">
            <a:off x="3272732" y="4375888"/>
            <a:ext cx="0" cy="2289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auto">
          <a:xfrm flipV="1">
            <a:off x="4187132" y="4375888"/>
            <a:ext cx="0" cy="2289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4600702" y="4555392"/>
            <a:ext cx="990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x+2*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14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 flipV="1">
            <a:off x="5101532" y="4375888"/>
            <a:ext cx="0" cy="2289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auto">
          <a:xfrm>
            <a:off x="5517863" y="4555392"/>
            <a:ext cx="990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x+3*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14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 flipV="1">
            <a:off x="6015932" y="4375888"/>
            <a:ext cx="0" cy="2289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7673771" y="4555392"/>
            <a:ext cx="990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x+N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14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Line 43"/>
          <p:cNvSpPr>
            <a:spLocks noChangeShapeType="1"/>
          </p:cNvSpPr>
          <p:nvPr/>
        </p:nvSpPr>
        <p:spPr bwMode="auto">
          <a:xfrm flipV="1">
            <a:off x="8130971" y="4373167"/>
            <a:ext cx="0" cy="2289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6512158" y="4555392"/>
            <a:ext cx="141434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x+(N-1)*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14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 flipV="1">
            <a:off x="7216571" y="4375888"/>
            <a:ext cx="0" cy="2289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4604569" y="3784495"/>
            <a:ext cx="99392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name[2]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2775769" y="3768005"/>
            <a:ext cx="99392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name[0]</a:t>
            </a: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6642782" y="3768004"/>
            <a:ext cx="115309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name[N-1]</a:t>
            </a:r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>
            <a:off x="3272731" y="4005326"/>
            <a:ext cx="1" cy="115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>
            <a:off x="5101531" y="4005326"/>
            <a:ext cx="1" cy="115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>
            <a:off x="7216569" y="4005325"/>
            <a:ext cx="1" cy="115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00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Declaration </a:t>
            </a:r>
          </a:p>
          <a:p>
            <a:pPr marL="3257550" lvl="8" indent="0">
              <a:buNone/>
            </a:pP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&lt;T</a:t>
            </a:r>
            <a:r>
              <a:rPr lang="en-US" altLang="ko-KR" sz="1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 &lt;m</a:t>
            </a:r>
            <a:r>
              <a:rPr lang="en-US" altLang="ko-KR" sz="1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&lt;T</a:t>
            </a:r>
            <a:r>
              <a:rPr lang="en-US" altLang="ko-KR" sz="1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 &lt;m</a:t>
            </a:r>
            <a:r>
              <a:rPr lang="en-US" altLang="ko-KR" sz="1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&lt;T</a:t>
            </a:r>
            <a:r>
              <a:rPr lang="en-US" altLang="ko-KR" sz="1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14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b="1" dirty="0"/>
          </a:p>
          <a:p>
            <a:r>
              <a:rPr lang="en-US" altLang="ko-KR" b="1" dirty="0"/>
              <a:t>Memory layout</a:t>
            </a:r>
          </a:p>
          <a:p>
            <a:pPr lvl="1"/>
            <a:r>
              <a:rPr lang="en-US" altLang="ko-KR" dirty="0"/>
              <a:t>consecutive memory region containing all members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ko-K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/>
              <a:t> in-order, non-overlapping, and properly aligned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253948" y="4848437"/>
            <a:ext cx="359383" cy="22896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1794135" y="5270960"/>
            <a:ext cx="39687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8" name="Line 34"/>
          <p:cNvSpPr>
            <a:spLocks noChangeShapeType="1"/>
          </p:cNvSpPr>
          <p:nvPr/>
        </p:nvSpPr>
        <p:spPr bwMode="auto">
          <a:xfrm flipV="1">
            <a:off x="1992572" y="5088735"/>
            <a:ext cx="0" cy="2289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auto">
          <a:xfrm flipV="1">
            <a:off x="3037037" y="5088735"/>
            <a:ext cx="0" cy="2289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495609" y="4483573"/>
            <a:ext cx="99392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s.m</a:t>
            </a:r>
            <a:r>
              <a:rPr lang="en-US" sz="14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2533607" y="4848437"/>
            <a:ext cx="503430" cy="228964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pad</a:t>
            </a:r>
            <a:r>
              <a:rPr lang="en-US" altLang="ko-KR" sz="1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813628" y="4848437"/>
            <a:ext cx="440320" cy="228964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pad</a:t>
            </a:r>
            <a:r>
              <a:rPr lang="en-US" altLang="ko-KR" sz="1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2540073" y="4483572"/>
            <a:ext cx="99392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s.m</a:t>
            </a:r>
            <a:r>
              <a:rPr lang="en-US" sz="14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4117952" y="4483571"/>
            <a:ext cx="99392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s.m</a:t>
            </a:r>
            <a:r>
              <a:rPr lang="en-US" sz="14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1992572" y="4848437"/>
            <a:ext cx="543123" cy="2289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3037037" y="4848437"/>
            <a:ext cx="776591" cy="2289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1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2427339" y="5270959"/>
            <a:ext cx="121939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x+s</a:t>
            </a:r>
            <a:r>
              <a:rPr lang="en-US" sz="1400" b="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400" b="0" baseline="-40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+s</a:t>
            </a:r>
            <a:r>
              <a:rPr lang="en-US" sz="1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baseline="-40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 flipV="1">
            <a:off x="4613280" y="5088735"/>
            <a:ext cx="0" cy="2289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4003582" y="5270959"/>
            <a:ext cx="125862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x+</a:t>
            </a:r>
            <a:r>
              <a:rPr lang="el-GR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Σ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400" b="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400" baseline="-40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+s</a:t>
            </a:r>
            <a:r>
              <a:rPr lang="en-US" sz="14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baseline="-40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017944" y="5456984"/>
            <a:ext cx="671892" cy="2000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1≤i&lt;k</a:t>
            </a: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sz="7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6114317" y="4848437"/>
            <a:ext cx="359383" cy="22896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7379851" y="4848437"/>
            <a:ext cx="595071" cy="228964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pad</a:t>
            </a:r>
            <a:r>
              <a:rPr lang="en-US" altLang="ko-KR" sz="1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altLang="ko-KR" sz="16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5978321" y="4483571"/>
            <a:ext cx="99392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s.m</a:t>
            </a:r>
            <a:r>
              <a:rPr lang="en-US" sz="1400" b="1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sz="14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6475284" y="4848437"/>
            <a:ext cx="904568" cy="2289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1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altLang="ko-KR" sz="16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 flipV="1">
            <a:off x="6473649" y="5088735"/>
            <a:ext cx="0" cy="2289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5519482" y="4848437"/>
            <a:ext cx="595071" cy="228964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pad</a:t>
            </a:r>
            <a:r>
              <a:rPr lang="en-US" altLang="ko-KR" sz="1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endParaRPr lang="en-US" altLang="ko-KR" sz="16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5863951" y="5270959"/>
            <a:ext cx="123088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x+</a:t>
            </a:r>
            <a:r>
              <a:rPr lang="el-GR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Σ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400" b="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400" baseline="-40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+s</a:t>
            </a:r>
            <a:r>
              <a:rPr lang="en-US" sz="14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baseline="-40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871902" y="5456983"/>
            <a:ext cx="671892" cy="2000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1≤i&lt;N</a:t>
            </a: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sz="7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4614915" y="4848437"/>
            <a:ext cx="904568" cy="2289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1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endParaRPr lang="en-US" altLang="ko-KR" sz="16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88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Address of k-</a:t>
            </a:r>
            <a:r>
              <a:rPr lang="en-US" altLang="ko-KR" b="1" dirty="0" err="1"/>
              <a:t>th</a:t>
            </a:r>
            <a:r>
              <a:rPr lang="en-US" altLang="ko-KR" b="1" dirty="0"/>
              <a:t> member</a:t>
            </a:r>
          </a:p>
          <a:p>
            <a:pPr lvl="1"/>
            <a:r>
              <a:rPr lang="en-US" altLang="ko-KR" dirty="0"/>
              <a:t>start of </a:t>
            </a:r>
            <a:r>
              <a:rPr lang="en-US" altLang="ko-KR" dirty="0" err="1"/>
              <a:t>struct</a:t>
            </a:r>
            <a:r>
              <a:rPr lang="en-US" altLang="ko-KR" dirty="0"/>
              <a:t> plus sum of sizes of all 1..k-1 members and paddings</a:t>
            </a:r>
            <a:br>
              <a:rPr lang="en-US" altLang="ko-KR" dirty="0"/>
            </a:br>
            <a:endParaRPr lang="en-US" altLang="ko-KR" dirty="0"/>
          </a:p>
          <a:p>
            <a:pPr marL="0" indent="0" algn="ctr">
              <a:buNone/>
            </a:pP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Adr</a:t>
            </a:r>
            <a:r>
              <a:rPr lang="en-US" altLang="ko-KR" sz="20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2000" baseline="-40000" dirty="0" err="1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= x+</a:t>
            </a:r>
            <a:r>
              <a:rPr lang="el-GR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Σ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20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2000" baseline="-40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+s</a:t>
            </a:r>
            <a:r>
              <a:rPr lang="en-US" altLang="ko-KR" sz="20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2000" baseline="-40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altLang="ko-KR" b="1" dirty="0"/>
          </a:p>
          <a:p>
            <a:pPr marL="0" indent="0" algn="ctr">
              <a:buNone/>
            </a:pPr>
            <a:endParaRPr lang="en-US" altLang="ko-KR" b="1" dirty="0"/>
          </a:p>
          <a:p>
            <a:r>
              <a:rPr lang="en-US" altLang="ko-KR" b="1" dirty="0"/>
              <a:t>Size of </a:t>
            </a:r>
            <a:r>
              <a:rPr lang="en-US" altLang="ko-KR" b="1" dirty="0" err="1"/>
              <a:t>struct</a:t>
            </a:r>
            <a:endParaRPr lang="en-US" altLang="ko-KR" b="1" dirty="0"/>
          </a:p>
          <a:p>
            <a:pPr marL="0" indent="0" algn="ctr">
              <a:buNone/>
            </a:pP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20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l-GR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Σ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20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2000" baseline="-40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+s</a:t>
            </a:r>
            <a:r>
              <a:rPr lang="en-US" altLang="ko-KR" sz="20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2000" baseline="-40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altLang="ko-KR" b="1" dirty="0"/>
          </a:p>
          <a:p>
            <a:pPr lvl="1"/>
            <a:r>
              <a:rPr lang="en-US" altLang="ko-KR" dirty="0"/>
              <a:t>the last padding 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pad</a:t>
            </a:r>
            <a:r>
              <a:rPr lang="en-US" altLang="ko-KR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dirty="0"/>
              <a:t>) is chosen such that the size of the </a:t>
            </a:r>
            <a:r>
              <a:rPr lang="en-US" altLang="ko-KR" dirty="0" err="1"/>
              <a:t>struct</a:t>
            </a:r>
            <a:r>
              <a:rPr lang="en-US" altLang="ko-KR" dirty="0"/>
              <a:t> is the next multiple of the biggest alignment requirement of any of its members</a:t>
            </a:r>
          </a:p>
          <a:p>
            <a:pPr lvl="2"/>
            <a:r>
              <a:rPr lang="en-US" altLang="ko-KR" dirty="0"/>
              <a:t>this comes in handy when declaring arrays of </a:t>
            </a:r>
            <a:r>
              <a:rPr lang="en-US" altLang="ko-KR" dirty="0" err="1"/>
              <a:t>structs</a:t>
            </a:r>
            <a:r>
              <a:rPr lang="en-US" altLang="ko-KR" dirty="0"/>
              <a:t> (all elements of the array will be automatically aligned)</a:t>
            </a:r>
          </a:p>
          <a:p>
            <a:endParaRPr lang="en-US" altLang="ko-KR" b="1" dirty="0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4357392" y="2683314"/>
            <a:ext cx="791078" cy="2462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1≤i&lt;k-1</a:t>
            </a:r>
            <a:endParaRPr lang="en-US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021446" y="4352849"/>
            <a:ext cx="671892" cy="2462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1≤i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≤N</a:t>
            </a:r>
            <a:endParaRPr lang="en-US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401C38-9B53-4C9C-94D7-5B2814C7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14" y="193039"/>
            <a:ext cx="5364786" cy="11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74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9E7"/>
          </a:solidFill>
          <a:ln w="635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Calibri Bold Italic" charset="0"/>
                          <a:cs typeface="Consolas" panose="020B0609020204030204" pitchFamily="49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nsolas" panose="020B0609020204030204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9847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999" y="1182152"/>
            <a:ext cx="9054935" cy="5297848"/>
          </a:xfrm>
        </p:spPr>
        <p:txBody>
          <a:bodyPr>
            <a:normAutofit/>
          </a:bodyPr>
          <a:lstStyle/>
          <a:p>
            <a:r>
              <a:rPr lang="en-US" altLang="ko-KR" b="1" dirty="0"/>
              <a:t>Declaration </a:t>
            </a:r>
          </a:p>
          <a:p>
            <a:pPr marL="3257550" lvl="8" indent="0">
              <a:buNone/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union name {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&lt;T</a:t>
            </a:r>
            <a:r>
              <a:rPr lang="en-US" altLang="ko-KR" sz="1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 &lt;m</a:t>
            </a:r>
            <a:r>
              <a:rPr lang="en-US" altLang="ko-KR" sz="1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&lt;T</a:t>
            </a:r>
            <a:r>
              <a:rPr lang="en-US" altLang="ko-KR" sz="1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 &lt;m</a:t>
            </a:r>
            <a:r>
              <a:rPr lang="en-US" altLang="ko-KR" sz="1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&lt;T</a:t>
            </a:r>
            <a:r>
              <a:rPr lang="en-US" altLang="ko-KR" sz="1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14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b="1" dirty="0"/>
          </a:p>
          <a:p>
            <a:r>
              <a:rPr lang="en-US" altLang="ko-KR" b="1" dirty="0"/>
              <a:t>Memory layout</a:t>
            </a:r>
          </a:p>
          <a:p>
            <a:pPr lvl="1"/>
            <a:r>
              <a:rPr lang="en-US" altLang="ko-KR" dirty="0"/>
              <a:t>consecutive memory region containing all members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/>
              <a:t>, and properly aligned </a:t>
            </a:r>
          </a:p>
          <a:p>
            <a:pPr lvl="1"/>
            <a:r>
              <a:rPr lang="en-US" altLang="ko-KR" dirty="0"/>
              <a:t>all members </a:t>
            </a:r>
            <a:r>
              <a:rPr lang="en-US" altLang="ko-KR" i="1" dirty="0"/>
              <a:t>are located at offset 0 and overlap in memory</a:t>
            </a:r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4660816" y="4575996"/>
            <a:ext cx="23198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s.m</a:t>
            </a:r>
            <a:r>
              <a:rPr lang="en-US" altLang="ko-KR" sz="14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s.m</a:t>
            </a:r>
            <a:r>
              <a:rPr lang="en-US" sz="1400" b="1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sz="14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 flipV="1">
            <a:off x="2647863" y="4879554"/>
            <a:ext cx="2673047" cy="249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2647863" y="5351268"/>
            <a:ext cx="2673047" cy="7740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그룹 3"/>
          <p:cNvGrpSpPr/>
          <p:nvPr/>
        </p:nvGrpSpPr>
        <p:grpSpPr>
          <a:xfrm>
            <a:off x="5118963" y="4879744"/>
            <a:ext cx="1593121" cy="1550735"/>
            <a:chOff x="4156379" y="3983280"/>
            <a:chExt cx="1593121" cy="1550735"/>
          </a:xfrm>
        </p:grpSpPr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4156379" y="5257016"/>
              <a:ext cx="396875" cy="2769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4354816" y="3983280"/>
              <a:ext cx="139468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4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4354816" y="4214925"/>
              <a:ext cx="776591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altLang="ko-KR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4354816" y="4997043"/>
              <a:ext cx="904568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altLang="ko-KR" sz="1600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en-US" altLang="ko-KR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28"/>
            <p:cNvSpPr>
              <a:spLocks noChangeArrowheads="1"/>
            </p:cNvSpPr>
            <p:nvPr/>
          </p:nvSpPr>
          <p:spPr bwMode="auto">
            <a:xfrm>
              <a:off x="4354816" y="4601305"/>
              <a:ext cx="1165683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altLang="ko-KR" sz="1600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endParaRPr lang="en-US" altLang="ko-KR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 flipV="1">
              <a:off x="4354815" y="3999485"/>
              <a:ext cx="0" cy="13156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 flipV="1">
              <a:off x="4354816" y="5225861"/>
              <a:ext cx="0" cy="115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47609" y="4824151"/>
            <a:ext cx="1891647" cy="1000780"/>
            <a:chOff x="1105994" y="3933608"/>
            <a:chExt cx="1891647" cy="1000780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1404520" y="4657389"/>
              <a:ext cx="396875" cy="2769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  <p:sp>
          <p:nvSpPr>
            <p:cNvPr id="8" name="Line 34"/>
            <p:cNvSpPr>
              <a:spLocks noChangeShapeType="1"/>
            </p:cNvSpPr>
            <p:nvPr/>
          </p:nvSpPr>
          <p:spPr bwMode="auto">
            <a:xfrm flipV="1">
              <a:off x="1602957" y="4475164"/>
              <a:ext cx="0" cy="2289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1105994" y="3933610"/>
              <a:ext cx="993925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s.m</a:t>
              </a:r>
              <a:r>
                <a:rPr lang="en-US" sz="140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1105994" y="3933609"/>
              <a:ext cx="993925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s.m</a:t>
              </a:r>
              <a:r>
                <a:rPr lang="en-US" sz="140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1105994" y="3933608"/>
              <a:ext cx="993925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s.m</a:t>
              </a:r>
              <a:r>
                <a:rPr lang="en-US" sz="140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1602957" y="4234866"/>
              <a:ext cx="139468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4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1602957" y="4234866"/>
              <a:ext cx="776591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altLang="ko-KR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1105994" y="3933608"/>
              <a:ext cx="993925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s.m</a:t>
              </a:r>
              <a:r>
                <a:rPr lang="en-US" sz="1400" b="1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en-US" sz="1400" b="1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1602957" y="4234866"/>
              <a:ext cx="904568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altLang="ko-KR" sz="1600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en-US" altLang="ko-KR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1602957" y="4234866"/>
              <a:ext cx="1165683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altLang="ko-KR" sz="1600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endParaRPr lang="en-US" altLang="ko-KR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506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Alignment</a:t>
            </a:r>
          </a:p>
          <a:p>
            <a:pPr lvl="1"/>
            <a:r>
              <a:rPr lang="en-US" altLang="ko-KR" dirty="0"/>
              <a:t>union alignment = maximum alignment requirement of any of its members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Address of k-</a:t>
            </a:r>
            <a:r>
              <a:rPr lang="en-US" altLang="ko-KR" b="1" dirty="0" err="1"/>
              <a:t>th</a:t>
            </a:r>
            <a:r>
              <a:rPr lang="en-US" altLang="ko-KR" b="1" dirty="0"/>
              <a:t> member</a:t>
            </a:r>
          </a:p>
          <a:p>
            <a:pPr lvl="1"/>
            <a:r>
              <a:rPr lang="en-US" altLang="ko-KR" dirty="0"/>
              <a:t>start of union</a:t>
            </a:r>
          </a:p>
          <a:p>
            <a:pPr marL="0" indent="0" algn="ctr">
              <a:buNone/>
            </a:pP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adr</a:t>
            </a:r>
            <a:r>
              <a:rPr lang="en-US" altLang="ko-KR" sz="20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2000" baseline="-40000" dirty="0" err="1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= x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Size of union</a:t>
            </a:r>
          </a:p>
          <a:p>
            <a:pPr marL="0" indent="0" algn="ctr">
              <a:buNone/>
            </a:pP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20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= max(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20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2000" baseline="-40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299774" y="5241531"/>
            <a:ext cx="671892" cy="2462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1≤i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≤N</a:t>
            </a:r>
            <a:endParaRPr lang="en-US" sz="1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867" y="219966"/>
            <a:ext cx="2872738" cy="113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8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do Functions &amp; Variables go?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558" y="1684420"/>
            <a:ext cx="3667992" cy="3416320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0x1;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global_arr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[N];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void foo(void) { … }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void bar(unsigned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key,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local_arr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[1024];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local_v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4074" y="1984062"/>
            <a:ext cx="4177747" cy="4339650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("[%d] Memory addresses\n"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"  &amp;foo():        %p\n"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"  &amp;bar():        %p\n"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"  &amp;main():       %p\n"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"\n"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"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%p\n"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"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global_arr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%p\n"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"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%p\n"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"\n"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"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 %p\n"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"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local_arr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 %p\n"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"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 %p\n"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"\n"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"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%p\n"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"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%p\n“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"\n\n",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&amp;foo, &amp;bar, &amp;main,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global_arr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local_arr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local_v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&amp;shared-&gt;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07481" y="6046713"/>
            <a:ext cx="864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layout.c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94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Passing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41" y="360484"/>
            <a:ext cx="3930343" cy="194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0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Passing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Caller</a:t>
            </a:r>
            <a:r>
              <a:rPr lang="en-US" altLang="ko-KR" b="1" dirty="0"/>
              <a:t> vs </a:t>
            </a:r>
            <a:r>
              <a:rPr lang="en-US" altLang="ko-KR" b="1" dirty="0" err="1">
                <a:solidFill>
                  <a:schemeClr val="tx2"/>
                </a:solidFill>
              </a:rPr>
              <a:t>callee</a:t>
            </a:r>
            <a:endParaRPr lang="en-US" altLang="ko-KR" b="1" dirty="0">
              <a:solidFill>
                <a:schemeClr val="tx2"/>
              </a:solidFill>
            </a:endParaRPr>
          </a:p>
          <a:p>
            <a:pPr lvl="1"/>
            <a:r>
              <a:rPr lang="en-US" altLang="ko-KR" dirty="0"/>
              <a:t>caller</a:t>
            </a:r>
            <a:br>
              <a:rPr lang="en-US" altLang="ko-KR" dirty="0"/>
            </a:br>
            <a:r>
              <a:rPr lang="en-US" altLang="ko-KR" dirty="0"/>
              <a:t>the function calling another function</a:t>
            </a:r>
          </a:p>
          <a:p>
            <a:pPr lvl="1"/>
            <a:r>
              <a:rPr lang="en-US" altLang="ko-KR" dirty="0" err="1"/>
              <a:t>callee</a:t>
            </a:r>
            <a:br>
              <a:rPr lang="en-US" altLang="ko-KR" dirty="0"/>
            </a:br>
            <a:r>
              <a:rPr lang="en-US" altLang="ko-KR" dirty="0"/>
              <a:t>the function being called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Caller can pass arguments to the </a:t>
            </a:r>
            <a:r>
              <a:rPr lang="en-US" altLang="ko-KR" b="1" dirty="0" err="1"/>
              <a:t>callee</a:t>
            </a:r>
            <a:endParaRPr lang="en-US" altLang="ko-KR" b="1" dirty="0"/>
          </a:p>
          <a:p>
            <a:pPr lvl="1"/>
            <a:r>
              <a:rPr lang="en-US" altLang="ko-KR" dirty="0"/>
              <a:t>two ways</a:t>
            </a:r>
          </a:p>
          <a:p>
            <a:pPr lvl="2"/>
            <a:r>
              <a:rPr lang="en-US" altLang="ko-KR" dirty="0"/>
              <a:t>pass by value</a:t>
            </a:r>
          </a:p>
          <a:p>
            <a:pPr lvl="2"/>
            <a:r>
              <a:rPr lang="en-US" altLang="ko-KR" dirty="0"/>
              <a:t>pass by reference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77016" y="1660610"/>
            <a:ext cx="3686897" cy="4756666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90000" tIns="36000" rIns="90000" bIns="36000" rtlCol="0">
            <a:no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a = 2*a;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return a + b;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x = 5, y = 6, z;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z = foo(x, y);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5205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Passing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Pass by value</a:t>
            </a:r>
          </a:p>
          <a:p>
            <a:pPr lvl="1"/>
            <a:r>
              <a:rPr lang="en-US" altLang="ko-KR" dirty="0"/>
              <a:t>pass a copy of the value to the </a:t>
            </a:r>
            <a:r>
              <a:rPr lang="en-US" altLang="ko-KR" dirty="0" err="1"/>
              <a:t>callee</a:t>
            </a:r>
            <a:endParaRPr lang="en-US" altLang="ko-KR" dirty="0"/>
          </a:p>
          <a:p>
            <a:pPr lvl="1"/>
            <a:r>
              <a:rPr lang="en-US" altLang="ko-KR" dirty="0"/>
              <a:t>modifications to arguments</a:t>
            </a:r>
            <a:br>
              <a:rPr lang="en-US" altLang="ko-KR" dirty="0"/>
            </a:br>
            <a:r>
              <a:rPr lang="en-US" altLang="ko-KR" dirty="0"/>
              <a:t>local to </a:t>
            </a:r>
            <a:r>
              <a:rPr lang="en-US" altLang="ko-KR" dirty="0" err="1"/>
              <a:t>callee</a:t>
            </a:r>
            <a:endParaRPr lang="en-US" altLang="ko-KR" dirty="0"/>
          </a:p>
          <a:p>
            <a:pPr lvl="1"/>
            <a:r>
              <a:rPr lang="en-US" altLang="ko-KR" dirty="0"/>
              <a:t>scalar types are passed by 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194" y="3543300"/>
            <a:ext cx="4116860" cy="2691096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foo(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a = 2 * a;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a + b;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bar(void)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x = 5, y = 6, z;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z = foo(x, y);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158300" y="4504239"/>
          <a:ext cx="21583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address space of bar</a:t>
                      </a:r>
                      <a:endParaRPr lang="ko-KR" altLang="en-US" sz="1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/>
                        <a:t>alias</a:t>
                      </a:r>
                      <a:endParaRPr lang="ko-KR" altLang="en-US" sz="1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 err="1"/>
                        <a:t>adr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mem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?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104960" y="1684839"/>
          <a:ext cx="21583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address space of foo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/>
                        <a:t>alias</a:t>
                      </a:r>
                      <a:endParaRPr lang="ko-KR" altLang="en-US" sz="1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 err="1"/>
                        <a:t>adr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mem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구부러진 연결선 8"/>
          <p:cNvCxnSpPr>
            <a:stCxn id="11" idx="3"/>
            <a:endCxn id="10" idx="3"/>
          </p:cNvCxnSpPr>
          <p:nvPr/>
        </p:nvCxnSpPr>
        <p:spPr bwMode="auto">
          <a:xfrm flipH="1" flipV="1">
            <a:off x="7177188" y="2971448"/>
            <a:ext cx="63328" cy="3208122"/>
          </a:xfrm>
          <a:prstGeom prst="curvedConnector3">
            <a:avLst>
              <a:gd name="adj1" fmla="val -13717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직사각형 9"/>
          <p:cNvSpPr/>
          <p:nvPr/>
        </p:nvSpPr>
        <p:spPr bwMode="auto">
          <a:xfrm>
            <a:off x="7050016" y="2913847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113344" y="6121969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15" name="구부러진 연결선 14"/>
          <p:cNvCxnSpPr>
            <a:stCxn id="17" idx="3"/>
            <a:endCxn id="16" idx="3"/>
          </p:cNvCxnSpPr>
          <p:nvPr/>
        </p:nvCxnSpPr>
        <p:spPr bwMode="auto">
          <a:xfrm flipH="1" flipV="1">
            <a:off x="7202416" y="2620928"/>
            <a:ext cx="63328" cy="3208122"/>
          </a:xfrm>
          <a:prstGeom prst="curvedConnector3">
            <a:avLst>
              <a:gd name="adj1" fmla="val -13717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직사각형 15"/>
          <p:cNvSpPr/>
          <p:nvPr/>
        </p:nvSpPr>
        <p:spPr bwMode="auto">
          <a:xfrm>
            <a:off x="7075244" y="2563327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7138572" y="5771449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59834" y="3593038"/>
            <a:ext cx="890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+mn-lt"/>
              </a:rPr>
              <a:t>pass copy</a:t>
            </a:r>
            <a:br>
              <a:rPr lang="en-US" altLang="ko-KR" sz="1400" dirty="0">
                <a:latin typeface="+mn-lt"/>
              </a:rPr>
            </a:br>
            <a:r>
              <a:rPr lang="en-US" altLang="ko-KR" sz="1400" dirty="0">
                <a:latin typeface="+mn-lt"/>
              </a:rPr>
              <a:t>of values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6031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Passing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Pass by reference</a:t>
            </a:r>
          </a:p>
          <a:p>
            <a:pPr lvl="1"/>
            <a:r>
              <a:rPr lang="en-US" altLang="ko-KR" dirty="0"/>
              <a:t>instead of passing a copy of the value,</a:t>
            </a:r>
            <a:br>
              <a:rPr lang="en-US" altLang="ko-KR" dirty="0"/>
            </a:br>
            <a:r>
              <a:rPr lang="en-US" altLang="ko-KR" dirty="0"/>
              <a:t>a </a:t>
            </a:r>
            <a:r>
              <a:rPr lang="en-US" altLang="ko-KR" b="1" dirty="0"/>
              <a:t>copy of the value's memory address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is passed to the </a:t>
            </a:r>
            <a:r>
              <a:rPr lang="en-US" altLang="ko-KR" dirty="0" err="1"/>
              <a:t>callee</a:t>
            </a:r>
            <a:endParaRPr lang="en-US" altLang="ko-KR" dirty="0"/>
          </a:p>
          <a:p>
            <a:pPr lvl="1"/>
            <a:r>
              <a:rPr lang="en-US" altLang="ko-KR" dirty="0"/>
              <a:t>modifications to arguments</a:t>
            </a:r>
            <a:br>
              <a:rPr lang="en-US" altLang="ko-KR" dirty="0"/>
            </a:br>
            <a:r>
              <a:rPr lang="en-US" altLang="ko-KR" dirty="0"/>
              <a:t>affect original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194" y="3543300"/>
            <a:ext cx="4116860" cy="2691096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foo(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*a = 2 * *a;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*a + b;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bar(void)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x = 5, y = 6, z;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z = foo(&amp;x, y);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158300" y="4504239"/>
          <a:ext cx="21583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address space of bar</a:t>
                      </a:r>
                      <a:endParaRPr lang="ko-KR" altLang="en-US" sz="1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/>
                        <a:t>alias</a:t>
                      </a:r>
                      <a:endParaRPr lang="ko-KR" altLang="en-US" sz="1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 err="1"/>
                        <a:t>adr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mem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?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trike="dblStrike" baseline="0" dirty="0"/>
                        <a:t>5</a:t>
                      </a:r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104960" y="1684839"/>
          <a:ext cx="21583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address space of foo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/>
                        <a:t>alias</a:t>
                      </a:r>
                      <a:endParaRPr lang="ko-KR" altLang="en-US" sz="1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 err="1"/>
                        <a:t>adr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mem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*a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구부러진 연결선 8"/>
          <p:cNvCxnSpPr>
            <a:stCxn id="11" idx="3"/>
            <a:endCxn id="10" idx="3"/>
          </p:cNvCxnSpPr>
          <p:nvPr/>
        </p:nvCxnSpPr>
        <p:spPr bwMode="auto">
          <a:xfrm rot="10800000" flipH="1">
            <a:off x="6141720" y="2971449"/>
            <a:ext cx="1035468" cy="3206735"/>
          </a:xfrm>
          <a:prstGeom prst="curvedConnector5">
            <a:avLst>
              <a:gd name="adj1" fmla="val -113814"/>
              <a:gd name="adj2" fmla="val 61622"/>
              <a:gd name="adj3" fmla="val 19495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직사각형 9"/>
          <p:cNvSpPr/>
          <p:nvPr/>
        </p:nvSpPr>
        <p:spPr bwMode="auto">
          <a:xfrm>
            <a:off x="7050016" y="2913847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 flipH="1">
            <a:off x="6141720" y="6121969"/>
            <a:ext cx="167640" cy="112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916504" y="4071735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605930" y="6006767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6456" y="3491038"/>
            <a:ext cx="139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+mn-lt"/>
              </a:rPr>
              <a:t>pass copy of</a:t>
            </a:r>
          </a:p>
          <a:p>
            <a:pPr algn="r"/>
            <a:r>
              <a:rPr lang="en-US" altLang="ko-KR" sz="1400" i="1" dirty="0">
                <a:latin typeface="+mn-lt"/>
              </a:rPr>
              <a:t>memory address</a:t>
            </a:r>
            <a:endParaRPr lang="ko-KR" altLang="en-US" sz="1400" i="1" dirty="0">
              <a:latin typeface="+mn-lt"/>
            </a:endParaRPr>
          </a:p>
        </p:txBody>
      </p:sp>
      <p:cxnSp>
        <p:nvCxnSpPr>
          <p:cNvPr id="19" name="구부러진 연결선 18"/>
          <p:cNvCxnSpPr>
            <a:stCxn id="16" idx="3"/>
            <a:endCxn id="17" idx="1"/>
          </p:cNvCxnSpPr>
          <p:nvPr/>
        </p:nvCxnSpPr>
        <p:spPr bwMode="auto">
          <a:xfrm>
            <a:off x="2043676" y="4129336"/>
            <a:ext cx="4562254" cy="19350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15986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Passing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Pass by reference</a:t>
            </a:r>
          </a:p>
          <a:p>
            <a:pPr lvl="1"/>
            <a:r>
              <a:rPr lang="en-US" altLang="ko-KR" dirty="0"/>
              <a:t>instead of passing a copy of the value,</a:t>
            </a:r>
            <a:br>
              <a:rPr lang="en-US" altLang="ko-KR" dirty="0"/>
            </a:br>
            <a:r>
              <a:rPr lang="en-US" altLang="ko-KR" dirty="0"/>
              <a:t>a </a:t>
            </a:r>
            <a:r>
              <a:rPr lang="en-US" altLang="ko-KR" b="1" dirty="0"/>
              <a:t>copy of the value's memory address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is passed to the </a:t>
            </a:r>
            <a:r>
              <a:rPr lang="en-US" altLang="ko-KR" dirty="0" err="1"/>
              <a:t>callee</a:t>
            </a:r>
            <a:endParaRPr lang="en-US" altLang="ko-KR" dirty="0"/>
          </a:p>
          <a:p>
            <a:pPr lvl="1"/>
            <a:r>
              <a:rPr lang="en-US" altLang="ko-KR" dirty="0"/>
              <a:t>access via memory address or directly</a:t>
            </a:r>
            <a:br>
              <a:rPr lang="en-US" altLang="ko-KR" dirty="0"/>
            </a:br>
            <a:r>
              <a:rPr lang="en-US" altLang="ko-KR" dirty="0"/>
              <a:t>via register visible in assembly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194" y="3543300"/>
            <a:ext cx="4116860" cy="1200150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foo2(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2 *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158300" y="4504239"/>
          <a:ext cx="21583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address space of bar2</a:t>
                      </a:r>
                      <a:endParaRPr lang="ko-KR" altLang="en-US" sz="1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/>
                        <a:t>alias</a:t>
                      </a:r>
                      <a:endParaRPr lang="ko-KR" altLang="en-US" sz="1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 err="1"/>
                        <a:t>adr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mem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?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trike="dblStrike" baseline="0" dirty="0"/>
                        <a:t>5</a:t>
                      </a:r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104960" y="1684839"/>
          <a:ext cx="21583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address space of foo2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/>
                        <a:t>alias</a:t>
                      </a:r>
                      <a:endParaRPr lang="ko-KR" altLang="en-US" sz="1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 err="1"/>
                        <a:t>adr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mem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*a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구부러진 연결선 8"/>
          <p:cNvCxnSpPr>
            <a:stCxn id="11" idx="3"/>
            <a:endCxn id="10" idx="3"/>
          </p:cNvCxnSpPr>
          <p:nvPr/>
        </p:nvCxnSpPr>
        <p:spPr bwMode="auto">
          <a:xfrm rot="10800000" flipH="1">
            <a:off x="6141720" y="2971449"/>
            <a:ext cx="1035468" cy="3206735"/>
          </a:xfrm>
          <a:prstGeom prst="curvedConnector5">
            <a:avLst>
              <a:gd name="adj1" fmla="val -113814"/>
              <a:gd name="adj2" fmla="val 61622"/>
              <a:gd name="adj3" fmla="val 19495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직사각형 9"/>
          <p:cNvSpPr/>
          <p:nvPr/>
        </p:nvSpPr>
        <p:spPr bwMode="auto">
          <a:xfrm>
            <a:off x="7050016" y="2913847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 flipH="1">
            <a:off x="6141720" y="6121969"/>
            <a:ext cx="167640" cy="112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916504" y="4071735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605930" y="6006767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6456" y="3491038"/>
            <a:ext cx="139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+mn-lt"/>
              </a:rPr>
              <a:t>pass copy of</a:t>
            </a:r>
          </a:p>
          <a:p>
            <a:pPr algn="r"/>
            <a:r>
              <a:rPr lang="en-US" altLang="ko-KR" sz="1400" i="1" dirty="0">
                <a:latin typeface="+mn-lt"/>
              </a:rPr>
              <a:t>memory address</a:t>
            </a:r>
            <a:endParaRPr lang="ko-KR" altLang="en-US" sz="1400" i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194" y="4978031"/>
            <a:ext cx="4116860" cy="1380407"/>
          </a:xfrm>
          <a:prstGeom prst="rect">
            <a:avLst/>
          </a:prstGeom>
          <a:solidFill>
            <a:srgbClr val="E5FF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0000000000000000 &lt;foo2&gt;: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0: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# load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(=5)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2:  add  %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# 5+5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4: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store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=(10)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6:  add  </a:t>
            </a:r>
            <a:r>
              <a:rPr lang="en-US" altLang="ko-KR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altLang="ko-KR" sz="1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# </a:t>
            </a:r>
            <a:r>
              <a:rPr lang="en-US" altLang="ko-KR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+ 2* *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8:  ret</a:t>
            </a:r>
          </a:p>
        </p:txBody>
      </p:sp>
      <p:cxnSp>
        <p:nvCxnSpPr>
          <p:cNvPr id="19" name="구부러진 연결선 18"/>
          <p:cNvCxnSpPr>
            <a:stCxn id="16" idx="3"/>
            <a:endCxn id="17" idx="1"/>
          </p:cNvCxnSpPr>
          <p:nvPr/>
        </p:nvCxnSpPr>
        <p:spPr bwMode="auto">
          <a:xfrm>
            <a:off x="2043676" y="4129336"/>
            <a:ext cx="4562254" cy="19350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66111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Passing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Pass by reference</a:t>
            </a:r>
          </a:p>
          <a:p>
            <a:pPr lvl="1"/>
            <a:r>
              <a:rPr lang="en-US" altLang="ko-KR" dirty="0"/>
              <a:t>arrays are always passed by reference</a:t>
            </a:r>
          </a:p>
          <a:p>
            <a:pPr lvl="1"/>
            <a:r>
              <a:rPr lang="en-US" altLang="ko-KR" dirty="0"/>
              <a:t>makes sense: we know that arrays</a:t>
            </a:r>
            <a:br>
              <a:rPr lang="en-US" altLang="ko-KR" dirty="0"/>
            </a:br>
            <a:r>
              <a:rPr lang="en-US" altLang="ko-KR" dirty="0"/>
              <a:t>are treated as pointers in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194" y="3543300"/>
            <a:ext cx="4116860" cy="2849880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foo(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*a)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a[2] = 5;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bar(void)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x[10] = {0,1,2,3,4,5,6,7,8,9};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("%d", x[2]); // prints 2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foo(x);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("%d", x[2]); // prints 5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599296" y="4357488"/>
          <a:ext cx="215831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00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address space of bar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0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/>
                        <a:t>alias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 err="1"/>
                        <a:t>adr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mem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03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x[9]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9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03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…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03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x[2]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trike="dblStrike" baseline="0" dirty="0"/>
                        <a:t>2</a:t>
                      </a:r>
                      <a:r>
                        <a:rPr lang="en-US" altLang="ko-KR" sz="1200" b="0" dirty="0"/>
                        <a:t>5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03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x[1]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0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x[0]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218773" y="2663289"/>
          <a:ext cx="215831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1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address space of foo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/>
                        <a:t>alias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 err="1"/>
                        <a:t>adr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mem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*a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구부러진 연결선 8"/>
          <p:cNvCxnSpPr>
            <a:stCxn id="11" idx="3"/>
            <a:endCxn id="10" idx="3"/>
          </p:cNvCxnSpPr>
          <p:nvPr/>
        </p:nvCxnSpPr>
        <p:spPr bwMode="auto">
          <a:xfrm rot="10800000">
            <a:off x="6377088" y="3341201"/>
            <a:ext cx="1507482" cy="2806503"/>
          </a:xfrm>
          <a:prstGeom prst="curvedConnector3">
            <a:avLst>
              <a:gd name="adj1" fmla="val 2173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직사각형 9"/>
          <p:cNvSpPr/>
          <p:nvPr/>
        </p:nvSpPr>
        <p:spPr bwMode="auto">
          <a:xfrm>
            <a:off x="6249916" y="3283599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 flipH="1">
            <a:off x="7884570" y="6091489"/>
            <a:ext cx="167640" cy="112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789332" y="4039097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8324850" y="5530358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2455" y="3263194"/>
            <a:ext cx="120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pass a copy of</a:t>
            </a:r>
          </a:p>
          <a:p>
            <a:r>
              <a:rPr lang="en-US" altLang="ko-KR" sz="1400" i="1" dirty="0">
                <a:latin typeface="+mn-lt"/>
              </a:rPr>
              <a:t>array location</a:t>
            </a:r>
            <a:endParaRPr lang="ko-KR" altLang="en-US" sz="1400" i="1" dirty="0">
              <a:latin typeface="+mn-lt"/>
            </a:endParaRPr>
          </a:p>
        </p:txBody>
      </p:sp>
      <p:cxnSp>
        <p:nvCxnSpPr>
          <p:cNvPr id="19" name="구부러진 연결선 18"/>
          <p:cNvCxnSpPr>
            <a:stCxn id="16" idx="3"/>
            <a:endCxn id="17" idx="1"/>
          </p:cNvCxnSpPr>
          <p:nvPr/>
        </p:nvCxnSpPr>
        <p:spPr bwMode="auto">
          <a:xfrm>
            <a:off x="1916504" y="4096698"/>
            <a:ext cx="6408346" cy="149126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90921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Passing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Pass by reference</a:t>
            </a:r>
          </a:p>
          <a:p>
            <a:pPr lvl="1"/>
            <a:r>
              <a:rPr lang="en-US" altLang="ko-KR" dirty="0"/>
              <a:t>arrays are always passed by reference</a:t>
            </a:r>
          </a:p>
          <a:p>
            <a:pPr lvl="1"/>
            <a:r>
              <a:rPr lang="en-US" altLang="ko-KR" dirty="0"/>
              <a:t>makes sense: we know that arrays</a:t>
            </a:r>
            <a:br>
              <a:rPr lang="en-US" altLang="ko-KR" dirty="0"/>
            </a:br>
            <a:r>
              <a:rPr lang="en-US" altLang="ko-KR" dirty="0"/>
              <a:t>are treated as pointers in C</a:t>
            </a:r>
          </a:p>
          <a:p>
            <a:pPr lvl="1"/>
            <a:r>
              <a:rPr lang="en-US" altLang="ko-KR" dirty="0"/>
              <a:t>access via memory address</a:t>
            </a:r>
            <a:br>
              <a:rPr lang="en-US" altLang="ko-KR" dirty="0"/>
            </a:br>
            <a:r>
              <a:rPr lang="en-US" altLang="ko-KR" dirty="0"/>
              <a:t> visible in assembly code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30194" y="3543300"/>
            <a:ext cx="4179198" cy="98913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foo3(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[2] = 5;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599296" y="4357488"/>
          <a:ext cx="215831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00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address space of bar3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0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/>
                        <a:t>alias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 err="1"/>
                        <a:t>adr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mem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03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x[9]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9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03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…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03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x[2]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trike="dblStrike" baseline="0" dirty="0"/>
                        <a:t>2</a:t>
                      </a:r>
                      <a:r>
                        <a:rPr lang="en-US" altLang="ko-KR" sz="1200" b="0" dirty="0"/>
                        <a:t>5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03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x[1]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0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x[0]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218773" y="2663289"/>
          <a:ext cx="215831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1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address space of foo3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/>
                        <a:t>alias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 err="1"/>
                        <a:t>adr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mem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*a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구부러진 연결선 8"/>
          <p:cNvCxnSpPr>
            <a:stCxn id="11" idx="3"/>
            <a:endCxn id="10" idx="3"/>
          </p:cNvCxnSpPr>
          <p:nvPr/>
        </p:nvCxnSpPr>
        <p:spPr bwMode="auto">
          <a:xfrm rot="10800000">
            <a:off x="6377088" y="3341201"/>
            <a:ext cx="1507482" cy="2806503"/>
          </a:xfrm>
          <a:prstGeom prst="curvedConnector3">
            <a:avLst>
              <a:gd name="adj1" fmla="val 2173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직사각형 9"/>
          <p:cNvSpPr/>
          <p:nvPr/>
        </p:nvSpPr>
        <p:spPr bwMode="auto">
          <a:xfrm>
            <a:off x="6249916" y="3283599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 flipH="1">
            <a:off x="7884570" y="6091489"/>
            <a:ext cx="167640" cy="112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789332" y="4039097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8324850" y="5530358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2455" y="3263194"/>
            <a:ext cx="120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pass a copy of</a:t>
            </a:r>
          </a:p>
          <a:p>
            <a:r>
              <a:rPr lang="en-US" altLang="ko-KR" sz="1400" i="1" dirty="0">
                <a:latin typeface="+mn-lt"/>
              </a:rPr>
              <a:t>array location</a:t>
            </a:r>
            <a:endParaRPr lang="ko-KR" altLang="en-US" sz="1400" i="1" dirty="0">
              <a:latin typeface="+mn-lt"/>
            </a:endParaRPr>
          </a:p>
        </p:txBody>
      </p:sp>
      <p:cxnSp>
        <p:nvCxnSpPr>
          <p:cNvPr id="19" name="구부러진 연결선 18"/>
          <p:cNvCxnSpPr>
            <a:stCxn id="16" idx="3"/>
            <a:endCxn id="17" idx="1"/>
          </p:cNvCxnSpPr>
          <p:nvPr/>
        </p:nvCxnSpPr>
        <p:spPr bwMode="auto">
          <a:xfrm>
            <a:off x="1916504" y="4096698"/>
            <a:ext cx="6408346" cy="149126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30194" y="4689263"/>
            <a:ext cx="4179198" cy="739987"/>
          </a:xfrm>
          <a:prstGeom prst="rect">
            <a:avLst/>
          </a:prstGeom>
          <a:solidFill>
            <a:srgbClr val="E5FF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>
            <a:noAutofit/>
          </a:bodyPr>
          <a:lstStyle/>
          <a:p>
            <a:r>
              <a:rPr lang="da-DK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0000000000000000 &lt;foo3&gt;:</a:t>
            </a:r>
          </a:p>
          <a:p>
            <a:r>
              <a:rPr lang="da-DK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0:  movl $0x5,</a:t>
            </a:r>
            <a:r>
              <a:rPr lang="da-DK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0x8(%rdi) </a:t>
            </a:r>
            <a:r>
              <a:rPr lang="da-DK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mem[rdi+8]=5</a:t>
            </a:r>
          </a:p>
          <a:p>
            <a:r>
              <a:rPr lang="da-DK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7:  ret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67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Passing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Command line parameters</a:t>
            </a:r>
          </a:p>
          <a:p>
            <a:pPr lvl="1"/>
            <a:r>
              <a:rPr lang="en-US" altLang="ko-KR" dirty="0"/>
              <a:t>command line parameters are passed to main</a:t>
            </a:r>
          </a:p>
          <a:p>
            <a:pPr lvl="2"/>
            <a:r>
              <a:rPr lang="en-US" altLang="ko-KR" dirty="0" err="1"/>
              <a:t>argc</a:t>
            </a:r>
            <a:r>
              <a:rPr lang="en-US" altLang="ko-KR" dirty="0"/>
              <a:t>: number of arguments</a:t>
            </a:r>
          </a:p>
          <a:p>
            <a:pPr lvl="2"/>
            <a:r>
              <a:rPr lang="en-US" altLang="ko-KR" dirty="0" err="1"/>
              <a:t>argv</a:t>
            </a:r>
            <a:r>
              <a:rPr lang="en-US" altLang="ko-KR" dirty="0"/>
              <a:t>[]: array of pointers to char (=strings) </a:t>
            </a:r>
          </a:p>
          <a:p>
            <a:pPr lvl="2"/>
            <a:r>
              <a:rPr lang="en-US" altLang="ko-KR" dirty="0" err="1"/>
              <a:t>argv</a:t>
            </a:r>
            <a:r>
              <a:rPr lang="en-US" altLang="ko-KR" dirty="0"/>
              <a:t>[0] is the program name (i.e., </a:t>
            </a:r>
            <a:r>
              <a:rPr lang="en-US" altLang="ko-KR" dirty="0" err="1"/>
              <a:t>argc</a:t>
            </a:r>
            <a:r>
              <a:rPr lang="en-US" altLang="ko-KR" dirty="0"/>
              <a:t> &gt;= 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193" y="3543300"/>
            <a:ext cx="4118400" cy="2442583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[%d] = '%s'\n",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1789332" y="4039097"/>
            <a:ext cx="127172" cy="11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1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703031" y="332447"/>
            <a:ext cx="1952090" cy="2712378"/>
            <a:chOff x="6255356" y="595794"/>
            <a:chExt cx="1952090" cy="2712378"/>
          </a:xfrm>
        </p:grpSpPr>
        <p:sp>
          <p:nvSpPr>
            <p:cNvPr id="6" name="순서도: 문서 5"/>
            <p:cNvSpPr/>
            <p:nvPr/>
          </p:nvSpPr>
          <p:spPr bwMode="auto">
            <a:xfrm>
              <a:off x="6255356" y="595794"/>
              <a:ext cx="1952090" cy="2712378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순서도: 문서 6"/>
            <p:cNvSpPr/>
            <p:nvPr/>
          </p:nvSpPr>
          <p:spPr bwMode="auto">
            <a:xfrm>
              <a:off x="6288025" y="628846"/>
              <a:ext cx="1884425" cy="2633467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Summary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</a:t>
              </a: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861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 and Memory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Data types and alignments are machine specific</a:t>
            </a:r>
          </a:p>
          <a:p>
            <a:pPr lvl="1"/>
            <a:r>
              <a:rPr lang="en-US" altLang="ko-KR" dirty="0"/>
              <a:t>Programming languages map to machine data types</a:t>
            </a:r>
          </a:p>
          <a:p>
            <a:pPr lvl="1"/>
            <a:r>
              <a:rPr lang="en-US" altLang="ko-KR" dirty="0"/>
              <a:t>Alignment requirements are taken care of by the compiler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Composite data types only exist in high-level languages</a:t>
            </a:r>
          </a:p>
          <a:p>
            <a:pPr lvl="1"/>
            <a:r>
              <a:rPr lang="en-US" altLang="ko-KR" dirty="0"/>
              <a:t>The machine only knows scalar (and vector) data types</a:t>
            </a:r>
          </a:p>
          <a:p>
            <a:pPr lvl="1"/>
            <a:r>
              <a:rPr lang="en-US" altLang="ko-KR" dirty="0"/>
              <a:t>Constant data types are mapped to contiguous blocks of memory</a:t>
            </a:r>
          </a:p>
          <a:p>
            <a:pPr lvl="2"/>
            <a:r>
              <a:rPr lang="en-US" altLang="ko-KR" dirty="0"/>
              <a:t>Offsets of fields computed and managed by the compiler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Variables are labels to the actual memory address where the data is stored</a:t>
            </a:r>
          </a:p>
          <a:p>
            <a:pPr lvl="1"/>
            <a:r>
              <a:rPr lang="en-US" altLang="ko-KR" dirty="0"/>
              <a:t>Pointers are variables that contain memory addresses</a:t>
            </a:r>
          </a:p>
          <a:p>
            <a:endParaRPr lang="en-US" altLang="ko-KR" dirty="0"/>
          </a:p>
          <a:p>
            <a:r>
              <a:rPr lang="en-US" altLang="ko-KR" dirty="0"/>
              <a:t>Parameter passing between functions</a:t>
            </a:r>
          </a:p>
          <a:p>
            <a:pPr lvl="1"/>
            <a:r>
              <a:rPr lang="en-US" altLang="ko-KR" dirty="0"/>
              <a:t>Passing by value = passing a copy of the data</a:t>
            </a:r>
          </a:p>
          <a:p>
            <a:pPr lvl="1"/>
            <a:r>
              <a:rPr lang="en-US" altLang="ko-KR" dirty="0"/>
              <a:t>Passing by reference = passing the memory address of the data</a:t>
            </a:r>
          </a:p>
        </p:txBody>
      </p:sp>
    </p:spTree>
    <p:extLst>
      <p:ext uri="{BB962C8B-B14F-4D97-AF65-F5344CB8AC3E}">
        <p14:creationId xmlns:p14="http://schemas.microsoft.com/office/powerpoint/2010/main" val="416884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do Functions &amp; Variables go?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Older Linux kernels without address space layout randomization</a:t>
            </a:r>
            <a:br>
              <a:rPr lang="en-US" altLang="ko-KR" dirty="0"/>
            </a:br>
            <a:r>
              <a:rPr lang="en-US" altLang="ko-KR" dirty="0"/>
              <a:t>or address space layout randomization disabled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6695" y="2270338"/>
            <a:ext cx="383791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$ make layout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-Wall -O2 -o layout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layout.c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–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lpthread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$ ./layout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[ 4914] Memory addresses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&amp;foo():        0x4007c0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&amp;bar():        0x4007d0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&amp;main():       0x4005a0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0x601060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global_arr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0x6010c0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0xa010c0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 0x7fffe4b12780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local_arr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 0x7fffe4b12920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 0x7fffe4b12924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0x7efedd940010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0x7efeddf7e020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6068" y="2270338"/>
            <a:ext cx="38376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$ ./layout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[ 4919] Memory addresses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&amp;foo():        0x4007c0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&amp;bar():        0x4007d0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&amp;main():       0x4005a0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0x601060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global_arr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0x6010c0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0xa010c0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 0x7ffcf8698640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local_arr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 0x7ffcf86987e0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 0x7ffcf86987e4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0x7f6c0ce11010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0x7f6c0d44f020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427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do Functions &amp; Variables go?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Recent Linux kernels with address space layout randomization (ASLR)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6695" y="2270338"/>
            <a:ext cx="383791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$ make layout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-Wall -O2 -o layout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layout.c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lpthread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$ ./layout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[16072] Memory addresses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&amp;foo():        0x56272dead430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&amp;bar():        0x56272dead440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&amp;main():       0x56272dead100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0x56272e2b00e0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global_arr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0x56272deb00e0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0x56272deb00c8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 0x7fff0c9334b0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local_arr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 0x7fff0c9334a8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 0x7fff0c9334ac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0x7f70fc85c010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0x7f70fce9a020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6068" y="2270338"/>
            <a:ext cx="38376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$ ./layout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[16073] Memory addresses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&amp;foo():        0x5576a2907430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&amp;bar():        0x5576a2907440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&amp;main():       0x5576a2907100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0x5576a2d0a0e0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global_arr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0x5576a290a0e0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0x5576a290a0c8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 0x7ffe2ad75630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local_arr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 0x7ffe2ad75628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 0x7ffe2ad7562c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global_ptr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0x7f96662bf010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  0x7f96668fd020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4492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do Functions &amp; Variables go?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Multi-process version</a:t>
            </a:r>
          </a:p>
          <a:p>
            <a:pPr lvl="1"/>
            <a:r>
              <a:rPr lang="en-US" altLang="ko-KR" dirty="0"/>
              <a:t>creates </a:t>
            </a:r>
            <a:r>
              <a:rPr lang="en-US" altLang="ko-KR" i="1" dirty="0"/>
              <a:t>n</a:t>
            </a:r>
            <a:r>
              <a:rPr lang="en-US" altLang="ko-KR" dirty="0"/>
              <a:t> clones of itself</a:t>
            </a:r>
          </a:p>
          <a:p>
            <a:pPr lvl="1"/>
            <a:r>
              <a:rPr lang="en-US" altLang="ko-KR" dirty="0"/>
              <a:t>all clones repeatedly increment two variables</a:t>
            </a:r>
            <a:br>
              <a:rPr lang="en-US" altLang="ko-KR" dirty="0"/>
            </a:b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dirty="0"/>
              <a:t> and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endParaRPr lang="en-US" altLang="ko-KR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100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b="1" dirty="0"/>
              <a:t>How is that possible?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6723" y="945463"/>
            <a:ext cx="2818400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 anchor="b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$ ./layout 2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[16074] Memory addresses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&amp;foo():        0x55d2942ea430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&amp;bar():        0x55d2942ea440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&amp;main():       0x55d2942ea100</a:t>
            </a:r>
          </a:p>
          <a:p>
            <a:endParaRPr lang="en-US" altLang="ko-KR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0x55d2946ed0e0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global_arr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0x55d2942ed0e0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global_ptr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0x55d2942ed0c8</a:t>
            </a:r>
          </a:p>
          <a:p>
            <a:endParaRPr lang="en-US" altLang="ko-KR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local_int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0x7ffd6a6ad640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local_arr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0x7ffd6a6ad638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local_ptr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0x7ffd6a6ad63c</a:t>
            </a:r>
          </a:p>
          <a:p>
            <a:endParaRPr lang="en-US" altLang="ko-KR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global_ptr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0x7f8e5c5a1010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0x7f8e5cbdf020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[16075] Memory addresses</a:t>
            </a:r>
          </a:p>
          <a:p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&amp;foo():        0x55d2942ea430</a:t>
            </a:r>
          </a:p>
          <a:p>
            <a:endParaRPr lang="en-US" altLang="ko-KR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…</a:t>
            </a:r>
            <a:b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local_int</a:t>
            </a:r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0x7ffd6a6ad640</a:t>
            </a:r>
          </a:p>
          <a:p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local_arr</a:t>
            </a:r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0x7ffd6a6ad638</a:t>
            </a:r>
          </a:p>
          <a:p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&amp;</a:t>
            </a:r>
            <a:r>
              <a:rPr lang="en-US" altLang="ko-KR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local_ptr</a:t>
            </a:r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0x7ffd6a6ad63c</a:t>
            </a:r>
          </a:p>
          <a:p>
            <a:endParaRPr lang="en-US" altLang="ko-KR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global_ptr</a:t>
            </a:r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0x7f8e5c5a1010</a:t>
            </a:r>
          </a:p>
          <a:p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0x7f8e5cbdf020</a:t>
            </a:r>
            <a:b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682" y="3715682"/>
            <a:ext cx="714926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[16074]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mem[0x55d2946ed0e0] = 0;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mem[0x7f8e5cbdf020] = 0</a:t>
            </a:r>
          </a:p>
          <a:p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[16075] </a:t>
            </a:r>
            <a:r>
              <a:rPr lang="en-US" altLang="ko-KR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mem[0x55d2946ed0e0] = 0; </a:t>
            </a:r>
            <a:r>
              <a:rPr lang="en-US" altLang="ko-KR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mem[0x7f8e5cbdf020] = 1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[16074]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mem[0x55d2946ed0e0] = 1;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mem[0x7f8e5cbdf020] = 2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[16074]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mem[0x55d2946ed0e0] = 2;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mem[0x7f8e5cbdf020] = 3</a:t>
            </a:r>
          </a:p>
          <a:p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[16075] </a:t>
            </a:r>
            <a:r>
              <a:rPr lang="en-US" altLang="ko-KR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mem[0x55d2946ed0e0] = 1; </a:t>
            </a:r>
            <a:r>
              <a:rPr lang="en-US" altLang="ko-KR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mem[0x7f8e5cbdf020] = 4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[16074]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mem[0x55d2946ed0e0] = 3;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mem[0x7f8e5cbdf020] = 5</a:t>
            </a:r>
          </a:p>
          <a:p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[16075] </a:t>
            </a:r>
            <a:r>
              <a:rPr lang="en-US" altLang="ko-KR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mem[0x55d2946ed0e0] = 2; </a:t>
            </a:r>
            <a:r>
              <a:rPr lang="en-US" altLang="ko-KR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mem[0x7f8e5cbdf020] = 6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[16074]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mem[0x55d2946ed0e0] = 4; 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mem[0x7f8e5cbdf020] = 7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683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 and Memory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02" y="295506"/>
            <a:ext cx="1641199" cy="26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7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 and Memory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79999" y="1065958"/>
            <a:ext cx="9054935" cy="5414042"/>
          </a:xfrm>
        </p:spPr>
        <p:txBody>
          <a:bodyPr/>
          <a:lstStyle/>
          <a:p>
            <a:r>
              <a:rPr lang="en-US" altLang="ko-KR" b="1" dirty="0"/>
              <a:t>Definition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&lt;type&gt; &lt;name&gt;</a:t>
            </a:r>
          </a:p>
          <a:p>
            <a:endParaRPr lang="en-US" altLang="ko-KR" dirty="0"/>
          </a:p>
          <a:p>
            <a:r>
              <a:rPr lang="en-US" altLang="ko-KR" b="1" dirty="0"/>
              <a:t>Example</a:t>
            </a:r>
            <a:br>
              <a:rPr lang="en-US" altLang="ko-KR" b="1" dirty="0"/>
            </a:br>
            <a:br>
              <a:rPr lang="en-US" altLang="ko-KR" dirty="0"/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counter</a:t>
            </a:r>
          </a:p>
          <a:p>
            <a:endParaRPr lang="en-US" altLang="ko-KR" dirty="0"/>
          </a:p>
          <a:p>
            <a:r>
              <a:rPr lang="en-US" altLang="ko-KR" b="1" dirty="0"/>
              <a:t>Two consequences</a:t>
            </a:r>
            <a:br>
              <a:rPr lang="en-US" altLang="ko-KR" b="1" dirty="0"/>
            </a:br>
            <a:r>
              <a:rPr lang="en-US" altLang="ko-KR" dirty="0"/>
              <a:t>The compiler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allocates memory somewhere in the process' memory space to hold the data</a:t>
            </a:r>
            <a:br>
              <a:rPr lang="en-US" altLang="ko-KR" dirty="0"/>
            </a:br>
            <a:r>
              <a:rPr lang="en-US" altLang="ko-KR" dirty="0"/>
              <a:t>(size of allocated memory = size of type)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creates a label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altLang="ko-KR" dirty="0"/>
              <a:t> that allows us to conveniently reference this data</a:t>
            </a:r>
          </a:p>
        </p:txBody>
      </p:sp>
    </p:spTree>
    <p:extLst>
      <p:ext uri="{BB962C8B-B14F-4D97-AF65-F5344CB8AC3E}">
        <p14:creationId xmlns:p14="http://schemas.microsoft.com/office/powerpoint/2010/main" val="4098695996"/>
      </p:ext>
    </p:extLst>
  </p:cSld>
  <p:clrMapOvr>
    <a:masterClrMapping/>
  </p:clrMapOvr>
</p:sld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6565</TotalTime>
  <Words>4965</Words>
  <Application>Microsoft Office PowerPoint</Application>
  <PresentationFormat>화면 슬라이드 쇼(4:3)</PresentationFormat>
  <Paragraphs>1078</Paragraphs>
  <Slides>49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71" baseType="lpstr">
      <vt:lpstr>Lucida Grande</vt:lpstr>
      <vt:lpstr>Monotype Sorts</vt:lpstr>
      <vt:lpstr>ＭＳ Ｐゴシック</vt:lpstr>
      <vt:lpstr>msgothic</vt:lpstr>
      <vt:lpstr>ヒラギノ角ゴ ProN W6</vt:lpstr>
      <vt:lpstr>굴림</vt:lpstr>
      <vt:lpstr>맑은 고딕</vt:lpstr>
      <vt:lpstr>Arial</vt:lpstr>
      <vt:lpstr>Arial Narrow</vt:lpstr>
      <vt:lpstr>Arial Narrow Bold</vt:lpstr>
      <vt:lpstr>Calibri</vt:lpstr>
      <vt:lpstr>Calibri Bold Italic</vt:lpstr>
      <vt:lpstr>Consolas</vt:lpstr>
      <vt:lpstr>Courier New</vt:lpstr>
      <vt:lpstr>Courier New Bold</vt:lpstr>
      <vt:lpstr>Helvetica</vt:lpstr>
      <vt:lpstr>Times New Roman</vt:lpstr>
      <vt:lpstr>Verdana</vt:lpstr>
      <vt:lpstr>Webdings</vt:lpstr>
      <vt:lpstr>Wingdings</vt:lpstr>
      <vt:lpstr>Wingdings 2</vt:lpstr>
      <vt:lpstr>4190.203.System.Programming</vt:lpstr>
      <vt:lpstr>Memory Abstraction     Recap: Variables and Memory</vt:lpstr>
      <vt:lpstr>Lecture Outline</vt:lpstr>
      <vt:lpstr>Where do Functions &amp; Variables go?</vt:lpstr>
      <vt:lpstr>Where do Functions &amp; Variables go?</vt:lpstr>
      <vt:lpstr>Where do Functions &amp; Variables go?</vt:lpstr>
      <vt:lpstr>Where do Functions &amp; Variables go?</vt:lpstr>
      <vt:lpstr>Where do Functions &amp; Variables go?</vt:lpstr>
      <vt:lpstr>Variables and Memory</vt:lpstr>
      <vt:lpstr>Variables and Memory</vt:lpstr>
      <vt:lpstr>Variables and Memory</vt:lpstr>
      <vt:lpstr>Variables and Memory</vt:lpstr>
      <vt:lpstr>Pointers and Memory Allocation </vt:lpstr>
      <vt:lpstr>Pointers</vt:lpstr>
      <vt:lpstr>Pointers</vt:lpstr>
      <vt:lpstr>Pointers</vt:lpstr>
      <vt:lpstr>Dynamic Arrays</vt:lpstr>
      <vt:lpstr>Dynamic Arrays</vt:lpstr>
      <vt:lpstr>Arrays, Pointers, and C</vt:lpstr>
      <vt:lpstr>Arrays, Pointers, and C</vt:lpstr>
      <vt:lpstr>Arrays, Pointers, and C</vt:lpstr>
      <vt:lpstr>Data Types and Alignment</vt:lpstr>
      <vt:lpstr>Data Types at the Machine Level</vt:lpstr>
      <vt:lpstr>Data Types</vt:lpstr>
      <vt:lpstr>Data Alignment</vt:lpstr>
      <vt:lpstr>Data Alignment</vt:lpstr>
      <vt:lpstr>x86-64 Data Alignment Conventions</vt:lpstr>
      <vt:lpstr>IA32 Data Alignment Conventions</vt:lpstr>
      <vt:lpstr>Example: Size &amp; Alignment of Primitive Types</vt:lpstr>
      <vt:lpstr>Example: Size &amp; Alignment of Primitive Types</vt:lpstr>
      <vt:lpstr>Maintaining Data Alignment</vt:lpstr>
      <vt:lpstr>Data Alignment of Variables</vt:lpstr>
      <vt:lpstr>Data Alignment of Variables</vt:lpstr>
      <vt:lpstr>Composite Data Structures</vt:lpstr>
      <vt:lpstr>Arrays</vt:lpstr>
      <vt:lpstr>Structures</vt:lpstr>
      <vt:lpstr>Structures</vt:lpstr>
      <vt:lpstr>Example: Arrays of Structures</vt:lpstr>
      <vt:lpstr>Unions</vt:lpstr>
      <vt:lpstr>Unions</vt:lpstr>
      <vt:lpstr>Parameter Passing</vt:lpstr>
      <vt:lpstr>Parameter Passing</vt:lpstr>
      <vt:lpstr>Parameter Passing</vt:lpstr>
      <vt:lpstr>Parameter Passing</vt:lpstr>
      <vt:lpstr>Parameter Passing</vt:lpstr>
      <vt:lpstr>Parameter Passing</vt:lpstr>
      <vt:lpstr>Parameter Passing</vt:lpstr>
      <vt:lpstr>Parameter Passing</vt:lpstr>
      <vt:lpstr>Summary</vt:lpstr>
      <vt:lpstr>Variables and Memory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kyoungsoo</cp:lastModifiedBy>
  <cp:revision>255</cp:revision>
  <cp:lastPrinted>2011-11-15T11:06:53Z</cp:lastPrinted>
  <dcterms:created xsi:type="dcterms:W3CDTF">2012-03-04T01:38:51Z</dcterms:created>
  <dcterms:modified xsi:type="dcterms:W3CDTF">2025-03-22T08:07:18Z</dcterms:modified>
</cp:coreProperties>
</file>