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8"/>
  </p:notesMasterIdLst>
  <p:handoutMasterIdLst>
    <p:handoutMasterId r:id="rId49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1226" r:id="rId18"/>
    <p:sldId id="1233" r:id="rId19"/>
    <p:sldId id="1231" r:id="rId20"/>
    <p:sldId id="1234" r:id="rId21"/>
    <p:sldId id="1239" r:id="rId22"/>
    <p:sldId id="1238" r:id="rId23"/>
    <p:sldId id="1240" r:id="rId24"/>
    <p:sldId id="1241" r:id="rId25"/>
    <p:sldId id="1242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FDD"/>
    <a:srgbClr val="FFFF99"/>
    <a:srgbClr val="EFBFBF"/>
    <a:srgbClr val="FCF0D8"/>
    <a:srgbClr val="BDFFBD"/>
    <a:srgbClr val="E5FFF1"/>
    <a:srgbClr val="FF0000"/>
    <a:srgbClr val="BDEBFF"/>
    <a:srgbClr val="75A3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102" d="100"/>
          <a:sy n="102" d="100"/>
        </p:scale>
        <p:origin x="1576" y="76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83302A7-F479-4377-A145-ED8996706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12BEBF-D39E-465C-830C-527CD201479A}" type="slidenum">
              <a:rPr lang="en-US" altLang="ko-KR" sz="1400" smtClean="0"/>
              <a:pPr>
                <a:spcBef>
                  <a:spcPct val="0"/>
                </a:spcBef>
              </a:pPr>
              <a:t>22</a:t>
            </a:fld>
            <a:endParaRPr lang="en-US" altLang="ko-K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ECB29DF-C193-4802-BE91-8F778AA02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AE15EDC-9F2D-4461-B844-549ACC821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6E60647-5355-4B3E-8FF8-334669DA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C894E0-4398-4C15-8E39-5E655026C61A}" type="slidenum">
              <a:rPr lang="en-US" altLang="ko-KR" sz="1400" smtClean="0"/>
              <a:pPr>
                <a:spcBef>
                  <a:spcPct val="0"/>
                </a:spcBef>
              </a:pPr>
              <a:t>23</a:t>
            </a:fld>
            <a:endParaRPr lang="en-US" altLang="ko-K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2662E67-F609-455D-A6F1-AAC8DC84D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0090766-5979-41F1-9F96-4A04EEFA8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DC3A6E2-6C3D-4DBA-ABFA-EBD8A3991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EEFB1A-A01D-4C04-B148-FA8DEBC1731B}" type="slidenum">
              <a:rPr lang="en-US" altLang="ko-KR" sz="1400" smtClean="0"/>
              <a:pPr>
                <a:spcBef>
                  <a:spcPct val="0"/>
                </a:spcBef>
              </a:pPr>
              <a:t>24</a:t>
            </a:fld>
            <a:endParaRPr lang="en-US" altLang="ko-KR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8E33AA7-61B6-4E0E-8B76-900665E30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FD6761B-BF4C-4A94-8A65-83F178C80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C875640-0DCB-4D36-9F33-6C976F051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39A2EC-87DD-4394-8277-48FF37B3C45E}" type="slidenum">
              <a:rPr lang="en-US" altLang="ko-KR" sz="1400" smtClean="0"/>
              <a:pPr>
                <a:spcBef>
                  <a:spcPct val="0"/>
                </a:spcBef>
              </a:pPr>
              <a:t>25</a:t>
            </a:fld>
            <a:endParaRPr lang="en-US" altLang="ko-K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8F0D176-C004-4CBD-9AB2-B778240AE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212B77F-6AF5-44B1-A881-EB3D231AC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38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23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40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901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35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28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78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4109" y="747066"/>
            <a:ext cx="4291032" cy="3690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6357" y="4689908"/>
            <a:ext cx="4984962" cy="44463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9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4109" y="747066"/>
            <a:ext cx="4291032" cy="3690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6357" y="4689908"/>
            <a:ext cx="4984962" cy="44463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658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06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36CE4A3-2895-4F0A-BFF5-B37119EB2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898BC9-797A-4E84-BDB9-0D2C74B53F64}" type="slidenum">
              <a:rPr lang="en-US" altLang="ko-KR" sz="1400" smtClean="0"/>
              <a:pPr>
                <a:spcBef>
                  <a:spcPct val="0"/>
                </a:spcBef>
              </a:pPr>
              <a:t>17</a:t>
            </a:fld>
            <a:endParaRPr lang="en-US" altLang="ko-KR" sz="1400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0A700277-00E4-4D45-B77F-A0BF76960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727075"/>
            <a:ext cx="4843462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endParaRPr lang="ko-KR" altLang="en-US" sz="240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7722162-82E6-40BF-8F2A-2D48622EE59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41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76B02C-B889-4844-92C4-93895E2D2A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984D2E-865C-40E3-8291-E601E775C60B}" type="slidenum">
              <a:rPr lang="en-US" altLang="ko-KR" sz="1400" smtClean="0"/>
              <a:pPr>
                <a:spcBef>
                  <a:spcPct val="0"/>
                </a:spcBef>
              </a:pPr>
              <a:t>18</a:t>
            </a:fld>
            <a:endParaRPr lang="en-US" altLang="ko-KR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B6CAD64-BAE8-4187-9DAD-1EB3517FE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87C497F-5A48-4301-9C4D-D3680D930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5036DAA-6BB1-47A7-94BA-62A66722D8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E8946C-5DAB-4A88-BF21-277A2C9EA325}" type="slidenum">
              <a:rPr lang="en-US" altLang="ko-KR" sz="1400" smtClean="0"/>
              <a:pPr>
                <a:spcBef>
                  <a:spcPct val="0"/>
                </a:spcBef>
              </a:pPr>
              <a:t>19</a:t>
            </a:fld>
            <a:endParaRPr lang="en-US" altLang="ko-K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1F7EA97-2D19-4CCB-9FD1-543CB8E70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CE5771B-C20E-4C3E-8A86-6A41144AE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282BA4C-D484-4D04-ABBB-043A63A50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09102C-FF98-40BB-8450-C373A7F0CFBF}" type="slidenum">
              <a:rPr lang="en-US" altLang="ko-KR" sz="1400" smtClean="0"/>
              <a:pPr>
                <a:spcBef>
                  <a:spcPct val="0"/>
                </a:spcBef>
              </a:pPr>
              <a:t>20</a:t>
            </a:fld>
            <a:endParaRPr lang="en-US" altLang="ko-KR" sz="1400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4F6EE394-AD88-47CB-B03C-29882CBE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727075"/>
            <a:ext cx="4843462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endParaRPr lang="ko-KR" altLang="en-US" sz="24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1588D93-D68E-40DF-BAD8-A1C3FE7390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41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DFC8D85-38AF-44BB-B172-8AC531320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B4CB6B-928A-4D37-8D93-D90DCB849CDA}" type="slidenum">
              <a:rPr lang="en-US" altLang="ko-KR" sz="1400" smtClean="0"/>
              <a:pPr>
                <a:spcBef>
                  <a:spcPct val="0"/>
                </a:spcBef>
              </a:pPr>
              <a:t>21</a:t>
            </a:fld>
            <a:endParaRPr lang="en-US" altLang="ko-K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D1EE9BD-9FDB-4BEB-9DB0-FCAB8D74F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78B13B1-DD2F-4C63-99D7-0C8007820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4000" dirty="0"/>
            </a:br>
            <a:r>
              <a:rPr lang="en-US" altLang="ko-KR" sz="3200" dirty="0"/>
              <a:t>Memory Abstraction</a:t>
            </a:r>
            <a:br>
              <a:rPr lang="en-US" altLang="ko-KR" sz="32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Recap: Virtual Memory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21" y="4282306"/>
            <a:ext cx="3384157" cy="21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memory = Abstraction of physical memory, in particular</a:t>
            </a:r>
          </a:p>
          <a:p>
            <a:endParaRPr lang="en-US" altLang="ko-KR" dirty="0"/>
          </a:p>
          <a:p>
            <a:r>
              <a:rPr lang="en-US" altLang="ko-KR" b="1" dirty="0"/>
              <a:t>Virtual address (VA) = abstraction of physical address (PA)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00" y="2602006"/>
            <a:ext cx="7315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indirection between VA and PA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3"/>
          <p:cNvSpPr/>
          <p:nvPr/>
        </p:nvSpPr>
        <p:spPr bwMode="auto">
          <a:xfrm>
            <a:off x="1766048" y="2267134"/>
            <a:ext cx="869576" cy="349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965" y="5848391"/>
            <a:ext cx="21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virtual address space</a:t>
            </a:r>
            <a:endParaRPr lang="ko-KR" altLang="en-US" dirty="0">
              <a:latin typeface="+mn-lt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6369423" y="2267134"/>
            <a:ext cx="869576" cy="349329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6365" y="5848390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physical address space</a:t>
            </a:r>
            <a:endParaRPr lang="ko-KR" alt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3750609" y="3422948"/>
            <a:ext cx="1503829" cy="11816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mapping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lt"/>
              </a:rPr>
              <a:t>mechanism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ight Arrow 7"/>
          <p:cNvSpPr/>
          <p:nvPr/>
        </p:nvSpPr>
        <p:spPr bwMode="auto">
          <a:xfrm>
            <a:off x="2931185" y="3836811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ight Arrow 7"/>
          <p:cNvSpPr/>
          <p:nvPr/>
        </p:nvSpPr>
        <p:spPr bwMode="auto">
          <a:xfrm>
            <a:off x="5550000" y="3836810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60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indirection between VA and PA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24965" y="5848391"/>
            <a:ext cx="21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virtual address space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6365" y="5848390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physical address space</a:t>
            </a:r>
            <a:endParaRPr lang="ko-KR" alt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3750609" y="2628899"/>
            <a:ext cx="1503829" cy="26423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mapping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lt"/>
              </a:rPr>
              <a:t>mechanism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ight Arrow 7"/>
          <p:cNvSpPr/>
          <p:nvPr/>
        </p:nvSpPr>
        <p:spPr bwMode="auto">
          <a:xfrm>
            <a:off x="2931185" y="3836811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ight Arrow 7"/>
          <p:cNvSpPr/>
          <p:nvPr/>
        </p:nvSpPr>
        <p:spPr bwMode="auto">
          <a:xfrm>
            <a:off x="5550000" y="3836810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24274"/>
              </p:ext>
            </p:extLst>
          </p:nvPr>
        </p:nvGraphicFramePr>
        <p:xfrm>
          <a:off x="3845858" y="3215391"/>
          <a:ext cx="1237517" cy="2072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VPN</a:t>
                      </a:r>
                      <a:endParaRPr lang="ko-KR" altLang="en-US" sz="1100" dirty="0"/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PPN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9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61272"/>
              </p:ext>
            </p:extLst>
          </p:nvPr>
        </p:nvGraphicFramePr>
        <p:xfrm>
          <a:off x="722842" y="1771654"/>
          <a:ext cx="1912781" cy="3988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virtual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page number</a:t>
                      </a:r>
                      <a:r>
                        <a:rPr lang="en-US" altLang="ko-KR" sz="1200" baseline="0" dirty="0"/>
                        <a:t> (</a:t>
                      </a:r>
                      <a:r>
                        <a:rPr lang="en-US" altLang="ko-KR" sz="1200" dirty="0"/>
                        <a:t>VPN)</a:t>
                      </a:r>
                      <a:endParaRPr lang="ko-KR" altLang="en-US" sz="12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55112"/>
              </p:ext>
            </p:extLst>
          </p:nvPr>
        </p:nvGraphicFramePr>
        <p:xfrm>
          <a:off x="5327737" y="1590664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physical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page number (PPN)</a:t>
                      </a:r>
                      <a:endParaRPr lang="ko-KR" altLang="en-US" sz="12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9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Translation of VA to PA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Implementation: indirection between VA and PA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62919" y="5848391"/>
            <a:ext cx="187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virtual address 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1335" y="5848390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 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3750609" y="2628899"/>
            <a:ext cx="1503829" cy="26423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mapping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+mn-lt"/>
              </a:rPr>
              <a:t>mechanism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ight Arrow 7"/>
          <p:cNvSpPr/>
          <p:nvPr/>
        </p:nvSpPr>
        <p:spPr bwMode="auto">
          <a:xfrm>
            <a:off x="2931185" y="3836811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ight Arrow 7"/>
          <p:cNvSpPr/>
          <p:nvPr/>
        </p:nvSpPr>
        <p:spPr bwMode="auto">
          <a:xfrm>
            <a:off x="5550000" y="3836810"/>
            <a:ext cx="525380" cy="353941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1314"/>
              </p:ext>
            </p:extLst>
          </p:nvPr>
        </p:nvGraphicFramePr>
        <p:xfrm>
          <a:off x="3845858" y="3215391"/>
          <a:ext cx="1237517" cy="2072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VPN</a:t>
                      </a:r>
                      <a:endParaRPr lang="ko-KR" altLang="en-US" sz="1100" dirty="0"/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PPN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9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70117"/>
              </p:ext>
            </p:extLst>
          </p:nvPr>
        </p:nvGraphicFramePr>
        <p:xfrm>
          <a:off x="722842" y="1771654"/>
          <a:ext cx="1912781" cy="3988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virtual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page number</a:t>
                      </a:r>
                      <a:r>
                        <a:rPr lang="en-US" altLang="ko-KR" sz="1200" baseline="0" dirty="0"/>
                        <a:t> (</a:t>
                      </a:r>
                      <a:r>
                        <a:rPr lang="en-US" altLang="ko-KR" sz="1200" dirty="0"/>
                        <a:t>VPN)</a:t>
                      </a:r>
                      <a:endParaRPr lang="ko-KR" altLang="en-US" sz="12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20554"/>
              </p:ext>
            </p:extLst>
          </p:nvPr>
        </p:nvGraphicFramePr>
        <p:xfrm>
          <a:off x="5327737" y="1590664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physical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page number (PPN)</a:t>
                      </a:r>
                      <a:endParaRPr lang="ko-KR" altLang="en-US" sz="12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81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Translation of VA to PA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Translation of VA 0x233 to PA</a:t>
            </a:r>
          </a:p>
          <a:p>
            <a:pPr lvl="1"/>
            <a:r>
              <a:rPr lang="en-US" altLang="ko-KR" dirty="0"/>
              <a:t>page size = 0x100  (512 bytes)</a:t>
            </a:r>
          </a:p>
          <a:p>
            <a:pPr lvl="1"/>
            <a:r>
              <a:rPr lang="en-US" altLang="ko-KR" dirty="0"/>
              <a:t>VA 0x233 =</a:t>
            </a:r>
            <a:br>
              <a:rPr lang="en-US" altLang="ko-KR" dirty="0"/>
            </a:br>
            <a:r>
              <a:rPr lang="en-US" altLang="ko-KR" dirty="0"/>
              <a:t>virtual page: 2 (= 0x233/0x100)</a:t>
            </a:r>
          </a:p>
          <a:p>
            <a:pPr marL="457200" lvl="1" indent="0">
              <a:spcBef>
                <a:spcPts val="840"/>
              </a:spcBef>
              <a:buNone/>
            </a:pPr>
            <a:r>
              <a:rPr lang="en-US" altLang="ko-KR" dirty="0"/>
              <a:t>                           2 (=0233 &amp; 0xF00)</a:t>
            </a:r>
            <a:br>
              <a:rPr lang="en-US" altLang="ko-KR" dirty="0"/>
            </a:br>
            <a:r>
              <a:rPr lang="en-US" altLang="ko-KR" dirty="0"/>
              <a:t>     virtual offset: 0x33 (= 0x233%0x100)</a:t>
            </a:r>
          </a:p>
          <a:p>
            <a:pPr marL="2000250" lvl="5" indent="0">
              <a:spcBef>
                <a:spcPts val="840"/>
              </a:spcBef>
              <a:buNone/>
            </a:pPr>
            <a:r>
              <a:rPr lang="en-US" altLang="ko-KR" sz="2000" dirty="0"/>
              <a:t>0x33 (=0x233 &amp; 0x0FF)</a:t>
            </a:r>
          </a:p>
          <a:p>
            <a:pPr lvl="1"/>
            <a:r>
              <a:rPr lang="en-US" altLang="ko-KR" dirty="0"/>
              <a:t>VPN 2 maps to PPN 5</a:t>
            </a:r>
            <a:br>
              <a:rPr lang="en-US" altLang="ko-KR" dirty="0"/>
            </a:br>
            <a:r>
              <a:rPr lang="en-US" altLang="ko-KR" dirty="0"/>
              <a:t>VPN (virtual page number)</a:t>
            </a:r>
          </a:p>
          <a:p>
            <a:pPr marL="457200" lvl="1" indent="0">
              <a:buNone/>
            </a:pPr>
            <a:r>
              <a:rPr lang="en-US" altLang="ko-KR" dirty="0"/>
              <a:t>     PPN (physical page number)</a:t>
            </a:r>
          </a:p>
          <a:p>
            <a:pPr lvl="1"/>
            <a:r>
              <a:rPr lang="en-US" altLang="ko-KR" dirty="0"/>
              <a:t>PA = 0x533</a:t>
            </a:r>
            <a:br>
              <a:rPr lang="en-US" altLang="ko-KR" dirty="0"/>
            </a:br>
            <a:r>
              <a:rPr lang="en-US" altLang="ko-KR" dirty="0"/>
              <a:t>physical page address: 0x500</a:t>
            </a:r>
            <a:br>
              <a:rPr lang="en-US" altLang="ko-KR" dirty="0"/>
            </a:br>
            <a:r>
              <a:rPr lang="en-US" altLang="ko-KR" dirty="0"/>
              <a:t>physical offset: 0x33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01499" y="5848391"/>
            <a:ext cx="187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virtual address 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3816" y="584839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6324614" y="2628899"/>
            <a:ext cx="1266861" cy="26423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mapping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+mn-lt"/>
              </a:rPr>
              <a:t>mechanism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ight Arrow 7"/>
          <p:cNvSpPr/>
          <p:nvPr/>
        </p:nvSpPr>
        <p:spPr bwMode="auto">
          <a:xfrm>
            <a:off x="7655057" y="3843491"/>
            <a:ext cx="331661" cy="223435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3084"/>
              </p:ext>
            </p:extLst>
          </p:nvPr>
        </p:nvGraphicFramePr>
        <p:xfrm>
          <a:off x="6270023" y="3215391"/>
          <a:ext cx="1237517" cy="2072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9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VPN</a:t>
                      </a:r>
                      <a:endParaRPr lang="ko-KR" altLang="en-US" sz="1100" dirty="0"/>
                    </a:p>
                  </a:txBody>
                  <a:tcPr marL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PPN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9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22878"/>
              </p:ext>
            </p:extLst>
          </p:nvPr>
        </p:nvGraphicFramePr>
        <p:xfrm>
          <a:off x="3961422" y="1771654"/>
          <a:ext cx="1912781" cy="3988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virtual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page number</a:t>
                      </a:r>
                      <a:r>
                        <a:rPr lang="en-US" altLang="ko-KR" sz="1100" baseline="0" dirty="0"/>
                        <a:t> (</a:t>
                      </a:r>
                      <a:r>
                        <a:rPr lang="en-US" altLang="ko-KR" sz="1100" dirty="0"/>
                        <a:t>VPN)</a:t>
                      </a:r>
                      <a:endParaRPr lang="ko-KR" altLang="en-US" sz="11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>
                        <a:spcBef>
                          <a:spcPts val="840"/>
                        </a:spcBef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88339"/>
              </p:ext>
            </p:extLst>
          </p:nvPr>
        </p:nvGraphicFramePr>
        <p:xfrm>
          <a:off x="7166081" y="1590664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physical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page number (PPN)</a:t>
                      </a:r>
                      <a:endParaRPr lang="ko-KR" altLang="en-US" sz="11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Right Arrow 7"/>
          <p:cNvSpPr/>
          <p:nvPr/>
        </p:nvSpPr>
        <p:spPr bwMode="auto">
          <a:xfrm>
            <a:off x="5943125" y="3843491"/>
            <a:ext cx="331661" cy="223435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461000" y="4518025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693150" y="4000251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5874203" y="4518025"/>
            <a:ext cx="702932" cy="33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7205902" y="4000251"/>
            <a:ext cx="835984" cy="551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613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Translation of VA to PA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Given</a:t>
            </a:r>
          </a:p>
          <a:p>
            <a:pPr lvl="1"/>
            <a:r>
              <a:rPr lang="en-US" altLang="ko-KR" dirty="0"/>
              <a:t>page size (PS)</a:t>
            </a:r>
            <a:br>
              <a:rPr lang="en-US" altLang="ko-KR"/>
            </a:br>
            <a:r>
              <a:rPr lang="en-US" altLang="ko-KR"/>
              <a:t>(virtual </a:t>
            </a:r>
            <a:r>
              <a:rPr lang="en-US" altLang="ko-KR" dirty="0"/>
              <a:t>page size == physical </a:t>
            </a:r>
            <a:r>
              <a:rPr lang="en-US" altLang="ko-KR"/>
              <a:t>page size)</a:t>
            </a:r>
            <a:endParaRPr lang="en-US" altLang="ko-KR" dirty="0"/>
          </a:p>
          <a:p>
            <a:pPr lvl="1"/>
            <a:r>
              <a:rPr lang="en-US" altLang="ko-KR" dirty="0"/>
              <a:t>page table (PT)</a:t>
            </a:r>
            <a:br>
              <a:rPr lang="en-US" altLang="ko-KR" dirty="0"/>
            </a:br>
            <a:r>
              <a:rPr lang="en-US" altLang="ko-KR" dirty="0"/>
              <a:t>translation table VPN</a:t>
            </a:r>
            <a:r>
              <a:rPr lang="en-US" altLang="ko-KR" dirty="0">
                <a:sym typeface="Wingdings" panose="05000000000000000000" pitchFamily="2" charset="2"/>
              </a:rPr>
              <a:t>PPN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one entry in the table is called a page table entry (PTE)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Translation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PA = PT[ VA / PS ] + VA % PS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13" y="123825"/>
            <a:ext cx="2754306" cy="2543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7439025" y="962025"/>
            <a:ext cx="619125" cy="1071563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3788" y="198593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page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table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76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Management 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Memory Management Unit (MMU)</a:t>
            </a:r>
          </a:p>
          <a:p>
            <a:pPr lvl="1"/>
            <a:r>
              <a:rPr lang="en-US" altLang="ko-KR" dirty="0"/>
              <a:t>hardware unit performing VA to PA translation</a:t>
            </a:r>
          </a:p>
          <a:p>
            <a:pPr lvl="1"/>
            <a:r>
              <a:rPr lang="en-US" altLang="ko-KR" dirty="0"/>
              <a:t>translation is time critical, has to be fast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PT is stored in main memory, </a:t>
            </a:r>
            <a:br>
              <a:rPr lang="en-US" altLang="ko-KR" dirty="0"/>
            </a:br>
            <a:r>
              <a:rPr lang="en-US" altLang="ko-KR" dirty="0"/>
              <a:t>the MMU only holds a pointer to it</a:t>
            </a:r>
          </a:p>
          <a:p>
            <a:pPr lvl="1"/>
            <a:r>
              <a:rPr lang="en-US" altLang="ko-KR" dirty="0"/>
              <a:t>page table base register (PTBR)</a:t>
            </a:r>
          </a:p>
          <a:p>
            <a:pPr lvl="2"/>
            <a:r>
              <a:rPr lang="en-US" altLang="ko-KR" dirty="0"/>
              <a:t>on Intel architectures, the PTBR is </a:t>
            </a:r>
            <a:br>
              <a:rPr lang="en-US" altLang="ko-KR" dirty="0"/>
            </a:br>
            <a:r>
              <a:rPr lang="en-US" altLang="ko-KR" dirty="0"/>
              <a:t>named register CR3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13" y="123825"/>
            <a:ext cx="2754306" cy="25431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7381875" y="623888"/>
            <a:ext cx="728663" cy="1466849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3596" y="2071091"/>
            <a:ext cx="6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MMU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2906" y="6533613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 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3975621" y="4416299"/>
            <a:ext cx="1266861" cy="5748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MMU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n-lt"/>
              </a:rPr>
              <a:t>PTBR = 0x800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52235"/>
              </p:ext>
            </p:extLst>
          </p:nvPr>
        </p:nvGraphicFramePr>
        <p:xfrm>
          <a:off x="4888865" y="2275887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physical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page number (PPN)</a:t>
                      </a:r>
                      <a:endParaRPr lang="ko-KR" altLang="en-US" sz="11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A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73" y="3574176"/>
            <a:ext cx="187817" cy="2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F03994-47B6-4B8E-A049-6D362BEA2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006" y="150813"/>
            <a:ext cx="8535988" cy="687388"/>
          </a:xfrm>
        </p:spPr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dirty="0">
                <a:ea typeface="굴림" panose="020B0600000101010101" pitchFamily="50" charset="-127"/>
              </a:rPr>
              <a:t>An Example Memory Hierarchy</a:t>
            </a:r>
          </a:p>
        </p:txBody>
      </p:sp>
      <p:sp>
        <p:nvSpPr>
          <p:cNvPr id="15363" name="AutoShape 3">
            <a:extLst>
              <a:ext uri="{FF2B5EF4-FFF2-40B4-BE49-F238E27FC236}">
                <a16:creationId xmlns:a16="http://schemas.microsoft.com/office/drawing/2014/main" id="{075EB10C-1E27-4080-A494-96F319EC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1106170"/>
            <a:ext cx="6242050" cy="539115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43E446D-3245-4085-BF24-AD269108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1664970"/>
            <a:ext cx="1042987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registers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53C379F3-C9D4-410D-ABD2-095A72E6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2082483"/>
            <a:ext cx="15589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L1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cache (SRAM)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4DDDA90-C44C-4FD0-B99A-097F0C7D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3574733"/>
            <a:ext cx="1503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main memory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(DRAM)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6DDF4C2-8A30-4783-A081-B8282E7E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4638358"/>
            <a:ext cx="25066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local secondary storage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(local disks)</a:t>
            </a:r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EE6AE3D2-B048-48B4-9EEC-BC3744D43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2028508"/>
            <a:ext cx="1063625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DFB13EA5-92B6-4697-8DD8-AC0033D0C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666683"/>
            <a:ext cx="1849438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786F8187-C8F9-4E1F-8536-AF0B4BA65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3304858"/>
            <a:ext cx="25527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9D440341-9217-4DEF-9560-60704219F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4116070"/>
            <a:ext cx="1588" cy="234473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42F12B87-7E48-495B-8D6B-748B5D78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12883"/>
            <a:ext cx="110807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Larger, 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slower,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and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cheaper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(per byte)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storage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devices</a:t>
            </a:r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3F461237-E571-4A47-A13D-25AB5A085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4368483"/>
            <a:ext cx="3760787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379B15F5-E4F5-4427-B004-F490B3B8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5738495"/>
            <a:ext cx="45577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remote secondary storage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(tapes, distributed file systems, Web servers)</a:t>
            </a:r>
          </a:p>
        </p:txBody>
      </p: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B336A321-03B4-49EB-BD19-FD9694FE33B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439920"/>
            <a:ext cx="2198688" cy="850900"/>
            <a:chOff x="4441" y="3093"/>
            <a:chExt cx="1385" cy="536"/>
          </a:xfrm>
        </p:grpSpPr>
        <p:sp>
          <p:nvSpPr>
            <p:cNvPr id="15397" name="AutoShape 16">
              <a:extLst>
                <a:ext uri="{FF2B5EF4-FFF2-40B4-BE49-F238E27FC236}">
                  <a16:creationId xmlns:a16="http://schemas.microsoft.com/office/drawing/2014/main" id="{C85BD920-13B9-4F74-BC0C-E33CFE7CA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3093"/>
              <a:ext cx="45" cy="537"/>
            </a:xfrm>
            <a:prstGeom prst="rightBrace">
              <a:avLst>
                <a:gd name="adj1" fmla="val 99444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98" name="Text Box 17">
              <a:extLst>
                <a:ext uri="{FF2B5EF4-FFF2-40B4-BE49-F238E27FC236}">
                  <a16:creationId xmlns:a16="http://schemas.microsoft.com/office/drawing/2014/main" id="{D8B6024B-15D6-4143-B939-8CC1C5DAC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156"/>
              <a:ext cx="129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Local disks hold files retrieved from disks on remote network servers.</a:t>
              </a:r>
            </a:p>
          </p:txBody>
        </p:sp>
      </p:grpSp>
      <p:grpSp>
        <p:nvGrpSpPr>
          <p:cNvPr id="15376" name="Group 18">
            <a:extLst>
              <a:ext uri="{FF2B5EF4-FFF2-40B4-BE49-F238E27FC236}">
                <a16:creationId xmlns:a16="http://schemas.microsoft.com/office/drawing/2014/main" id="{A8350BAF-B62D-48BE-8CD7-AA598AB5685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49320"/>
            <a:ext cx="2906713" cy="850900"/>
            <a:chOff x="4121" y="2408"/>
            <a:chExt cx="1831" cy="536"/>
          </a:xfrm>
        </p:grpSpPr>
        <p:sp>
          <p:nvSpPr>
            <p:cNvPr id="15395" name="AutoShape 19">
              <a:extLst>
                <a:ext uri="{FF2B5EF4-FFF2-40B4-BE49-F238E27FC236}">
                  <a16:creationId xmlns:a16="http://schemas.microsoft.com/office/drawing/2014/main" id="{88032D46-FA2B-426B-BDDD-DA1FD63B6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408"/>
              <a:ext cx="45" cy="537"/>
            </a:xfrm>
            <a:prstGeom prst="rightBrace">
              <a:avLst>
                <a:gd name="adj1" fmla="val 99444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96" name="Text Box 20">
              <a:extLst>
                <a:ext uri="{FF2B5EF4-FFF2-40B4-BE49-F238E27FC236}">
                  <a16:creationId xmlns:a16="http://schemas.microsoft.com/office/drawing/2014/main" id="{8115FE00-7FB5-4246-8386-DCD80DF3F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2472"/>
              <a:ext cx="174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Main memory holds disk </a:t>
              </a:r>
            </a:p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blocks retrieved from local </a:t>
              </a:r>
            </a:p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disks.</a:t>
              </a:r>
            </a:p>
          </p:txBody>
        </p:sp>
      </p:grpSp>
      <p:sp>
        <p:nvSpPr>
          <p:cNvPr id="15377" name="Line 21">
            <a:extLst>
              <a:ext uri="{FF2B5EF4-FFF2-40B4-BE49-F238E27FC236}">
                <a16:creationId xmlns:a16="http://schemas.microsoft.com/office/drawing/2014/main" id="{86C16DDA-C2B1-4340-BD0F-1CC474187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433695"/>
            <a:ext cx="496570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8" name="Text Box 22">
            <a:extLst>
              <a:ext uri="{FF2B5EF4-FFF2-40B4-BE49-F238E27FC236}">
                <a16:creationId xmlns:a16="http://schemas.microsoft.com/office/drawing/2014/main" id="{62E793E3-5452-4893-9B9B-05DAF906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2746058"/>
            <a:ext cx="16986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L2, L3 (shared)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cache (SRAM)</a:t>
            </a:r>
          </a:p>
        </p:txBody>
      </p:sp>
      <p:grpSp>
        <p:nvGrpSpPr>
          <p:cNvPr id="15379" name="Group 23">
            <a:extLst>
              <a:ext uri="{FF2B5EF4-FFF2-40B4-BE49-F238E27FC236}">
                <a16:creationId xmlns:a16="http://schemas.microsoft.com/office/drawing/2014/main" id="{8CA6ECCA-A8EB-49C9-A040-B1B88CB914A8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2001520"/>
            <a:ext cx="3011487" cy="615950"/>
            <a:chOff x="3409" y="1425"/>
            <a:chExt cx="1897" cy="388"/>
          </a:xfrm>
        </p:grpSpPr>
        <p:sp>
          <p:nvSpPr>
            <p:cNvPr id="15393" name="Text Box 24">
              <a:extLst>
                <a:ext uri="{FF2B5EF4-FFF2-40B4-BE49-F238E27FC236}">
                  <a16:creationId xmlns:a16="http://schemas.microsoft.com/office/drawing/2014/main" id="{317AE42E-7BB4-4A8C-AD6C-4BD2E91F6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469"/>
              <a:ext cx="178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L1 cache holds cache lines retrieved from the L2 cache memory.</a:t>
              </a:r>
            </a:p>
          </p:txBody>
        </p:sp>
        <p:sp>
          <p:nvSpPr>
            <p:cNvPr id="15394" name="AutoShape 25">
              <a:extLst>
                <a:ext uri="{FF2B5EF4-FFF2-40B4-BE49-F238E27FC236}">
                  <a16:creationId xmlns:a16="http://schemas.microsoft.com/office/drawing/2014/main" id="{C65659CE-B622-4323-B44D-7A71500FA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1425"/>
              <a:ext cx="45" cy="388"/>
            </a:xfrm>
            <a:prstGeom prst="rightBrace">
              <a:avLst>
                <a:gd name="adj1" fmla="val 71852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0" name="Text Box 26">
            <a:extLst>
              <a:ext uri="{FF2B5EF4-FFF2-40B4-BE49-F238E27FC236}">
                <a16:creationId xmlns:a16="http://schemas.microsoft.com/office/drawing/2014/main" id="{2F5D8F2D-B220-4939-AC12-8C2668E0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1285558"/>
            <a:ext cx="29194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2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CPU registers hold words retrieved from L1 cache.</a:t>
            </a:r>
          </a:p>
        </p:txBody>
      </p:sp>
      <p:sp>
        <p:nvSpPr>
          <p:cNvPr id="15381" name="AutoShape 27">
            <a:extLst>
              <a:ext uri="{FF2B5EF4-FFF2-40B4-BE49-F238E27FC236}">
                <a16:creationId xmlns:a16="http://schemas.microsoft.com/office/drawing/2014/main" id="{DE07FF3F-9E8A-4E07-9AE4-DC22B584DC52}"/>
              </a:ext>
            </a:extLst>
          </p:cNvPr>
          <p:cNvSpPr>
            <a:spLocks/>
          </p:cNvSpPr>
          <p:nvPr/>
        </p:nvSpPr>
        <p:spPr bwMode="auto">
          <a:xfrm>
            <a:off x="5030788" y="1239520"/>
            <a:ext cx="76200" cy="615950"/>
          </a:xfrm>
          <a:prstGeom prst="rightBrace">
            <a:avLst>
              <a:gd name="adj1" fmla="val 67361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5382" name="Group 28">
            <a:extLst>
              <a:ext uri="{FF2B5EF4-FFF2-40B4-BE49-F238E27FC236}">
                <a16:creationId xmlns:a16="http://schemas.microsoft.com/office/drawing/2014/main" id="{998EB0E0-44FD-4F9C-922E-FF25F50BD584}"/>
              </a:ext>
            </a:extLst>
          </p:cNvPr>
          <p:cNvGrpSpPr>
            <a:grpSpLocks/>
          </p:cNvGrpSpPr>
          <p:nvPr/>
        </p:nvGrpSpPr>
        <p:grpSpPr bwMode="auto">
          <a:xfrm>
            <a:off x="5826125" y="2584133"/>
            <a:ext cx="2862263" cy="817562"/>
            <a:chOff x="3673" y="1763"/>
            <a:chExt cx="1803" cy="515"/>
          </a:xfrm>
        </p:grpSpPr>
        <p:sp>
          <p:nvSpPr>
            <p:cNvPr id="15391" name="Text Box 29">
              <a:extLst>
                <a:ext uri="{FF2B5EF4-FFF2-40B4-BE49-F238E27FC236}">
                  <a16:creationId xmlns:a16="http://schemas.microsoft.com/office/drawing/2014/main" id="{8F2CB65F-4D58-4E2D-BB0C-E46911ECE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763"/>
              <a:ext cx="1656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L2 cache holds cache lines retrieved from main memory.</a:t>
              </a:r>
            </a:p>
            <a:p>
              <a:pPr latinLnBrk="0">
                <a:lnSpc>
                  <a:spcPct val="98000"/>
                </a:lnSpc>
                <a:spcBef>
                  <a:spcPct val="0"/>
                </a:spcBef>
                <a:buClr>
                  <a:srgbClr val="000066"/>
                </a:buClr>
                <a:buFont typeface="Times New Roman" panose="02020603050405020304" pitchFamily="18" charset="0"/>
                <a:buNone/>
              </a:pPr>
              <a:r>
                <a:rPr lang="en-GB" altLang="ko-KR" sz="1200" b="1">
                  <a:solidFill>
                    <a:srgbClr val="FF0000"/>
                  </a:solidFill>
                  <a:latin typeface="Helvetica" panose="020B0604020202020204" pitchFamily="34" charset="0"/>
                  <a:ea typeface="굴림" panose="020B0600000101010101" pitchFamily="50" charset="-127"/>
                </a:rPr>
                <a:t>L3 cache is typically shared across CPU cores</a:t>
              </a:r>
            </a:p>
          </p:txBody>
        </p:sp>
        <p:sp>
          <p:nvSpPr>
            <p:cNvPr id="15392" name="AutoShape 30">
              <a:extLst>
                <a:ext uri="{FF2B5EF4-FFF2-40B4-BE49-F238E27FC236}">
                  <a16:creationId xmlns:a16="http://schemas.microsoft.com/office/drawing/2014/main" id="{E781A5CE-1B22-46B1-B418-20C43A3F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828"/>
              <a:ext cx="45" cy="387"/>
            </a:xfrm>
            <a:prstGeom prst="rightBrace">
              <a:avLst>
                <a:gd name="adj1" fmla="val 7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3" name="Text Box 31">
            <a:extLst>
              <a:ext uri="{FF2B5EF4-FFF2-40B4-BE49-F238E27FC236}">
                <a16:creationId xmlns:a16="http://schemas.microsoft.com/office/drawing/2014/main" id="{BA1DF814-37B5-49CA-BB3A-2C6AA701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1428433"/>
            <a:ext cx="487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L0:</a:t>
            </a:r>
          </a:p>
        </p:txBody>
      </p:sp>
      <p:sp>
        <p:nvSpPr>
          <p:cNvPr id="15384" name="Text Box 32">
            <a:extLst>
              <a:ext uri="{FF2B5EF4-FFF2-40B4-BE49-F238E27FC236}">
                <a16:creationId xmlns:a16="http://schemas.microsoft.com/office/drawing/2014/main" id="{A3C3BB20-B53B-457A-B8FE-AA9BFC3B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2138045"/>
            <a:ext cx="4873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L1:</a:t>
            </a:r>
          </a:p>
        </p:txBody>
      </p:sp>
      <p:sp>
        <p:nvSpPr>
          <p:cNvPr id="15385" name="Text Box 33">
            <a:extLst>
              <a:ext uri="{FF2B5EF4-FFF2-40B4-BE49-F238E27FC236}">
                <a16:creationId xmlns:a16="http://schemas.microsoft.com/office/drawing/2014/main" id="{E8FFDEEC-9C89-4B9E-9DF1-7F812F82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834958"/>
            <a:ext cx="485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L2:</a:t>
            </a:r>
          </a:p>
        </p:txBody>
      </p:sp>
      <p:sp>
        <p:nvSpPr>
          <p:cNvPr id="15386" name="Text Box 34">
            <a:extLst>
              <a:ext uri="{FF2B5EF4-FFF2-40B4-BE49-F238E27FC236}">
                <a16:creationId xmlns:a16="http://schemas.microsoft.com/office/drawing/2014/main" id="{80E4254D-6684-4822-9FF9-42202A3A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3638233"/>
            <a:ext cx="485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L3:</a:t>
            </a:r>
          </a:p>
        </p:txBody>
      </p:sp>
      <p:sp>
        <p:nvSpPr>
          <p:cNvPr id="15387" name="Text Box 35">
            <a:extLst>
              <a:ext uri="{FF2B5EF4-FFF2-40B4-BE49-F238E27FC236}">
                <a16:creationId xmlns:a16="http://schemas.microsoft.com/office/drawing/2014/main" id="{262FC26D-956A-406F-8ABC-1CB46BC8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703445"/>
            <a:ext cx="4873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L4:</a:t>
            </a:r>
          </a:p>
        </p:txBody>
      </p:sp>
      <p:sp>
        <p:nvSpPr>
          <p:cNvPr id="15388" name="Text Box 36">
            <a:extLst>
              <a:ext uri="{FF2B5EF4-FFF2-40B4-BE49-F238E27FC236}">
                <a16:creationId xmlns:a16="http://schemas.microsoft.com/office/drawing/2014/main" id="{BDE3E8D3-9964-4632-B7CA-56D15D32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946458"/>
            <a:ext cx="485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482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L5:</a:t>
            </a:r>
          </a:p>
        </p:txBody>
      </p:sp>
      <p:sp>
        <p:nvSpPr>
          <p:cNvPr id="15389" name="Text Box 37">
            <a:extLst>
              <a:ext uri="{FF2B5EF4-FFF2-40B4-BE49-F238E27FC236}">
                <a16:creationId xmlns:a16="http://schemas.microsoft.com/office/drawing/2014/main" id="{D0B320BE-EC4C-48D5-8AF5-FDFF26C03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5270"/>
            <a:ext cx="110807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Smaller,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faster,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and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costlier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(per byte)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storage </a:t>
            </a:r>
          </a:p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FF0000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devices</a:t>
            </a:r>
          </a:p>
        </p:txBody>
      </p:sp>
      <p:sp>
        <p:nvSpPr>
          <p:cNvPr id="15390" name="Line 38">
            <a:extLst>
              <a:ext uri="{FF2B5EF4-FFF2-40B4-BE49-F238E27FC236}">
                <a16:creationId xmlns:a16="http://schemas.microsoft.com/office/drawing/2014/main" id="{5118F9F7-6823-4AA6-A69D-6085FC9CC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788" y="1315720"/>
            <a:ext cx="1587" cy="215741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CD9C015-6840-4B7A-8701-CE0F9154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Locality of Reference</a:t>
            </a:r>
          </a:p>
        </p:txBody>
      </p:sp>
      <p:sp>
        <p:nvSpPr>
          <p:cNvPr id="2246659" name="Rectangle 3">
            <a:extLst>
              <a:ext uri="{FF2B5EF4-FFF2-40B4-BE49-F238E27FC236}">
                <a16:creationId xmlns:a16="http://schemas.microsoft.com/office/drawing/2014/main" id="{FFDA1A35-1938-4C9A-A0DF-B42E8FB28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9525"/>
            <a:ext cx="8458200" cy="51974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Two kinds of locality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hlink"/>
                </a:solidFill>
                <a:ea typeface="굴림" charset="-127"/>
              </a:rPr>
              <a:t>Temporal locality</a:t>
            </a:r>
            <a:r>
              <a:rPr lang="en-US" altLang="ko-KR" sz="2400" dirty="0">
                <a:ea typeface="굴림" charset="-127"/>
              </a:rPr>
              <a:t>: r</a:t>
            </a:r>
            <a:r>
              <a:rPr lang="en-GB" sz="2400" dirty="0" err="1"/>
              <a:t>ecently</a:t>
            </a:r>
            <a:r>
              <a:rPr lang="en-GB" sz="2400" dirty="0"/>
              <a:t> referenced items are likely to be referenced in near future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hlink"/>
                </a:solidFill>
              </a:rPr>
              <a:t>Spatial locality</a:t>
            </a:r>
            <a:r>
              <a:rPr lang="en-GB" sz="2400" dirty="0"/>
              <a:t>: Items with nearby addresses tend to be referenced close together in time.</a:t>
            </a:r>
            <a:endParaRPr lang="en-US" altLang="ko-KR" sz="2400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Locality 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Program 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Temporal: the variable </a:t>
            </a:r>
            <a:r>
              <a:rPr lang="en-US" altLang="ko-KR" b="1" dirty="0">
                <a:latin typeface="Courier New" pitchFamily="49" charset="0"/>
                <a:ea typeface="굴림" charset="-127"/>
              </a:rPr>
              <a:t>sum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Spatial: variable </a:t>
            </a:r>
            <a:r>
              <a:rPr lang="en-US" altLang="ko-KR" b="1" dirty="0">
                <a:latin typeface="Courier New" pitchFamily="49" charset="0"/>
                <a:ea typeface="굴림" charset="-127"/>
              </a:rPr>
              <a:t>a[i+1]</a:t>
            </a:r>
            <a:r>
              <a:rPr lang="en-US" altLang="ko-KR" dirty="0">
                <a:ea typeface="굴림" charset="-127"/>
              </a:rPr>
              <a:t> accessed soon after </a:t>
            </a:r>
            <a:r>
              <a:rPr lang="en-US" altLang="ko-KR" b="1" dirty="0">
                <a:latin typeface="Courier New" pitchFamily="49" charset="0"/>
                <a:ea typeface="굴림" charset="-127"/>
              </a:rPr>
              <a:t>a[</a:t>
            </a:r>
            <a:r>
              <a:rPr lang="en-US" altLang="ko-KR" b="1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b="1" dirty="0">
                <a:latin typeface="Courier New" pitchFamily="49" charset="0"/>
                <a:ea typeface="굴림" charset="-127"/>
              </a:rPr>
              <a:t>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Instructions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Temporal: cycle through the for-loop repeatedly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Spatial: reference instructions in sequence</a:t>
            </a: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D9C26487-6AB2-476D-ACA3-39646528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4035ACAE-DCF7-4E59-94B7-E6F99CB821F4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18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46660" name="Rectangle 4">
            <a:extLst>
              <a:ext uri="{FF2B5EF4-FFF2-40B4-BE49-F238E27FC236}">
                <a16:creationId xmlns:a16="http://schemas.microsoft.com/office/drawing/2014/main" id="{2A3CDD69-2997-49D6-AF03-C6C9C90D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440" y="3225800"/>
            <a:ext cx="3429000" cy="11334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lnSpc>
                <a:spcPct val="94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800" b="1">
                <a:solidFill>
                  <a:srgbClr val="00006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sum = 0;</a:t>
            </a:r>
          </a:p>
          <a:p>
            <a:pPr latinLnBrk="0">
              <a:lnSpc>
                <a:spcPct val="94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800" b="1">
                <a:solidFill>
                  <a:srgbClr val="00006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(i = 0; i &lt; n; i++)</a:t>
            </a:r>
          </a:p>
          <a:p>
            <a:pPr latinLnBrk="0">
              <a:lnSpc>
                <a:spcPct val="94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800" b="1">
                <a:solidFill>
                  <a:srgbClr val="00006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   sum += a[i];</a:t>
            </a:r>
          </a:p>
          <a:p>
            <a:pPr latinLnBrk="0">
              <a:lnSpc>
                <a:spcPct val="94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800" b="1">
                <a:solidFill>
                  <a:srgbClr val="000066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return 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66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82FB8FB-6EE1-4065-9405-5B30BBD9B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Locality Makes Caching Effective</a:t>
            </a:r>
          </a:p>
        </p:txBody>
      </p:sp>
      <p:sp>
        <p:nvSpPr>
          <p:cNvPr id="2243587" name="Rectangle 3">
            <a:extLst>
              <a:ext uri="{FF2B5EF4-FFF2-40B4-BE49-F238E27FC236}">
                <a16:creationId xmlns:a16="http://schemas.microsoft.com/office/drawing/2014/main" id="{3B009692-FFAF-4945-937E-BBADBE1A5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9526"/>
            <a:ext cx="8534400" cy="48466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Smaller, faster storage device that acts as a staging area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… for a </a:t>
            </a:r>
            <a:r>
              <a:rPr lang="en-GB" sz="2400" i="1" dirty="0"/>
              <a:t>subset</a:t>
            </a:r>
            <a:r>
              <a:rPr lang="en-GB" sz="2400" dirty="0"/>
              <a:t> of the data in a larger, slower device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/>
              <a:t>Caching and the memory hierarchy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Storage device at level k is a cache for level k+1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Registers as cache of L1/L2 cache and main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Main memory as a cache for the disk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Disk as a cache of files from remote storage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/>
              <a:t>Locality of access is the key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Most accesses satisfied by first few (faster) levels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Very few accesses go to the last few (slower) levels 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5A152D84-717B-44D2-89F9-7941F494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B8AC37ED-0469-43D7-880A-282F654A8657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19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Basics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Features of Virtual Memory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Back to Our Example Program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A Real World Example: Intel Core i7 Address Translation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2418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5C9B26E-0627-4660-B11C-67B481ECE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>
                <a:ea typeface="굴림" panose="020B0600000101010101" pitchFamily="50" charset="-127"/>
              </a:rPr>
              <a:t>Caching in a Memory Hierarchy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F1C4E44-153D-4D62-B1DA-A345D480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3878263"/>
            <a:ext cx="4267200" cy="22860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1E58419-B5A6-4C09-93A1-FEE9E519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4183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2E26933-D669-4550-BEF9-49E31509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183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9518030-96F7-4396-9C9E-C27B5BE4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183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16C908F-CC07-4BB8-BA7B-F5B6F220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183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FCC280B1-9833-422E-9C13-3F6D5638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4640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6D8545AB-3FE5-4A88-B7D7-D42E9BC3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640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8A61D8A3-D278-4C66-8146-5EA6B3E8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640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70DF9D5B-37A1-4826-9F73-DD6EC699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640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ECC26B0C-34A2-4334-9C50-7C29F875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50974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E6C1B823-9C79-438E-8BBA-4A62EE54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50974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69C06E7A-993F-444F-A903-185253D1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0974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16E461DC-055F-4BC5-92BC-15BC03D2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50974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8312C86-600A-423F-ABE6-02E4A638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5554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7D841A29-DD03-4175-8FC2-3064D398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5554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38EC0B08-DF76-4DD4-BB1A-D89F9965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5554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B385A74B-FF3C-45B4-B45F-8760C051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5554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611B26C8-B66F-4912-8F7E-0B3533E88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602163"/>
            <a:ext cx="3297237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Larger, slower, cheaper storage</a:t>
            </a:r>
          </a:p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device at level k+1 is partitioned</a:t>
            </a:r>
          </a:p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into blocks.</a:t>
            </a:r>
          </a:p>
        </p:txBody>
      </p:sp>
      <p:sp>
        <p:nvSpPr>
          <p:cNvPr id="21525" name="Line 22">
            <a:extLst>
              <a:ext uri="{FF2B5EF4-FFF2-40B4-BE49-F238E27FC236}">
                <a16:creationId xmlns:a16="http://schemas.microsoft.com/office/drawing/2014/main" id="{1AEB0D20-C9CA-443E-8368-C69A68800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2278063"/>
            <a:ext cx="1588" cy="15240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6" name="Text Box 23">
            <a:extLst>
              <a:ext uri="{FF2B5EF4-FFF2-40B4-BE49-F238E27FC236}">
                <a16:creationId xmlns:a16="http://schemas.microsoft.com/office/drawing/2014/main" id="{D95A6371-D12E-479A-B6DA-E319B691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30908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Data copied between levels in block-sized transfer units</a:t>
            </a:r>
          </a:p>
        </p:txBody>
      </p:sp>
      <p:sp>
        <p:nvSpPr>
          <p:cNvPr id="21527" name="Rectangle 25">
            <a:extLst>
              <a:ext uri="{FF2B5EF4-FFF2-40B4-BE49-F238E27FC236}">
                <a16:creationId xmlns:a16="http://schemas.microsoft.com/office/drawing/2014/main" id="{A58733CD-6CF2-471B-8705-7A67E43E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655763"/>
            <a:ext cx="3581400" cy="609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28" name="Rectangle 27">
            <a:extLst>
              <a:ext uri="{FF2B5EF4-FFF2-40B4-BE49-F238E27FC236}">
                <a16:creationId xmlns:a16="http://schemas.microsoft.com/office/drawing/2014/main" id="{87F5C486-A848-40BE-8726-61D6A803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817688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1529" name="Rectangle 29">
            <a:extLst>
              <a:ext uri="{FF2B5EF4-FFF2-40B4-BE49-F238E27FC236}">
                <a16:creationId xmlns:a16="http://schemas.microsoft.com/office/drawing/2014/main" id="{F9583A4E-A24B-45A5-BC98-8F0715B4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817688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1530" name="Text Box 30">
            <a:extLst>
              <a:ext uri="{FF2B5EF4-FFF2-40B4-BE49-F238E27FC236}">
                <a16:creationId xmlns:a16="http://schemas.microsoft.com/office/drawing/2014/main" id="{B34774CA-2492-4A0C-B924-4B6344B43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3355975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Smaller, faster, more expensive</a:t>
            </a:r>
          </a:p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device at level k caches a subset</a:t>
            </a:r>
          </a:p>
          <a:p>
            <a:pPr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of the blocks from level k+1</a:t>
            </a:r>
          </a:p>
        </p:txBody>
      </p:sp>
      <p:sp>
        <p:nvSpPr>
          <p:cNvPr id="21531" name="Text Box 31">
            <a:extLst>
              <a:ext uri="{FF2B5EF4-FFF2-40B4-BE49-F238E27FC236}">
                <a16:creationId xmlns:a16="http://schemas.microsoft.com/office/drawing/2014/main" id="{614100CD-BB6A-43C0-95F8-2E3D4E3E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9382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Level k:</a:t>
            </a:r>
          </a:p>
        </p:txBody>
      </p:sp>
      <p:sp>
        <p:nvSpPr>
          <p:cNvPr id="21532" name="Text Box 32">
            <a:extLst>
              <a:ext uri="{FF2B5EF4-FFF2-40B4-BE49-F238E27FC236}">
                <a16:creationId xmlns:a16="http://schemas.microsoft.com/office/drawing/2014/main" id="{3DF4F98F-D164-4E46-B277-9CAA14DC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11715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Level k+1:</a:t>
            </a:r>
          </a:p>
        </p:txBody>
      </p:sp>
      <p:sp>
        <p:nvSpPr>
          <p:cNvPr id="21533" name="Rectangle 33">
            <a:extLst>
              <a:ext uri="{FF2B5EF4-FFF2-40B4-BE49-F238E27FC236}">
                <a16:creationId xmlns:a16="http://schemas.microsoft.com/office/drawing/2014/main" id="{4E6C9AE7-2C9D-458A-9874-3EECE81C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640263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1534" name="Rectangle 35">
            <a:extLst>
              <a:ext uri="{FF2B5EF4-FFF2-40B4-BE49-F238E27FC236}">
                <a16:creationId xmlns:a16="http://schemas.microsoft.com/office/drawing/2014/main" id="{4F44D7DE-4176-4F5E-9C4E-0A38013E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19275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1535" name="Rectangle 36">
            <a:extLst>
              <a:ext uri="{FF2B5EF4-FFF2-40B4-BE49-F238E27FC236}">
                <a16:creationId xmlns:a16="http://schemas.microsoft.com/office/drawing/2014/main" id="{A32D98A6-C052-4708-8ECA-345C83F0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19275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1536" name="Rectangle 38">
            <a:extLst>
              <a:ext uri="{FF2B5EF4-FFF2-40B4-BE49-F238E27FC236}">
                <a16:creationId xmlns:a16="http://schemas.microsoft.com/office/drawing/2014/main" id="{5867E4BA-BD6D-4C16-96E9-8CCBB617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5097463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DF1081B-97BB-4F94-AEDB-435984F5C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Cache Block Sizes</a:t>
            </a:r>
          </a:p>
        </p:txBody>
      </p:sp>
      <p:sp>
        <p:nvSpPr>
          <p:cNvPr id="2257923" name="Rectangle 3">
            <a:extLst>
              <a:ext uri="{FF2B5EF4-FFF2-40B4-BE49-F238E27FC236}">
                <a16:creationId xmlns:a16="http://schemas.microsoft.com/office/drawing/2014/main" id="{A5FF917D-9F8A-4AC9-8823-BA3920BBB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438" y="1168400"/>
            <a:ext cx="8691880" cy="495268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Fixed vs. variable size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Fixed-sized blocks are easier to manage (common case)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Variable-sized blocks make more efficient use of storage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Block size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Depends on access times at the level k+1 device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Larger block sizes further down in the hierarchy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E.g., disk seek times are slow, so disk pages are larger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Examples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CPU registers: 4-byte (32bit) or 8 byte (64bit CPU) words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L1/L2 cache: 32-byte (32bit) or 64-byte (64-bit CPU) blocks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Main memory: 4 KB pages  (you can set up 2MB/1GB pages)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Disk: entire files</a:t>
            </a: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84BF833-E7FD-4A44-BB50-7BCDFE6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6DC00DCE-D48B-4AB2-88BA-AE383B571E67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21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31C0C58-5E33-4D9E-8A02-644808FC3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Cache Hit and Miss</a:t>
            </a:r>
          </a:p>
        </p:txBody>
      </p:sp>
      <p:sp>
        <p:nvSpPr>
          <p:cNvPr id="2256899" name="Rectangle 3">
            <a:extLst>
              <a:ext uri="{FF2B5EF4-FFF2-40B4-BE49-F238E27FC236}">
                <a16:creationId xmlns:a16="http://schemas.microsoft.com/office/drawing/2014/main" id="{51E2E50F-46AB-4831-B792-2B628F848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71880"/>
            <a:ext cx="3810000" cy="563372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Cache hit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Program accesses a block available in the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Satisfy directly from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E.g., request for “10”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Cache miss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Program accesses a block not available in the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Bring item into the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E.g., request for “13”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Where to place the item?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Which item to evict?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741FF995-DAE0-4CFB-B3D0-7B128921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56DA74C7-9F31-41AC-A41F-2707158BC52E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22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CA392B50-BCC1-4B7D-8AFD-03C16699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06863"/>
            <a:ext cx="4267200" cy="22860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2963A9CF-ED72-4407-9B52-16651485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1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C0CD1E0D-9C5B-4964-903E-DBD4C7A7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11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A597FD12-BBD9-42B3-B863-2505F16E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1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65BF5876-56DC-4F37-B78E-6FB5BA12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116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56B0D002-0E6B-4AF0-9B3E-5B7884E5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688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E84CD60E-30DA-41AF-BBAE-ECD26193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688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506CC030-6F92-4FDF-9168-90C6D575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688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5613" name="Rectangle 12">
            <a:extLst>
              <a:ext uri="{FF2B5EF4-FFF2-40B4-BE49-F238E27FC236}">
                <a16:creationId xmlns:a16="http://schemas.microsoft.com/office/drawing/2014/main" id="{119D083F-7975-4840-BB6E-FE8DF742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688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25614" name="Rectangle 13">
            <a:extLst>
              <a:ext uri="{FF2B5EF4-FFF2-40B4-BE49-F238E27FC236}">
                <a16:creationId xmlns:a16="http://schemas.microsoft.com/office/drawing/2014/main" id="{7D00A6AA-CEBA-43A5-AB7B-A142D67C0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26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5615" name="Rectangle 14">
            <a:extLst>
              <a:ext uri="{FF2B5EF4-FFF2-40B4-BE49-F238E27FC236}">
                <a16:creationId xmlns:a16="http://schemas.microsoft.com/office/drawing/2014/main" id="{D605E81A-5EF1-4F31-9F20-3721F2E4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26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5616" name="Rectangle 15">
            <a:extLst>
              <a:ext uri="{FF2B5EF4-FFF2-40B4-BE49-F238E27FC236}">
                <a16:creationId xmlns:a16="http://schemas.microsoft.com/office/drawing/2014/main" id="{D16031FD-247C-41AA-AFA8-C9F5DED9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26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5617" name="Rectangle 16">
            <a:extLst>
              <a:ext uri="{FF2B5EF4-FFF2-40B4-BE49-F238E27FC236}">
                <a16:creationId xmlns:a16="http://schemas.microsoft.com/office/drawing/2014/main" id="{79FA2071-0218-4035-AB48-06CB50AE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260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5618" name="Rectangle 17">
            <a:extLst>
              <a:ext uri="{FF2B5EF4-FFF2-40B4-BE49-F238E27FC236}">
                <a16:creationId xmlns:a16="http://schemas.microsoft.com/office/drawing/2014/main" id="{FC6A577B-A45C-46CD-A3C1-5BDE4EDC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783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25619" name="Rectangle 18">
            <a:extLst>
              <a:ext uri="{FF2B5EF4-FFF2-40B4-BE49-F238E27FC236}">
                <a16:creationId xmlns:a16="http://schemas.microsoft.com/office/drawing/2014/main" id="{6E390C5F-63E1-4A6B-9EB1-31525F43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783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25620" name="Rectangle 19">
            <a:extLst>
              <a:ext uri="{FF2B5EF4-FFF2-40B4-BE49-F238E27FC236}">
                <a16:creationId xmlns:a16="http://schemas.microsoft.com/office/drawing/2014/main" id="{F38B5F19-A5CE-461C-88C9-F0089779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83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25621" name="Rectangle 20">
            <a:extLst>
              <a:ext uri="{FF2B5EF4-FFF2-40B4-BE49-F238E27FC236}">
                <a16:creationId xmlns:a16="http://schemas.microsoft.com/office/drawing/2014/main" id="{2CF95C7A-F4AB-412D-8FB3-368B0B5A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832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5622" name="Line 21">
            <a:extLst>
              <a:ext uri="{FF2B5EF4-FFF2-40B4-BE49-F238E27FC236}">
                <a16:creationId xmlns:a16="http://schemas.microsoft.com/office/drawing/2014/main" id="{92F6B7D4-B890-42EF-8057-59A52FB26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06663"/>
            <a:ext cx="1588" cy="15240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3" name="Rectangle 22">
            <a:extLst>
              <a:ext uri="{FF2B5EF4-FFF2-40B4-BE49-F238E27FC236}">
                <a16:creationId xmlns:a16="http://schemas.microsoft.com/office/drawing/2014/main" id="{BAEF525E-4093-4678-9CA1-0434A296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84363"/>
            <a:ext cx="3581400" cy="609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24" name="Rectangle 23">
            <a:extLst>
              <a:ext uri="{FF2B5EF4-FFF2-40B4-BE49-F238E27FC236}">
                <a16:creationId xmlns:a16="http://schemas.microsoft.com/office/drawing/2014/main" id="{BDBB6CC0-6471-49E9-A05B-713D222A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2027238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5625" name="Rectangle 24">
            <a:extLst>
              <a:ext uri="{FF2B5EF4-FFF2-40B4-BE49-F238E27FC236}">
                <a16:creationId xmlns:a16="http://schemas.microsoft.com/office/drawing/2014/main" id="{4CDA2922-922D-4484-8E42-06883237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367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25626" name="Rectangle 25">
            <a:extLst>
              <a:ext uri="{FF2B5EF4-FFF2-40B4-BE49-F238E27FC236}">
                <a16:creationId xmlns:a16="http://schemas.microsoft.com/office/drawing/2014/main" id="{402F5AFC-0AF4-4484-A0F4-9BF9CD22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0367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25627" name="Rectangle 26">
            <a:extLst>
              <a:ext uri="{FF2B5EF4-FFF2-40B4-BE49-F238E27FC236}">
                <a16:creationId xmlns:a16="http://schemas.microsoft.com/office/drawing/2014/main" id="{ED573097-2A1C-46D0-96E1-C5EC5E2F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36763"/>
            <a:ext cx="685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EC18E053-F6C2-46F2-86A7-EA5C9660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1524000"/>
            <a:ext cx="9382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Level k:</a:t>
            </a:r>
          </a:p>
        </p:txBody>
      </p:sp>
      <p:sp>
        <p:nvSpPr>
          <p:cNvPr id="25629" name="Text Box 28">
            <a:extLst>
              <a:ext uri="{FF2B5EF4-FFF2-40B4-BE49-F238E27FC236}">
                <a16:creationId xmlns:a16="http://schemas.microsoft.com/office/drawing/2014/main" id="{464318E2-57C7-476C-B049-2C5D4AA9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3733800"/>
            <a:ext cx="11715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Level k+1:</a:t>
            </a:r>
          </a:p>
        </p:txBody>
      </p:sp>
      <p:sp>
        <p:nvSpPr>
          <p:cNvPr id="25630" name="Rectangle 29">
            <a:extLst>
              <a:ext uri="{FF2B5EF4-FFF2-40B4-BE49-F238E27FC236}">
                <a16:creationId xmlns:a16="http://schemas.microsoft.com/office/drawing/2014/main" id="{A7B70B1A-860E-4932-B12D-D0AD59192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868863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34B97A36-43E0-4CE7-B9C5-1E6AA384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032000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5632" name="Rectangle 32">
            <a:extLst>
              <a:ext uri="{FF2B5EF4-FFF2-40B4-BE49-F238E27FC236}">
                <a16:creationId xmlns:a16="http://schemas.microsoft.com/office/drawing/2014/main" id="{95D8BBEE-ED30-44FD-ABB4-353FADE7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041525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25633" name="Rectangle 34">
            <a:extLst>
              <a:ext uri="{FF2B5EF4-FFF2-40B4-BE49-F238E27FC236}">
                <a16:creationId xmlns:a16="http://schemas.microsoft.com/office/drawing/2014/main" id="{A4BBC04A-886B-4729-BCA1-B0B98A8A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3" y="5326063"/>
            <a:ext cx="685800" cy="304800"/>
          </a:xfrm>
          <a:prstGeom prst="rect">
            <a:avLst/>
          </a:prstGeom>
          <a:solidFill>
            <a:schemeClr val="bg1"/>
          </a:solidFill>
          <a:ln w="12573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4572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4572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latinLnBrk="0">
              <a:lnSpc>
                <a:spcPct val="98000"/>
              </a:lnSpc>
              <a:spcBef>
                <a:spcPct val="0"/>
              </a:spcBef>
              <a:buClr>
                <a:srgbClr val="000066"/>
              </a:buClr>
              <a:buFont typeface="Times New Roman" panose="02020603050405020304" pitchFamily="18" charset="0"/>
              <a:buNone/>
            </a:pPr>
            <a:r>
              <a:rPr lang="en-GB" altLang="ko-KR" sz="1600" b="1">
                <a:solidFill>
                  <a:srgbClr val="000066"/>
                </a:solidFill>
                <a:latin typeface="Helvetica" panose="020B0604020202020204" pitchFamily="34" charset="0"/>
                <a:ea typeface="굴림" panose="020B0600000101010101" pitchFamily="50" charset="-127"/>
              </a:rPr>
              <a:t>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C2FD0F58-F901-45F9-B5A0-9AC768C28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Three Kinds of Cache Misses</a:t>
            </a:r>
          </a:p>
        </p:txBody>
      </p:sp>
      <p:sp>
        <p:nvSpPr>
          <p:cNvPr id="2258949" name="Rectangle 5">
            <a:extLst>
              <a:ext uri="{FF2B5EF4-FFF2-40B4-BE49-F238E27FC236}">
                <a16:creationId xmlns:a16="http://schemas.microsoft.com/office/drawing/2014/main" id="{3758A154-3DC1-4A0D-9AA8-4AD8129BC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000" y="1076960"/>
            <a:ext cx="8820000" cy="540304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Cold (compulsory) miss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Cold misses occur because the block hasn’t been accessed before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first time a segment of code is executed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first time a particular array is referenced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Capacity miss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Set of active cache blocks (the “working set”) is larger than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manipulating a 1200-byte array within a 1000-byte cache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Conflict miss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Some caches limit the locations where a block can be stored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block </a:t>
            </a:r>
            <a:r>
              <a:rPr lang="en-GB" sz="2400" dirty="0" err="1"/>
              <a:t>i</a:t>
            </a:r>
            <a:r>
              <a:rPr lang="en-GB" sz="2400" dirty="0"/>
              <a:t> must be placed in cache location (</a:t>
            </a:r>
            <a:r>
              <a:rPr lang="en-GB" sz="2400" dirty="0" err="1"/>
              <a:t>i</a:t>
            </a:r>
            <a:r>
              <a:rPr lang="en-GB" sz="2400" dirty="0"/>
              <a:t> mod 4)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Conflicts occur when multiple blocks map to the same location(s)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referencing blocks 0, 8, 0, 8, 0, 8, ... would miss every time</a:t>
            </a: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A3D2A225-1177-4A29-8344-F344AA4A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26F166A3-7F52-448F-8584-3CC46463C382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23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63EC844-40E0-4B34-8426-B680B9BFD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Cache Replacement</a:t>
            </a:r>
          </a:p>
        </p:txBody>
      </p:sp>
      <p:sp>
        <p:nvSpPr>
          <p:cNvPr id="2259971" name="Rectangle 3">
            <a:extLst>
              <a:ext uri="{FF2B5EF4-FFF2-40B4-BE49-F238E27FC236}">
                <a16:creationId xmlns:a16="http://schemas.microsoft.com/office/drawing/2014/main" id="{FCBF4CFD-5608-4274-AE4E-DC34EDCC9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040" y="1031240"/>
            <a:ext cx="8679960" cy="544876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Evicting a block from the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New block must be brought into the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Must choose a “victim” to evict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Optimal eviction policy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Evict a block that is </a:t>
            </a:r>
            <a:r>
              <a:rPr lang="en-US" altLang="ko-KR" sz="2400" i="1" dirty="0">
                <a:ea typeface="굴림" charset="-127"/>
              </a:rPr>
              <a:t>never</a:t>
            </a:r>
            <a:r>
              <a:rPr lang="en-US" altLang="ko-KR" sz="2400" dirty="0">
                <a:ea typeface="굴림" charset="-127"/>
              </a:rPr>
              <a:t> accessed again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Evict the block accessed the </a:t>
            </a:r>
            <a:r>
              <a:rPr lang="en-US" altLang="ko-KR" sz="2400" i="1" dirty="0">
                <a:ea typeface="굴림" charset="-127"/>
              </a:rPr>
              <a:t>furthest in the future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Impossible to implement without knowledge of the future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Using the past to predict the future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Evict the “least recently used” (LRU)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Assuming it is not likely to be used again soon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But, LRU is often expensive to implement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Need to keep track of access times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So, simpler approximations of LRU are used</a:t>
            </a: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26A275BD-EB75-4167-A841-863BFB92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6CE2F8E0-2719-4824-A46A-D7969E25A4D9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24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BBFE1B6-1A33-42FB-B6C4-CE9BE07B5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Who Manages the Cache?</a:t>
            </a:r>
          </a:p>
        </p:txBody>
      </p:sp>
      <p:sp>
        <p:nvSpPr>
          <p:cNvPr id="2260995" name="Rectangle 3">
            <a:extLst>
              <a:ext uri="{FF2B5EF4-FFF2-40B4-BE49-F238E27FC236}">
                <a16:creationId xmlns:a16="http://schemas.microsoft.com/office/drawing/2014/main" id="{04F85104-C318-4978-9F89-FF7E8A26A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0038" y="1052222"/>
            <a:ext cx="8700280" cy="56157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Registers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Cache of L1/L2/L3 cache and main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Managed explicitly by the </a:t>
            </a:r>
            <a:r>
              <a:rPr lang="en-US" altLang="ko-KR" i="1" dirty="0">
                <a:ea typeface="굴림" charset="-127"/>
              </a:rPr>
              <a:t>compiler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By determining which data are brought in and out of registers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Using relatively sophisticated code-analysis techniques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L1/L2/L3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Cache of main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Managed by the </a:t>
            </a:r>
            <a:r>
              <a:rPr lang="en-US" altLang="ko-KR" i="1" dirty="0">
                <a:ea typeface="굴림" charset="-127"/>
              </a:rPr>
              <a:t>hardware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Using relatively simple mechanisms (e.g., “</a:t>
            </a:r>
            <a:r>
              <a:rPr lang="en-US" altLang="ko-KR" dirty="0" err="1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mod 4”)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ea typeface="굴림" charset="-127"/>
              </a:rPr>
              <a:t>Main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ea typeface="굴림" charset="-127"/>
              </a:rPr>
              <a:t>Cache of the disk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ea typeface="굴림" charset="-127"/>
              </a:rPr>
              <a:t>Managed (in modern times) by the </a:t>
            </a:r>
            <a:r>
              <a:rPr lang="en-US" altLang="ko-KR" b="1" i="1" dirty="0">
                <a:ea typeface="굴림" charset="-127"/>
              </a:rPr>
              <a:t>operating system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ea typeface="굴림" charset="-127"/>
              </a:rPr>
              <a:t>Using relatively sophisticated mechanisms (e.g., LRU-like)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ea typeface="굴림" charset="-127"/>
              </a:rPr>
              <a:t>Since reading from disk is extremely time consuming</a:t>
            </a: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EFC786F3-CCB5-443E-9707-F37E41BD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9481EC9-AE18-4809-A096-0F87FDDC4CBC}" type="slidenum">
              <a:rPr lang="en-US" altLang="ko-KR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latinLnBrk="0">
                <a:spcBef>
                  <a:spcPct val="0"/>
                </a:spcBef>
                <a:buFontTx/>
                <a:buChar char="•"/>
              </a:pPr>
              <a:t>25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of Virtual Memory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9" y="278842"/>
            <a:ext cx="3531687" cy="24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7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 Isolation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Each process has its own address space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each process has its own page table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099552" y="5215936"/>
            <a:ext cx="153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600" dirty="0">
                <a:latin typeface="+mn-lt"/>
              </a:rPr>
              <a:t>space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24920" y="4117851"/>
            <a:ext cx="2824163" cy="2397250"/>
          </a:xfrm>
          <a:prstGeom prst="rect">
            <a:avLst/>
          </a:prstGeom>
          <a:solidFill>
            <a:srgbClr val="D2ECB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52138"/>
              </p:ext>
            </p:extLst>
          </p:nvPr>
        </p:nvGraphicFramePr>
        <p:xfrm>
          <a:off x="5005239" y="4369687"/>
          <a:ext cx="1106741" cy="150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PPN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32741" y="417803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309262" y="962014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physical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page number (PPN)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 bwMode="auto">
          <a:xfrm>
            <a:off x="4569560" y="5508501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836331" y="3371601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2823" y="584711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0x800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0322" y="2074020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1182"/>
              </p:ext>
            </p:extLst>
          </p:nvPr>
        </p:nvGraphicFramePr>
        <p:xfrm>
          <a:off x="2022403" y="2453791"/>
          <a:ext cx="1106741" cy="150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PPN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69960"/>
              </p:ext>
            </p:extLst>
          </p:nvPr>
        </p:nvGraphicFramePr>
        <p:xfrm>
          <a:off x="69802" y="2137670"/>
          <a:ext cx="1912781" cy="2072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VPN</a:t>
                      </a:r>
                      <a:endParaRPr lang="ko-KR" altLang="en-US" sz="11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1606621" y="346814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7884" y="3902407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36330" y="2734724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2" name="Rectangle 12"/>
          <p:cNvSpPr/>
          <p:nvPr/>
        </p:nvSpPr>
        <p:spPr bwMode="auto">
          <a:xfrm>
            <a:off x="4845119" y="2635909"/>
            <a:ext cx="1266861" cy="896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MMU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n-lt"/>
              </a:rPr>
              <a:t>PTBR = </a:t>
            </a:r>
            <a:r>
              <a:rPr lang="en-US" altLang="ko-KR" sz="1200" i="1" dirty="0">
                <a:latin typeface="+mn-lt"/>
              </a:rPr>
              <a:t>PT of</a:t>
            </a:r>
            <a:br>
              <a:rPr lang="en-US" altLang="ko-KR" sz="1200" i="1" dirty="0">
                <a:latin typeface="+mn-lt"/>
              </a:rPr>
            </a:br>
            <a:r>
              <a:rPr lang="en-US" altLang="ko-KR" sz="1200" i="1" dirty="0">
                <a:latin typeface="+mn-lt"/>
              </a:rPr>
              <a:t>                running</a:t>
            </a:r>
            <a:br>
              <a:rPr lang="en-US" altLang="ko-KR" sz="1200" i="1" dirty="0">
                <a:latin typeface="+mn-lt"/>
              </a:rPr>
            </a:br>
            <a:r>
              <a:rPr lang="en-US" altLang="ko-KR" sz="1200" i="1" dirty="0">
                <a:latin typeface="+mn-lt"/>
              </a:rPr>
              <a:t>                process</a:t>
            </a:r>
            <a:endParaRPr kumimoji="0" lang="en-US" altLang="ko-KR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948" y="3535572"/>
            <a:ext cx="259679" cy="30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68" y="2255338"/>
            <a:ext cx="259679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103425"/>
            <a:ext cx="8820000" cy="5220000"/>
          </a:xfrm>
        </p:spPr>
        <p:txBody>
          <a:bodyPr/>
          <a:lstStyle/>
          <a:p>
            <a:r>
              <a:rPr lang="en-US" altLang="ko-KR" dirty="0"/>
              <a:t>Memory sharing between processes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map same page into address space of more than 1 process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VA does not have to be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identical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6816997" y="521974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24920" y="4117851"/>
            <a:ext cx="2824163" cy="2397250"/>
          </a:xfrm>
          <a:prstGeom prst="rect">
            <a:avLst/>
          </a:prstGeom>
          <a:solidFill>
            <a:srgbClr val="D2ECB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9032"/>
              </p:ext>
            </p:extLst>
          </p:nvPr>
        </p:nvGraphicFramePr>
        <p:xfrm>
          <a:off x="4985481" y="4597888"/>
          <a:ext cx="1106741" cy="150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PPN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9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32741" y="417803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20987"/>
              </p:ext>
            </p:extLst>
          </p:nvPr>
        </p:nvGraphicFramePr>
        <p:xfrm>
          <a:off x="6309262" y="962014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physical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page number (PPN)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FF0000"/>
                      </a:fgClr>
                      <a:bgClr>
                        <a:srgbClr val="C39BE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rgbClr val="00B050"/>
                      </a:fgClr>
                      <a:bgClr>
                        <a:srgbClr val="92D05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 bwMode="auto">
          <a:xfrm>
            <a:off x="4569560" y="5508501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836331" y="3371601"/>
            <a:ext cx="60325" cy="6667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17789" y="6080776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0x800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0322" y="2074020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1260"/>
              </p:ext>
            </p:extLst>
          </p:nvPr>
        </p:nvGraphicFramePr>
        <p:xfrm>
          <a:off x="2022542" y="2369638"/>
          <a:ext cx="1106741" cy="150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PPN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66718"/>
              </p:ext>
            </p:extLst>
          </p:nvPr>
        </p:nvGraphicFramePr>
        <p:xfrm>
          <a:off x="69802" y="213767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1606621" y="346814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9884" y="380675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36330" y="2734724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094740" y="3577059"/>
            <a:ext cx="909320" cy="2939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329490" y="4462145"/>
            <a:ext cx="916368" cy="3710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94740" y="2844323"/>
            <a:ext cx="909320" cy="2939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058722" y="5615733"/>
            <a:ext cx="909320" cy="2939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58722" y="4396757"/>
            <a:ext cx="909320" cy="2939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329490" y="2861364"/>
            <a:ext cx="916368" cy="3710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225533" y="2924598"/>
            <a:ext cx="60325" cy="666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188789" y="4477032"/>
            <a:ext cx="60325" cy="666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475720" y="2957935"/>
            <a:ext cx="60325" cy="6667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15" y="3536240"/>
            <a:ext cx="259112" cy="3053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68" y="2255338"/>
            <a:ext cx="259679" cy="3060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5897880" y="3108960"/>
            <a:ext cx="1272540" cy="1724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flipV="1">
            <a:off x="2933700" y="3055620"/>
            <a:ext cx="4236720" cy="53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2933700" y="3588998"/>
            <a:ext cx="4236720" cy="1056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>
            <a:cxnSpLocks/>
          </p:cNvCxnSpPr>
          <p:nvPr/>
        </p:nvCxnSpPr>
        <p:spPr bwMode="auto">
          <a:xfrm flipV="1">
            <a:off x="5897880" y="4712833"/>
            <a:ext cx="1272540" cy="1103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096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Decoupling of Virtual from Physical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079438"/>
            <a:ext cx="8820000" cy="5400562"/>
          </a:xfrm>
        </p:spPr>
        <p:txBody>
          <a:bodyPr/>
          <a:lstStyle/>
          <a:p>
            <a:r>
              <a:rPr lang="en-US" altLang="ko-KR" dirty="0"/>
              <a:t>Run several processes with a large virtual address space</a:t>
            </a:r>
            <a:br>
              <a:rPr lang="en-US" altLang="ko-KR" dirty="0"/>
            </a:br>
            <a:r>
              <a:rPr lang="en-US" altLang="ko-KR" dirty="0"/>
              <a:t>on a much smaller physical memory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492315" y="4866534"/>
            <a:ext cx="1639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memory</a:t>
            </a:r>
          </a:p>
          <a:p>
            <a:pPr algn="ctr"/>
            <a:r>
              <a:rPr lang="en-US" altLang="ko-KR" sz="1400" dirty="0">
                <a:latin typeface="+mn-lt"/>
              </a:rPr>
              <a:t>11*0x100 = 0xB00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(11 pages)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524920" y="4117851"/>
            <a:ext cx="2824163" cy="2397250"/>
          </a:xfrm>
          <a:prstGeom prst="rect">
            <a:avLst/>
          </a:prstGeom>
          <a:solidFill>
            <a:srgbClr val="D2ECB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85481" y="4597888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0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32741" y="417803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822820" y="1300649"/>
          <a:ext cx="1912781" cy="35252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C</a:t>
                      </a:r>
                      <a:endParaRPr lang="ko-KR" altLang="en-US" sz="8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22823" y="584711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0x800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0322" y="2074020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22542" y="2557528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10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9802" y="213767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59884" y="380675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294319" y="1849388"/>
            <a:ext cx="2824163" cy="2397250"/>
          </a:xfrm>
          <a:prstGeom prst="rect">
            <a:avLst/>
          </a:prstGeom>
          <a:solidFill>
            <a:srgbClr val="FFBD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C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754880" y="2329425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3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802140" y="1909567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92222" y="3578648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0x700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607" y="4633376"/>
            <a:ext cx="23615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each process “sees”</a:t>
            </a:r>
          </a:p>
          <a:p>
            <a:pPr algn="ctr"/>
            <a:r>
              <a:rPr lang="en-US" altLang="ko-KR" sz="1400" dirty="0">
                <a:latin typeface="+mn-lt"/>
              </a:rPr>
              <a:t>7*0x100 = 0x700 bytes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(7 pages) of virtual memory</a:t>
            </a:r>
            <a:br>
              <a:rPr lang="en-US" altLang="ko-KR" sz="1400" dirty="0">
                <a:latin typeface="+mn-lt"/>
              </a:rPr>
            </a:b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3 processes “see” 0x1500</a:t>
            </a:r>
          </a:p>
          <a:p>
            <a:pPr algn="ctr"/>
            <a:r>
              <a:rPr lang="en-US" altLang="ko-KR" sz="1400" dirty="0">
                <a:latin typeface="+mn-lt"/>
              </a:rPr>
              <a:t>bytes (21 pages) of 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virtual memory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01" y="3231923"/>
            <a:ext cx="259679" cy="30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01" y="1945239"/>
            <a:ext cx="259679" cy="30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01" y="2266768"/>
            <a:ext cx="259679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51" y="75396"/>
            <a:ext cx="4449989" cy="25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9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Decoupling of Virtual from Physical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108553"/>
            <a:ext cx="8820000" cy="5377710"/>
          </a:xfrm>
        </p:spPr>
        <p:txBody>
          <a:bodyPr/>
          <a:lstStyle/>
          <a:p>
            <a:r>
              <a:rPr lang="en-US" altLang="ko-KR" dirty="0"/>
              <a:t>64-bit process on much smaller physical memory (PS=4KB)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00754" y="1685925"/>
            <a:ext cx="3552103" cy="4794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64-bit process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431728" y="3235868"/>
          <a:ext cx="1280158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7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4503599627370495</a:t>
                      </a:r>
                      <a:endParaRPr lang="ko-KR" altLang="en-US" sz="300" dirty="0"/>
                    </a:p>
                  </a:txBody>
                  <a:tcPr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…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4503599627370494</a:t>
                      </a:r>
                      <a:endParaRPr lang="ko-KR" altLang="en-US" sz="300" dirty="0"/>
                    </a:p>
                  </a:txBody>
                  <a:tcPr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…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4503599627370493</a:t>
                      </a:r>
                      <a:endParaRPr lang="ko-KR" altLang="en-US" sz="300" dirty="0"/>
                    </a:p>
                  </a:txBody>
                  <a:tcPr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…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…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7515" y="5251555"/>
            <a:ext cx="2500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virtual memory space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2</a:t>
            </a:r>
            <a:r>
              <a:rPr lang="en-US" altLang="ko-KR" sz="1400" baseline="30000" dirty="0">
                <a:latin typeface="+mn-lt"/>
              </a:rPr>
              <a:t>64</a:t>
            </a:r>
            <a:r>
              <a:rPr lang="en-US" altLang="ko-KR" sz="1400" dirty="0">
                <a:latin typeface="+mn-lt"/>
              </a:rPr>
              <a:t> b = 16 EB =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4’503’599’627’370’496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pages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233922" y="3954741"/>
          <a:ext cx="1912781" cy="1281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33922" y="1656436"/>
          <a:ext cx="1912781" cy="16023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VPN</a:t>
                      </a:r>
                      <a:endParaRPr lang="ko-KR" altLang="en-US" sz="6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4503599627370495</a:t>
                      </a:r>
                      <a:endParaRPr lang="ko-KR" altLang="en-US" sz="6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4503599627370494</a:t>
                      </a:r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4503599627370493</a:t>
                      </a:r>
                      <a:endParaRPr lang="ko-KR" altLang="en-US" sz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8" name="직선 연결선 37"/>
          <p:cNvCxnSpPr/>
          <p:nvPr/>
        </p:nvCxnSpPr>
        <p:spPr bwMode="auto">
          <a:xfrm>
            <a:off x="2146703" y="3267174"/>
            <a:ext cx="0" cy="6875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1283571" y="3258816"/>
            <a:ext cx="0" cy="6875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95774" y="3285224"/>
            <a:ext cx="2524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Lots of engineering problems: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how big is the page table?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multi-level page tables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security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isolation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sharing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avoid duplication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lazy copy / copy on write (COW)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50858" y="1685925"/>
            <a:ext cx="2046341" cy="4794074"/>
          </a:xfrm>
          <a:prstGeom prst="rect">
            <a:avLst/>
          </a:prstGeom>
          <a:solidFill>
            <a:srgbClr val="FCF0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physical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machine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4122" y="5251555"/>
            <a:ext cx="1419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memory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4GB =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1’048’576 pages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239280" y="3954741"/>
          <a:ext cx="1912781" cy="12819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39280" y="1815335"/>
          <a:ext cx="1912781" cy="16023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PPN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1048575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1048574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1048573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 bwMode="auto">
          <a:xfrm>
            <a:off x="6152061" y="3417716"/>
            <a:ext cx="0" cy="53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5287024" y="3417716"/>
            <a:ext cx="0" cy="5286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37523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Memory as a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Use the disk for swapping (“on-demand paging”)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548164" y="386163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memory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524920" y="4117851"/>
            <a:ext cx="2824163" cy="2397250"/>
          </a:xfrm>
          <a:prstGeom prst="rect">
            <a:avLst/>
          </a:prstGeom>
          <a:solidFill>
            <a:srgbClr val="D2ECB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85481" y="4597888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0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paged</a:t>
                      </a:r>
                      <a:r>
                        <a:rPr lang="en-US" altLang="ko-KR" sz="600" baseline="0" dirty="0">
                          <a:latin typeface="+mn-lt"/>
                        </a:rPr>
                        <a:t> out (</a:t>
                      </a:r>
                      <a:r>
                        <a:rPr lang="en-US" altLang="ko-KR" sz="600" baseline="0" dirty="0" err="1">
                          <a:latin typeface="+mn-lt"/>
                        </a:rPr>
                        <a:t>idx</a:t>
                      </a:r>
                      <a:r>
                        <a:rPr lang="en-US" altLang="ko-KR" sz="600" baseline="0" dirty="0">
                          <a:latin typeface="+mn-lt"/>
                        </a:rPr>
                        <a:t> 1)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32741" y="417803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822820" y="352902"/>
          <a:ext cx="1912781" cy="35252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C</a:t>
                      </a:r>
                      <a:endParaRPr lang="ko-KR" altLang="en-US" sz="8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22823" y="584711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0x800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0322" y="2074020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22542" y="2557528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10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6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paged</a:t>
                      </a:r>
                      <a:r>
                        <a:rPr lang="en-US" altLang="ko-KR" sz="600" baseline="0" dirty="0">
                          <a:latin typeface="+mn-lt"/>
                        </a:rPr>
                        <a:t> out (</a:t>
                      </a:r>
                      <a:r>
                        <a:rPr lang="en-US" altLang="ko-KR" sz="600" baseline="0" dirty="0" err="1">
                          <a:latin typeface="+mn-lt"/>
                        </a:rPr>
                        <a:t>idx</a:t>
                      </a:r>
                      <a:r>
                        <a:rPr lang="en-US" altLang="ko-KR" sz="600" baseline="0" dirty="0">
                          <a:latin typeface="+mn-lt"/>
                        </a:rPr>
                        <a:t> 0)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paged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out (</a:t>
                      </a:r>
                      <a:r>
                        <a:rPr lang="en-US" altLang="ko-KR" sz="6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idx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3)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9802" y="2137670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359884" y="380675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294319" y="1849388"/>
            <a:ext cx="2824163" cy="2397250"/>
          </a:xfrm>
          <a:prstGeom prst="rect">
            <a:avLst/>
          </a:prstGeom>
          <a:solidFill>
            <a:srgbClr val="FFBD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C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754880" y="2329425"/>
          <a:ext cx="1106741" cy="12682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paged</a:t>
                      </a:r>
                      <a:r>
                        <a:rPr lang="en-US" altLang="ko-KR" sz="600" baseline="0" dirty="0">
                          <a:latin typeface="+mn-lt"/>
                        </a:rPr>
                        <a:t> out (</a:t>
                      </a:r>
                      <a:r>
                        <a:rPr lang="en-US" altLang="ko-KR" sz="600" baseline="0" dirty="0" err="1">
                          <a:latin typeface="+mn-lt"/>
                        </a:rPr>
                        <a:t>idx</a:t>
                      </a:r>
                      <a:r>
                        <a:rPr lang="en-US" altLang="ko-KR" sz="600" baseline="0" dirty="0">
                          <a:latin typeface="+mn-lt"/>
                        </a:rPr>
                        <a:t> 6)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3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+mn-lt"/>
                        </a:rPr>
                        <a:t>-</a:t>
                      </a:r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802140" y="1909567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92222" y="3578648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0x700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4" name="원통 3"/>
          <p:cNvSpPr/>
          <p:nvPr/>
        </p:nvSpPr>
        <p:spPr bwMode="auto">
          <a:xfrm>
            <a:off x="7580946" y="4252903"/>
            <a:ext cx="1457325" cy="203835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743640" y="4688366"/>
          <a:ext cx="1106741" cy="14267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err="1"/>
                        <a:t>idx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Horz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65202" y="62422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disk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07" y="5023530"/>
            <a:ext cx="31413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Lots of engineering problems: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what happens when accessing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address 0x233 in process A?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which page to replace when physical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memory is full?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lt"/>
              </a:rPr>
              <a:t>…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06" y="2282271"/>
            <a:ext cx="259679" cy="30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01" y="999397"/>
            <a:ext cx="259679" cy="30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033" y="1322831"/>
            <a:ext cx="258275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9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Access Permissions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052" y="1260000"/>
            <a:ext cx="8820000" cy="5220000"/>
          </a:xfrm>
        </p:spPr>
        <p:txBody>
          <a:bodyPr/>
          <a:lstStyle/>
          <a:p>
            <a:r>
              <a:rPr lang="en-US" altLang="ko-KR" dirty="0"/>
              <a:t>Define access permissions for each page to prevent from bugs / attacks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106966" y="5789702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81764"/>
              </p:ext>
            </p:extLst>
          </p:nvPr>
        </p:nvGraphicFramePr>
        <p:xfrm>
          <a:off x="6365018" y="1619936"/>
          <a:ext cx="1912781" cy="416976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3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physical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en-US" altLang="ko-KR" sz="1100" dirty="0"/>
                        <a:t>page number (PPN)</a:t>
                      </a:r>
                      <a:endParaRPr lang="ko-KR" altLang="en-US" sz="11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409950" y="2064410"/>
            <a:ext cx="3621566" cy="22724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64222"/>
              </p:ext>
            </p:extLst>
          </p:nvPr>
        </p:nvGraphicFramePr>
        <p:xfrm>
          <a:off x="1822170" y="2547917"/>
          <a:ext cx="1912781" cy="1507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PPN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lt"/>
                        </a:rPr>
                        <a:t>Permissions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3600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S R W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 W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7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-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 X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-130570" y="2128059"/>
          <a:ext cx="1912781" cy="1950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C59EE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6AF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1406249" y="3458530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892086" y="3392646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Rectangle 12"/>
          <p:cNvSpPr/>
          <p:nvPr/>
        </p:nvSpPr>
        <p:spPr bwMode="auto">
          <a:xfrm>
            <a:off x="4383960" y="3690938"/>
            <a:ext cx="2329284" cy="2329284"/>
          </a:xfrm>
          <a:prstGeom prst="rect">
            <a:avLst/>
          </a:prstGeom>
          <a:solidFill>
            <a:srgbClr val="FCF0D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+mn-lt"/>
              </a:rPr>
              <a:t>CPU core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tangle 12"/>
          <p:cNvSpPr/>
          <p:nvPr/>
        </p:nvSpPr>
        <p:spPr bwMode="auto">
          <a:xfrm>
            <a:off x="4481513" y="3759031"/>
            <a:ext cx="2155449" cy="8967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MMU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+mn-lt"/>
              </a:rPr>
              <a:t>PTBR = 0x400</a:t>
            </a:r>
            <a:endParaRPr kumimoji="0" lang="en-US" altLang="ko-KR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26" y="4190597"/>
            <a:ext cx="207677" cy="304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3230" y="5203660"/>
            <a:ext cx="758541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n-lt"/>
              </a:rPr>
              <a:t>CPU mode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377234" y="4336863"/>
          <a:ext cx="1566873" cy="188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7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+mn-lt"/>
                        </a:rPr>
                        <a:t>R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81513" y="5049469"/>
            <a:ext cx="1218957" cy="577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+mn-lt"/>
              </a:rPr>
              <a:t>addl</a:t>
            </a:r>
            <a:r>
              <a:rPr lang="en-US" altLang="ko-KR" sz="1050" dirty="0">
                <a:latin typeface="+mn-lt"/>
              </a:rPr>
              <a:t> $1, %</a:t>
            </a:r>
            <a:r>
              <a:rPr lang="en-US" altLang="ko-KR" sz="1050" dirty="0" err="1">
                <a:latin typeface="+mn-lt"/>
              </a:rPr>
              <a:t>rax</a:t>
            </a:r>
            <a:endParaRPr lang="en-US" altLang="ko-KR" sz="1050" dirty="0">
              <a:latin typeface="+mn-lt"/>
            </a:endParaRPr>
          </a:p>
          <a:p>
            <a:r>
              <a:rPr lang="en-US" altLang="ko-KR" sz="1050" b="1" dirty="0" err="1">
                <a:latin typeface="+mn-lt"/>
              </a:rPr>
              <a:t>mov</a:t>
            </a:r>
            <a:r>
              <a:rPr lang="en-US" altLang="ko-KR" sz="1050" b="1" dirty="0">
                <a:latin typeface="+mn-lt"/>
              </a:rPr>
              <a:t> %</a:t>
            </a:r>
            <a:r>
              <a:rPr lang="en-US" altLang="ko-KR" sz="1050" b="1" dirty="0" err="1">
                <a:latin typeface="+mn-lt"/>
              </a:rPr>
              <a:t>rax</a:t>
            </a:r>
            <a:r>
              <a:rPr lang="en-US" altLang="ko-KR" sz="1050" b="1" dirty="0">
                <a:latin typeface="+mn-lt"/>
              </a:rPr>
              <a:t>, (%</a:t>
            </a:r>
            <a:r>
              <a:rPr lang="en-US" altLang="ko-KR" sz="1050" b="1" dirty="0" err="1">
                <a:latin typeface="+mn-lt"/>
              </a:rPr>
              <a:t>rdx</a:t>
            </a:r>
            <a:r>
              <a:rPr lang="en-US" altLang="ko-KR" sz="1050" b="1" dirty="0">
                <a:latin typeface="+mn-lt"/>
              </a:rPr>
              <a:t>)</a:t>
            </a:r>
          </a:p>
          <a:p>
            <a:r>
              <a:rPr lang="en-US" altLang="ko-KR" sz="1050" dirty="0">
                <a:latin typeface="+mn-lt"/>
              </a:rPr>
              <a:t>…</a:t>
            </a:r>
          </a:p>
        </p:txBody>
      </p:sp>
      <p:cxnSp>
        <p:nvCxnSpPr>
          <p:cNvPr id="7" name="꺾인 연결선 6"/>
          <p:cNvCxnSpPr>
            <a:stCxn id="5" idx="0"/>
            <a:endCxn id="42" idx="2"/>
          </p:cNvCxnSpPr>
          <p:nvPr/>
        </p:nvCxnSpPr>
        <p:spPr bwMode="auto">
          <a:xfrm rot="16200000" flipV="1">
            <a:off x="5636939" y="4578097"/>
            <a:ext cx="547863" cy="703263"/>
          </a:xfrm>
          <a:prstGeom prst="bentConnector3">
            <a:avLst>
              <a:gd name="adj1" fmla="val 64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꺾인 연결선 27"/>
          <p:cNvCxnSpPr>
            <a:stCxn id="26" idx="0"/>
            <a:endCxn id="42" idx="2"/>
          </p:cNvCxnSpPr>
          <p:nvPr/>
        </p:nvCxnSpPr>
        <p:spPr bwMode="auto">
          <a:xfrm rot="5400000" flipH="1" flipV="1">
            <a:off x="5128279" y="4618510"/>
            <a:ext cx="393672" cy="46824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폭발 1 14"/>
          <p:cNvSpPr/>
          <p:nvPr/>
        </p:nvSpPr>
        <p:spPr bwMode="auto">
          <a:xfrm>
            <a:off x="5769602" y="4336863"/>
            <a:ext cx="798230" cy="732025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Exception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11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to Our Example Program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71" y="252977"/>
            <a:ext cx="2220803" cy="21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 Example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 do functions &amp; variables go?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8" y="2343562"/>
            <a:ext cx="4769254" cy="393954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#define N 1024*1024</a:t>
            </a:r>
          </a:p>
          <a:p>
            <a:endParaRPr lang="en-US" altLang="ko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__shared {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m;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} *shared;</a:t>
            </a:r>
            <a:endParaRPr lang="en-US" altLang="ko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 create &amp; initialize shared memory area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shared = (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__shared*)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__shared),</a:t>
            </a:r>
            <a:b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PROT_READ|PROT_WRITE, MAP_ANONYMOUS|MAP_SHARED, 0, 0);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if (shared == MAP_FAILED) {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("Cannot map shared memory");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EXIT_FAILURE;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sem_init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(&amp;shared-&gt;m, 1, 1);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shared-&gt;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7663" y="142960"/>
            <a:ext cx="3852337" cy="424731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 create child processes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 each process has a different 'delay' value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nproc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&gt; 1) {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(fork() == 0) break;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nproc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delay =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nproc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 endless loop increasing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endParaRPr lang="en-US" altLang="ko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// increase variables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shared-&gt;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altLang="ko-KR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</a:p>
          <a:p>
            <a:endParaRPr lang="en-US" altLang="ko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sleep(delay);</a:t>
            </a:r>
            <a:b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altLang="ko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1077" y="414405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layout.c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2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 Example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0977" y="158877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954" y="1776561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222900" y="2485327"/>
          <a:ext cx="1150220" cy="951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Flags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shared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18273" y="1840211"/>
          <a:ext cx="1367973" cy="204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</a:rPr>
                        <a:t>shared_int</a:t>
                      </a:r>
                      <a:r>
                        <a:rPr lang="en-US" altLang="ko-KR" sz="800" dirty="0"/>
                        <a:t> }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FBFB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chemeClr val="tx2"/>
                          </a:solidFill>
                        </a:rPr>
                        <a:t>global_int</a:t>
                      </a:r>
                      <a:endParaRPr lang="en-US" altLang="ko-KR" sz="800" b="1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2"/>
                          </a:solidFill>
                        </a:rPr>
                        <a:t>shared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5110" y="3474494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845606" y="644530"/>
          <a:ext cx="1187973" cy="35252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606040"/>
            <a:ext cx="283341" cy="24497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1922316" y="266185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919075" y="2894251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854113" y="3408640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51868" y="3583900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38" name="직선 화살표 연결선 37"/>
          <p:cNvCxnSpPr>
            <a:stCxn id="34" idx="3"/>
            <a:endCxn id="36" idx="1"/>
          </p:cNvCxnSpPr>
          <p:nvPr/>
        </p:nvCxnSpPr>
        <p:spPr bwMode="auto">
          <a:xfrm>
            <a:off x="1982641" y="2695189"/>
            <a:ext cx="2871472" cy="74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35" idx="3"/>
          </p:cNvCxnSpPr>
          <p:nvPr/>
        </p:nvCxnSpPr>
        <p:spPr bwMode="auto">
          <a:xfrm>
            <a:off x="1979400" y="2927589"/>
            <a:ext cx="2872468" cy="686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28961" y="4292196"/>
            <a:ext cx="5380101" cy="229293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__shared {</a:t>
            </a: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sem_t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m;</a:t>
            </a: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} *shared;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{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// create &amp; initialize shared memory area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shared = (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__shared*)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__shared),</a:t>
            </a:r>
            <a:b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PROT_READ|PROT_WRITE, MAP_ANONYMOUS|MAP_SHARED, 0, 0);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8659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 Example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59080" y="4684941"/>
            <a:ext cx="2262158" cy="110799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while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nproc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&gt; 1) {</a:t>
            </a:r>
          </a:p>
          <a:p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(fork() == 0) break;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nproc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690954" y="1776561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222900" y="2485327"/>
          <a:ext cx="1150220" cy="951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Flags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shared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18273" y="1840211"/>
          <a:ext cx="1367973" cy="204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</a:rPr>
                        <a:t>shared_int</a:t>
                      </a:r>
                      <a:r>
                        <a:rPr lang="en-US" altLang="ko-KR" sz="800" dirty="0"/>
                        <a:t> }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FBFB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chemeClr val="tx2"/>
                          </a:solidFill>
                        </a:rPr>
                        <a:t>global_int</a:t>
                      </a:r>
                      <a:endParaRPr lang="en-US" altLang="ko-KR" sz="800" b="1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2"/>
                          </a:solidFill>
                        </a:rPr>
                        <a:t>shared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5110" y="3474494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977" y="158877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45606" y="644530"/>
          <a:ext cx="1187973" cy="35252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8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606040"/>
            <a:ext cx="283341" cy="2449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5626644" y="1776561"/>
            <a:ext cx="2824163" cy="2393205"/>
          </a:xfrm>
          <a:prstGeom prst="rect">
            <a:avLst/>
          </a:prstGeom>
          <a:solidFill>
            <a:srgbClr val="E8D9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158590" y="2485327"/>
          <a:ext cx="1150220" cy="951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Flags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  <a:endParaRPr lang="ko-KR" altLang="en-US" sz="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+mn-lt"/>
                        </a:rPr>
                        <a:t>shared</a:t>
                      </a:r>
                      <a:endParaRPr lang="ko-KR" altLang="en-US" sz="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53963" y="1840211"/>
          <a:ext cx="1367973" cy="204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800" dirty="0"/>
                        <a:t>,</a:t>
                      </a:r>
                      <a:r>
                        <a:rPr lang="en-US" altLang="ko-KR" sz="800" baseline="0" dirty="0"/>
                        <a:t>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shared_int</a:t>
                      </a:r>
                      <a:r>
                        <a:rPr lang="en-US" altLang="ko-KR" sz="800" dirty="0"/>
                        <a:t> }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FBFB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rgbClr val="7030A0"/>
                          </a:solidFill>
                        </a:rPr>
                        <a:t>global_int</a:t>
                      </a:r>
                      <a:endParaRPr lang="en-US" altLang="ko-KR" sz="800" b="1" dirty="0">
                        <a:solidFill>
                          <a:srgbClr val="7030A0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rgbClr val="7030A0"/>
                          </a:solidFill>
                        </a:rPr>
                        <a:t>shared</a:t>
                      </a:r>
                      <a:endParaRPr lang="ko-KR" altLang="en-US" sz="8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8D9F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80456" y="3474494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0x500</a:t>
            </a:r>
            <a:endParaRPr lang="ko-KR" altLang="en-US" sz="1100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2284902"/>
            <a:ext cx="282786" cy="2444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1922316" y="266185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60076" y="266185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854113" y="3408640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19075" y="2894251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851868" y="3583900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55281" y="2894250"/>
            <a:ext cx="60325" cy="6667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857333" y="1660599"/>
            <a:ext cx="60325" cy="6667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30" name="직선 화살표 연결선 29"/>
          <p:cNvCxnSpPr>
            <a:stCxn id="19" idx="3"/>
            <a:endCxn id="21" idx="1"/>
          </p:cNvCxnSpPr>
          <p:nvPr/>
        </p:nvCxnSpPr>
        <p:spPr bwMode="auto">
          <a:xfrm>
            <a:off x="1982641" y="2695189"/>
            <a:ext cx="2871472" cy="74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22" idx="3"/>
            <a:endCxn id="23" idx="1"/>
          </p:cNvCxnSpPr>
          <p:nvPr/>
        </p:nvCxnSpPr>
        <p:spPr bwMode="auto">
          <a:xfrm>
            <a:off x="1979400" y="2927589"/>
            <a:ext cx="2872468" cy="68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20" idx="1"/>
            <a:endCxn id="21" idx="3"/>
          </p:cNvCxnSpPr>
          <p:nvPr/>
        </p:nvCxnSpPr>
        <p:spPr bwMode="auto">
          <a:xfrm flipH="1">
            <a:off x="4914438" y="2695189"/>
            <a:ext cx="1945638" cy="746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24" idx="1"/>
            <a:endCxn id="28" idx="3"/>
          </p:cNvCxnSpPr>
          <p:nvPr/>
        </p:nvCxnSpPr>
        <p:spPr bwMode="auto">
          <a:xfrm flipH="1" flipV="1">
            <a:off x="4917658" y="1693937"/>
            <a:ext cx="1937623" cy="1233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02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 Example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0536" y="4292196"/>
            <a:ext cx="2185214" cy="212365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while (1) {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// increase variables;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sleep(delay);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690954" y="1776561"/>
            <a:ext cx="2824163" cy="2393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222900" y="2485327"/>
          <a:ext cx="1150220" cy="951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Flags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shared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18273" y="1840211"/>
          <a:ext cx="1367973" cy="204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 m,</a:t>
                      </a:r>
                      <a:r>
                        <a:rPr lang="en-US" altLang="ko-KR" sz="800" baseline="0" dirty="0"/>
                        <a:t>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en-US" altLang="ko-KR" sz="800" b="1" dirty="0" err="1">
                          <a:solidFill>
                            <a:srgbClr val="FF0000"/>
                          </a:solidFill>
                        </a:rPr>
                        <a:t>shared_int</a:t>
                      </a:r>
                      <a:r>
                        <a:rPr lang="en-US" altLang="ko-KR" sz="800" dirty="0"/>
                        <a:t> }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FBFB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chemeClr val="tx2"/>
                          </a:solidFill>
                        </a:rPr>
                        <a:t>global_int</a:t>
                      </a:r>
                      <a:endParaRPr lang="en-US" altLang="ko-KR" sz="800" b="1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2"/>
                          </a:solidFill>
                        </a:rPr>
                        <a:t>shared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15110" y="3474494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0x400</a:t>
            </a:r>
            <a:endParaRPr lang="ko-KR" altLang="en-US" sz="11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977" y="158877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physical address</a:t>
            </a:r>
          </a:p>
          <a:p>
            <a:pPr algn="ctr"/>
            <a:r>
              <a:rPr lang="en-US" altLang="ko-KR" sz="1400" dirty="0">
                <a:latin typeface="+mn-lt"/>
              </a:rPr>
              <a:t>space</a:t>
            </a:r>
            <a:endParaRPr lang="ko-KR" altLang="en-US" sz="1400" dirty="0">
              <a:latin typeface="+mn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45606" y="644530"/>
          <a:ext cx="1187973" cy="35252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B</a:t>
                      </a:r>
                      <a:endParaRPr lang="ko-KR" altLang="en-US" sz="8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PT of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process A</a:t>
                      </a:r>
                      <a:endParaRPr lang="ko-KR" altLang="en-US" sz="800" dirty="0"/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tx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47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606040"/>
            <a:ext cx="283341" cy="2449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5626644" y="1776561"/>
            <a:ext cx="2824163" cy="2393205"/>
          </a:xfrm>
          <a:prstGeom prst="rect">
            <a:avLst/>
          </a:prstGeom>
          <a:solidFill>
            <a:srgbClr val="E8D9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lt"/>
              </a:rPr>
              <a:t>process 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158590" y="2485327"/>
          <a:ext cx="1150220" cy="9511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/>
                        <a:t>VPN</a:t>
                      </a:r>
                      <a:endParaRPr lang="ko-KR" altLang="en-US" sz="800" dirty="0"/>
                    </a:p>
                  </a:txBody>
                  <a:tcPr marL="0"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PPN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Flags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  <a:endParaRPr lang="ko-KR" altLang="en-US" sz="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+mn-lt"/>
                        </a:rPr>
                        <a:t>shared</a:t>
                      </a:r>
                      <a:endParaRPr lang="ko-KR" altLang="en-US" sz="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3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marT="18000" marB="1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53963" y="1840211"/>
          <a:ext cx="1367973" cy="204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VPN</a:t>
                      </a:r>
                      <a:endParaRPr lang="ko-KR" altLang="en-US" sz="1000" dirty="0"/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 m,</a:t>
                      </a:r>
                      <a:r>
                        <a:rPr lang="en-US" altLang="ko-KR" sz="800" baseline="0" dirty="0"/>
                        <a:t>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shared_int</a:t>
                      </a:r>
                      <a:r>
                        <a:rPr lang="en-US" altLang="ko-KR" sz="800" dirty="0"/>
                        <a:t> }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FBFBF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>
                          <a:solidFill>
                            <a:srgbClr val="7030A0"/>
                          </a:solidFill>
                        </a:rPr>
                        <a:t>global_int</a:t>
                      </a:r>
                      <a:endParaRPr lang="en-US" altLang="ko-KR" sz="800" b="1" dirty="0">
                        <a:solidFill>
                          <a:srgbClr val="7030A0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/>
                        <a:t>shared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rgbClr val="E8D9F3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80456" y="3474494"/>
            <a:ext cx="784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n-lt"/>
              </a:rPr>
              <a:t>page table</a:t>
            </a:r>
          </a:p>
          <a:p>
            <a:pPr algn="ctr"/>
            <a:r>
              <a:rPr lang="en-US" altLang="ko-KR" sz="1100" dirty="0">
                <a:latin typeface="+mn-lt"/>
              </a:rPr>
              <a:t>at 0x500</a:t>
            </a:r>
            <a:endParaRPr lang="ko-KR" altLang="en-US" sz="1100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2284902"/>
            <a:ext cx="282786" cy="2444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1922316" y="266185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60076" y="2661851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854113" y="3408640"/>
            <a:ext cx="60325" cy="666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19075" y="2894251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851868" y="3583900"/>
            <a:ext cx="60325" cy="6667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855281" y="2894250"/>
            <a:ext cx="60325" cy="6667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857333" y="1660599"/>
            <a:ext cx="60325" cy="6667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5443" y="4292196"/>
            <a:ext cx="2185214" cy="212365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while (1) {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// increase variables;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sem_wait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sem_post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(&amp;shared-&gt;m);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sleep(delay);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40429" y="4383463"/>
          <a:ext cx="3299460" cy="1983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global_int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shared_int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global_int</a:t>
                      </a:r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8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45607" y="197159"/>
            <a:ext cx="485357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0;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0</a:t>
            </a:r>
          </a:p>
          <a:p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0;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1</a:t>
            </a:r>
          </a:p>
          <a:p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1;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2</a:t>
            </a:r>
          </a:p>
          <a:p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2;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3</a:t>
            </a:r>
          </a:p>
          <a:p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1;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4</a:t>
            </a:r>
          </a:p>
          <a:p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3;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5</a:t>
            </a:r>
          </a:p>
          <a:p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[16075]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2; </a:t>
            </a:r>
            <a:r>
              <a:rPr lang="en-US" altLang="ko-KR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6</a:t>
            </a:r>
          </a:p>
          <a:p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[16074]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mem[0x55d2946ed0e0] = 4; </a:t>
            </a:r>
            <a:r>
              <a:rPr lang="en-US" altLang="ko-K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shared_int</a:t>
            </a:r>
            <a:r>
              <a:rPr lang="en-US" altLang="ko-K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mem[0x7f8e5cbdf020] = 7</a:t>
            </a:r>
          </a:p>
          <a:p>
            <a:r>
              <a:rPr lang="en-US" altLang="ko-KR" sz="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181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World Example:</a:t>
            </a:r>
            <a:br>
              <a:rPr lang="en-US" altLang="ko-KR" dirty="0"/>
            </a:br>
            <a:r>
              <a:rPr lang="en-US" altLang="ko-KR" dirty="0"/>
              <a:t>Intel Core i7 Address Translation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38" y="383811"/>
            <a:ext cx="3234126" cy="19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3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261961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014901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1963923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2732549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2732549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4720780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5889225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1979609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498564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261961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261961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025358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27377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2743006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27241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1963923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1979609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509022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498564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425362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109472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4720780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132552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804672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3715553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475031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476086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476086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468243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495946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547872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3773069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080259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353460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043655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23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Up Until Now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Programs access data through memory addresses</a:t>
            </a:r>
            <a:br>
              <a:rPr lang="en-US" altLang="ko-KR" dirty="0"/>
            </a:b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x10, 16(x2)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x11, 24(x2)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/>
              <a:t>conceptually a very large array of bytes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8666" y="1461246"/>
            <a:ext cx="1039906" cy="4715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98666" y="1461246"/>
            <a:ext cx="1039906" cy="14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98666" y="5746373"/>
            <a:ext cx="1039906" cy="14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98666" y="5889809"/>
            <a:ext cx="1039906" cy="14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98666" y="6033245"/>
            <a:ext cx="1039906" cy="14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9285" y="139446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ffff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9285" y="59714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00…0000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104281" y="2684114"/>
            <a:ext cx="4203130" cy="2269698"/>
            <a:chOff x="1015759" y="4083956"/>
            <a:chExt cx="4203130" cy="226969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063759" y="5724168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848404" y="4083956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0: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848404" y="4234137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1: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707339" y="5724125"/>
              <a:ext cx="354832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M-1: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884755" y="5888306"/>
              <a:ext cx="1266115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3300"/>
                  </a:solidFill>
                  <a:latin typeface="+mn-lt"/>
                </a:rPr>
                <a:t>Main memory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015759" y="4463362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+mn-lt"/>
                </a:rPr>
                <a:t>CPU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848404" y="4373166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2: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848404" y="4516188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3: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063759" y="4084597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63759" y="4228072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63759" y="4371793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063759" y="4515369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63759" y="4658609"/>
              <a:ext cx="914400" cy="1440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63759" y="4801384"/>
              <a:ext cx="914400" cy="1440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48404" y="4659619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4: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848404" y="4801634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5: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63759" y="4942580"/>
              <a:ext cx="914400" cy="1440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063759" y="5085367"/>
              <a:ext cx="914400" cy="1440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48404" y="4929764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6: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848404" y="5087540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7: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063759" y="5363172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536922" y="4414750"/>
              <a:ext cx="76608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+mn-lt"/>
                </a:rPr>
                <a:t>Address</a:t>
              </a:r>
            </a:p>
          </p:txBody>
        </p:sp>
        <p:sp>
          <p:nvSpPr>
            <p:cNvPr id="33" name="AutoShape 31"/>
            <p:cNvSpPr>
              <a:spLocks/>
            </p:cNvSpPr>
            <p:nvPr/>
          </p:nvSpPr>
          <p:spPr bwMode="auto">
            <a:xfrm>
              <a:off x="5015056" y="4658609"/>
              <a:ext cx="115504" cy="570758"/>
            </a:xfrm>
            <a:prstGeom prst="rightBrace">
              <a:avLst>
                <a:gd name="adj1" fmla="val 42275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549159" y="6047992"/>
              <a:ext cx="920264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72000" tIns="46800" rIns="90000" bIns="46800" anchor="ctr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+mn-lt"/>
                </a:rPr>
                <a:t>Data word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063759" y="5227542"/>
              <a:ext cx="9144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848404" y="5230366"/>
              <a:ext cx="213767" cy="1354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36000" tIns="0" rIns="36000" bIns="0">
              <a:spAutoFit/>
            </a:bodyPr>
            <a:lstStyle/>
            <a:p>
              <a:pPr algn="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solidFill>
                    <a:srgbClr val="00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8: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122814" y="5497972"/>
              <a:ext cx="914400" cy="2286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 anchor="ctr"/>
            <a:lstStyle/>
            <a:p>
              <a:pPr algn="ctr" rtl="1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</a:rPr>
                <a:t>...</a:t>
              </a:r>
            </a:p>
          </p:txBody>
        </p:sp>
        <p:cxnSp>
          <p:nvCxnSpPr>
            <p:cNvPr id="38" name="Straight Arrow Connector 39"/>
            <p:cNvCxnSpPr>
              <a:stCxn id="16" idx="3"/>
              <a:endCxn id="25" idx="1"/>
            </p:cNvCxnSpPr>
            <p:nvPr/>
          </p:nvCxnSpPr>
          <p:spPr bwMode="auto">
            <a:xfrm flipV="1">
              <a:off x="2082559" y="4727330"/>
              <a:ext cx="1765845" cy="27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768359" y="4723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53" name="꺾인 연결선 52"/>
            <p:cNvCxnSpPr>
              <a:stCxn id="57" idx="3"/>
              <a:endCxn id="16" idx="2"/>
            </p:cNvCxnSpPr>
            <p:nvPr/>
          </p:nvCxnSpPr>
          <p:spPr bwMode="auto">
            <a:xfrm flipH="1">
              <a:off x="1549159" y="4943289"/>
              <a:ext cx="3669730" cy="53473"/>
            </a:xfrm>
            <a:prstGeom prst="bentConnector4">
              <a:avLst>
                <a:gd name="adj1" fmla="val -6229"/>
                <a:gd name="adj2" fmla="val 2639326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5074007" y="4873155"/>
              <a:ext cx="144882" cy="1402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1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Core i7 Address Translation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947928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862328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8623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6337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6337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1671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5481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5481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3195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3195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3101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3101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3101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3101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4625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4625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4625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4625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614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614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614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614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3995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3995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3995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3995928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745103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852928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38632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07212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53872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69112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852928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005328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00532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00532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00532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00532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167128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40512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192778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8214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8214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6055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6055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392916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672316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71442" y="5250040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4921441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4921441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6817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6817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64350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640328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5964428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231003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315261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494278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056128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090928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090928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164328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176528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947928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3101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3101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3101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3101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4625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4625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4625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4625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614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614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614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614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3995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3995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3995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3995928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745103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062728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529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529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524566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148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14832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148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148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386328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38632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53872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69112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07212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0881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1417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0401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1417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481328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4910328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CT (tag)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4910328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6817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6817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4910328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6817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8722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8722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87222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596128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471928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947928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687828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47192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786128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328928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1938528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862328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328928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36752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367528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410476"/>
            <a:ext cx="27336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+mn-lt"/>
              </a:rPr>
              <a:t>48-bit 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8214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821428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6055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605528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92" name="직사각형 191"/>
          <p:cNvSpPr/>
          <p:nvPr/>
        </p:nvSpPr>
        <p:spPr bwMode="auto">
          <a:xfrm>
            <a:off x="1386523" y="5351645"/>
            <a:ext cx="86995" cy="800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392916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2024322" y="5351645"/>
            <a:ext cx="86995" cy="800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672316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202" name="직사각형 201"/>
          <p:cNvSpPr/>
          <p:nvPr/>
        </p:nvSpPr>
        <p:spPr bwMode="auto">
          <a:xfrm>
            <a:off x="2662872" y="5351645"/>
            <a:ext cx="86995" cy="800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09765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392916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672316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09765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388154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667554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092891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319653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319653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310128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319653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399592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000691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399910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399910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14832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149916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14197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151503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392916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0712" y="6284839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n-lt"/>
              </a:rPr>
              <a:t>Why these numbers?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2" name="직선 화살표 연결선 171"/>
          <p:cNvCxnSpPr>
            <a:stCxn id="3" idx="0"/>
          </p:cNvCxnSpPr>
          <p:nvPr/>
        </p:nvCxnSpPr>
        <p:spPr bwMode="auto">
          <a:xfrm flipH="1" flipV="1">
            <a:off x="2778125" y="4988519"/>
            <a:ext cx="3235325" cy="1296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직선 화살표 연결선 172"/>
          <p:cNvCxnSpPr>
            <a:stCxn id="3" idx="0"/>
          </p:cNvCxnSpPr>
          <p:nvPr/>
        </p:nvCxnSpPr>
        <p:spPr bwMode="auto">
          <a:xfrm flipV="1">
            <a:off x="6013450" y="5281363"/>
            <a:ext cx="2239367" cy="100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꺾인 연결선 176"/>
          <p:cNvCxnSpPr>
            <a:stCxn id="101" idx="4"/>
            <a:endCxn id="51" idx="1"/>
          </p:cNvCxnSpPr>
          <p:nvPr/>
        </p:nvCxnSpPr>
        <p:spPr bwMode="auto">
          <a:xfrm rot="16200000" flipH="1">
            <a:off x="409581" y="5416734"/>
            <a:ext cx="634988" cy="1301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꺾인 연결선 177"/>
          <p:cNvCxnSpPr>
            <a:stCxn id="140" idx="4"/>
            <a:endCxn id="137" idx="1"/>
          </p:cNvCxnSpPr>
          <p:nvPr/>
        </p:nvCxnSpPr>
        <p:spPr bwMode="auto">
          <a:xfrm rot="16200000" flipH="1">
            <a:off x="1007275" y="5419115"/>
            <a:ext cx="625463" cy="1349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꺾인 연결선 180"/>
          <p:cNvCxnSpPr>
            <a:stCxn id="145" idx="4"/>
            <a:endCxn id="142" idx="1"/>
          </p:cNvCxnSpPr>
          <p:nvPr/>
        </p:nvCxnSpPr>
        <p:spPr bwMode="auto">
          <a:xfrm rot="16200000" flipH="1">
            <a:off x="1645450" y="5419115"/>
            <a:ext cx="625463" cy="1349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꺾인 연결선 183"/>
          <p:cNvCxnSpPr>
            <a:stCxn id="150" idx="4"/>
            <a:endCxn id="147" idx="1"/>
          </p:cNvCxnSpPr>
          <p:nvPr/>
        </p:nvCxnSpPr>
        <p:spPr bwMode="auto">
          <a:xfrm rot="16200000" flipH="1">
            <a:off x="2283625" y="5414353"/>
            <a:ext cx="625463" cy="13493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꺾인 연결선 186"/>
          <p:cNvCxnSpPr>
            <a:stCxn id="51" idx="3"/>
            <a:endCxn id="192" idx="1"/>
          </p:cNvCxnSpPr>
          <p:nvPr/>
        </p:nvCxnSpPr>
        <p:spPr bwMode="auto">
          <a:xfrm flipV="1">
            <a:off x="1108075" y="5391650"/>
            <a:ext cx="278448" cy="407666"/>
          </a:xfrm>
          <a:prstGeom prst="bentConnector3">
            <a:avLst>
              <a:gd name="adj1" fmla="val 28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9" name="꺾인 연결선 198"/>
          <p:cNvCxnSpPr>
            <a:stCxn id="137" idx="3"/>
            <a:endCxn id="200" idx="1"/>
          </p:cNvCxnSpPr>
          <p:nvPr/>
        </p:nvCxnSpPr>
        <p:spPr bwMode="auto">
          <a:xfrm flipV="1">
            <a:off x="1755775" y="5391650"/>
            <a:ext cx="268547" cy="407666"/>
          </a:xfrm>
          <a:prstGeom prst="bentConnector3">
            <a:avLst>
              <a:gd name="adj1" fmla="val 273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1" name="꺾인 연결선 200"/>
          <p:cNvCxnSpPr>
            <a:stCxn id="142" idx="3"/>
            <a:endCxn id="202" idx="1"/>
          </p:cNvCxnSpPr>
          <p:nvPr/>
        </p:nvCxnSpPr>
        <p:spPr bwMode="auto">
          <a:xfrm flipV="1">
            <a:off x="2393950" y="5391650"/>
            <a:ext cx="268922" cy="407666"/>
          </a:xfrm>
          <a:prstGeom prst="bentConnector3">
            <a:avLst>
              <a:gd name="adj1" fmla="val 252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8B38DBE-1F45-464F-8914-1D420D5E9F17}"/>
              </a:ext>
            </a:extLst>
          </p:cNvPr>
          <p:cNvCxnSpPr>
            <a:cxnSpLocks/>
            <a:endCxn id="110" idx="2"/>
          </p:cNvCxnSpPr>
          <p:nvPr/>
        </p:nvCxnSpPr>
        <p:spPr bwMode="auto">
          <a:xfrm flipV="1">
            <a:off x="7965143" y="5215128"/>
            <a:ext cx="146982" cy="540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A83FF09-709D-48BF-AD11-C95B4F2CF975}"/>
              </a:ext>
            </a:extLst>
          </p:cNvPr>
          <p:cNvSpPr txBox="1"/>
          <p:nvPr/>
        </p:nvSpPr>
        <p:spPr>
          <a:xfrm>
            <a:off x="8314592" y="5744351"/>
            <a:ext cx="66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offset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FB05335-BB66-43BB-9100-AA772854EC6D}"/>
              </a:ext>
            </a:extLst>
          </p:cNvPr>
          <p:cNvCxnSpPr>
            <a:cxnSpLocks/>
            <a:endCxn id="107" idx="2"/>
          </p:cNvCxnSpPr>
          <p:nvPr/>
        </p:nvCxnSpPr>
        <p:spPr bwMode="auto">
          <a:xfrm flipH="1" flipV="1">
            <a:off x="8416925" y="5215128"/>
            <a:ext cx="152399" cy="540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3DD05D0-653C-4C84-B2DD-94565D59A6F5}"/>
              </a:ext>
            </a:extLst>
          </p:cNvPr>
          <p:cNvSpPr txBox="1"/>
          <p:nvPr/>
        </p:nvSpPr>
        <p:spPr>
          <a:xfrm>
            <a:off x="6879071" y="5802413"/>
            <a:ext cx="1548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Index of the set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26517F5-81D5-40E5-9FFA-5AA26314913D}"/>
              </a:ext>
            </a:extLst>
          </p:cNvPr>
          <p:cNvSpPr txBox="1"/>
          <p:nvPr/>
        </p:nvSpPr>
        <p:spPr>
          <a:xfrm>
            <a:off x="7617963" y="6049900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inside a </a:t>
            </a:r>
            <a:r>
              <a:rPr lang="en-US" altLang="ko-KR" sz="1100" dirty="0" err="1"/>
              <a:t>cacheline</a:t>
            </a:r>
            <a:endParaRPr lang="en-US" altLang="ko-KR" sz="1100" dirty="0"/>
          </a:p>
          <a:p>
            <a:r>
              <a:rPr lang="en-US" altLang="ko-KR" sz="1100" dirty="0" err="1"/>
              <a:t>cacheline</a:t>
            </a:r>
            <a:r>
              <a:rPr lang="en-US" altLang="ko-KR" sz="1100" dirty="0"/>
              <a:t> size=64B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591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 </a:t>
            </a:r>
            <a:r>
              <a:rPr lang="en-US" sz="2400" dirty="0"/>
              <a:t>(VPN:36bits, PPN:40bits)</a:t>
            </a:r>
            <a:endParaRPr lang="en-US" dirty="0"/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82987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08717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04419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318394" y="1115598"/>
            <a:ext cx="12779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88479" y="1380490"/>
            <a:ext cx="1895399" cy="2808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4878087" y="1115598"/>
            <a:ext cx="1306572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184658" y="1115598"/>
            <a:ext cx="1899219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16935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80777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80777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83317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294417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15836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70617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66147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66147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09854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09854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588899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588899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590169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64927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64769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2541334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96332" y="1380490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74269" y="1380490"/>
            <a:ext cx="1314210" cy="2808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380490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38049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83000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294894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294894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295370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15836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71570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67100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83635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83476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295211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295370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15836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71570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67100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83000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83000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295370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15836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71570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67100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82365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3588692" y="1115598"/>
            <a:ext cx="1289395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032818" y="1115598"/>
            <a:ext cx="12779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296957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75844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86004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295211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295370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72192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82352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295211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74097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84257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71716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81876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42226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51116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52996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02866" y="3499939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55231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55231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55231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55231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  <p:extLst>
      <p:ext uri="{BB962C8B-B14F-4D97-AF65-F5344CB8AC3E}">
        <p14:creationId xmlns:p14="http://schemas.microsoft.com/office/powerpoint/2010/main" val="3028979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Core i7 Level 1-3 Page Table Entries</a:t>
            </a:r>
            <a:endParaRPr lang="en-GB" dirty="0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29183" y="2450338"/>
            <a:ext cx="8474075" cy="3916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CD: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Caching disabled or enabled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G: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Global page (don’t evict from TLB on task switch)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</a:t>
            </a:r>
            <a:b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(forces page tables to be 4KB aligned)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9184" y="1033272"/>
            <a:ext cx="8474075" cy="1219200"/>
            <a:chOff x="457200" y="1295400"/>
            <a:chExt cx="8474075" cy="1219200"/>
          </a:xfrm>
        </p:grpSpPr>
        <p:sp>
          <p:nvSpPr>
            <p:cNvPr id="10242" name="Rectangle 2"/>
            <p:cNvSpPr>
              <a:spLocks noChangeArrowheads="1"/>
            </p:cNvSpPr>
            <p:nvPr/>
          </p:nvSpPr>
          <p:spPr bwMode="auto">
            <a:xfrm>
              <a:off x="1828800" y="1524000"/>
              <a:ext cx="2667000" cy="38100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Page table physical base address</a:t>
              </a:r>
            </a:p>
          </p:txBody>
        </p:sp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4495800" y="1524000"/>
              <a:ext cx="990600" cy="381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5486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G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867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PS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6248400" y="1524000"/>
              <a:ext cx="381000" cy="381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629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7010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CD</a:t>
              </a: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7391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WT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7772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U/S</a:t>
              </a: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8153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R/W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85344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P=1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1769124" y="1295400"/>
              <a:ext cx="364476" cy="283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51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189413" y="1299695"/>
              <a:ext cx="36522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12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422775" y="1299695"/>
              <a:ext cx="36522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11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5256213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9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5562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8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5943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7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62738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6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66929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5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7086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4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7467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3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7847013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2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8229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1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8610600" y="1299695"/>
              <a:ext cx="273857" cy="2790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838200" y="1524000"/>
              <a:ext cx="990600" cy="381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457200" y="15240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XD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457200" y="2133600"/>
              <a:ext cx="8093075" cy="3810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Available for OS (page table location on disk)</a:t>
              </a: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8550275" y="2133600"/>
              <a:ext cx="381000" cy="381000"/>
            </a:xfrm>
            <a:prstGeom prst="rect">
              <a:avLst/>
            </a:prstGeom>
            <a:solidFill>
              <a:srgbClr val="F1C7C7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P=0</a:t>
              </a:r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1524000" y="1295400"/>
              <a:ext cx="364476" cy="283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  <a:ea typeface="msgothic" charset="0"/>
                  <a:cs typeface="msgothic" charset="0"/>
                </a:rPr>
                <a:t>52</a:t>
              </a:r>
              <a:endParaRPr lang="en-GB" sz="14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62000" y="1295400"/>
              <a:ext cx="364476" cy="283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  <a:ea typeface="msgothic" charset="0"/>
                  <a:cs typeface="msgothic" charset="0"/>
                </a:rPr>
                <a:t>62</a:t>
              </a:r>
              <a:endParaRPr lang="en-GB" sz="14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57200" y="1295400"/>
              <a:ext cx="364476" cy="283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  <a:ea typeface="msgothic" charset="0"/>
                  <a:cs typeface="msgothic" charset="0"/>
                </a:rPr>
                <a:t>63</a:t>
              </a:r>
              <a:endParaRPr lang="en-GB" sz="14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824874" y="1295400"/>
              <a:ext cx="2670926" cy="2833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alibri" pitchFamily="34" charset="0"/>
                  <a:ea typeface="msgothic" charset="0"/>
                  <a:cs typeface="msgothic" charset="0"/>
                </a:rPr>
                <a:t>(40bit)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413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Core i7 Level 4 Page Table Entries</a:t>
            </a:r>
            <a:endParaRPr lang="en-GB" dirty="0"/>
          </a:p>
        </p:txBody>
      </p:sp>
      <p:grpSp>
        <p:nvGrpSpPr>
          <p:cNvPr id="3" name="그룹 2"/>
          <p:cNvGrpSpPr/>
          <p:nvPr/>
        </p:nvGrpSpPr>
        <p:grpSpPr>
          <a:xfrm>
            <a:off x="329184" y="1033272"/>
            <a:ext cx="8474075" cy="5334000"/>
            <a:chOff x="329184" y="1430882"/>
            <a:chExt cx="8474075" cy="5334000"/>
          </a:xfrm>
        </p:grpSpPr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29184" y="2847948"/>
              <a:ext cx="6934200" cy="39169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>
              <a:spAutoFit/>
            </a:bodyPr>
            <a:lstStyle/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2000" b="1" dirty="0">
                  <a:latin typeface="Calibri" pitchFamily="34" charset="0"/>
                  <a:ea typeface="msgothic" charset="0"/>
                  <a:cs typeface="msgothic" charset="0"/>
                </a:rPr>
                <a:t>Each entry references a 4K child page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P: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Child page is present in memory (1) or not (0)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R/W: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Read-only or read-write access permission for child page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U/S: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User or supervisor mode access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WT: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Write-through or write-back cache policy for this page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CD: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Cache disabled (1) or enabled (0)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A: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Reference bit (set by MMU on reads and writes, cleared by software) 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D: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Dirty bit (set by MMU on writes, cleared by software)</a:t>
              </a: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G: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Global page (don’t evict from TLB on task switch) – e.g.,  </a:t>
              </a:r>
              <a:r>
                <a:rPr lang="en-US" sz="1600" dirty="0">
                  <a:latin typeface="Calibri" pitchFamily="34" charset="0"/>
                  <a:ea typeface="msgothic" charset="0"/>
                  <a:cs typeface="msgothic" charset="0"/>
                </a:rPr>
                <a:t>kernel code</a:t>
              </a:r>
              <a:endParaRPr lang="en-GB" sz="1600" b="0" dirty="0">
                <a:latin typeface="Calibri" pitchFamily="34" charset="0"/>
                <a:ea typeface="msgothic" charset="0"/>
                <a:cs typeface="msgothic" charset="0"/>
              </a:endParaRPr>
            </a:p>
            <a:p>
              <a:pPr marL="341313" indent="-341313">
                <a:lnSpc>
                  <a:spcPct val="88000"/>
                </a:lnSpc>
                <a:spcBef>
                  <a:spcPts val="1200"/>
                </a:spcBef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Page physical base address: </a:t>
              </a:r>
              <a:r>
                <a:rPr lang="en-GB" sz="1600" b="0" dirty="0">
                  <a:latin typeface="Calibri" pitchFamily="34" charset="0"/>
                  <a:ea typeface="msgothic" charset="0"/>
                  <a:cs typeface="msgothic" charset="0"/>
                </a:rPr>
                <a:t>40 most significant bits of physical page address (forces pages to be 4KB aligned)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29184" y="1430882"/>
              <a:ext cx="8474075" cy="1219200"/>
              <a:chOff x="457200" y="1295400"/>
              <a:chExt cx="8474075" cy="1219200"/>
            </a:xfrm>
          </p:grpSpPr>
          <p:sp>
            <p:nvSpPr>
              <p:cNvPr id="10242" name="Rectangle 2"/>
              <p:cNvSpPr>
                <a:spLocks noChangeArrowheads="1"/>
              </p:cNvSpPr>
              <p:nvPr/>
            </p:nvSpPr>
            <p:spPr bwMode="auto">
              <a:xfrm>
                <a:off x="1828800" y="1524000"/>
                <a:ext cx="2667000" cy="381000"/>
              </a:xfrm>
              <a:prstGeom prst="rect">
                <a:avLst/>
              </a:prstGeom>
              <a:solidFill>
                <a:srgbClr val="D5F1C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Page physical base address</a:t>
                </a:r>
              </a:p>
            </p:txBody>
          </p:sp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4495800" y="1524000"/>
                <a:ext cx="990600" cy="381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Unused</a:t>
                </a:r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5486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G</a:t>
                </a:r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5867400" y="1524000"/>
                <a:ext cx="381000" cy="381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4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6248400" y="1524000"/>
                <a:ext cx="381000" cy="381000"/>
              </a:xfrm>
              <a:prstGeom prst="rect">
                <a:avLst/>
              </a:prstGeom>
              <a:solidFill>
                <a:srgbClr val="F6D2D2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6629400" y="1524000"/>
                <a:ext cx="381000" cy="381000"/>
              </a:xfrm>
              <a:prstGeom prst="rect">
                <a:avLst/>
              </a:prstGeom>
              <a:solidFill>
                <a:srgbClr val="F6D2D2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A</a:t>
                </a:r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7010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CD</a:t>
                </a:r>
              </a:p>
            </p:txBody>
          </p:sp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7391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WT</a:t>
                </a:r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7772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U/S</a:t>
                </a:r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8153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R/W</a:t>
                </a:r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85344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P=1</a:t>
                </a:r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1769124" y="1295400"/>
                <a:ext cx="364476" cy="283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51</a:t>
                </a:r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4189413" y="1299695"/>
                <a:ext cx="36522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12</a:t>
                </a:r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4422775" y="1299695"/>
                <a:ext cx="36522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11</a:t>
                </a:r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5256213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9</a:t>
                </a:r>
              </a:p>
            </p:txBody>
          </p:sp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5562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8</a:t>
                </a:r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5943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7</a:t>
                </a:r>
              </a:p>
            </p:txBody>
          </p:sp>
          <p:sp>
            <p:nvSpPr>
              <p:cNvPr id="10260" name="Text Box 20"/>
              <p:cNvSpPr txBox="1">
                <a:spLocks noChangeArrowheads="1"/>
              </p:cNvSpPr>
              <p:nvPr/>
            </p:nvSpPr>
            <p:spPr bwMode="auto">
              <a:xfrm>
                <a:off x="62738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6</a:t>
                </a:r>
              </a:p>
            </p:txBody>
          </p:sp>
          <p:sp>
            <p:nvSpPr>
              <p:cNvPr id="10261" name="Text Box 21"/>
              <p:cNvSpPr txBox="1">
                <a:spLocks noChangeArrowheads="1"/>
              </p:cNvSpPr>
              <p:nvPr/>
            </p:nvSpPr>
            <p:spPr bwMode="auto">
              <a:xfrm>
                <a:off x="66929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5</a:t>
                </a:r>
              </a:p>
            </p:txBody>
          </p:sp>
          <p:sp>
            <p:nvSpPr>
              <p:cNvPr id="10262" name="Text Box 22"/>
              <p:cNvSpPr txBox="1">
                <a:spLocks noChangeArrowheads="1"/>
              </p:cNvSpPr>
              <p:nvPr/>
            </p:nvSpPr>
            <p:spPr bwMode="auto">
              <a:xfrm>
                <a:off x="7086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4</a:t>
                </a:r>
              </a:p>
            </p:txBody>
          </p:sp>
          <p:sp>
            <p:nvSpPr>
              <p:cNvPr id="10263" name="Text Box 23"/>
              <p:cNvSpPr txBox="1">
                <a:spLocks noChangeArrowheads="1"/>
              </p:cNvSpPr>
              <p:nvPr/>
            </p:nvSpPr>
            <p:spPr bwMode="auto">
              <a:xfrm>
                <a:off x="7467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3</a:t>
                </a:r>
              </a:p>
            </p:txBody>
          </p:sp>
          <p:sp>
            <p:nvSpPr>
              <p:cNvPr id="10264" name="Text Box 24"/>
              <p:cNvSpPr txBox="1">
                <a:spLocks noChangeArrowheads="1"/>
              </p:cNvSpPr>
              <p:nvPr/>
            </p:nvSpPr>
            <p:spPr bwMode="auto">
              <a:xfrm>
                <a:off x="7847013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2</a:t>
                </a:r>
              </a:p>
            </p:txBody>
          </p:sp>
          <p:sp>
            <p:nvSpPr>
              <p:cNvPr id="10265" name="Text Box 25"/>
              <p:cNvSpPr txBox="1">
                <a:spLocks noChangeArrowheads="1"/>
              </p:cNvSpPr>
              <p:nvPr/>
            </p:nvSpPr>
            <p:spPr bwMode="auto">
              <a:xfrm>
                <a:off x="8229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1</a:t>
                </a:r>
              </a:p>
            </p:txBody>
          </p:sp>
          <p:sp>
            <p:nvSpPr>
              <p:cNvPr id="10266" name="Text Box 26"/>
              <p:cNvSpPr txBox="1">
                <a:spLocks noChangeArrowheads="1"/>
              </p:cNvSpPr>
              <p:nvPr/>
            </p:nvSpPr>
            <p:spPr bwMode="auto">
              <a:xfrm>
                <a:off x="8610600" y="1299695"/>
                <a:ext cx="273857" cy="27902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0</a:t>
                </a:r>
              </a:p>
            </p:txBody>
          </p:sp>
          <p:sp>
            <p:nvSpPr>
              <p:cNvPr id="33" name="Rectangle 3"/>
              <p:cNvSpPr>
                <a:spLocks noChangeArrowheads="1"/>
              </p:cNvSpPr>
              <p:nvPr/>
            </p:nvSpPr>
            <p:spPr bwMode="auto">
              <a:xfrm>
                <a:off x="838200" y="1524000"/>
                <a:ext cx="990600" cy="381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Unused</a:t>
                </a:r>
              </a:p>
            </p:txBody>
          </p:sp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457200" y="15240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XD</a:t>
                </a:r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457200" y="2133600"/>
                <a:ext cx="8093075" cy="3810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Available for OS (page </a:t>
                </a:r>
                <a:r>
                  <a:rPr lang="en-GB" sz="1400" dirty="0">
                    <a:latin typeface="Calibri" pitchFamily="34" charset="0"/>
                    <a:ea typeface="msgothic" charset="0"/>
                    <a:cs typeface="msgothic" charset="0"/>
                  </a:rPr>
                  <a:t>l</a:t>
                </a: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ocation on disk)</a:t>
                </a:r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8550275" y="2133600"/>
                <a:ext cx="381000" cy="381000"/>
              </a:xfrm>
              <a:prstGeom prst="rect">
                <a:avLst/>
              </a:prstGeom>
              <a:solidFill>
                <a:srgbClr val="F1C7C7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P=0</a:t>
                </a:r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1524000" y="1295400"/>
                <a:ext cx="364476" cy="283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  <a:ea typeface="msgothic" charset="0"/>
                    <a:cs typeface="msgothic" charset="0"/>
                  </a:rPr>
                  <a:t>52</a:t>
                </a:r>
                <a:endParaRPr lang="en-GB" sz="14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364476" cy="283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  <a:ea typeface="msgothic" charset="0"/>
                    <a:cs typeface="msgothic" charset="0"/>
                  </a:rPr>
                  <a:t>62</a:t>
                </a:r>
                <a:endParaRPr lang="en-GB" sz="14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41" name="Text Box 29"/>
              <p:cNvSpPr txBox="1">
                <a:spLocks noChangeArrowheads="1"/>
              </p:cNvSpPr>
              <p:nvPr/>
            </p:nvSpPr>
            <p:spPr bwMode="auto">
              <a:xfrm>
                <a:off x="457200" y="1295400"/>
                <a:ext cx="364476" cy="283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alibri" pitchFamily="34" charset="0"/>
                    <a:ea typeface="msgothic" charset="0"/>
                    <a:cs typeface="msgothic" charset="0"/>
                  </a:rPr>
                  <a:t>63</a:t>
                </a:r>
                <a:endParaRPr lang="en-GB" sz="1400" b="1" dirty="0">
                  <a:latin typeface="Calibri" pitchFamily="34" charset="0"/>
                  <a:ea typeface="msgothic" charset="0"/>
                  <a:cs typeface="msgothic" charset="0"/>
                </a:endParaRPr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1824874" y="1295400"/>
                <a:ext cx="2670926" cy="283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alibri" pitchFamily="34" charset="0"/>
                    <a:ea typeface="msgothic" charset="0"/>
                    <a:cs typeface="msgothic" charset="0"/>
                  </a:rPr>
                  <a:t>(40bit)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754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x86_64 Address Translation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Canonical address space</a:t>
            </a:r>
          </a:p>
          <a:p>
            <a:pPr lvl="1"/>
            <a:r>
              <a:rPr lang="en-US" altLang="ko-KR" dirty="0"/>
              <a:t>currently, only 48 of 64 bit are used</a:t>
            </a:r>
          </a:p>
          <a:p>
            <a:pPr lvl="1"/>
            <a:r>
              <a:rPr lang="en-US" altLang="ko-KR" dirty="0"/>
              <a:t>full 64-bit address space (16EB = 16 million terabytes) today still “too big”</a:t>
            </a:r>
          </a:p>
          <a:p>
            <a:pPr lvl="1"/>
            <a:r>
              <a:rPr lang="en-US" altLang="ko-KR" dirty="0"/>
              <a:t>48-bit implementation provides 256 TB of usable virtual address space</a:t>
            </a:r>
          </a:p>
          <a:p>
            <a:pPr lvl="2"/>
            <a:r>
              <a:rPr lang="en-US" altLang="ko-KR" dirty="0"/>
              <a:t>top 16 bits are sign-extended from bit 47, forming two “canonical halves”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144747" y="3371295"/>
            <a:ext cx="3624980" cy="2877912"/>
            <a:chOff x="2406815" y="3602088"/>
            <a:chExt cx="3624980" cy="287791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406815" y="3776045"/>
              <a:ext cx="1535054" cy="252999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06815" y="6310723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00000000 00000000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06815" y="3602088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FFFFFFFF </a:t>
              </a:r>
              <a:r>
                <a:rPr lang="en-US" altLang="ko-KR" sz="11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FFFFFFFF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406816" y="3771365"/>
              <a:ext cx="1535054" cy="639549"/>
            </a:xfrm>
            <a:prstGeom prst="rect">
              <a:avLst/>
            </a:prstGeom>
            <a:solidFill>
              <a:srgbClr val="FFBD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06815" y="4006500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FFFF.... ........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06815" y="4442089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FFFF8000 00000000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406815" y="5666494"/>
              <a:ext cx="1535054" cy="6395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06815" y="5901629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0000.... ........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06815" y="5492537"/>
              <a:ext cx="153505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00007FFF FFFFFFFF</a:t>
              </a:r>
              <a:endParaRPr lang="ko-KR" altLang="en-US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오른쪽 중괄호 6"/>
            <p:cNvSpPr/>
            <p:nvPr/>
          </p:nvSpPr>
          <p:spPr bwMode="auto">
            <a:xfrm>
              <a:off x="3941869" y="3771365"/>
              <a:ext cx="175299" cy="639549"/>
            </a:xfrm>
            <a:prstGeom prst="rightBrace">
              <a:avLst>
                <a:gd name="adj1" fmla="val 3265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7168" y="3937612"/>
              <a:ext cx="1914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lt"/>
                </a:rPr>
                <a:t>kernel address space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89" name="오른쪽 중괄호 88"/>
            <p:cNvSpPr/>
            <p:nvPr/>
          </p:nvSpPr>
          <p:spPr bwMode="auto">
            <a:xfrm>
              <a:off x="3941869" y="5666494"/>
              <a:ext cx="175299" cy="639549"/>
            </a:xfrm>
            <a:prstGeom prst="rightBrace">
              <a:avLst>
                <a:gd name="adj1" fmla="val 3265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17168" y="5816990"/>
              <a:ext cx="1759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lt"/>
                </a:rPr>
                <a:t>user address space</a:t>
              </a:r>
              <a:endParaRPr lang="ko-KR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9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921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757825"/>
            <a:ext cx="8820000" cy="5722175"/>
          </a:xfrm>
        </p:spPr>
        <p:txBody>
          <a:bodyPr/>
          <a:lstStyle/>
          <a:p>
            <a:r>
              <a:rPr lang="en-US" altLang="ko-KR" dirty="0"/>
              <a:t>Virtual memory = abstraction of physical memory</a:t>
            </a:r>
          </a:p>
          <a:p>
            <a:endParaRPr lang="en-US" altLang="ko-KR" dirty="0"/>
          </a:p>
          <a:p>
            <a:r>
              <a:rPr lang="en-US" altLang="ko-KR" dirty="0"/>
              <a:t>Maintained with a per-process address translation mechanism</a:t>
            </a:r>
          </a:p>
          <a:p>
            <a:endParaRPr lang="en-US" altLang="ko-KR" dirty="0"/>
          </a:p>
          <a:p>
            <a:r>
              <a:rPr lang="en-US" altLang="ko-KR" dirty="0"/>
              <a:t>Implementation through a combination of hardware (memory management unit</a:t>
            </a:r>
            <a:r>
              <a:rPr lang="en-US" altLang="ko-KR"/>
              <a:t>) and page </a:t>
            </a:r>
            <a:r>
              <a:rPr lang="en-US" altLang="ko-KR" dirty="0"/>
              <a:t>table data structure maintained by the OS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Enables</a:t>
            </a:r>
          </a:p>
          <a:p>
            <a:pPr lvl="1"/>
            <a:r>
              <a:rPr lang="en-US" altLang="ko-KR" dirty="0"/>
              <a:t>Private memory</a:t>
            </a:r>
          </a:p>
          <a:p>
            <a:pPr lvl="1"/>
            <a:r>
              <a:rPr lang="en-US" altLang="ko-KR" dirty="0"/>
              <a:t>Shared memory</a:t>
            </a:r>
          </a:p>
          <a:p>
            <a:pPr lvl="1"/>
            <a:r>
              <a:rPr lang="en-US" altLang="ko-KR" dirty="0"/>
              <a:t>Fitting multiple processes with large address spaces into one physical address space</a:t>
            </a:r>
          </a:p>
          <a:p>
            <a:pPr lvl="1"/>
            <a:r>
              <a:rPr lang="en-US" altLang="ko-KR" dirty="0"/>
              <a:t>Paging/swapping</a:t>
            </a:r>
          </a:p>
          <a:p>
            <a:pPr lvl="1"/>
            <a:r>
              <a:rPr lang="en-US" altLang="ko-KR" dirty="0"/>
              <a:t>Fine-grained access permissions</a:t>
            </a:r>
          </a:p>
        </p:txBody>
      </p:sp>
    </p:spTree>
    <p:extLst>
      <p:ext uri="{BB962C8B-B14F-4D97-AF65-F5344CB8AC3E}">
        <p14:creationId xmlns:p14="http://schemas.microsoft.com/office/powerpoint/2010/main" val="39698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How does everything fit?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31577" y="1845095"/>
            <a:ext cx="1039906" cy="4177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005" y="937330"/>
            <a:ext cx="1783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virtual memory:</a:t>
            </a:r>
          </a:p>
          <a:p>
            <a:pPr algn="ctr"/>
            <a:r>
              <a:rPr lang="en-US" altLang="ko-KR" dirty="0">
                <a:latin typeface="+mn-lt"/>
              </a:rPr>
              <a:t>64-bit addresses,</a:t>
            </a:r>
          </a:p>
          <a:p>
            <a:pPr algn="ctr"/>
            <a:r>
              <a:rPr lang="en-US" altLang="ko-KR" dirty="0">
                <a:latin typeface="+mn-lt"/>
              </a:rPr>
              <a:t>16 </a:t>
            </a:r>
            <a:r>
              <a:rPr lang="en-US" altLang="ko-KR" dirty="0" err="1">
                <a:latin typeface="+mn-lt"/>
              </a:rPr>
              <a:t>exabytes</a:t>
            </a:r>
            <a:endParaRPr lang="ko-KR" alt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54271" y="3831186"/>
            <a:ext cx="349623" cy="20537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1588" y="937330"/>
            <a:ext cx="183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physical memory:</a:t>
            </a:r>
          </a:p>
          <a:p>
            <a:pPr algn="ctr"/>
            <a:r>
              <a:rPr lang="en-US" altLang="ko-KR" dirty="0">
                <a:latin typeface="+mn-lt"/>
              </a:rPr>
              <a:t>a few gigabytes</a:t>
            </a:r>
            <a:endParaRPr lang="ko-KR" altLang="en-US" dirty="0">
              <a:latin typeface="+mn-lt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132729" y="3675529"/>
            <a:ext cx="851647" cy="573742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?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3078" y="6108746"/>
            <a:ext cx="2550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+mn-lt"/>
              </a:rPr>
              <a:t>…and there are many processes!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10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Memory Management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302189" y="1845095"/>
            <a:ext cx="1039906" cy="41775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4616" y="1325637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physical main memory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32728" y="3530458"/>
            <a:ext cx="1353671" cy="1003963"/>
          </a:xfrm>
          <a:prstGeom prst="rightArrow">
            <a:avLst/>
          </a:prstGeom>
          <a:solidFill>
            <a:schemeClr val="accent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what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goes</a:t>
            </a:r>
            <a:br>
              <a:rPr kumimoji="0" lang="en-US" altLang="ko-K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where?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953" y="3349095"/>
            <a:ext cx="1072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1</a:t>
            </a:r>
          </a:p>
          <a:p>
            <a:pPr algn="ctr"/>
            <a:r>
              <a:rPr lang="en-US" altLang="ko-KR" dirty="0">
                <a:latin typeface="+mn-lt"/>
              </a:rPr>
              <a:t>process 2</a:t>
            </a:r>
          </a:p>
          <a:p>
            <a:pPr algn="ctr"/>
            <a:r>
              <a:rPr lang="en-US" altLang="ko-KR" dirty="0">
                <a:latin typeface="+mn-lt"/>
              </a:rPr>
              <a:t>process 3</a:t>
            </a:r>
          </a:p>
          <a:p>
            <a:pPr algn="ctr"/>
            <a:r>
              <a:rPr lang="en-US" altLang="ko-KR" dirty="0">
                <a:latin typeface="+mn-lt"/>
              </a:rPr>
              <a:t>…</a:t>
            </a:r>
          </a:p>
          <a:p>
            <a:pPr algn="ctr"/>
            <a:r>
              <a:rPr lang="en-US" altLang="ko-KR" dirty="0">
                <a:latin typeface="+mn-lt"/>
              </a:rPr>
              <a:t>process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9710" y="3672261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+mn-lt"/>
              </a:rPr>
              <a:t>x</a:t>
            </a:r>
            <a:endParaRPr lang="en-US" altLang="ko-KR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1696" y="3456816"/>
            <a:ext cx="817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algn="ctr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algn="ctr"/>
            <a:r>
              <a:rPr lang="en-US" altLang="ko-KR" dirty="0">
                <a:latin typeface="+mn-lt"/>
                <a:cs typeface="Courier New" pitchFamily="49" charset="0"/>
              </a:rPr>
              <a:t>heap</a:t>
            </a:r>
          </a:p>
          <a:p>
            <a:pPr algn="ctr"/>
            <a:r>
              <a:rPr lang="en-US" altLang="ko-KR" dirty="0">
                <a:latin typeface="+mn-lt"/>
                <a:cs typeface="Courier New" pitchFamily="49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7297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3: Protection</a:t>
            </a:r>
            <a:endParaRPr lang="ko-KR" alt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79998" y="3640801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n-lt"/>
                <a:ea typeface="ＭＳ Ｐゴシック" charset="-128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ＭＳ Ｐゴシック" charset="-128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Problem 4: Sharing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262283" y="1845095"/>
            <a:ext cx="1039906" cy="41775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4711" y="1106431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physical main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62283" y="2241176"/>
            <a:ext cx="1039906" cy="1613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62283" y="5280211"/>
            <a:ext cx="1039906" cy="16136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981" y="1726980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</a:t>
            </a:r>
            <a:r>
              <a:rPr lang="en-US" altLang="ko-KR" dirty="0" err="1">
                <a:latin typeface="+mn-lt"/>
              </a:rPr>
              <a:t>i</a:t>
            </a:r>
            <a:endParaRPr lang="en-US" altLang="ko-KR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180" y="2542769"/>
            <a:ext cx="10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j</a:t>
            </a:r>
          </a:p>
        </p:txBody>
      </p:sp>
      <p:cxnSp>
        <p:nvCxnSpPr>
          <p:cNvPr id="12" name="Straight Arrow Connector 11"/>
          <p:cNvCxnSpPr>
            <a:stCxn id="9" idx="3"/>
            <a:endCxn id="6" idx="1"/>
          </p:cNvCxnSpPr>
          <p:nvPr/>
        </p:nvCxnSpPr>
        <p:spPr bwMode="auto">
          <a:xfrm>
            <a:off x="3137269" y="1911646"/>
            <a:ext cx="2125014" cy="4102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 bwMode="auto">
          <a:xfrm flipV="1">
            <a:off x="3138071" y="2321859"/>
            <a:ext cx="2124212" cy="4055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33981" y="4803593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</a:t>
            </a:r>
            <a:r>
              <a:rPr lang="en-US" altLang="ko-KR" dirty="0" err="1">
                <a:latin typeface="+mn-lt"/>
              </a:rPr>
              <a:t>i</a:t>
            </a:r>
            <a:endParaRPr lang="en-US" altLang="ko-KR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3180" y="5619382"/>
            <a:ext cx="100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j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 bwMode="auto">
          <a:xfrm>
            <a:off x="3137269" y="4988259"/>
            <a:ext cx="2125014" cy="37263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Straight Arrow Connector 19"/>
          <p:cNvCxnSpPr>
            <a:stCxn id="18" idx="3"/>
            <a:endCxn id="7" idx="1"/>
          </p:cNvCxnSpPr>
          <p:nvPr/>
        </p:nvCxnSpPr>
        <p:spPr bwMode="auto">
          <a:xfrm flipV="1">
            <a:off x="3138071" y="5360894"/>
            <a:ext cx="2124212" cy="4431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1647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Indirection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5692588"/>
            <a:ext cx="8820000" cy="787412"/>
          </a:xfrm>
        </p:spPr>
        <p:txBody>
          <a:bodyPr/>
          <a:lstStyle/>
          <a:p>
            <a:r>
              <a:rPr lang="en-US" altLang="ko-KR" dirty="0"/>
              <a:t>Each process gets its own private memory space</a:t>
            </a:r>
          </a:p>
          <a:p>
            <a:r>
              <a:rPr lang="en-US" altLang="ko-KR" b="1" dirty="0"/>
              <a:t>Solves all our previous problems!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2860" y="1585652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9155" y="1185306"/>
            <a:ext cx="1145635" cy="1108467"/>
            <a:chOff x="1318735" y="1598874"/>
            <a:chExt cx="1145635" cy="1108467"/>
          </a:xfrm>
        </p:grpSpPr>
        <p:sp>
          <p:nvSpPr>
            <p:cNvPr id="5" name="Rectangle 4"/>
            <p:cNvSpPr/>
            <p:nvPr/>
          </p:nvSpPr>
          <p:spPr bwMode="auto">
            <a:xfrm>
              <a:off x="1631577" y="1845095"/>
              <a:ext cx="519952" cy="8622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8735" y="1598874"/>
              <a:ext cx="114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n-lt"/>
                </a:rPr>
                <a:t>virtual memory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9156" y="3822509"/>
            <a:ext cx="1145635" cy="1108467"/>
            <a:chOff x="1318735" y="1598874"/>
            <a:chExt cx="1145635" cy="1108467"/>
          </a:xfrm>
        </p:grpSpPr>
        <p:sp>
          <p:nvSpPr>
            <p:cNvPr id="9" name="Rectangle 8"/>
            <p:cNvSpPr/>
            <p:nvPr/>
          </p:nvSpPr>
          <p:spPr bwMode="auto">
            <a:xfrm>
              <a:off x="1631577" y="1845095"/>
              <a:ext cx="519952" cy="8622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735" y="1598874"/>
              <a:ext cx="114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n-lt"/>
                </a:rPr>
                <a:t>virtual memory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0454" y="434596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process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1826" y="2855631"/>
            <a:ext cx="461665" cy="47064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34963" y="1585652"/>
            <a:ext cx="1604682" cy="30680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mapping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+mn-lt"/>
              </a:rPr>
              <a:t>mechanism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55366" y="2375467"/>
            <a:ext cx="1242649" cy="1430970"/>
            <a:chOff x="6169438" y="2638154"/>
            <a:chExt cx="1242649" cy="143097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526305" y="2884375"/>
              <a:ext cx="528917" cy="1184749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69438" y="2638154"/>
              <a:ext cx="124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n-lt"/>
                </a:rPr>
                <a:t>physical memory</a:t>
              </a:r>
            </a:p>
          </p:txBody>
        </p:sp>
      </p:grpSp>
      <p:sp>
        <p:nvSpPr>
          <p:cNvPr id="20" name="Left-Right Arrow 19"/>
          <p:cNvSpPr/>
          <p:nvPr/>
        </p:nvSpPr>
        <p:spPr bwMode="auto">
          <a:xfrm>
            <a:off x="3173491" y="1893429"/>
            <a:ext cx="898719" cy="20018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>
            <a:off x="3173491" y="4181637"/>
            <a:ext cx="898719" cy="20018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Left-Right Arrow 21"/>
          <p:cNvSpPr/>
          <p:nvPr/>
        </p:nvSpPr>
        <p:spPr bwMode="auto">
          <a:xfrm>
            <a:off x="3173490" y="2990858"/>
            <a:ext cx="898719" cy="20018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>
            <a:off x="5827043" y="3113968"/>
            <a:ext cx="898719" cy="200187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Basics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49" y="311244"/>
            <a:ext cx="3208875" cy="17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5319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6397</TotalTime>
  <Words>4425</Words>
  <Application>Microsoft Office PowerPoint</Application>
  <PresentationFormat>화면 슬라이드 쇼(4:3)</PresentationFormat>
  <Paragraphs>1508</Paragraphs>
  <Slides>46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Monotype Sorts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 Memory Abstraction     Recap: Virtual Memory</vt:lpstr>
      <vt:lpstr>Lecture Outline</vt:lpstr>
      <vt:lpstr>Motivation</vt:lpstr>
      <vt:lpstr>Memory Up Until Now</vt:lpstr>
      <vt:lpstr>Problem 1: How does everything fit?</vt:lpstr>
      <vt:lpstr>Problem 2: Memory Management</vt:lpstr>
      <vt:lpstr>Problem 3: Protection</vt:lpstr>
      <vt:lpstr>Solution: Indirection</vt:lpstr>
      <vt:lpstr>The Basics</vt:lpstr>
      <vt:lpstr>The Basics</vt:lpstr>
      <vt:lpstr>The Basics</vt:lpstr>
      <vt:lpstr>The Basics</vt:lpstr>
      <vt:lpstr>Translation of VA to PA</vt:lpstr>
      <vt:lpstr>Translation of VA to PA</vt:lpstr>
      <vt:lpstr>Translation of VA to PA</vt:lpstr>
      <vt:lpstr>Memory Management Unit</vt:lpstr>
      <vt:lpstr>An Example Memory Hierarchy</vt:lpstr>
      <vt:lpstr>Locality of Reference</vt:lpstr>
      <vt:lpstr>Locality Makes Caching Effective</vt:lpstr>
      <vt:lpstr>Caching in a Memory Hierarchy</vt:lpstr>
      <vt:lpstr>Cache Block Sizes</vt:lpstr>
      <vt:lpstr>Cache Hit and Miss</vt:lpstr>
      <vt:lpstr>Three Kinds of Cache Misses</vt:lpstr>
      <vt:lpstr>Cache Replacement</vt:lpstr>
      <vt:lpstr>Who Manages the Cache?</vt:lpstr>
      <vt:lpstr>Features of Virtual Memory</vt:lpstr>
      <vt:lpstr>Address Space Isolation</vt:lpstr>
      <vt:lpstr>Shared Memory</vt:lpstr>
      <vt:lpstr>Decoupling of Virtual from Physical Address Space</vt:lpstr>
      <vt:lpstr>Decoupling of Virtual from Physical Address Space</vt:lpstr>
      <vt:lpstr>Physical Memory as a Cache</vt:lpstr>
      <vt:lpstr>Memory Access Permissions</vt:lpstr>
      <vt:lpstr>Back to Our Example Program</vt:lpstr>
      <vt:lpstr>Motivating Example</vt:lpstr>
      <vt:lpstr>Motivating Example</vt:lpstr>
      <vt:lpstr>Motivating Example</vt:lpstr>
      <vt:lpstr>Motivating Example</vt:lpstr>
      <vt:lpstr>A Real World Example: Intel Core i7 Address Translation</vt:lpstr>
      <vt:lpstr>Intel Core i7 Memory System</vt:lpstr>
      <vt:lpstr>End-to-end Core i7 Address Translation</vt:lpstr>
      <vt:lpstr>Core i7 Page Table Translation (VPN:36bits, PPN:40bits)</vt:lpstr>
      <vt:lpstr>Core i7 Level 1-3 Page Table Entries</vt:lpstr>
      <vt:lpstr>Core i7 Level 4 Page Table Entries</vt:lpstr>
      <vt:lpstr>Current x86_64 Address Translation</vt:lpstr>
      <vt:lpstr>Summary</vt:lpstr>
      <vt:lpstr>Virtual Memory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 KyoungSoo</cp:lastModifiedBy>
  <cp:revision>246</cp:revision>
  <cp:lastPrinted>2011-11-15T11:06:53Z</cp:lastPrinted>
  <dcterms:created xsi:type="dcterms:W3CDTF">2012-03-04T01:38:51Z</dcterms:created>
  <dcterms:modified xsi:type="dcterms:W3CDTF">2025-03-30T07:16:28Z</dcterms:modified>
</cp:coreProperties>
</file>