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.xml" ContentType="application/vnd.openxmlformats-officedocument.presentationml.tags+xml"/>
  <Override PartName="/ppt/notesSlides/notesSlide1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3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4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15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16.xml" ContentType="application/vnd.openxmlformats-officedocument.presentationml.notesSlid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notesSlides/notesSlide17.xml" ContentType="application/vnd.openxmlformats-officedocument.presentationml.notesSlide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notesSlides/notesSlide18.xml" ContentType="application/vnd.openxmlformats-officedocument.presentationml.notesSlide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notesSlides/notesSlide19.xml" ContentType="application/vnd.openxmlformats-officedocument.presentationml.notesSlide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notesSlides/notesSlide20.xml" ContentType="application/vnd.openxmlformats-officedocument.presentationml.notesSlide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notesSlides/notesSlide21.xml" ContentType="application/vnd.openxmlformats-officedocument.presentationml.notesSlide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notesSlides/notesSlide30.xml" ContentType="application/vnd.openxmlformats-officedocument.presentationml.notesSlide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notesSlides/notesSlide31.xml" ContentType="application/vnd.openxmlformats-officedocument.presentationml.notesSlide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notesSlides/notesSlide32.xml" ContentType="application/vnd.openxmlformats-officedocument.presentationml.notesSlide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44"/>
  </p:notesMasterIdLst>
  <p:handoutMasterIdLst>
    <p:handoutMasterId r:id="rId45"/>
  </p:handoutMasterIdLst>
  <p:sldIdLst>
    <p:sldId id="458" r:id="rId2"/>
    <p:sldId id="489" r:id="rId3"/>
    <p:sldId id="459" r:id="rId4"/>
    <p:sldId id="460" r:id="rId5"/>
    <p:sldId id="461" r:id="rId6"/>
    <p:sldId id="462" r:id="rId7"/>
    <p:sldId id="463" r:id="rId8"/>
    <p:sldId id="279" r:id="rId9"/>
    <p:sldId id="280" r:id="rId10"/>
    <p:sldId id="464" r:id="rId11"/>
    <p:sldId id="465" r:id="rId12"/>
    <p:sldId id="466" r:id="rId13"/>
    <p:sldId id="467" r:id="rId14"/>
    <p:sldId id="468" r:id="rId15"/>
    <p:sldId id="469" r:id="rId16"/>
    <p:sldId id="294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470" r:id="rId28"/>
    <p:sldId id="471" r:id="rId29"/>
    <p:sldId id="329" r:id="rId30"/>
    <p:sldId id="333" r:id="rId31"/>
    <p:sldId id="307" r:id="rId32"/>
    <p:sldId id="308" r:id="rId33"/>
    <p:sldId id="309" r:id="rId34"/>
    <p:sldId id="316" r:id="rId35"/>
    <p:sldId id="275" r:id="rId36"/>
    <p:sldId id="318" r:id="rId37"/>
    <p:sldId id="319" r:id="rId38"/>
    <p:sldId id="321" r:id="rId39"/>
    <p:sldId id="322" r:id="rId40"/>
    <p:sldId id="324" r:id="rId41"/>
    <p:sldId id="487" r:id="rId42"/>
    <p:sldId id="488" r:id="rId43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Verdana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Verdana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Verdana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Verdan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6">
          <p15:clr>
            <a:srgbClr val="A4A3A4"/>
          </p15:clr>
        </p15:guide>
        <p15:guide id="2" pos="5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9E7"/>
    <a:srgbClr val="C1FFDD"/>
    <a:srgbClr val="FFFF99"/>
    <a:srgbClr val="EFBFBF"/>
    <a:srgbClr val="FCF0D8"/>
    <a:srgbClr val="BDFFBD"/>
    <a:srgbClr val="E5FFF1"/>
    <a:srgbClr val="FF0000"/>
    <a:srgbClr val="BDEBFF"/>
    <a:srgbClr val="75A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6" autoAdjust="0"/>
    <p:restoredTop sz="90857" autoAdjust="0"/>
  </p:normalViewPr>
  <p:slideViewPr>
    <p:cSldViewPr snapToGrid="0">
      <p:cViewPr varScale="1">
        <p:scale>
          <a:sx n="125" d="100"/>
          <a:sy n="125" d="100"/>
        </p:scale>
        <p:origin x="488" y="80"/>
      </p:cViewPr>
      <p:guideLst>
        <p:guide orient="horz" pos="806"/>
        <p:guide pos="5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30" d="100"/>
          <a:sy n="130" d="100"/>
        </p:scale>
        <p:origin x="6235" y="221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-1" y="2"/>
            <a:ext cx="7099300" cy="302759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l">
              <a:defRPr sz="1200"/>
            </a:lvl1pPr>
          </a:lstStyle>
          <a:p>
            <a:r>
              <a:rPr lang="en-US" altLang="ko-KR" dirty="0">
                <a:latin typeface="+mn-lt"/>
                <a:cs typeface="Helvetica" panose="020B0604020202020204" pitchFamily="34" charset="0"/>
              </a:rPr>
              <a:t>M1522.000800 System Programming				                        Fall 2023</a:t>
            </a:r>
            <a:endParaRPr lang="ko-KR" altLang="en-US" dirty="0">
              <a:latin typeface="+mn-lt"/>
              <a:cs typeface="Helvetica" panose="020B0604020202020204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0506" y="9916356"/>
            <a:ext cx="3077137" cy="316612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r">
              <a:defRPr sz="1200"/>
            </a:lvl1pPr>
          </a:lstStyle>
          <a:p>
            <a:fld id="{E0BE021E-39A0-4814-B36A-67EEA3EA55C2}" type="slidenum">
              <a:rPr lang="ko-KR" altLang="en-US" smtClean="0">
                <a:latin typeface="+mn-lt"/>
                <a:cs typeface="Helvetica" panose="020B0604020202020204" pitchFamily="34" charset="0"/>
              </a:rPr>
              <a:pPr/>
              <a:t>‹#›</a:t>
            </a:fld>
            <a:endParaRPr lang="ko-KR" altLang="en-US" dirty="0">
              <a:latin typeface="+mn-lt"/>
              <a:cs typeface="Helvetica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16357"/>
            <a:ext cx="1937232" cy="31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970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ko-KR" altLang="ko-KR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506" y="1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ko-KR" altLang="ko-KR" dirty="0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599" y="4862265"/>
            <a:ext cx="5680103" cy="460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238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ko-KR" altLang="ko-KR" dirty="0"/>
          </a:p>
        </p:txBody>
      </p:sp>
      <p:sp>
        <p:nvSpPr>
          <p:cNvPr id="112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506" y="9721238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  <a:ea typeface="굴림" charset="-127"/>
              </a:defRPr>
            </a:lvl1pPr>
          </a:lstStyle>
          <a:p>
            <a:pPr>
              <a:defRPr/>
            </a:pPr>
            <a:fld id="{ADE366E9-530F-4854-ABD9-8C5406C2A081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84699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61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1172777" y="744487"/>
            <a:ext cx="4449173" cy="369304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399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5767" y="4692228"/>
            <a:ext cx="4986141" cy="444243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05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1172777" y="744487"/>
            <a:ext cx="4449173" cy="369304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399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5767" y="4692228"/>
            <a:ext cx="4986141" cy="444243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322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DD29848C-B662-4265-B573-03F776FF63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68388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68388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68388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68388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F1FEBDD-664F-48B3-924D-69FFCF9C24F8}" type="slidenum">
              <a:rPr lang="en-US" altLang="ko-KR" sz="1400"/>
              <a:pPr eaLnBrk="1" hangingPunct="1"/>
              <a:t>16</a:t>
            </a:fld>
            <a:endParaRPr lang="en-US" altLang="ko-KR" sz="140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4B9887BE-71D6-4D49-B3EF-4C891F9A97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BE56C525-A979-4C86-B2AC-A7540F214C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320C1188-F4B1-4127-B7AD-4EC5B830D3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68388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68388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68388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68388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8E25A4E-467E-440F-A8CB-594BABB94C1E}" type="slidenum">
              <a:rPr lang="en-US" altLang="ko-KR" sz="1400"/>
              <a:pPr eaLnBrk="1" hangingPunct="1"/>
              <a:t>17</a:t>
            </a:fld>
            <a:endParaRPr lang="en-US" altLang="ko-KR" sz="14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9B5E3019-6A75-4571-A23C-3768B7E8D4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3C2732BF-01D8-4BC4-86C7-07F0A21666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209EC878-EDE6-46B4-A425-495B615F8B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68388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68388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68388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68388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9E66CC6-8E76-4DA3-B61B-9323DA896C70}" type="slidenum">
              <a:rPr lang="en-US" altLang="ko-KR" sz="1400"/>
              <a:pPr eaLnBrk="1" hangingPunct="1"/>
              <a:t>18</a:t>
            </a:fld>
            <a:endParaRPr lang="en-US" altLang="ko-KR" sz="14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F569CA25-8924-4279-A626-14DDA6A8AF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06CAE7C3-813C-413C-AF1E-C498B1E781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7FAA7085-5DED-4D82-806A-7CED25C6D6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68388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68388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68388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68388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EC002C8-7DC1-4943-898F-693A37C7C077}" type="slidenum">
              <a:rPr lang="en-US" altLang="ko-KR" sz="1400"/>
              <a:pPr eaLnBrk="1" hangingPunct="1"/>
              <a:t>19</a:t>
            </a:fld>
            <a:endParaRPr lang="en-US" altLang="ko-KR" sz="14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92DE5481-11A5-4AC0-87DD-12C2C27B1A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772D5D10-E885-436F-8CD2-98D00D2034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F9B0E294-A56B-4B27-B00B-E082D4EDE2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68388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68388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68388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68388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8062C85-E01A-40A9-862A-BB1973731CB8}" type="slidenum">
              <a:rPr lang="en-US" altLang="ko-KR" sz="1400"/>
              <a:pPr eaLnBrk="1" hangingPunct="1"/>
              <a:t>20</a:t>
            </a:fld>
            <a:endParaRPr lang="en-US" altLang="ko-KR" sz="140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34388D38-B6E7-4205-9F61-8838AE64C9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E44FCD82-B565-472D-8DB3-BF4CA3BA61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92CCB9C5-4D4C-4571-8BAD-BBC84A6CE2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68388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68388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68388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68388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5C57008-7C32-4A8A-93A5-325D841A8BA4}" type="slidenum">
              <a:rPr lang="en-US" altLang="ko-KR" sz="1400"/>
              <a:pPr eaLnBrk="1" hangingPunct="1"/>
              <a:t>21</a:t>
            </a:fld>
            <a:endParaRPr lang="en-US" altLang="ko-KR" sz="14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5816428E-85DB-4676-A09F-EC6AA7076A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F333F329-2498-4FFE-8CD8-D36711A343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98CAAEC4-7127-4F1B-94F1-89DA0FB825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68388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68388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68388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68388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5489B27-ED98-4BFD-99BF-678434909F7C}" type="slidenum">
              <a:rPr lang="en-US" altLang="ko-KR" sz="1400"/>
              <a:pPr eaLnBrk="1" hangingPunct="1"/>
              <a:t>22</a:t>
            </a:fld>
            <a:endParaRPr lang="en-US" altLang="ko-KR" sz="140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8D4F0CF1-F321-4CC0-8373-3531B0F46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2530BD42-B13B-40B8-967F-2737F75B7C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0F2FB48F-4345-4361-BFDD-5F2A37EBBD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68388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68388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68388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68388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A51AC95-9BD3-4EAA-A0E0-40A16535B418}" type="slidenum">
              <a:rPr lang="en-US" altLang="ko-KR" sz="1400"/>
              <a:pPr eaLnBrk="1" hangingPunct="1"/>
              <a:t>23</a:t>
            </a:fld>
            <a:endParaRPr lang="en-US" altLang="ko-KR" sz="140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16B7BA04-9448-4276-A839-D9AD9FC733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F79C0FB2-B138-4E7C-AA8D-DEDBA9F899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5040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0144469A-BC6D-45DC-ADB7-61BC99CE6E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68388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68388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68388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68388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9478D99-F9DD-450C-AF0F-9B1453EB293E}" type="slidenum">
              <a:rPr lang="en-US" altLang="ko-KR" sz="1400"/>
              <a:pPr eaLnBrk="1" hangingPunct="1"/>
              <a:t>24</a:t>
            </a:fld>
            <a:endParaRPr lang="en-US" altLang="ko-KR" sz="140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61C68088-AFDB-4415-B08B-78ACDAFB5F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A9E43B94-9316-449D-8A2F-1F0B90F80A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8A51C1AA-10FF-4048-B76C-AA191DF65E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68388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68388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68388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68388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584478A-39C9-427E-8F4D-EBC9087A0E68}" type="slidenum">
              <a:rPr lang="en-US" altLang="ko-KR" sz="1400"/>
              <a:pPr eaLnBrk="1" hangingPunct="1"/>
              <a:t>25</a:t>
            </a:fld>
            <a:endParaRPr lang="en-US" altLang="ko-KR" sz="14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6FBCDBF5-55FE-4C6A-9440-669E052C74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2C2E6D5A-14AF-4D0A-A667-6DF8A60110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81AD3189-F8B7-4C1F-B7AF-8E5E701956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68388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68388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68388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68388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FF02F52-ADC7-400B-B1D1-935CCA873C29}" type="slidenum">
              <a:rPr lang="en-US" altLang="ko-KR" sz="1400"/>
              <a:pPr eaLnBrk="1" hangingPunct="1"/>
              <a:t>26</a:t>
            </a:fld>
            <a:endParaRPr lang="en-US" altLang="ko-KR" sz="1400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7BE5905C-86B6-46DC-BE2C-B6C505EF94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2A34982E-6072-4BF9-A941-5DBBF566C9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1172777" y="744487"/>
            <a:ext cx="4449173" cy="369304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399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5767" y="4692228"/>
            <a:ext cx="4986141" cy="444243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181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A8E42148-6BAA-436E-B393-352C4D6816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68388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68388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68388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68388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FFB2871-B5D2-4240-8C4F-8E61E40695E1}" type="slidenum">
              <a:rPr lang="en-US" altLang="ko-KR" sz="1400"/>
              <a:pPr eaLnBrk="1" hangingPunct="1"/>
              <a:t>31</a:t>
            </a:fld>
            <a:endParaRPr lang="en-US" altLang="ko-KR" sz="14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51315BE7-00B2-447C-8878-335DF735E6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D158E39F-BDD1-40C4-B315-ED5245314E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47347F71-D6D7-445B-B197-F303AC75E3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68388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68388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68388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68388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B4F7646-FC94-49B8-A133-8A87B7EBFD9F}" type="slidenum">
              <a:rPr lang="en-US" altLang="ko-KR" sz="1400"/>
              <a:pPr eaLnBrk="1" hangingPunct="1"/>
              <a:t>32</a:t>
            </a:fld>
            <a:endParaRPr lang="en-US" altLang="ko-KR" sz="1400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09090F36-908E-42AF-BEB5-B0CD5D4050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F758A214-F48F-46A0-9479-AF9CA83D7B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EE04D4BD-DAB2-45D0-BBBB-028D8A964B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68388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68388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68388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68388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F341F61-32AA-477A-A328-65E87A588C45}" type="slidenum">
              <a:rPr lang="en-US" altLang="ko-KR" sz="1400"/>
              <a:pPr eaLnBrk="1" hangingPunct="1"/>
              <a:t>33</a:t>
            </a:fld>
            <a:endParaRPr lang="en-US" altLang="ko-KR" sz="1400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E8055C21-B7EB-4B2C-A5B6-CA8955379F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5191572D-18D4-44F5-A709-1FFB8B2C6D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Avoiding internal fragmentation: probably want a range of block sizes</a:t>
            </a:r>
          </a:p>
          <a:p>
            <a:r>
              <a:rPr lang="en-US" altLang="ko-KR">
                <a:ea typeface="굴림" panose="020B0600000101010101" pitchFamily="50" charset="-127"/>
              </a:rPr>
              <a:t>Avoiding external fragmentation: need malloc() to be smart in selecting a good fit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426FEF89-E0A0-43F6-A57E-BB47E2E973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68388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68388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68388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68388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CCBA499-7135-4CA3-8663-0D056601993A}" type="slidenum">
              <a:rPr lang="en-US" altLang="ko-KR" sz="1400"/>
              <a:pPr eaLnBrk="1" hangingPunct="1"/>
              <a:t>34</a:t>
            </a:fld>
            <a:endParaRPr lang="en-US" altLang="ko-KR" sz="1400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2E69A4F3-BEC5-452A-9735-5CBDC15DA8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0C287916-0242-4158-9C54-4CC1A7D71C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CB2F668A-424D-4283-A9C0-44B9654D1D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68388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68388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68388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68388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873305F-949D-416D-B2E5-14B1D184EE0B}" type="slidenum">
              <a:rPr lang="en-US" altLang="ko-KR" sz="1400"/>
              <a:pPr eaLnBrk="1" hangingPunct="1"/>
              <a:t>35</a:t>
            </a:fld>
            <a:endParaRPr lang="en-US" altLang="ko-KR" sz="1400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BFB48C31-F355-4DB8-911F-F7FD63B60F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9DB7B0CE-E846-4F5C-A1A0-5E439BE4D6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Downside: some internal fragmentation…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C117096D-B059-41E1-ABD3-11A6DE4E35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68388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68388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68388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68388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76D517C-8B61-466A-8C4A-964FD88449E5}" type="slidenum">
              <a:rPr lang="en-US" altLang="ko-KR" sz="1400"/>
              <a:pPr eaLnBrk="1" hangingPunct="1"/>
              <a:t>36</a:t>
            </a:fld>
            <a:endParaRPr lang="en-US" altLang="ko-KR" sz="140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5DEFBFBD-3E14-4066-AE11-7B4A27E892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2225B4D1-56A7-4A18-B9E2-B7CE94A4AC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1172777" y="744487"/>
            <a:ext cx="4449173" cy="369304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378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5767" y="4692228"/>
            <a:ext cx="4986141" cy="444243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065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6B957CD0-FA50-4AB6-BF21-D5F9C6DE97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68388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68388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68388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68388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0700AB1-6C40-4EDC-A2D0-1267FA7B1714}" type="slidenum">
              <a:rPr lang="en-US" altLang="ko-KR" sz="1400"/>
              <a:pPr eaLnBrk="1" hangingPunct="1"/>
              <a:t>37</a:t>
            </a:fld>
            <a:endParaRPr lang="en-US" altLang="ko-KR" sz="1400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54CEABC3-637C-4F14-9170-A942728C54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605AFF14-DA8C-4375-9332-4775C132EF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EF3C828F-DE51-436F-A785-4B923C15E5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68388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68388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68388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68388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86F482E-85DB-4250-A1CD-0BEFFD4FE300}" type="slidenum">
              <a:rPr lang="en-US" altLang="ko-KR" sz="1400"/>
              <a:pPr eaLnBrk="1" hangingPunct="1"/>
              <a:t>38</a:t>
            </a:fld>
            <a:endParaRPr lang="en-US" altLang="ko-KR" sz="1400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A982C51D-8504-4BF2-9750-4C84EF67DD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88646BF7-2914-4661-8E67-717A3EEDFD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BD694322-4606-4550-84E7-4D02E8DC2A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68388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68388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68388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68388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8A2A3E9-BD2A-47BD-9084-1EE873F77A29}" type="slidenum">
              <a:rPr lang="en-US" altLang="ko-KR" sz="1400"/>
              <a:pPr eaLnBrk="1" hangingPunct="1"/>
              <a:t>39</a:t>
            </a:fld>
            <a:endParaRPr lang="en-US" altLang="ko-KR" sz="1400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42C37C80-B483-48B2-A29D-823FAB05AC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CBA7FC1D-2826-4B4D-BB8F-F3A4BEF6A4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E1866D6A-123F-484A-B75B-B541289760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683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68388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68388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68388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68388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DA7D7CE-85C4-4CDF-AD62-E43DA1983C81}" type="slidenum">
              <a:rPr lang="en-US" altLang="ko-KR" sz="1400"/>
              <a:pPr eaLnBrk="1" hangingPunct="1"/>
              <a:t>40</a:t>
            </a:fld>
            <a:endParaRPr lang="en-US" altLang="ko-KR" sz="1400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6C4183B4-F4C9-4D17-9E5E-5B63841EC3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5E516D3D-7CBB-4843-9763-6E452FBFE7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2" name="Google Shape;262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9" name="Google Shape;269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1172777" y="744487"/>
            <a:ext cx="4449173" cy="369304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399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5767" y="4692228"/>
            <a:ext cx="4986141" cy="444243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34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1172777" y="744487"/>
            <a:ext cx="4449173" cy="369304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399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5767" y="4692228"/>
            <a:ext cx="4986141" cy="444243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32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1172777" y="744487"/>
            <a:ext cx="4449173" cy="369304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399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5767" y="4692228"/>
            <a:ext cx="4986141" cy="444243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3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1172777" y="744487"/>
            <a:ext cx="4449173" cy="369304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399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5767" y="4692228"/>
            <a:ext cx="4986141" cy="444243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03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051563"/>
            <a:ext cx="8458200" cy="2775857"/>
          </a:xfrm>
        </p:spPr>
        <p:txBody>
          <a:bodyPr/>
          <a:lstStyle>
            <a:lvl1pPr algn="ctr">
              <a:defRPr sz="4300">
                <a:latin typeface="+mn-lt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Box 11"/>
          <p:cNvSpPr txBox="1">
            <a:spLocks noChangeArrowheads="1"/>
          </p:cNvSpPr>
          <p:nvPr userDrawn="1"/>
        </p:nvSpPr>
        <p:spPr bwMode="auto">
          <a:xfrm>
            <a:off x="3149996" y="6532562"/>
            <a:ext cx="2844048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ko-KR" sz="1000" b="1" baseline="0" dirty="0">
                <a:solidFill>
                  <a:srgbClr val="006699"/>
                </a:solidFill>
                <a:latin typeface="+mn-lt"/>
              </a:rPr>
              <a:t>M1522.000800 System Programming, Spring 2025</a:t>
            </a:r>
            <a:endParaRPr lang="en-US" altLang="ko-KR" sz="1000" b="1" dirty="0">
              <a:solidFill>
                <a:srgbClr val="006699"/>
              </a:solidFill>
              <a:latin typeface="+mn-lt"/>
            </a:endParaRPr>
          </a:p>
        </p:txBody>
      </p:sp>
      <p:grpSp>
        <p:nvGrpSpPr>
          <p:cNvPr id="4" name="Group 3"/>
          <p:cNvGrpSpPr>
            <a:grpSpLocks/>
          </p:cNvGrpSpPr>
          <p:nvPr userDrawn="1"/>
        </p:nvGrpSpPr>
        <p:grpSpPr bwMode="auto">
          <a:xfrm>
            <a:off x="266700" y="4005743"/>
            <a:ext cx="8610600" cy="179388"/>
            <a:chOff x="125" y="1865"/>
            <a:chExt cx="5424" cy="113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13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ko-KR" dirty="0">
                <a:ea typeface="굴림" charset="-127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13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ko-KR" dirty="0">
                <a:ea typeface="굴림" charset="-127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13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ko-KR" dirty="0">
                <a:ea typeface="굴림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5416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94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40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5">
                  <a:lumMod val="50000"/>
                </a:schemeClr>
              </a:buClr>
              <a:defRPr sz="2000"/>
            </a:lvl1pPr>
            <a:lvl2pPr>
              <a:buClr>
                <a:schemeClr val="bg2"/>
              </a:buClr>
              <a:defRPr sz="2000"/>
            </a:lvl2pPr>
            <a:lvl3pPr>
              <a:buClr>
                <a:schemeClr val="accent5">
                  <a:lumMod val="75000"/>
                </a:schemeClr>
              </a:buClr>
              <a:defRPr sz="2000"/>
            </a:lvl3pPr>
            <a:lvl4pPr>
              <a:defRPr sz="2000"/>
            </a:lvl4pPr>
            <a:lvl5pPr marL="1771650" indent="-228600">
              <a:buClr>
                <a:schemeClr val="tx1"/>
              </a:buClr>
              <a:buFont typeface="Helvetica" pitchFamily="34" charset="0"/>
              <a:buChar char="−"/>
              <a:defRPr sz="2000"/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70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wrap="square" anchor="t"/>
          <a:lstStyle>
            <a:lvl1pPr algn="l">
              <a:defRPr sz="4000" b="1" cap="none" baseline="0">
                <a:latin typeface="+mn-lt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955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18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18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760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38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7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0276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9087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0027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0000" y="288000"/>
            <a:ext cx="8820318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0000" y="1260000"/>
            <a:ext cx="8820000" cy="52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5715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lang="ko-KR" altLang="ko-KR" sz="2400" dirty="0">
              <a:latin typeface="Times New Roman" charset="0"/>
              <a:ea typeface="굴림" charset="-127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2286000"/>
            <a:ext cx="57150" cy="22860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lang="ko-KR" altLang="ko-KR" sz="2400" dirty="0">
              <a:latin typeface="Times New Roman" charset="0"/>
              <a:ea typeface="굴림" charset="-127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4572000"/>
            <a:ext cx="5715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lang="ko-KR" altLang="ko-KR" sz="2400" dirty="0">
              <a:latin typeface="Times New Roman" charset="0"/>
              <a:ea typeface="굴림" charset="-127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4409135" y="6549250"/>
            <a:ext cx="32573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4BC02FA7-EE0C-4C52-8B97-3D9960760D62}" type="slidenum">
              <a:rPr lang="en-US" altLang="ko-KR" sz="900" b="1" smtClean="0">
                <a:solidFill>
                  <a:srgbClr val="006699"/>
                </a:solidFill>
                <a:latin typeface="+mn-lt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ko-KR" sz="900" b="1" dirty="0">
              <a:solidFill>
                <a:srgbClr val="006699"/>
              </a:solidFill>
              <a:latin typeface="+mn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67" y="6511141"/>
            <a:ext cx="1854926" cy="307051"/>
          </a:xfrm>
          <a:prstGeom prst="rect">
            <a:avLst/>
          </a:prstGeom>
        </p:spPr>
      </p:pic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180000" y="6549250"/>
            <a:ext cx="2487911" cy="230832"/>
          </a:xfrm>
          <a:prstGeom prst="rect">
            <a:avLst/>
          </a:prstGeom>
          <a:noFill/>
          <a:ln>
            <a:noFill/>
          </a:ln>
        </p:spPr>
        <p:txBody>
          <a:bodyPr wrap="none" lIns="54000" rIns="54000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ko-KR" sz="900" b="1" dirty="0">
                <a:solidFill>
                  <a:srgbClr val="006699"/>
                </a:solidFill>
                <a:latin typeface="+mn-lt"/>
              </a:rPr>
              <a:t>M1522.000800 System Programming, Spring 2025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n-lt"/>
          <a:ea typeface="ＭＳ Ｐゴシック" charset="-128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1" fontAlgn="base" latinLnBrk="0" hangingPunct="1">
        <a:spcBef>
          <a:spcPct val="35000"/>
        </a:spcBef>
        <a:spcAft>
          <a:spcPct val="0"/>
        </a:spcAft>
        <a:buClr>
          <a:schemeClr val="accent5">
            <a:lumMod val="50000"/>
          </a:schemeClr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1" fontAlgn="base" latinLnBrk="0" hangingPunct="1">
        <a:spcBef>
          <a:spcPct val="35000"/>
        </a:spcBef>
        <a:spcAft>
          <a:spcPct val="0"/>
        </a:spcAft>
        <a:buClr>
          <a:schemeClr val="bg2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085850" indent="-228600" algn="l" rtl="0" eaLnBrk="1" fontAlgn="base" latinLnBrk="0" hangingPunct="1">
        <a:spcBef>
          <a:spcPct val="35000"/>
        </a:spcBef>
        <a:spcAft>
          <a:spcPct val="0"/>
        </a:spcAft>
        <a:buClr>
          <a:schemeClr val="accent5">
            <a:lumMod val="75000"/>
          </a:schemeClr>
        </a:buClr>
        <a:buSzPct val="75000"/>
        <a:buFont typeface="Webdings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1428750" indent="-228600" algn="l" rtl="0" eaLnBrk="1" fontAlgn="base" latinLnBrk="0" hangingPunct="1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1771650" indent="-228600" algn="l" rtl="0" eaLnBrk="1" fontAlgn="base" latinLnBrk="0" hangingPunct="1">
        <a:spcBef>
          <a:spcPct val="35000"/>
        </a:spcBef>
        <a:spcAft>
          <a:spcPct val="0"/>
        </a:spcAft>
        <a:buClrTx/>
        <a:buSzPct val="75000"/>
        <a:buFont typeface="Helvetica" pitchFamily="34" charset="0"/>
        <a:buChar char="−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2228850" indent="-228600" algn="l" rtl="0" eaLnBrk="1" fontAlgn="base" latinLnBrk="1" hangingPunct="1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1" fontAlgn="base" latinLnBrk="1" hangingPunct="1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1" fontAlgn="base" latinLnBrk="1" hangingPunct="1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1" fontAlgn="base" latinLnBrk="1" hangingPunct="1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3" Type="http://schemas.openxmlformats.org/officeDocument/2006/relationships/tags" Target="../tags/tag4.xml"/><Relationship Id="rId21" Type="http://schemas.openxmlformats.org/officeDocument/2006/relationships/slideLayout" Target="../slideLayouts/slideLayout2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13" Type="http://schemas.openxmlformats.org/officeDocument/2006/relationships/tags" Target="../tags/tag34.xml"/><Relationship Id="rId18" Type="http://schemas.openxmlformats.org/officeDocument/2006/relationships/tags" Target="../tags/tag39.xml"/><Relationship Id="rId26" Type="http://schemas.openxmlformats.org/officeDocument/2006/relationships/notesSlide" Target="../notesSlides/notesSlide14.xml"/><Relationship Id="rId3" Type="http://schemas.openxmlformats.org/officeDocument/2006/relationships/tags" Target="../tags/tag24.xml"/><Relationship Id="rId21" Type="http://schemas.openxmlformats.org/officeDocument/2006/relationships/tags" Target="../tags/tag42.xml"/><Relationship Id="rId7" Type="http://schemas.openxmlformats.org/officeDocument/2006/relationships/tags" Target="../tags/tag28.xml"/><Relationship Id="rId12" Type="http://schemas.openxmlformats.org/officeDocument/2006/relationships/tags" Target="../tags/tag33.xml"/><Relationship Id="rId17" Type="http://schemas.openxmlformats.org/officeDocument/2006/relationships/tags" Target="../tags/tag38.xml"/><Relationship Id="rId25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6" Type="http://schemas.openxmlformats.org/officeDocument/2006/relationships/tags" Target="../tags/tag37.xml"/><Relationship Id="rId20" Type="http://schemas.openxmlformats.org/officeDocument/2006/relationships/tags" Target="../tags/tag41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tags" Target="../tags/tag32.xml"/><Relationship Id="rId24" Type="http://schemas.openxmlformats.org/officeDocument/2006/relationships/tags" Target="../tags/tag45.xml"/><Relationship Id="rId5" Type="http://schemas.openxmlformats.org/officeDocument/2006/relationships/tags" Target="../tags/tag26.xml"/><Relationship Id="rId15" Type="http://schemas.openxmlformats.org/officeDocument/2006/relationships/tags" Target="../tags/tag36.xml"/><Relationship Id="rId23" Type="http://schemas.openxmlformats.org/officeDocument/2006/relationships/tags" Target="../tags/tag44.xml"/><Relationship Id="rId10" Type="http://schemas.openxmlformats.org/officeDocument/2006/relationships/tags" Target="../tags/tag31.xml"/><Relationship Id="rId19" Type="http://schemas.openxmlformats.org/officeDocument/2006/relationships/tags" Target="../tags/tag40.xml"/><Relationship Id="rId4" Type="http://schemas.openxmlformats.org/officeDocument/2006/relationships/tags" Target="../tags/tag25.xml"/><Relationship Id="rId9" Type="http://schemas.openxmlformats.org/officeDocument/2006/relationships/tags" Target="../tags/tag30.xml"/><Relationship Id="rId14" Type="http://schemas.openxmlformats.org/officeDocument/2006/relationships/tags" Target="../tags/tag35.xml"/><Relationship Id="rId22" Type="http://schemas.openxmlformats.org/officeDocument/2006/relationships/tags" Target="../tags/tag4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tags" Target="../tags/tag58.xml"/><Relationship Id="rId18" Type="http://schemas.openxmlformats.org/officeDocument/2006/relationships/tags" Target="../tags/tag63.xml"/><Relationship Id="rId26" Type="http://schemas.openxmlformats.org/officeDocument/2006/relationships/tags" Target="../tags/tag71.xml"/><Relationship Id="rId3" Type="http://schemas.openxmlformats.org/officeDocument/2006/relationships/tags" Target="../tags/tag48.xml"/><Relationship Id="rId21" Type="http://schemas.openxmlformats.org/officeDocument/2006/relationships/tags" Target="../tags/tag66.xml"/><Relationship Id="rId7" Type="http://schemas.openxmlformats.org/officeDocument/2006/relationships/tags" Target="../tags/tag52.xml"/><Relationship Id="rId12" Type="http://schemas.openxmlformats.org/officeDocument/2006/relationships/tags" Target="../tags/tag57.xml"/><Relationship Id="rId17" Type="http://schemas.openxmlformats.org/officeDocument/2006/relationships/tags" Target="../tags/tag62.xml"/><Relationship Id="rId25" Type="http://schemas.openxmlformats.org/officeDocument/2006/relationships/tags" Target="../tags/tag70.xml"/><Relationship Id="rId2" Type="http://schemas.openxmlformats.org/officeDocument/2006/relationships/tags" Target="../tags/tag47.xml"/><Relationship Id="rId16" Type="http://schemas.openxmlformats.org/officeDocument/2006/relationships/tags" Target="../tags/tag61.xml"/><Relationship Id="rId20" Type="http://schemas.openxmlformats.org/officeDocument/2006/relationships/tags" Target="../tags/tag65.xml"/><Relationship Id="rId29" Type="http://schemas.openxmlformats.org/officeDocument/2006/relationships/slideLayout" Target="../slideLayouts/slideLayout2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tags" Target="../tags/tag56.xml"/><Relationship Id="rId24" Type="http://schemas.openxmlformats.org/officeDocument/2006/relationships/tags" Target="../tags/tag69.xml"/><Relationship Id="rId5" Type="http://schemas.openxmlformats.org/officeDocument/2006/relationships/tags" Target="../tags/tag50.xml"/><Relationship Id="rId15" Type="http://schemas.openxmlformats.org/officeDocument/2006/relationships/tags" Target="../tags/tag60.xml"/><Relationship Id="rId23" Type="http://schemas.openxmlformats.org/officeDocument/2006/relationships/tags" Target="../tags/tag68.xml"/><Relationship Id="rId28" Type="http://schemas.openxmlformats.org/officeDocument/2006/relationships/tags" Target="../tags/tag73.xml"/><Relationship Id="rId10" Type="http://schemas.openxmlformats.org/officeDocument/2006/relationships/tags" Target="../tags/tag55.xml"/><Relationship Id="rId19" Type="http://schemas.openxmlformats.org/officeDocument/2006/relationships/tags" Target="../tags/tag64.xml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tags" Target="../tags/tag59.xml"/><Relationship Id="rId22" Type="http://schemas.openxmlformats.org/officeDocument/2006/relationships/tags" Target="../tags/tag67.xml"/><Relationship Id="rId27" Type="http://schemas.openxmlformats.org/officeDocument/2006/relationships/tags" Target="../tags/tag72.xml"/><Relationship Id="rId30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13" Type="http://schemas.openxmlformats.org/officeDocument/2006/relationships/tags" Target="../tags/tag86.xml"/><Relationship Id="rId18" Type="http://schemas.openxmlformats.org/officeDocument/2006/relationships/tags" Target="../tags/tag91.xml"/><Relationship Id="rId26" Type="http://schemas.openxmlformats.org/officeDocument/2006/relationships/tags" Target="../tags/tag99.xml"/><Relationship Id="rId3" Type="http://schemas.openxmlformats.org/officeDocument/2006/relationships/tags" Target="../tags/tag76.xml"/><Relationship Id="rId21" Type="http://schemas.openxmlformats.org/officeDocument/2006/relationships/tags" Target="../tags/tag94.xml"/><Relationship Id="rId7" Type="http://schemas.openxmlformats.org/officeDocument/2006/relationships/tags" Target="../tags/tag80.xml"/><Relationship Id="rId12" Type="http://schemas.openxmlformats.org/officeDocument/2006/relationships/tags" Target="../tags/tag85.xml"/><Relationship Id="rId17" Type="http://schemas.openxmlformats.org/officeDocument/2006/relationships/tags" Target="../tags/tag90.xml"/><Relationship Id="rId25" Type="http://schemas.openxmlformats.org/officeDocument/2006/relationships/tags" Target="../tags/tag98.xml"/><Relationship Id="rId2" Type="http://schemas.openxmlformats.org/officeDocument/2006/relationships/tags" Target="../tags/tag75.xml"/><Relationship Id="rId16" Type="http://schemas.openxmlformats.org/officeDocument/2006/relationships/tags" Target="../tags/tag89.xml"/><Relationship Id="rId20" Type="http://schemas.openxmlformats.org/officeDocument/2006/relationships/tags" Target="../tags/tag93.xml"/><Relationship Id="rId1" Type="http://schemas.openxmlformats.org/officeDocument/2006/relationships/tags" Target="../tags/tag74.xml"/><Relationship Id="rId6" Type="http://schemas.openxmlformats.org/officeDocument/2006/relationships/tags" Target="../tags/tag79.xml"/><Relationship Id="rId11" Type="http://schemas.openxmlformats.org/officeDocument/2006/relationships/tags" Target="../tags/tag84.xml"/><Relationship Id="rId24" Type="http://schemas.openxmlformats.org/officeDocument/2006/relationships/tags" Target="../tags/tag97.xml"/><Relationship Id="rId5" Type="http://schemas.openxmlformats.org/officeDocument/2006/relationships/tags" Target="../tags/tag78.xml"/><Relationship Id="rId15" Type="http://schemas.openxmlformats.org/officeDocument/2006/relationships/tags" Target="../tags/tag88.xml"/><Relationship Id="rId23" Type="http://schemas.openxmlformats.org/officeDocument/2006/relationships/tags" Target="../tags/tag96.xml"/><Relationship Id="rId28" Type="http://schemas.openxmlformats.org/officeDocument/2006/relationships/notesSlide" Target="../notesSlides/notesSlide16.xml"/><Relationship Id="rId10" Type="http://schemas.openxmlformats.org/officeDocument/2006/relationships/tags" Target="../tags/tag83.xml"/><Relationship Id="rId19" Type="http://schemas.openxmlformats.org/officeDocument/2006/relationships/tags" Target="../tags/tag92.xml"/><Relationship Id="rId4" Type="http://schemas.openxmlformats.org/officeDocument/2006/relationships/tags" Target="../tags/tag77.xml"/><Relationship Id="rId9" Type="http://schemas.openxmlformats.org/officeDocument/2006/relationships/tags" Target="../tags/tag82.xml"/><Relationship Id="rId14" Type="http://schemas.openxmlformats.org/officeDocument/2006/relationships/tags" Target="../tags/tag87.xml"/><Relationship Id="rId22" Type="http://schemas.openxmlformats.org/officeDocument/2006/relationships/tags" Target="../tags/tag95.xml"/><Relationship Id="rId27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13" Type="http://schemas.openxmlformats.org/officeDocument/2006/relationships/tags" Target="../tags/tag112.xml"/><Relationship Id="rId18" Type="http://schemas.openxmlformats.org/officeDocument/2006/relationships/tags" Target="../tags/tag117.xml"/><Relationship Id="rId26" Type="http://schemas.openxmlformats.org/officeDocument/2006/relationships/tags" Target="../tags/tag125.xml"/><Relationship Id="rId3" Type="http://schemas.openxmlformats.org/officeDocument/2006/relationships/tags" Target="../tags/tag102.xml"/><Relationship Id="rId21" Type="http://schemas.openxmlformats.org/officeDocument/2006/relationships/tags" Target="../tags/tag120.xml"/><Relationship Id="rId7" Type="http://schemas.openxmlformats.org/officeDocument/2006/relationships/tags" Target="../tags/tag106.xml"/><Relationship Id="rId12" Type="http://schemas.openxmlformats.org/officeDocument/2006/relationships/tags" Target="../tags/tag111.xml"/><Relationship Id="rId17" Type="http://schemas.openxmlformats.org/officeDocument/2006/relationships/tags" Target="../tags/tag116.xml"/><Relationship Id="rId25" Type="http://schemas.openxmlformats.org/officeDocument/2006/relationships/tags" Target="../tags/tag124.xml"/><Relationship Id="rId2" Type="http://schemas.openxmlformats.org/officeDocument/2006/relationships/tags" Target="../tags/tag101.xml"/><Relationship Id="rId16" Type="http://schemas.openxmlformats.org/officeDocument/2006/relationships/tags" Target="../tags/tag115.xml"/><Relationship Id="rId20" Type="http://schemas.openxmlformats.org/officeDocument/2006/relationships/tags" Target="../tags/tag119.xml"/><Relationship Id="rId29" Type="http://schemas.openxmlformats.org/officeDocument/2006/relationships/tags" Target="../tags/tag128.xml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11" Type="http://schemas.openxmlformats.org/officeDocument/2006/relationships/tags" Target="../tags/tag110.xml"/><Relationship Id="rId24" Type="http://schemas.openxmlformats.org/officeDocument/2006/relationships/tags" Target="../tags/tag123.xml"/><Relationship Id="rId32" Type="http://schemas.openxmlformats.org/officeDocument/2006/relationships/notesSlide" Target="../notesSlides/notesSlide17.xml"/><Relationship Id="rId5" Type="http://schemas.openxmlformats.org/officeDocument/2006/relationships/tags" Target="../tags/tag104.xml"/><Relationship Id="rId15" Type="http://schemas.openxmlformats.org/officeDocument/2006/relationships/tags" Target="../tags/tag114.xml"/><Relationship Id="rId23" Type="http://schemas.openxmlformats.org/officeDocument/2006/relationships/tags" Target="../tags/tag122.xml"/><Relationship Id="rId28" Type="http://schemas.openxmlformats.org/officeDocument/2006/relationships/tags" Target="../tags/tag127.xml"/><Relationship Id="rId10" Type="http://schemas.openxmlformats.org/officeDocument/2006/relationships/tags" Target="../tags/tag109.xml"/><Relationship Id="rId19" Type="http://schemas.openxmlformats.org/officeDocument/2006/relationships/tags" Target="../tags/tag118.xml"/><Relationship Id="rId31" Type="http://schemas.openxmlformats.org/officeDocument/2006/relationships/slideLayout" Target="../slideLayouts/slideLayout2.xml"/><Relationship Id="rId4" Type="http://schemas.openxmlformats.org/officeDocument/2006/relationships/tags" Target="../tags/tag103.xml"/><Relationship Id="rId9" Type="http://schemas.openxmlformats.org/officeDocument/2006/relationships/tags" Target="../tags/tag108.xml"/><Relationship Id="rId14" Type="http://schemas.openxmlformats.org/officeDocument/2006/relationships/tags" Target="../tags/tag113.xml"/><Relationship Id="rId22" Type="http://schemas.openxmlformats.org/officeDocument/2006/relationships/tags" Target="../tags/tag121.xml"/><Relationship Id="rId27" Type="http://schemas.openxmlformats.org/officeDocument/2006/relationships/tags" Target="../tags/tag126.xml"/><Relationship Id="rId30" Type="http://schemas.openxmlformats.org/officeDocument/2006/relationships/tags" Target="../tags/tag129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137.xml"/><Relationship Id="rId13" Type="http://schemas.openxmlformats.org/officeDocument/2006/relationships/tags" Target="../tags/tag142.xml"/><Relationship Id="rId18" Type="http://schemas.openxmlformats.org/officeDocument/2006/relationships/tags" Target="../tags/tag147.xml"/><Relationship Id="rId26" Type="http://schemas.openxmlformats.org/officeDocument/2006/relationships/tags" Target="../tags/tag155.xml"/><Relationship Id="rId3" Type="http://schemas.openxmlformats.org/officeDocument/2006/relationships/tags" Target="../tags/tag132.xml"/><Relationship Id="rId21" Type="http://schemas.openxmlformats.org/officeDocument/2006/relationships/tags" Target="../tags/tag150.xml"/><Relationship Id="rId7" Type="http://schemas.openxmlformats.org/officeDocument/2006/relationships/tags" Target="../tags/tag136.xml"/><Relationship Id="rId12" Type="http://schemas.openxmlformats.org/officeDocument/2006/relationships/tags" Target="../tags/tag141.xml"/><Relationship Id="rId17" Type="http://schemas.openxmlformats.org/officeDocument/2006/relationships/tags" Target="../tags/tag146.xml"/><Relationship Id="rId25" Type="http://schemas.openxmlformats.org/officeDocument/2006/relationships/tags" Target="../tags/tag154.xml"/><Relationship Id="rId2" Type="http://schemas.openxmlformats.org/officeDocument/2006/relationships/tags" Target="../tags/tag131.xml"/><Relationship Id="rId16" Type="http://schemas.openxmlformats.org/officeDocument/2006/relationships/tags" Target="../tags/tag145.xml"/><Relationship Id="rId20" Type="http://schemas.openxmlformats.org/officeDocument/2006/relationships/tags" Target="../tags/tag149.xml"/><Relationship Id="rId29" Type="http://schemas.openxmlformats.org/officeDocument/2006/relationships/slideLayout" Target="../slideLayouts/slideLayout2.xml"/><Relationship Id="rId1" Type="http://schemas.openxmlformats.org/officeDocument/2006/relationships/tags" Target="../tags/tag130.xml"/><Relationship Id="rId6" Type="http://schemas.openxmlformats.org/officeDocument/2006/relationships/tags" Target="../tags/tag135.xml"/><Relationship Id="rId11" Type="http://schemas.openxmlformats.org/officeDocument/2006/relationships/tags" Target="../tags/tag140.xml"/><Relationship Id="rId24" Type="http://schemas.openxmlformats.org/officeDocument/2006/relationships/tags" Target="../tags/tag153.xml"/><Relationship Id="rId5" Type="http://schemas.openxmlformats.org/officeDocument/2006/relationships/tags" Target="../tags/tag134.xml"/><Relationship Id="rId15" Type="http://schemas.openxmlformats.org/officeDocument/2006/relationships/tags" Target="../tags/tag144.xml"/><Relationship Id="rId23" Type="http://schemas.openxmlformats.org/officeDocument/2006/relationships/tags" Target="../tags/tag152.xml"/><Relationship Id="rId28" Type="http://schemas.openxmlformats.org/officeDocument/2006/relationships/tags" Target="../tags/tag157.xml"/><Relationship Id="rId10" Type="http://schemas.openxmlformats.org/officeDocument/2006/relationships/tags" Target="../tags/tag139.xml"/><Relationship Id="rId19" Type="http://schemas.openxmlformats.org/officeDocument/2006/relationships/tags" Target="../tags/tag148.xml"/><Relationship Id="rId4" Type="http://schemas.openxmlformats.org/officeDocument/2006/relationships/tags" Target="../tags/tag133.xml"/><Relationship Id="rId9" Type="http://schemas.openxmlformats.org/officeDocument/2006/relationships/tags" Target="../tags/tag138.xml"/><Relationship Id="rId14" Type="http://schemas.openxmlformats.org/officeDocument/2006/relationships/tags" Target="../tags/tag143.xml"/><Relationship Id="rId22" Type="http://schemas.openxmlformats.org/officeDocument/2006/relationships/tags" Target="../tags/tag151.xml"/><Relationship Id="rId27" Type="http://schemas.openxmlformats.org/officeDocument/2006/relationships/tags" Target="../tags/tag156.xml"/><Relationship Id="rId30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165.xml"/><Relationship Id="rId13" Type="http://schemas.openxmlformats.org/officeDocument/2006/relationships/tags" Target="../tags/tag170.xml"/><Relationship Id="rId18" Type="http://schemas.openxmlformats.org/officeDocument/2006/relationships/tags" Target="../tags/tag175.xml"/><Relationship Id="rId26" Type="http://schemas.openxmlformats.org/officeDocument/2006/relationships/tags" Target="../tags/tag183.xml"/><Relationship Id="rId3" Type="http://schemas.openxmlformats.org/officeDocument/2006/relationships/tags" Target="../tags/tag160.xml"/><Relationship Id="rId21" Type="http://schemas.openxmlformats.org/officeDocument/2006/relationships/tags" Target="../tags/tag178.xml"/><Relationship Id="rId7" Type="http://schemas.openxmlformats.org/officeDocument/2006/relationships/tags" Target="../tags/tag164.xml"/><Relationship Id="rId12" Type="http://schemas.openxmlformats.org/officeDocument/2006/relationships/tags" Target="../tags/tag169.xml"/><Relationship Id="rId17" Type="http://schemas.openxmlformats.org/officeDocument/2006/relationships/tags" Target="../tags/tag174.xml"/><Relationship Id="rId25" Type="http://schemas.openxmlformats.org/officeDocument/2006/relationships/tags" Target="../tags/tag182.xml"/><Relationship Id="rId2" Type="http://schemas.openxmlformats.org/officeDocument/2006/relationships/tags" Target="../tags/tag159.xml"/><Relationship Id="rId16" Type="http://schemas.openxmlformats.org/officeDocument/2006/relationships/tags" Target="../tags/tag173.xml"/><Relationship Id="rId20" Type="http://schemas.openxmlformats.org/officeDocument/2006/relationships/tags" Target="../tags/tag177.xml"/><Relationship Id="rId29" Type="http://schemas.openxmlformats.org/officeDocument/2006/relationships/tags" Target="../tags/tag186.xml"/><Relationship Id="rId1" Type="http://schemas.openxmlformats.org/officeDocument/2006/relationships/tags" Target="../tags/tag158.xml"/><Relationship Id="rId6" Type="http://schemas.openxmlformats.org/officeDocument/2006/relationships/tags" Target="../tags/tag163.xml"/><Relationship Id="rId11" Type="http://schemas.openxmlformats.org/officeDocument/2006/relationships/tags" Target="../tags/tag168.xml"/><Relationship Id="rId24" Type="http://schemas.openxmlformats.org/officeDocument/2006/relationships/tags" Target="../tags/tag181.xml"/><Relationship Id="rId5" Type="http://schemas.openxmlformats.org/officeDocument/2006/relationships/tags" Target="../tags/tag162.xml"/><Relationship Id="rId15" Type="http://schemas.openxmlformats.org/officeDocument/2006/relationships/tags" Target="../tags/tag172.xml"/><Relationship Id="rId23" Type="http://schemas.openxmlformats.org/officeDocument/2006/relationships/tags" Target="../tags/tag180.xml"/><Relationship Id="rId28" Type="http://schemas.openxmlformats.org/officeDocument/2006/relationships/tags" Target="../tags/tag185.xml"/><Relationship Id="rId10" Type="http://schemas.openxmlformats.org/officeDocument/2006/relationships/tags" Target="../tags/tag167.xml"/><Relationship Id="rId19" Type="http://schemas.openxmlformats.org/officeDocument/2006/relationships/tags" Target="../tags/tag176.xml"/><Relationship Id="rId31" Type="http://schemas.openxmlformats.org/officeDocument/2006/relationships/notesSlide" Target="../notesSlides/notesSlide19.xml"/><Relationship Id="rId4" Type="http://schemas.openxmlformats.org/officeDocument/2006/relationships/tags" Target="../tags/tag161.xml"/><Relationship Id="rId9" Type="http://schemas.openxmlformats.org/officeDocument/2006/relationships/tags" Target="../tags/tag166.xml"/><Relationship Id="rId14" Type="http://schemas.openxmlformats.org/officeDocument/2006/relationships/tags" Target="../tags/tag171.xml"/><Relationship Id="rId22" Type="http://schemas.openxmlformats.org/officeDocument/2006/relationships/tags" Target="../tags/tag179.xml"/><Relationship Id="rId27" Type="http://schemas.openxmlformats.org/officeDocument/2006/relationships/tags" Target="../tags/tag184.xml"/><Relationship Id="rId30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194.xml"/><Relationship Id="rId13" Type="http://schemas.openxmlformats.org/officeDocument/2006/relationships/tags" Target="../tags/tag199.xml"/><Relationship Id="rId18" Type="http://schemas.openxmlformats.org/officeDocument/2006/relationships/tags" Target="../tags/tag204.xml"/><Relationship Id="rId26" Type="http://schemas.openxmlformats.org/officeDocument/2006/relationships/tags" Target="../tags/tag212.xml"/><Relationship Id="rId3" Type="http://schemas.openxmlformats.org/officeDocument/2006/relationships/tags" Target="../tags/tag189.xml"/><Relationship Id="rId21" Type="http://schemas.openxmlformats.org/officeDocument/2006/relationships/tags" Target="../tags/tag207.xml"/><Relationship Id="rId7" Type="http://schemas.openxmlformats.org/officeDocument/2006/relationships/tags" Target="../tags/tag193.xml"/><Relationship Id="rId12" Type="http://schemas.openxmlformats.org/officeDocument/2006/relationships/tags" Target="../tags/tag198.xml"/><Relationship Id="rId17" Type="http://schemas.openxmlformats.org/officeDocument/2006/relationships/tags" Target="../tags/tag203.xml"/><Relationship Id="rId25" Type="http://schemas.openxmlformats.org/officeDocument/2006/relationships/tags" Target="../tags/tag211.xml"/><Relationship Id="rId2" Type="http://schemas.openxmlformats.org/officeDocument/2006/relationships/tags" Target="../tags/tag188.xml"/><Relationship Id="rId16" Type="http://schemas.openxmlformats.org/officeDocument/2006/relationships/tags" Target="../tags/tag202.xml"/><Relationship Id="rId20" Type="http://schemas.openxmlformats.org/officeDocument/2006/relationships/tags" Target="../tags/tag206.xml"/><Relationship Id="rId29" Type="http://schemas.openxmlformats.org/officeDocument/2006/relationships/slideLayout" Target="../slideLayouts/slideLayout2.xml"/><Relationship Id="rId1" Type="http://schemas.openxmlformats.org/officeDocument/2006/relationships/tags" Target="../tags/tag187.xml"/><Relationship Id="rId6" Type="http://schemas.openxmlformats.org/officeDocument/2006/relationships/tags" Target="../tags/tag192.xml"/><Relationship Id="rId11" Type="http://schemas.openxmlformats.org/officeDocument/2006/relationships/tags" Target="../tags/tag197.xml"/><Relationship Id="rId24" Type="http://schemas.openxmlformats.org/officeDocument/2006/relationships/tags" Target="../tags/tag210.xml"/><Relationship Id="rId5" Type="http://schemas.openxmlformats.org/officeDocument/2006/relationships/tags" Target="../tags/tag191.xml"/><Relationship Id="rId15" Type="http://schemas.openxmlformats.org/officeDocument/2006/relationships/tags" Target="../tags/tag201.xml"/><Relationship Id="rId23" Type="http://schemas.openxmlformats.org/officeDocument/2006/relationships/tags" Target="../tags/tag209.xml"/><Relationship Id="rId28" Type="http://schemas.openxmlformats.org/officeDocument/2006/relationships/tags" Target="../tags/tag214.xml"/><Relationship Id="rId10" Type="http://schemas.openxmlformats.org/officeDocument/2006/relationships/tags" Target="../tags/tag196.xml"/><Relationship Id="rId19" Type="http://schemas.openxmlformats.org/officeDocument/2006/relationships/tags" Target="../tags/tag205.xml"/><Relationship Id="rId4" Type="http://schemas.openxmlformats.org/officeDocument/2006/relationships/tags" Target="../tags/tag190.xml"/><Relationship Id="rId9" Type="http://schemas.openxmlformats.org/officeDocument/2006/relationships/tags" Target="../tags/tag195.xml"/><Relationship Id="rId14" Type="http://schemas.openxmlformats.org/officeDocument/2006/relationships/tags" Target="../tags/tag200.xml"/><Relationship Id="rId22" Type="http://schemas.openxmlformats.org/officeDocument/2006/relationships/tags" Target="../tags/tag208.xml"/><Relationship Id="rId27" Type="http://schemas.openxmlformats.org/officeDocument/2006/relationships/tags" Target="../tags/tag213.xml"/><Relationship Id="rId30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222.xml"/><Relationship Id="rId13" Type="http://schemas.openxmlformats.org/officeDocument/2006/relationships/tags" Target="../tags/tag227.xml"/><Relationship Id="rId18" Type="http://schemas.openxmlformats.org/officeDocument/2006/relationships/tags" Target="../tags/tag232.xml"/><Relationship Id="rId26" Type="http://schemas.openxmlformats.org/officeDocument/2006/relationships/tags" Target="../tags/tag240.xml"/><Relationship Id="rId3" Type="http://schemas.openxmlformats.org/officeDocument/2006/relationships/tags" Target="../tags/tag217.xml"/><Relationship Id="rId21" Type="http://schemas.openxmlformats.org/officeDocument/2006/relationships/tags" Target="../tags/tag235.xml"/><Relationship Id="rId7" Type="http://schemas.openxmlformats.org/officeDocument/2006/relationships/tags" Target="../tags/tag221.xml"/><Relationship Id="rId12" Type="http://schemas.openxmlformats.org/officeDocument/2006/relationships/tags" Target="../tags/tag226.xml"/><Relationship Id="rId17" Type="http://schemas.openxmlformats.org/officeDocument/2006/relationships/tags" Target="../tags/tag231.xml"/><Relationship Id="rId25" Type="http://schemas.openxmlformats.org/officeDocument/2006/relationships/tags" Target="../tags/tag239.xml"/><Relationship Id="rId2" Type="http://schemas.openxmlformats.org/officeDocument/2006/relationships/tags" Target="../tags/tag216.xml"/><Relationship Id="rId16" Type="http://schemas.openxmlformats.org/officeDocument/2006/relationships/tags" Target="../tags/tag230.xml"/><Relationship Id="rId20" Type="http://schemas.openxmlformats.org/officeDocument/2006/relationships/tags" Target="../tags/tag234.xml"/><Relationship Id="rId1" Type="http://schemas.openxmlformats.org/officeDocument/2006/relationships/tags" Target="../tags/tag215.xml"/><Relationship Id="rId6" Type="http://schemas.openxmlformats.org/officeDocument/2006/relationships/tags" Target="../tags/tag220.xml"/><Relationship Id="rId11" Type="http://schemas.openxmlformats.org/officeDocument/2006/relationships/tags" Target="../tags/tag225.xml"/><Relationship Id="rId24" Type="http://schemas.openxmlformats.org/officeDocument/2006/relationships/tags" Target="../tags/tag238.xml"/><Relationship Id="rId5" Type="http://schemas.openxmlformats.org/officeDocument/2006/relationships/tags" Target="../tags/tag219.xml"/><Relationship Id="rId15" Type="http://schemas.openxmlformats.org/officeDocument/2006/relationships/tags" Target="../tags/tag229.xml"/><Relationship Id="rId23" Type="http://schemas.openxmlformats.org/officeDocument/2006/relationships/tags" Target="../tags/tag237.xml"/><Relationship Id="rId28" Type="http://schemas.openxmlformats.org/officeDocument/2006/relationships/notesSlide" Target="../notesSlides/notesSlide21.xml"/><Relationship Id="rId10" Type="http://schemas.openxmlformats.org/officeDocument/2006/relationships/tags" Target="../tags/tag224.xml"/><Relationship Id="rId19" Type="http://schemas.openxmlformats.org/officeDocument/2006/relationships/tags" Target="../tags/tag233.xml"/><Relationship Id="rId4" Type="http://schemas.openxmlformats.org/officeDocument/2006/relationships/tags" Target="../tags/tag218.xml"/><Relationship Id="rId9" Type="http://schemas.openxmlformats.org/officeDocument/2006/relationships/tags" Target="../tags/tag223.xml"/><Relationship Id="rId14" Type="http://schemas.openxmlformats.org/officeDocument/2006/relationships/tags" Target="../tags/tag228.xml"/><Relationship Id="rId22" Type="http://schemas.openxmlformats.org/officeDocument/2006/relationships/tags" Target="../tags/tag236.xml"/><Relationship Id="rId27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248.xml"/><Relationship Id="rId13" Type="http://schemas.openxmlformats.org/officeDocument/2006/relationships/tags" Target="../tags/tag253.xml"/><Relationship Id="rId18" Type="http://schemas.openxmlformats.org/officeDocument/2006/relationships/tags" Target="../tags/tag258.xml"/><Relationship Id="rId26" Type="http://schemas.openxmlformats.org/officeDocument/2006/relationships/slideLayout" Target="../slideLayouts/slideLayout2.xml"/><Relationship Id="rId3" Type="http://schemas.openxmlformats.org/officeDocument/2006/relationships/tags" Target="../tags/tag243.xml"/><Relationship Id="rId21" Type="http://schemas.openxmlformats.org/officeDocument/2006/relationships/tags" Target="../tags/tag261.xml"/><Relationship Id="rId7" Type="http://schemas.openxmlformats.org/officeDocument/2006/relationships/tags" Target="../tags/tag247.xml"/><Relationship Id="rId12" Type="http://schemas.openxmlformats.org/officeDocument/2006/relationships/tags" Target="../tags/tag252.xml"/><Relationship Id="rId17" Type="http://schemas.openxmlformats.org/officeDocument/2006/relationships/tags" Target="../tags/tag257.xml"/><Relationship Id="rId25" Type="http://schemas.openxmlformats.org/officeDocument/2006/relationships/tags" Target="../tags/tag265.xml"/><Relationship Id="rId2" Type="http://schemas.openxmlformats.org/officeDocument/2006/relationships/tags" Target="../tags/tag242.xml"/><Relationship Id="rId16" Type="http://schemas.openxmlformats.org/officeDocument/2006/relationships/tags" Target="../tags/tag256.xml"/><Relationship Id="rId20" Type="http://schemas.openxmlformats.org/officeDocument/2006/relationships/tags" Target="../tags/tag260.xml"/><Relationship Id="rId1" Type="http://schemas.openxmlformats.org/officeDocument/2006/relationships/tags" Target="../tags/tag241.xml"/><Relationship Id="rId6" Type="http://schemas.openxmlformats.org/officeDocument/2006/relationships/tags" Target="../tags/tag246.xml"/><Relationship Id="rId11" Type="http://schemas.openxmlformats.org/officeDocument/2006/relationships/tags" Target="../tags/tag251.xml"/><Relationship Id="rId24" Type="http://schemas.openxmlformats.org/officeDocument/2006/relationships/tags" Target="../tags/tag264.xml"/><Relationship Id="rId5" Type="http://schemas.openxmlformats.org/officeDocument/2006/relationships/tags" Target="../tags/tag245.xml"/><Relationship Id="rId15" Type="http://schemas.openxmlformats.org/officeDocument/2006/relationships/tags" Target="../tags/tag255.xml"/><Relationship Id="rId23" Type="http://schemas.openxmlformats.org/officeDocument/2006/relationships/tags" Target="../tags/tag263.xml"/><Relationship Id="rId10" Type="http://schemas.openxmlformats.org/officeDocument/2006/relationships/tags" Target="../tags/tag250.xml"/><Relationship Id="rId19" Type="http://schemas.openxmlformats.org/officeDocument/2006/relationships/tags" Target="../tags/tag259.xml"/><Relationship Id="rId4" Type="http://schemas.openxmlformats.org/officeDocument/2006/relationships/tags" Target="../tags/tag244.xml"/><Relationship Id="rId9" Type="http://schemas.openxmlformats.org/officeDocument/2006/relationships/tags" Target="../tags/tag249.xml"/><Relationship Id="rId14" Type="http://schemas.openxmlformats.org/officeDocument/2006/relationships/tags" Target="../tags/tag254.xml"/><Relationship Id="rId22" Type="http://schemas.openxmlformats.org/officeDocument/2006/relationships/tags" Target="../tags/tag262.xml"/><Relationship Id="rId27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7.xml"/><Relationship Id="rId1" Type="http://schemas.openxmlformats.org/officeDocument/2006/relationships/tags" Target="../tags/tag266.xml"/><Relationship Id="rId4" Type="http://schemas.openxmlformats.org/officeDocument/2006/relationships/notesSlide" Target="../notesSlides/notesSlide2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tags" Target="../tags/tag275.xml"/><Relationship Id="rId3" Type="http://schemas.openxmlformats.org/officeDocument/2006/relationships/tags" Target="../tags/tag270.xml"/><Relationship Id="rId7" Type="http://schemas.openxmlformats.org/officeDocument/2006/relationships/tags" Target="../tags/tag274.xml"/><Relationship Id="rId12" Type="http://schemas.openxmlformats.org/officeDocument/2006/relationships/notesSlide" Target="../notesSlides/notesSlide30.xml"/><Relationship Id="rId2" Type="http://schemas.openxmlformats.org/officeDocument/2006/relationships/tags" Target="../tags/tag269.xml"/><Relationship Id="rId1" Type="http://schemas.openxmlformats.org/officeDocument/2006/relationships/tags" Target="../tags/tag268.xml"/><Relationship Id="rId6" Type="http://schemas.openxmlformats.org/officeDocument/2006/relationships/tags" Target="../tags/tag273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272.xml"/><Relationship Id="rId10" Type="http://schemas.openxmlformats.org/officeDocument/2006/relationships/tags" Target="../tags/tag277.xml"/><Relationship Id="rId4" Type="http://schemas.openxmlformats.org/officeDocument/2006/relationships/tags" Target="../tags/tag271.xml"/><Relationship Id="rId9" Type="http://schemas.openxmlformats.org/officeDocument/2006/relationships/tags" Target="../tags/tag276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285.xml"/><Relationship Id="rId13" Type="http://schemas.openxmlformats.org/officeDocument/2006/relationships/tags" Target="../tags/tag290.xml"/><Relationship Id="rId18" Type="http://schemas.openxmlformats.org/officeDocument/2006/relationships/tags" Target="../tags/tag295.xml"/><Relationship Id="rId3" Type="http://schemas.openxmlformats.org/officeDocument/2006/relationships/tags" Target="../tags/tag280.xml"/><Relationship Id="rId21" Type="http://schemas.openxmlformats.org/officeDocument/2006/relationships/notesSlide" Target="../notesSlides/notesSlide31.xml"/><Relationship Id="rId7" Type="http://schemas.openxmlformats.org/officeDocument/2006/relationships/tags" Target="../tags/tag284.xml"/><Relationship Id="rId12" Type="http://schemas.openxmlformats.org/officeDocument/2006/relationships/tags" Target="../tags/tag289.xml"/><Relationship Id="rId17" Type="http://schemas.openxmlformats.org/officeDocument/2006/relationships/tags" Target="../tags/tag294.xml"/><Relationship Id="rId2" Type="http://schemas.openxmlformats.org/officeDocument/2006/relationships/tags" Target="../tags/tag279.xml"/><Relationship Id="rId16" Type="http://schemas.openxmlformats.org/officeDocument/2006/relationships/tags" Target="../tags/tag293.xml"/><Relationship Id="rId20" Type="http://schemas.openxmlformats.org/officeDocument/2006/relationships/slideLayout" Target="../slideLayouts/slideLayout2.xml"/><Relationship Id="rId1" Type="http://schemas.openxmlformats.org/officeDocument/2006/relationships/tags" Target="../tags/tag278.xml"/><Relationship Id="rId6" Type="http://schemas.openxmlformats.org/officeDocument/2006/relationships/tags" Target="../tags/tag283.xml"/><Relationship Id="rId11" Type="http://schemas.openxmlformats.org/officeDocument/2006/relationships/tags" Target="../tags/tag288.xml"/><Relationship Id="rId5" Type="http://schemas.openxmlformats.org/officeDocument/2006/relationships/tags" Target="../tags/tag282.xml"/><Relationship Id="rId15" Type="http://schemas.openxmlformats.org/officeDocument/2006/relationships/tags" Target="../tags/tag292.xml"/><Relationship Id="rId10" Type="http://schemas.openxmlformats.org/officeDocument/2006/relationships/tags" Target="../tags/tag287.xml"/><Relationship Id="rId19" Type="http://schemas.openxmlformats.org/officeDocument/2006/relationships/tags" Target="../tags/tag296.xml"/><Relationship Id="rId4" Type="http://schemas.openxmlformats.org/officeDocument/2006/relationships/tags" Target="../tags/tag281.xml"/><Relationship Id="rId9" Type="http://schemas.openxmlformats.org/officeDocument/2006/relationships/tags" Target="../tags/tag286.xml"/><Relationship Id="rId14" Type="http://schemas.openxmlformats.org/officeDocument/2006/relationships/tags" Target="../tags/tag29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304.xml"/><Relationship Id="rId3" Type="http://schemas.openxmlformats.org/officeDocument/2006/relationships/tags" Target="../tags/tag299.xml"/><Relationship Id="rId7" Type="http://schemas.openxmlformats.org/officeDocument/2006/relationships/tags" Target="../tags/tag303.xml"/><Relationship Id="rId12" Type="http://schemas.openxmlformats.org/officeDocument/2006/relationships/notesSlide" Target="../notesSlides/notesSlide32.xml"/><Relationship Id="rId2" Type="http://schemas.openxmlformats.org/officeDocument/2006/relationships/tags" Target="../tags/tag298.xml"/><Relationship Id="rId1" Type="http://schemas.openxmlformats.org/officeDocument/2006/relationships/tags" Target="../tags/tag297.xml"/><Relationship Id="rId6" Type="http://schemas.openxmlformats.org/officeDocument/2006/relationships/tags" Target="../tags/tag302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301.xml"/><Relationship Id="rId10" Type="http://schemas.openxmlformats.org/officeDocument/2006/relationships/tags" Target="../tags/tag306.xml"/><Relationship Id="rId4" Type="http://schemas.openxmlformats.org/officeDocument/2006/relationships/tags" Target="../tags/tag300.xml"/><Relationship Id="rId9" Type="http://schemas.openxmlformats.org/officeDocument/2006/relationships/tags" Target="../tags/tag30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tags" Target="../tags/tag314.xml"/><Relationship Id="rId13" Type="http://schemas.openxmlformats.org/officeDocument/2006/relationships/tags" Target="../tags/tag319.xml"/><Relationship Id="rId3" Type="http://schemas.openxmlformats.org/officeDocument/2006/relationships/tags" Target="../tags/tag309.xml"/><Relationship Id="rId7" Type="http://schemas.openxmlformats.org/officeDocument/2006/relationships/tags" Target="../tags/tag313.xml"/><Relationship Id="rId12" Type="http://schemas.openxmlformats.org/officeDocument/2006/relationships/tags" Target="../tags/tag318.xml"/><Relationship Id="rId17" Type="http://schemas.openxmlformats.org/officeDocument/2006/relationships/notesSlide" Target="../notesSlides/notesSlide33.xml"/><Relationship Id="rId2" Type="http://schemas.openxmlformats.org/officeDocument/2006/relationships/tags" Target="../tags/tag308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307.xml"/><Relationship Id="rId6" Type="http://schemas.openxmlformats.org/officeDocument/2006/relationships/tags" Target="../tags/tag312.xml"/><Relationship Id="rId11" Type="http://schemas.openxmlformats.org/officeDocument/2006/relationships/tags" Target="../tags/tag317.xml"/><Relationship Id="rId5" Type="http://schemas.openxmlformats.org/officeDocument/2006/relationships/tags" Target="../tags/tag311.xml"/><Relationship Id="rId15" Type="http://schemas.openxmlformats.org/officeDocument/2006/relationships/tags" Target="../tags/tag321.xml"/><Relationship Id="rId10" Type="http://schemas.openxmlformats.org/officeDocument/2006/relationships/tags" Target="../tags/tag316.xml"/><Relationship Id="rId4" Type="http://schemas.openxmlformats.org/officeDocument/2006/relationships/tags" Target="../tags/tag310.xml"/><Relationship Id="rId9" Type="http://schemas.openxmlformats.org/officeDocument/2006/relationships/tags" Target="../tags/tag315.xml"/><Relationship Id="rId14" Type="http://schemas.openxmlformats.org/officeDocument/2006/relationships/tags" Target="../tags/tag32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200" dirty="0"/>
              <a:t>Memory Abstraction</a:t>
            </a:r>
            <a:br>
              <a:rPr lang="en-US" altLang="ko-KR" sz="3200" dirty="0"/>
            </a:br>
            <a:r>
              <a:rPr lang="en-US" altLang="ko-KR" sz="4800" dirty="0"/>
              <a:t> </a:t>
            </a:r>
            <a:br>
              <a:rPr lang="en-US" altLang="ko-KR" sz="4800" dirty="0"/>
            </a:br>
            <a:r>
              <a:rPr lang="en-US" altLang="ko-KR" sz="4800" dirty="0"/>
              <a:t> </a:t>
            </a:r>
            <a:br>
              <a:rPr lang="en-US" altLang="ko-KR" sz="4800" dirty="0"/>
            </a:br>
            <a:r>
              <a:rPr lang="en-US" altLang="ko-KR" sz="4800" dirty="0"/>
              <a:t>Dynamic Memory Allocation I</a:t>
            </a:r>
            <a:endParaRPr lang="ko-KR" altLang="en-US" sz="4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452" y="4817333"/>
            <a:ext cx="4607096" cy="98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80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Dynamic Memory Allocation in C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327236" y="1344228"/>
            <a:ext cx="6525845" cy="4954306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n,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m)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, *p;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Allocate a block memory to hold </a:t>
            </a:r>
            <a:r>
              <a:rPr lang="en-GB" sz="1400" b="1" i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GB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integers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*) </a:t>
            </a:r>
            <a:r>
              <a:rPr lang="en-GB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malloc(n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GB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sizeof(int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if (p == NULL) {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perror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"); exit(EXIT_FAILURE); }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	    // initialize array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for (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&lt;n;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++) p[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ko-KR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resize array to hold </a:t>
            </a:r>
            <a:r>
              <a:rPr lang="en-GB" altLang="ko-KR" sz="14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n+m</a:t>
            </a:r>
            <a:r>
              <a:rPr lang="en-GB" altLang="ko-KR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integers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p = (</a:t>
            </a:r>
            <a:r>
              <a:rPr lang="en-GB" altLang="ko-KR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*) </a:t>
            </a:r>
            <a:r>
              <a:rPr lang="en-GB" altLang="ko-KR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realloc</a:t>
            </a:r>
            <a:r>
              <a:rPr lang="en-GB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(p, (</a:t>
            </a:r>
            <a:r>
              <a:rPr lang="en-GB" altLang="ko-KR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n+m</a:t>
            </a:r>
            <a:r>
              <a:rPr lang="en-GB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 * </a:t>
            </a:r>
            <a:r>
              <a:rPr lang="en-GB" altLang="ko-KR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GB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altLang="ko-KR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if (p == NULL) { </a:t>
            </a:r>
            <a:r>
              <a:rPr lang="en-GB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perror</a:t>
            </a:r>
            <a:r>
              <a:rPr lang="en-GB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GB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realloc</a:t>
            </a:r>
            <a:r>
              <a:rPr lang="en-GB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"); exit(EXIT_FAILURE); }</a:t>
            </a:r>
            <a:br>
              <a:rPr lang="en-GB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	    // initialize rest of array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 for (</a:t>
            </a:r>
            <a:r>
              <a:rPr lang="en-GB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=n; </a:t>
            </a:r>
            <a:r>
              <a:rPr lang="en-GB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n+m</a:t>
            </a:r>
            <a:r>
              <a:rPr lang="en-GB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++) p[</a:t>
            </a:r>
            <a:r>
              <a:rPr lang="en-GB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GB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GB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// print arrays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for (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n+m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++)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(“%d\n”, [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announce that we do not use the memory anymore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free(p);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p = NULL;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23658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5661865" y="216587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endParaRPr lang="ko-KR" alt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61865" y="357001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endParaRPr lang="ko-KR" alt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61865" y="557467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endParaRPr lang="ko-KR" alt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61865" y="156424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endParaRPr lang="ko-KR" alt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Dynamic Memory Allocation in C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83803" y="1375759"/>
            <a:ext cx="5053883" cy="4954306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90000" tIns="46800" rIns="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void foo(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n=256,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m=256)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, *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Allocate a block memory to hold </a:t>
            </a:r>
            <a:r>
              <a:rPr lang="en-GB" sz="1400" b="1" i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GB" sz="14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integers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 = (</a:t>
            </a:r>
            <a:r>
              <a:rPr lang="en-GB" sz="1400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4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*) </a:t>
            </a:r>
            <a:r>
              <a:rPr lang="en-GB" sz="1400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GB" sz="14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 * </a:t>
            </a:r>
            <a:r>
              <a:rPr lang="en-GB" sz="1400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GB" sz="14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4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 1024);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 (p == NULL) { … }</a:t>
            </a:r>
            <a:br>
              <a:rPr lang="en-GB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// initialize array</a:t>
            </a:r>
            <a:br>
              <a:rPr lang="en-GB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</a:t>
            </a:r>
            <a:r>
              <a:rPr lang="en-GB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GB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&lt;n; </a:t>
            </a:r>
            <a:r>
              <a:rPr lang="en-GB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p[</a:t>
            </a:r>
            <a:r>
              <a:rPr lang="en-GB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GB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GB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ko-KR" sz="14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resize array to hold </a:t>
            </a:r>
            <a:r>
              <a:rPr lang="en-GB" altLang="ko-KR" sz="1400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n+m</a:t>
            </a:r>
            <a:r>
              <a:rPr lang="en-GB" altLang="ko-KR" sz="14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integers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sz="14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 = (</a:t>
            </a:r>
            <a:r>
              <a:rPr lang="en-GB" altLang="ko-KR" sz="1400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altLang="ko-KR" sz="14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*)</a:t>
            </a:r>
            <a:r>
              <a:rPr lang="en-GB" altLang="ko-KR" sz="1400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realloc</a:t>
            </a:r>
            <a:r>
              <a:rPr lang="en-GB" altLang="ko-KR" sz="14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(p, (</a:t>
            </a:r>
            <a:r>
              <a:rPr lang="en-GB" altLang="ko-KR" sz="1400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n+m</a:t>
            </a:r>
            <a:r>
              <a:rPr lang="en-GB" altLang="ko-KR" sz="14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)*</a:t>
            </a:r>
            <a:r>
              <a:rPr lang="en-GB" altLang="ko-KR" sz="1400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GB" altLang="ko-KR" sz="14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altLang="ko-KR" sz="1400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altLang="ko-KR" sz="14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 2048);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 (p == NULL) { … }</a:t>
            </a:r>
            <a:br>
              <a:rPr lang="en-GB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// initialize rest of array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</a:t>
            </a:r>
            <a:r>
              <a:rPr lang="en-GB" altLang="ko-K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=n; </a:t>
            </a:r>
            <a:r>
              <a:rPr lang="en-GB" altLang="ko-K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altLang="ko-K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n+m</a:t>
            </a:r>
            <a:r>
              <a:rPr lang="en-GB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altLang="ko-K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p[</a:t>
            </a:r>
            <a:r>
              <a:rPr lang="en-GB" altLang="ko-K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GB" altLang="ko-K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GB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print arrays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</a:t>
            </a:r>
            <a:r>
              <a:rPr lang="en-GB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GB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n+m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</a:t>
            </a:r>
            <a:r>
              <a:rPr lang="en-GB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(“%d\n”, [</a:t>
            </a:r>
            <a:r>
              <a:rPr lang="en-GB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4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announce that we do not use the memory …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4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free(p);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 = NULL;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6" name="구부러진 연결선 5"/>
          <p:cNvCxnSpPr>
            <a:stCxn id="7" idx="3"/>
            <a:endCxn id="10" idx="1"/>
          </p:cNvCxnSpPr>
          <p:nvPr/>
        </p:nvCxnSpPr>
        <p:spPr bwMode="auto">
          <a:xfrm flipV="1">
            <a:off x="5945917" y="1386548"/>
            <a:ext cx="441230" cy="331587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6387147" y="123265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endParaRPr lang="ko-KR" alt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5661956" y="1375759"/>
            <a:ext cx="428721" cy="4751815"/>
          </a:xfrm>
          <a:prstGeom prst="rect">
            <a:avLst/>
          </a:prstGeom>
          <a:noFill/>
          <a:ln w="12600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GB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</a:t>
            </a:r>
            <a:br>
              <a:rPr lang="en-GB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GB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ko-KR" sz="1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sz="1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GB" altLang="ko-K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altLang="ko-K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ko-K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GB" altLang="ko-K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sz="1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endParaRPr lang="en-GB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6864827" y="1872023"/>
          <a:ext cx="1995394" cy="3771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1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9134"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6003fc</a:t>
                      </a:r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600400</a:t>
                      </a:r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600404</a:t>
                      </a:r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6007fc</a:t>
                      </a:r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600800</a:t>
                      </a:r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600804</a:t>
                      </a:r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600bfc</a:t>
                      </a:r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600c00</a:t>
                      </a:r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600c04</a:t>
                      </a:r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 bwMode="auto">
          <a:xfrm>
            <a:off x="6864827" y="2381066"/>
            <a:ext cx="176529" cy="243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5363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5661865" y="2165875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endParaRPr lang="ko-KR" alt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61865" y="357001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endParaRPr lang="ko-KR" alt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61865" y="557467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endParaRPr lang="ko-KR" alt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61865" y="156424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endParaRPr lang="ko-KR" alt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Dynamic Memory Allocation in C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83803" y="1375759"/>
            <a:ext cx="5053883" cy="4954306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90000" tIns="46800" rIns="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void foo(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n=256,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m=256)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, *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Allocate a block memory to hold </a:t>
            </a:r>
            <a:r>
              <a:rPr lang="en-GB" sz="1400" b="1" i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GB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integers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 = (</a:t>
            </a:r>
            <a:r>
              <a:rPr lang="en-GB" sz="14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*) </a:t>
            </a:r>
            <a:r>
              <a:rPr lang="en-GB" sz="14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GB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 * </a:t>
            </a:r>
            <a:r>
              <a:rPr lang="en-GB" sz="14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GB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 1024);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if (p == NULL) { … }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// initialize array</a:t>
            </a:r>
            <a:br>
              <a:rPr lang="en-GB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</a:t>
            </a:r>
            <a:r>
              <a:rPr lang="en-GB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GB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&lt;n; </a:t>
            </a:r>
            <a:r>
              <a:rPr lang="en-GB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p[</a:t>
            </a:r>
            <a:r>
              <a:rPr lang="en-GB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GB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GB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ko-KR" sz="14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resize array to hold </a:t>
            </a:r>
            <a:r>
              <a:rPr lang="en-GB" altLang="ko-KR" sz="1400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n+m</a:t>
            </a:r>
            <a:r>
              <a:rPr lang="en-GB" altLang="ko-KR" sz="14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integers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sz="14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 = (</a:t>
            </a:r>
            <a:r>
              <a:rPr lang="en-GB" altLang="ko-KR" sz="1400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altLang="ko-KR" sz="14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*)</a:t>
            </a:r>
            <a:r>
              <a:rPr lang="en-GB" altLang="ko-KR" sz="1400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realloc</a:t>
            </a:r>
            <a:r>
              <a:rPr lang="en-GB" altLang="ko-KR" sz="14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(p, (</a:t>
            </a:r>
            <a:r>
              <a:rPr lang="en-GB" altLang="ko-KR" sz="1400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n+m</a:t>
            </a:r>
            <a:r>
              <a:rPr lang="en-GB" altLang="ko-KR" sz="14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)*</a:t>
            </a:r>
            <a:r>
              <a:rPr lang="en-GB" altLang="ko-KR" sz="1400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GB" altLang="ko-KR" sz="14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altLang="ko-KR" sz="1400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altLang="ko-KR" sz="14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 2048);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 (p == NULL) { … }</a:t>
            </a:r>
            <a:br>
              <a:rPr lang="en-GB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altLang="ko-K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ko-K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// initialize rest of array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</a:t>
            </a:r>
            <a:r>
              <a:rPr lang="en-GB" altLang="ko-K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ko-K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=n; </a:t>
            </a:r>
            <a:r>
              <a:rPr lang="en-GB" altLang="ko-K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ko-K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altLang="ko-K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n+m</a:t>
            </a:r>
            <a:r>
              <a:rPr lang="en-GB" altLang="ko-K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altLang="ko-K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ko-K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p[</a:t>
            </a:r>
            <a:r>
              <a:rPr lang="en-GB" altLang="ko-K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ko-K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GB" altLang="ko-K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ko-K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GB" altLang="ko-K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print arrays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</a:t>
            </a:r>
            <a:r>
              <a:rPr lang="en-GB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GB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n+m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</a:t>
            </a:r>
            <a:r>
              <a:rPr lang="en-GB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(“%d\n”, [</a:t>
            </a:r>
            <a:r>
              <a:rPr lang="en-GB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4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announce that we do not use the memory …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4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free(p);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sz="14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 = NULL;</a:t>
            </a:r>
            <a:endParaRPr lang="en-GB" sz="1400" b="1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5661956" y="1375759"/>
            <a:ext cx="428721" cy="4751815"/>
          </a:xfrm>
          <a:prstGeom prst="rect">
            <a:avLst/>
          </a:prstGeom>
          <a:noFill/>
          <a:ln w="12600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GB" sz="1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GB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</a:t>
            </a:r>
            <a:br>
              <a:rPr lang="en-GB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GB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ko-KR" sz="1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sz="1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GB" altLang="ko-K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altLang="ko-K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ko-K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GB" altLang="ko-K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sz="1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endParaRPr lang="en-GB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6864827" y="1872023"/>
          <a:ext cx="1995394" cy="3771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1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9134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6003fc</a:t>
                      </a:r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pattFill prst="wdDnDiag">
                      <a:fgClr>
                        <a:srgbClr val="0070C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600400</a:t>
                      </a:r>
                      <a:endParaRPr lang="ko-KR" altLang="en-US" sz="105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pattFill prst="wdDnDiag">
                      <a:fgClr>
                        <a:srgbClr val="0070C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600404</a:t>
                      </a:r>
                      <a:endParaRPr lang="ko-KR" altLang="en-US" sz="105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pattFill prst="wdDnDiag">
                      <a:fgClr>
                        <a:srgbClr val="0070C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pattFill prst="wdDnDiag">
                      <a:fgClr>
                        <a:srgbClr val="0070C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pattFill prst="wdDnDiag">
                      <a:fgClr>
                        <a:srgbClr val="0070C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6007fc</a:t>
                      </a:r>
                      <a:endParaRPr lang="ko-KR" altLang="en-US" sz="105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600800</a:t>
                      </a:r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600804</a:t>
                      </a:r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600bfc</a:t>
                      </a:r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600c00</a:t>
                      </a:r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600c04</a:t>
                      </a:r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cxnSp>
        <p:nvCxnSpPr>
          <p:cNvPr id="13" name="구부러진 연결선 12"/>
          <p:cNvCxnSpPr>
            <a:stCxn id="18" idx="3"/>
            <a:endCxn id="31" idx="1"/>
          </p:cNvCxnSpPr>
          <p:nvPr/>
        </p:nvCxnSpPr>
        <p:spPr bwMode="auto">
          <a:xfrm>
            <a:off x="5945917" y="2319764"/>
            <a:ext cx="918910" cy="182838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직사각형 30"/>
          <p:cNvSpPr/>
          <p:nvPr/>
        </p:nvSpPr>
        <p:spPr bwMode="auto">
          <a:xfrm>
            <a:off x="6864827" y="2381066"/>
            <a:ext cx="176529" cy="243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6941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5661865" y="2165875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endParaRPr lang="ko-KR" alt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61865" y="557467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endParaRPr lang="ko-KR" alt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61865" y="156424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endParaRPr lang="ko-KR" alt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61865" y="3570018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endParaRPr lang="ko-KR" alt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Dynamic Memory Allocation in C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83803" y="1375759"/>
            <a:ext cx="5053883" cy="4954306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90000" tIns="46800" rIns="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void foo(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n=256,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m=256)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, *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Allocate a block memory to hold </a:t>
            </a:r>
            <a:r>
              <a:rPr lang="en-GB" sz="1400" b="1" i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GB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integers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p = (</a:t>
            </a:r>
            <a:r>
              <a:rPr lang="en-GB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*) </a:t>
            </a:r>
            <a:r>
              <a:rPr lang="en-GB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(n * </a:t>
            </a:r>
            <a:r>
              <a:rPr lang="en-GB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 = 1024);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if (p == NULL) { … }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// initialize array</a:t>
            </a:r>
            <a:br>
              <a:rPr lang="en-GB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</a:t>
            </a:r>
            <a:r>
              <a:rPr lang="en-GB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GB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&lt;n; </a:t>
            </a:r>
            <a:r>
              <a:rPr lang="en-GB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p[</a:t>
            </a:r>
            <a:r>
              <a:rPr lang="en-GB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GB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ko-KR" sz="1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resize array to hold </a:t>
            </a:r>
            <a:r>
              <a:rPr lang="en-GB" altLang="ko-KR" sz="14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n+m</a:t>
            </a:r>
            <a:r>
              <a:rPr lang="en-GB" altLang="ko-KR" sz="1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integers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sz="1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 = (</a:t>
            </a:r>
            <a:r>
              <a:rPr lang="en-GB" altLang="ko-KR" sz="14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altLang="ko-KR" sz="1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*)</a:t>
            </a:r>
            <a:r>
              <a:rPr lang="en-GB" altLang="ko-KR" sz="14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realloc</a:t>
            </a:r>
            <a:r>
              <a:rPr lang="en-GB" altLang="ko-KR" sz="1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(p, (</a:t>
            </a:r>
            <a:r>
              <a:rPr lang="en-GB" altLang="ko-KR" sz="14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n+m</a:t>
            </a:r>
            <a:r>
              <a:rPr lang="en-GB" altLang="ko-KR" sz="1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)*</a:t>
            </a:r>
            <a:r>
              <a:rPr lang="en-GB" altLang="ko-KR" sz="14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GB" altLang="ko-KR" sz="1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altLang="ko-KR" sz="14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altLang="ko-KR" sz="1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 2048);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if (p == NULL) { … }</a:t>
            </a:r>
            <a:br>
              <a:rPr lang="en-GB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ko-K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// initialize rest of array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</a:t>
            </a:r>
            <a:r>
              <a:rPr lang="en-GB" altLang="ko-K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ko-K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=n; </a:t>
            </a:r>
            <a:r>
              <a:rPr lang="en-GB" altLang="ko-K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ko-K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altLang="ko-K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n+m</a:t>
            </a:r>
            <a:r>
              <a:rPr lang="en-GB" altLang="ko-K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altLang="ko-K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ko-K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p[</a:t>
            </a:r>
            <a:r>
              <a:rPr lang="en-GB" altLang="ko-K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ko-K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GB" altLang="ko-K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ko-K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GB" altLang="ko-K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print arrays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</a:t>
            </a:r>
            <a:r>
              <a:rPr lang="en-GB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GB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n+m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</a:t>
            </a:r>
            <a:r>
              <a:rPr lang="en-GB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(“%d\n”, [</a:t>
            </a:r>
            <a:r>
              <a:rPr lang="en-GB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announce that we do not use the memory …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4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free(p);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sz="14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 = NULL;</a:t>
            </a:r>
            <a:endParaRPr lang="en-GB" sz="1400" b="1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5661956" y="1375759"/>
            <a:ext cx="428721" cy="4751815"/>
          </a:xfrm>
          <a:prstGeom prst="rect">
            <a:avLst/>
          </a:prstGeom>
          <a:noFill/>
          <a:ln w="12600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GB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</a:t>
            </a:r>
            <a:br>
              <a:rPr lang="en-GB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GB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ko-KR" sz="1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sz="1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GB" altLang="ko-K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altLang="ko-K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ko-K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GB" altLang="ko-K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sz="1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endParaRPr lang="en-GB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6864827" y="1872023"/>
          <a:ext cx="1995394" cy="3771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1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9134"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6003fc</a:t>
                      </a:r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pattFill prst="wdDnDiag">
                      <a:fgClr>
                        <a:srgbClr val="00B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600400</a:t>
                      </a:r>
                      <a:endParaRPr lang="ko-KR" altLang="en-US" sz="1050" dirty="0">
                        <a:solidFill>
                          <a:srgbClr val="00B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pattFill prst="wdDnDiag">
                      <a:fgClr>
                        <a:srgbClr val="00B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600404</a:t>
                      </a:r>
                      <a:endParaRPr lang="ko-KR" altLang="en-US" sz="1050" dirty="0">
                        <a:solidFill>
                          <a:srgbClr val="00B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pattFill prst="wdDnDiag">
                      <a:fgClr>
                        <a:srgbClr val="00B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solidFill>
                          <a:srgbClr val="00B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pattFill prst="wdDnDiag">
                      <a:fgClr>
                        <a:srgbClr val="00B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solidFill>
                          <a:srgbClr val="00B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pattFill prst="wdDnDiag">
                      <a:fgClr>
                        <a:srgbClr val="00B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6007fc</a:t>
                      </a:r>
                      <a:endParaRPr lang="ko-KR" altLang="en-US" sz="1050" dirty="0">
                        <a:solidFill>
                          <a:srgbClr val="00B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pattFill prst="wdDnDiag">
                      <a:fgClr>
                        <a:srgbClr val="00B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600800</a:t>
                      </a:r>
                      <a:endParaRPr lang="ko-KR" altLang="en-US" sz="1050" dirty="0">
                        <a:solidFill>
                          <a:srgbClr val="00B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pattFill prst="wdDnDiag">
                      <a:fgClr>
                        <a:srgbClr val="00B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600804</a:t>
                      </a:r>
                      <a:endParaRPr lang="ko-KR" altLang="en-US" sz="1050" dirty="0">
                        <a:solidFill>
                          <a:srgbClr val="00B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pattFill prst="wdDnDiag">
                      <a:fgClr>
                        <a:srgbClr val="00B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rgbClr val="00B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pattFill prst="wdDnDiag">
                      <a:fgClr>
                        <a:srgbClr val="00B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rgbClr val="00B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pattFill prst="wdDnDiag">
                      <a:fgClr>
                        <a:srgbClr val="00B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600bfc</a:t>
                      </a:r>
                      <a:endParaRPr lang="ko-KR" altLang="en-US" sz="1050" dirty="0">
                        <a:solidFill>
                          <a:srgbClr val="00B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600c00</a:t>
                      </a:r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600c04</a:t>
                      </a:r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cxnSp>
        <p:nvCxnSpPr>
          <p:cNvPr id="13" name="구부러진 연결선 12"/>
          <p:cNvCxnSpPr>
            <a:stCxn id="21" idx="3"/>
            <a:endCxn id="31" idx="1"/>
          </p:cNvCxnSpPr>
          <p:nvPr/>
        </p:nvCxnSpPr>
        <p:spPr bwMode="auto">
          <a:xfrm flipV="1">
            <a:off x="5945917" y="2502602"/>
            <a:ext cx="918910" cy="1221305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직사각형 30"/>
          <p:cNvSpPr/>
          <p:nvPr/>
        </p:nvSpPr>
        <p:spPr bwMode="auto">
          <a:xfrm>
            <a:off x="6864827" y="2381066"/>
            <a:ext cx="176529" cy="243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72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661865" y="5574678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endParaRPr lang="ko-KR" alt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61865" y="2165875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endParaRPr lang="ko-KR" alt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61865" y="156424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endParaRPr lang="ko-KR" alt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61865" y="3570018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endParaRPr lang="ko-KR" alt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Dynamic Memory Allocation in C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83803" y="1375759"/>
            <a:ext cx="5053883" cy="4954306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90000" tIns="46800" rIns="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void foo(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n=256,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m=256)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, *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Allocate a block memory to hold </a:t>
            </a:r>
            <a:r>
              <a:rPr lang="en-GB" sz="1400" b="1" i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GB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integers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p = (</a:t>
            </a:r>
            <a:r>
              <a:rPr lang="en-GB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*) </a:t>
            </a:r>
            <a:r>
              <a:rPr lang="en-GB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(n * </a:t>
            </a:r>
            <a:r>
              <a:rPr lang="en-GB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 = 1024);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if (p == NULL) { … }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// initialize array</a:t>
            </a:r>
            <a:br>
              <a:rPr lang="en-GB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</a:t>
            </a:r>
            <a:r>
              <a:rPr lang="en-GB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GB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&lt;n; </a:t>
            </a:r>
            <a:r>
              <a:rPr lang="en-GB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p[</a:t>
            </a:r>
            <a:r>
              <a:rPr lang="en-GB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GB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ko-KR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resize array to hold </a:t>
            </a:r>
            <a:r>
              <a:rPr lang="en-GB" altLang="ko-KR" sz="14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n+m</a:t>
            </a:r>
            <a:r>
              <a:rPr lang="en-GB" altLang="ko-KR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integers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p = (</a:t>
            </a:r>
            <a:r>
              <a:rPr lang="en-GB" altLang="ko-KR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*)</a:t>
            </a:r>
            <a:r>
              <a:rPr lang="en-GB" altLang="ko-KR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realloc</a:t>
            </a:r>
            <a:r>
              <a:rPr lang="en-GB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(p, (</a:t>
            </a:r>
            <a:r>
              <a:rPr lang="en-GB" altLang="ko-KR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n+m</a:t>
            </a:r>
            <a:r>
              <a:rPr lang="en-GB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)*</a:t>
            </a:r>
            <a:r>
              <a:rPr lang="en-GB" altLang="ko-KR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GB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altLang="ko-KR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 = 2048);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if (p == NULL) { … }</a:t>
            </a:r>
            <a:br>
              <a:rPr lang="en-GB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ko-K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// initialize rest of array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</a:t>
            </a:r>
            <a:r>
              <a:rPr lang="en-GB" altLang="ko-K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ko-K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=n; </a:t>
            </a:r>
            <a:r>
              <a:rPr lang="en-GB" altLang="ko-K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ko-K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altLang="ko-K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n+m</a:t>
            </a:r>
            <a:r>
              <a:rPr lang="en-GB" altLang="ko-K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altLang="ko-K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ko-K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p[</a:t>
            </a:r>
            <a:r>
              <a:rPr lang="en-GB" altLang="ko-K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ko-K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GB" altLang="ko-K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ko-K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GB" altLang="ko-K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print arrays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</a:t>
            </a:r>
            <a:r>
              <a:rPr lang="en-GB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GB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n+m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</a:t>
            </a:r>
            <a:r>
              <a:rPr lang="en-GB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(“%d\n”, [</a:t>
            </a:r>
            <a:r>
              <a:rPr lang="en-GB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announce that we do not use the memory …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free(p);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sz="14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 = NULL;</a:t>
            </a:r>
            <a:endParaRPr lang="en-GB" sz="1400" b="1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5661956" y="1375759"/>
            <a:ext cx="428721" cy="4751815"/>
          </a:xfrm>
          <a:prstGeom prst="rect">
            <a:avLst/>
          </a:prstGeom>
          <a:noFill/>
          <a:ln w="12600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GB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</a:t>
            </a:r>
            <a:br>
              <a:rPr lang="en-GB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GB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ko-KR" sz="1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sz="1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GB" altLang="ko-K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altLang="ko-K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ko-K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GB" altLang="ko-K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sz="1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endParaRPr lang="en-GB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6864827" y="1872023"/>
          <a:ext cx="1995394" cy="3771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1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9134"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6003fc</a:t>
                      </a:r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600400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600404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6007fc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600800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600804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600bfc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600c00</a:t>
                      </a:r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600c04</a:t>
                      </a:r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cxnSp>
        <p:nvCxnSpPr>
          <p:cNvPr id="13" name="구부러진 연결선 12"/>
          <p:cNvCxnSpPr>
            <a:stCxn id="24" idx="3"/>
            <a:endCxn id="31" idx="1"/>
          </p:cNvCxnSpPr>
          <p:nvPr/>
        </p:nvCxnSpPr>
        <p:spPr bwMode="auto">
          <a:xfrm flipV="1">
            <a:off x="5945917" y="2502602"/>
            <a:ext cx="918910" cy="3225965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직사각형 30"/>
          <p:cNvSpPr/>
          <p:nvPr/>
        </p:nvSpPr>
        <p:spPr bwMode="auto">
          <a:xfrm>
            <a:off x="6864827" y="2381066"/>
            <a:ext cx="176529" cy="243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2427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661865" y="5779466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endParaRPr lang="ko-KR" alt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61865" y="2165875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endParaRPr lang="ko-KR" alt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61865" y="156424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endParaRPr lang="ko-KR" alt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61865" y="3570018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endParaRPr lang="ko-KR" alt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Dynamic Memory Allocation in C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83803" y="1375759"/>
            <a:ext cx="5053883" cy="4954306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90000" tIns="46800" rIns="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void foo(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n=256,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m=256)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, *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Allocate a block memory to hold </a:t>
            </a:r>
            <a:r>
              <a:rPr lang="en-GB" sz="1400" b="1" i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GB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integers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p = (</a:t>
            </a:r>
            <a:r>
              <a:rPr lang="en-GB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*) </a:t>
            </a:r>
            <a:r>
              <a:rPr lang="en-GB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(n * </a:t>
            </a:r>
            <a:r>
              <a:rPr lang="en-GB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 = 1024);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if (p == NULL) { … }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// initialize array</a:t>
            </a:r>
            <a:br>
              <a:rPr lang="en-GB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</a:t>
            </a:r>
            <a:r>
              <a:rPr lang="en-GB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GB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&lt;n; </a:t>
            </a:r>
            <a:r>
              <a:rPr lang="en-GB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p[</a:t>
            </a:r>
            <a:r>
              <a:rPr lang="en-GB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GB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ko-KR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resize array to hold </a:t>
            </a:r>
            <a:r>
              <a:rPr lang="en-GB" altLang="ko-KR" sz="14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n+m</a:t>
            </a:r>
            <a:r>
              <a:rPr lang="en-GB" altLang="ko-KR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integers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p = (</a:t>
            </a:r>
            <a:r>
              <a:rPr lang="en-GB" altLang="ko-KR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*)</a:t>
            </a:r>
            <a:r>
              <a:rPr lang="en-GB" altLang="ko-KR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realloc</a:t>
            </a:r>
            <a:r>
              <a:rPr lang="en-GB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(p, (</a:t>
            </a:r>
            <a:r>
              <a:rPr lang="en-GB" altLang="ko-KR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n+m</a:t>
            </a:r>
            <a:r>
              <a:rPr lang="en-GB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)*</a:t>
            </a:r>
            <a:r>
              <a:rPr lang="en-GB" altLang="ko-KR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GB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altLang="ko-KR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 = 2048);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if (p == NULL) { … }</a:t>
            </a:r>
            <a:br>
              <a:rPr lang="en-GB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ko-K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// initialize rest of array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</a:t>
            </a:r>
            <a:r>
              <a:rPr lang="en-GB" altLang="ko-K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ko-K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=n; </a:t>
            </a:r>
            <a:r>
              <a:rPr lang="en-GB" altLang="ko-K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ko-K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altLang="ko-K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n+m</a:t>
            </a:r>
            <a:r>
              <a:rPr lang="en-GB" altLang="ko-K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altLang="ko-K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ko-K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p[</a:t>
            </a:r>
            <a:r>
              <a:rPr lang="en-GB" altLang="ko-K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ko-K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GB" altLang="ko-K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ko-K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GB" altLang="ko-K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print arrays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</a:t>
            </a:r>
            <a:r>
              <a:rPr lang="en-GB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GB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n+m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</a:t>
            </a:r>
            <a:r>
              <a:rPr lang="en-GB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(“%d\n”, [</a:t>
            </a:r>
            <a:r>
              <a:rPr lang="en-GB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announce that we do not use the memory …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free(p);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sz="1400" b="1" dirty="0">
                <a:solidFill>
                  <a:srgbClr val="B88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 = NULL;</a:t>
            </a:r>
            <a:endParaRPr lang="en-GB" sz="1400" b="1" dirty="0">
              <a:solidFill>
                <a:srgbClr val="B88C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5661956" y="1375759"/>
            <a:ext cx="428721" cy="4751815"/>
          </a:xfrm>
          <a:prstGeom prst="rect">
            <a:avLst/>
          </a:prstGeom>
          <a:noFill/>
          <a:ln w="12600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GB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</a:t>
            </a:r>
            <a:br>
              <a:rPr lang="en-GB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GB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ko-KR" sz="1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sz="1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GB" altLang="ko-K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altLang="ko-K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ko-K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GB" altLang="ko-K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sz="14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endParaRPr lang="en-GB" sz="1400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6864827" y="1872023"/>
          <a:ext cx="1995394" cy="3771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1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9134"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6003fc</a:t>
                      </a:r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600400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600404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6007fc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600800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600804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600bfc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600c00</a:t>
                      </a:r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600c04</a:t>
                      </a:r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9134"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cxnSp>
        <p:nvCxnSpPr>
          <p:cNvPr id="13" name="구부러진 연결선 12"/>
          <p:cNvCxnSpPr>
            <a:stCxn id="24" idx="3"/>
            <a:endCxn id="15" idx="1"/>
          </p:cNvCxnSpPr>
          <p:nvPr/>
        </p:nvCxnSpPr>
        <p:spPr bwMode="auto">
          <a:xfrm>
            <a:off x="5945917" y="5933355"/>
            <a:ext cx="569030" cy="11502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직사각형 30"/>
          <p:cNvSpPr/>
          <p:nvPr/>
        </p:nvSpPr>
        <p:spPr bwMode="auto">
          <a:xfrm>
            <a:off x="6864827" y="2381066"/>
            <a:ext cx="176529" cy="2430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14947" y="5894486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0 (NULL)</a:t>
            </a:r>
            <a:endParaRPr lang="ko-KR" alt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2531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9300" name="Rectangle 4">
            <a:extLst>
              <a:ext uri="{FF2B5EF4-FFF2-40B4-BE49-F238E27FC236}">
                <a16:creationId xmlns:a16="http://schemas.microsoft.com/office/drawing/2014/main" id="{96E2EFAF-BB50-4020-B8D8-9D002BED71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latin typeface="Courier New" pitchFamily="49" charset="0"/>
                <a:ea typeface="굴림" charset="-127"/>
                <a:cs typeface="Courier New" pitchFamily="49" charset="0"/>
              </a:rPr>
              <a:t>malloc()</a:t>
            </a:r>
            <a:r>
              <a:rPr lang="en-US" altLang="ko-KR">
                <a:ea typeface="굴림" charset="-127"/>
              </a:rPr>
              <a:t> and </a:t>
            </a:r>
            <a:r>
              <a:rPr lang="en-US" altLang="ko-KR">
                <a:latin typeface="Courier New" pitchFamily="49" charset="0"/>
                <a:ea typeface="굴림" charset="-127"/>
                <a:cs typeface="Courier New" pitchFamily="49" charset="0"/>
              </a:rPr>
              <a:t>free()</a:t>
            </a:r>
            <a:r>
              <a:rPr lang="en-US" altLang="ko-KR">
                <a:ea typeface="굴림" charset="-127"/>
                <a:cs typeface="Courier New" pitchFamily="49" charset="0"/>
              </a:rPr>
              <a:t> Challenges</a:t>
            </a:r>
          </a:p>
        </p:txBody>
      </p:sp>
      <p:sp>
        <p:nvSpPr>
          <p:cNvPr id="2359301" name="Rectangle 5">
            <a:extLst>
              <a:ext uri="{FF2B5EF4-FFF2-40B4-BE49-F238E27FC236}">
                <a16:creationId xmlns:a16="http://schemas.microsoft.com/office/drawing/2014/main" id="{D5720B59-874D-416A-B9BA-DE2D07E97D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458200" cy="1524000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malloc()</a:t>
            </a:r>
            <a:r>
              <a:rPr lang="en-US" altLang="ko-KR" dirty="0">
                <a:ea typeface="굴림" charset="-127"/>
              </a:rPr>
              <a:t> may ask for arbitrary number of bytes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Memory may be allocated &amp; freed in different order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Cannot reorder requests to improve performance</a:t>
            </a:r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29D1D447-60CB-4EA8-BF73-C63789010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buChar char="•"/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fld id="{E6B66257-D253-4683-94FA-C591FB41460E}" type="slidenum">
              <a:rPr lang="en-US" altLang="ko-KR" smtClean="0"/>
              <a:pPr eaLnBrk="1" hangingPunct="1"/>
              <a:t>16</a:t>
            </a:fld>
            <a:endParaRPr lang="en-US" altLang="ko-KR" sz="1200">
              <a:solidFill>
                <a:srgbClr val="898989"/>
              </a:solidFill>
            </a:endParaRPr>
          </a:p>
        </p:txBody>
      </p:sp>
      <p:sp>
        <p:nvSpPr>
          <p:cNvPr id="13317" name="Text Box 6">
            <a:extLst>
              <a:ext uri="{FF2B5EF4-FFF2-40B4-BE49-F238E27FC236}">
                <a16:creationId xmlns:a16="http://schemas.microsoft.com/office/drawing/2014/main" id="{0BC4D07A-1778-4039-ADF6-DFFE638093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12856" y="2498974"/>
            <a:ext cx="4114800" cy="323165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50" charset="-127"/>
              </a:rPr>
              <a:t>char *p1 = malloc(3);</a:t>
            </a:r>
          </a:p>
          <a:p>
            <a:pPr eaLnBrk="1" hangingPunct="1">
              <a:buFontTx/>
              <a:buNone/>
            </a:pP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50" charset="-127"/>
              </a:rPr>
              <a:t>char *p2 = malloc(1);</a:t>
            </a:r>
          </a:p>
          <a:p>
            <a:pPr eaLnBrk="1" hangingPunct="1">
              <a:buFontTx/>
              <a:buNone/>
            </a:pP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50" charset="-127"/>
              </a:rPr>
              <a:t>char *p3 = malloc(4);</a:t>
            </a:r>
          </a:p>
          <a:p>
            <a:pPr eaLnBrk="1" hangingPunct="1">
              <a:buFontTx/>
              <a:buNone/>
            </a:pP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50" charset="-127"/>
              </a:rPr>
              <a:t>free(p2);</a:t>
            </a:r>
          </a:p>
          <a:p>
            <a:pPr eaLnBrk="1" hangingPunct="1">
              <a:buFontTx/>
              <a:buNone/>
            </a:pP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50" charset="-127"/>
              </a:rPr>
              <a:t>char *p4 = malloc(6);</a:t>
            </a:r>
          </a:p>
          <a:p>
            <a:pPr eaLnBrk="1" hangingPunct="1">
              <a:buFontTx/>
              <a:buNone/>
            </a:pP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50" charset="-127"/>
              </a:rPr>
              <a:t>free(p3);</a:t>
            </a:r>
          </a:p>
          <a:p>
            <a:pPr eaLnBrk="1" hangingPunct="1">
              <a:buFontTx/>
              <a:buNone/>
            </a:pP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50" charset="-127"/>
              </a:rPr>
              <a:t>char *p5 = malloc(2);</a:t>
            </a:r>
          </a:p>
          <a:p>
            <a:pPr eaLnBrk="1" hangingPunct="1">
              <a:buFontTx/>
              <a:buNone/>
            </a:pP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50" charset="-127"/>
              </a:rPr>
              <a:t>free(p1);</a:t>
            </a:r>
          </a:p>
          <a:p>
            <a:pPr eaLnBrk="1" hangingPunct="1">
              <a:buFontTx/>
              <a:buNone/>
            </a:pP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50" charset="-127"/>
              </a:rPr>
              <a:t>free(p4);</a:t>
            </a:r>
          </a:p>
          <a:p>
            <a:pPr eaLnBrk="1" hangingPunct="1">
              <a:buFontTx/>
              <a:buNone/>
            </a:pP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50" charset="-127"/>
              </a:rPr>
              <a:t>free(p5);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>
            <a:extLst>
              <a:ext uri="{FF2B5EF4-FFF2-40B4-BE49-F238E27FC236}">
                <a16:creationId xmlns:a16="http://schemas.microsoft.com/office/drawing/2014/main" id="{D4626727-33D4-4295-A692-5010FFAA7E93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Heap: Dynamic Memory</a:t>
            </a:r>
          </a:p>
        </p:txBody>
      </p:sp>
      <p:sp>
        <p:nvSpPr>
          <p:cNvPr id="14339" name="Rectangle 4">
            <a:extLst>
              <a:ext uri="{FF2B5EF4-FFF2-40B4-BE49-F238E27FC236}">
                <a16:creationId xmlns:a16="http://schemas.microsoft.com/office/drawing/2014/main" id="{A2DEFE77-2684-4A17-A7C8-279F5E5B6FF8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   </a:t>
            </a:r>
            <a:r>
              <a:rPr lang="en-US" altLang="ko-KR" sz="2000" b="1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#include &lt;stdlib.h&gt;</a:t>
            </a:r>
            <a:br>
              <a:rPr lang="en-US" altLang="ko-KR" sz="2000" b="1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</a:br>
            <a:r>
              <a:rPr lang="en-US" altLang="ko-KR" sz="2000" b="1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void *malloc(size_t size);</a:t>
            </a:r>
            <a:br>
              <a:rPr lang="en-US" altLang="ko-KR" sz="2000" b="1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</a:br>
            <a:r>
              <a:rPr lang="en-US" altLang="ko-KR" sz="2000" b="1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void free(void *ptr);</a:t>
            </a:r>
          </a:p>
        </p:txBody>
      </p:sp>
      <p:sp>
        <p:nvSpPr>
          <p:cNvPr id="22" name="슬라이드 번호 개체 틀 3">
            <a:extLst>
              <a:ext uri="{FF2B5EF4-FFF2-40B4-BE49-F238E27FC236}">
                <a16:creationId xmlns:a16="http://schemas.microsoft.com/office/drawing/2014/main" id="{75855637-F892-470F-86BB-472DB31C3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buChar char="•"/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fld id="{E6B66257-D253-4683-94FA-C591FB41460E}" type="slidenum">
              <a:rPr lang="en-US" altLang="ko-KR" smtClean="0"/>
              <a:pPr eaLnBrk="1" hangingPunct="1"/>
              <a:t>17</a:t>
            </a:fld>
            <a:endParaRPr lang="en-US" altLang="ko-KR" sz="1200">
              <a:solidFill>
                <a:srgbClr val="898989"/>
              </a:solidFill>
            </a:endParaRPr>
          </a:p>
        </p:txBody>
      </p:sp>
      <p:sp>
        <p:nvSpPr>
          <p:cNvPr id="14341" name="Freeform 2">
            <a:extLst>
              <a:ext uri="{FF2B5EF4-FFF2-40B4-BE49-F238E27FC236}">
                <a16:creationId xmlns:a16="http://schemas.microsoft.com/office/drawing/2014/main" id="{849B2B5C-8C60-49FE-AD2B-762E769E1A24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562600" y="3048000"/>
            <a:ext cx="838200" cy="2835275"/>
          </a:xfrm>
          <a:custGeom>
            <a:avLst/>
            <a:gdLst>
              <a:gd name="T0" fmla="*/ 0 w 528"/>
              <a:gd name="T1" fmla="*/ 2147483647 h 1738"/>
              <a:gd name="T2" fmla="*/ 2147483647 w 528"/>
              <a:gd name="T3" fmla="*/ 2147483647 h 1738"/>
              <a:gd name="T4" fmla="*/ 2147483647 w 528"/>
              <a:gd name="T5" fmla="*/ 2147483647 h 1738"/>
              <a:gd name="T6" fmla="*/ 2147483647 w 528"/>
              <a:gd name="T7" fmla="*/ 2147483647 h 1738"/>
              <a:gd name="T8" fmla="*/ 2147483647 w 528"/>
              <a:gd name="T9" fmla="*/ 2147483647 h 1738"/>
              <a:gd name="T10" fmla="*/ 2147483647 w 528"/>
              <a:gd name="T11" fmla="*/ 0 h 1738"/>
              <a:gd name="T12" fmla="*/ 0 w 528"/>
              <a:gd name="T13" fmla="*/ 0 h 1738"/>
              <a:gd name="T14" fmla="*/ 0 w 528"/>
              <a:gd name="T15" fmla="*/ 2147483647 h 173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28"/>
              <a:gd name="T25" fmla="*/ 0 h 1738"/>
              <a:gd name="T26" fmla="*/ 528 w 528"/>
              <a:gd name="T27" fmla="*/ 1738 h 173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28" h="1738">
                <a:moveTo>
                  <a:pt x="0" y="1728"/>
                </a:moveTo>
                <a:lnTo>
                  <a:pt x="149" y="1691"/>
                </a:lnTo>
                <a:lnTo>
                  <a:pt x="284" y="1738"/>
                </a:lnTo>
                <a:lnTo>
                  <a:pt x="390" y="1674"/>
                </a:lnTo>
                <a:lnTo>
                  <a:pt x="528" y="1728"/>
                </a:lnTo>
                <a:lnTo>
                  <a:pt x="528" y="0"/>
                </a:lnTo>
                <a:lnTo>
                  <a:pt x="0" y="0"/>
                </a:lnTo>
                <a:lnTo>
                  <a:pt x="0" y="1728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2" name="Rectangle 5">
            <a:extLst>
              <a:ext uri="{FF2B5EF4-FFF2-40B4-BE49-F238E27FC236}">
                <a16:creationId xmlns:a16="http://schemas.microsoft.com/office/drawing/2014/main" id="{5805874F-1567-4592-9EA5-18A37BCCF4C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934200" y="2438400"/>
            <a:ext cx="1752600" cy="41148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endParaRPr lang="ko-KR" altLang="ko-KR">
              <a:solidFill>
                <a:schemeClr val="accent2"/>
              </a:solidFill>
            </a:endParaRPr>
          </a:p>
        </p:txBody>
      </p:sp>
      <p:sp>
        <p:nvSpPr>
          <p:cNvPr id="14343" name="Text Box 6">
            <a:extLst>
              <a:ext uri="{FF2B5EF4-FFF2-40B4-BE49-F238E27FC236}">
                <a16:creationId xmlns:a16="http://schemas.microsoft.com/office/drawing/2014/main" id="{65F42A5D-3C0B-4207-892A-470744BB500B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629400" y="2300288"/>
            <a:ext cx="320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ko-KR" sz="1800" b="1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14344" name="Text Box 7">
            <a:extLst>
              <a:ext uri="{FF2B5EF4-FFF2-40B4-BE49-F238E27FC236}">
                <a16:creationId xmlns:a16="http://schemas.microsoft.com/office/drawing/2014/main" id="{1E0CBD7E-EBD4-468F-AD1F-CD641E26FF1B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384800" y="6324600"/>
            <a:ext cx="155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ko-KR" sz="1800" b="1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0xffffffff</a:t>
            </a:r>
          </a:p>
        </p:txBody>
      </p:sp>
      <p:sp>
        <p:nvSpPr>
          <p:cNvPr id="14345" name="Line 8">
            <a:extLst>
              <a:ext uri="{FF2B5EF4-FFF2-40B4-BE49-F238E27FC236}">
                <a16:creationId xmlns:a16="http://schemas.microsoft.com/office/drawing/2014/main" id="{81496C22-79B7-4E58-837A-42CA6B6826F9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934200" y="5867400"/>
            <a:ext cx="1752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6" name="Line 9">
            <a:extLst>
              <a:ext uri="{FF2B5EF4-FFF2-40B4-BE49-F238E27FC236}">
                <a16:creationId xmlns:a16="http://schemas.microsoft.com/office/drawing/2014/main" id="{58AC69D1-DD0A-4C29-A888-1A982FA7CC4F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6934200" y="4572000"/>
            <a:ext cx="1752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7" name="Line 12">
            <a:extLst>
              <a:ext uri="{FF2B5EF4-FFF2-40B4-BE49-F238E27FC236}">
                <a16:creationId xmlns:a16="http://schemas.microsoft.com/office/drawing/2014/main" id="{728FD2C1-7173-46F6-ADE1-21DC9EDA77A4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6934200" y="3810000"/>
            <a:ext cx="1752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8" name="Text Box 16">
            <a:extLst>
              <a:ext uri="{FF2B5EF4-FFF2-40B4-BE49-F238E27FC236}">
                <a16:creationId xmlns:a16="http://schemas.microsoft.com/office/drawing/2014/main" id="{5B87C7BF-E0C4-4FC4-B60B-E495A897208D}"/>
              </a:ext>
            </a:extLst>
          </p:cNvPr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327900" y="5957888"/>
            <a:ext cx="755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Stack</a:t>
            </a:r>
          </a:p>
        </p:txBody>
      </p:sp>
      <p:sp>
        <p:nvSpPr>
          <p:cNvPr id="14349" name="Line 17">
            <a:extLst>
              <a:ext uri="{FF2B5EF4-FFF2-40B4-BE49-F238E27FC236}">
                <a16:creationId xmlns:a16="http://schemas.microsoft.com/office/drawing/2014/main" id="{9B00A10D-65C9-4259-B7F1-36BDB9D58AC5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7772400" y="4572000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50" name="Line 18">
            <a:extLst>
              <a:ext uri="{FF2B5EF4-FFF2-40B4-BE49-F238E27FC236}">
                <a16:creationId xmlns:a16="http://schemas.microsoft.com/office/drawing/2014/main" id="{3AFF97B0-1D78-4932-914F-943888B4E179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7772400" y="5562600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51" name="Text Box 19">
            <a:extLst>
              <a:ext uri="{FF2B5EF4-FFF2-40B4-BE49-F238E27FC236}">
                <a16:creationId xmlns:a16="http://schemas.microsoft.com/office/drawing/2014/main" id="{5E2AA848-A777-4918-BA2E-D6C6957E5A41}"/>
              </a:ext>
            </a:extLst>
          </p:cNvPr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477000" y="3352800"/>
            <a:ext cx="366713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 sz="9600">
                <a:latin typeface="Courier New" panose="02070309020205020404" pitchFamily="49" charset="0"/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14352" name="Text Box 20">
            <a:extLst>
              <a:ext uri="{FF2B5EF4-FFF2-40B4-BE49-F238E27FC236}">
                <a16:creationId xmlns:a16="http://schemas.microsoft.com/office/drawing/2014/main" id="{2BC5C9E5-188F-44B6-B85B-8DB4B582BC88}"/>
              </a:ext>
            </a:extLst>
          </p:cNvPr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486400" y="2590800"/>
            <a:ext cx="912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</a:rPr>
              <a:t>Heap</a:t>
            </a:r>
          </a:p>
        </p:txBody>
      </p:sp>
      <p:sp>
        <p:nvSpPr>
          <p:cNvPr id="14353" name="Text Box 21">
            <a:extLst>
              <a:ext uri="{FF2B5EF4-FFF2-40B4-BE49-F238E27FC236}">
                <a16:creationId xmlns:a16="http://schemas.microsoft.com/office/drawing/2014/main" id="{34F6DD6A-1288-495E-969F-DFF867B72F24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340600" y="3976688"/>
            <a:ext cx="730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Heap</a:t>
            </a:r>
          </a:p>
        </p:txBody>
      </p:sp>
      <p:sp>
        <p:nvSpPr>
          <p:cNvPr id="14354" name="Text Box 22">
            <a:extLst>
              <a:ext uri="{FF2B5EF4-FFF2-40B4-BE49-F238E27FC236}">
                <a16:creationId xmlns:a16="http://schemas.microsoft.com/office/drawing/2014/main" id="{0F435C07-1A5C-4368-8DF5-615CED65D5C2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990600" y="2971800"/>
            <a:ext cx="31242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50" charset="-127"/>
              </a:rPr>
              <a:t>char *p1 = malloc(3);</a:t>
            </a:r>
          </a:p>
          <a:p>
            <a:pPr eaLnBrk="1" hangingPunct="1">
              <a:buFontTx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50" charset="-127"/>
              </a:rPr>
              <a:t>char *p2 = malloc(1);</a:t>
            </a:r>
          </a:p>
          <a:p>
            <a:pPr eaLnBrk="1" hangingPunct="1">
              <a:buFontTx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50" charset="-127"/>
              </a:rPr>
              <a:t>char *p3 = malloc(4);</a:t>
            </a:r>
          </a:p>
          <a:p>
            <a:pPr eaLnBrk="1" hangingPunct="1">
              <a:buFontTx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50" charset="-127"/>
              </a:rPr>
              <a:t>free(p2);</a:t>
            </a:r>
          </a:p>
          <a:p>
            <a:pPr eaLnBrk="1" hangingPunct="1">
              <a:buFontTx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50" charset="-127"/>
              </a:rPr>
              <a:t>char *p4 = malloc(6);</a:t>
            </a:r>
          </a:p>
          <a:p>
            <a:pPr eaLnBrk="1" hangingPunct="1">
              <a:buFontTx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50" charset="-127"/>
              </a:rPr>
              <a:t>free(p3);</a:t>
            </a:r>
          </a:p>
          <a:p>
            <a:pPr eaLnBrk="1" hangingPunct="1">
              <a:buFontTx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50" charset="-127"/>
              </a:rPr>
              <a:t>char *p5 = malloc(2);</a:t>
            </a:r>
          </a:p>
          <a:p>
            <a:pPr eaLnBrk="1" hangingPunct="1">
              <a:buFontTx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50" charset="-127"/>
              </a:rPr>
              <a:t>free(p1);</a:t>
            </a:r>
          </a:p>
          <a:p>
            <a:pPr eaLnBrk="1" hangingPunct="1">
              <a:buFontTx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50" charset="-127"/>
              </a:rPr>
              <a:t>free(p4);</a:t>
            </a:r>
          </a:p>
          <a:p>
            <a:pPr eaLnBrk="1" hangingPunct="1">
              <a:buFontTx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50" charset="-127"/>
              </a:rPr>
              <a:t>free(p5);</a:t>
            </a:r>
          </a:p>
        </p:txBody>
      </p:sp>
      <p:sp>
        <p:nvSpPr>
          <p:cNvPr id="14355" name="Rectangle 23">
            <a:extLst>
              <a:ext uri="{FF2B5EF4-FFF2-40B4-BE49-F238E27FC236}">
                <a16:creationId xmlns:a16="http://schemas.microsoft.com/office/drawing/2014/main" id="{97E69679-CECB-480D-9855-F60D57BAA1E3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562600" y="3048000"/>
            <a:ext cx="8382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4356" name="Text Box 24">
            <a:extLst>
              <a:ext uri="{FF2B5EF4-FFF2-40B4-BE49-F238E27FC236}">
                <a16:creationId xmlns:a16="http://schemas.microsoft.com/office/drawing/2014/main" id="{343E7279-470C-4C64-9D3A-57EB8B84952F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4800600" y="28336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p1</a:t>
            </a:r>
          </a:p>
        </p:txBody>
      </p:sp>
      <p:sp>
        <p:nvSpPr>
          <p:cNvPr id="14357" name="Line 25">
            <a:extLst>
              <a:ext uri="{FF2B5EF4-FFF2-40B4-BE49-F238E27FC236}">
                <a16:creationId xmlns:a16="http://schemas.microsoft.com/office/drawing/2014/main" id="{E298C41A-0F61-48D0-A35E-D0096FA6EB4E}"/>
              </a:ext>
            </a:extLst>
          </p:cNvPr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5181600" y="3048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58" name="AutoShape 26">
            <a:extLst>
              <a:ext uri="{FF2B5EF4-FFF2-40B4-BE49-F238E27FC236}">
                <a16:creationId xmlns:a16="http://schemas.microsoft.com/office/drawing/2014/main" id="{4B2CE577-0EAE-474F-88C9-6BF67B644851}"/>
              </a:ext>
            </a:extLst>
          </p:cNvPr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685800" y="30480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>
            <a:extLst>
              <a:ext uri="{FF2B5EF4-FFF2-40B4-BE49-F238E27FC236}">
                <a16:creationId xmlns:a16="http://schemas.microsoft.com/office/drawing/2014/main" id="{C46F49CE-DE9C-4ED9-A14A-273FA1CA807A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Heap: Dynamic Memory</a:t>
            </a:r>
          </a:p>
        </p:txBody>
      </p:sp>
      <p:sp>
        <p:nvSpPr>
          <p:cNvPr id="15363" name="Rectangle 4">
            <a:extLst>
              <a:ext uri="{FF2B5EF4-FFF2-40B4-BE49-F238E27FC236}">
                <a16:creationId xmlns:a16="http://schemas.microsoft.com/office/drawing/2014/main" id="{28076842-F228-4D0C-85F7-273AA5C1572B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   </a:t>
            </a:r>
            <a:r>
              <a:rPr lang="en-US" altLang="ko-KR" sz="2000" b="1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#include &lt;stdlib.h&gt;</a:t>
            </a:r>
            <a:br>
              <a:rPr lang="en-US" altLang="ko-KR" sz="2000" b="1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</a:br>
            <a:r>
              <a:rPr lang="en-US" altLang="ko-KR" sz="2000" b="1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void *malloc(size_t size);</a:t>
            </a:r>
            <a:br>
              <a:rPr lang="en-US" altLang="ko-KR" sz="2000" b="1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</a:br>
            <a:r>
              <a:rPr lang="en-US" altLang="ko-KR" sz="2000" b="1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void free(void *ptr);</a:t>
            </a:r>
          </a:p>
        </p:txBody>
      </p:sp>
      <p:sp>
        <p:nvSpPr>
          <p:cNvPr id="26" name="슬라이드 번호 개체 틀 3">
            <a:extLst>
              <a:ext uri="{FF2B5EF4-FFF2-40B4-BE49-F238E27FC236}">
                <a16:creationId xmlns:a16="http://schemas.microsoft.com/office/drawing/2014/main" id="{E8019672-A3F9-4D5B-8197-0D5E49B7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buChar char="•"/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fld id="{E6B66257-D253-4683-94FA-C591FB41460E}" type="slidenum">
              <a:rPr lang="en-US" altLang="ko-KR" smtClean="0"/>
              <a:pPr eaLnBrk="1" hangingPunct="1"/>
              <a:t>18</a:t>
            </a:fld>
            <a:endParaRPr lang="en-US" altLang="ko-KR" sz="1200">
              <a:solidFill>
                <a:srgbClr val="898989"/>
              </a:solidFill>
            </a:endParaRPr>
          </a:p>
        </p:txBody>
      </p:sp>
      <p:sp>
        <p:nvSpPr>
          <p:cNvPr id="15365" name="Freeform 2">
            <a:extLst>
              <a:ext uri="{FF2B5EF4-FFF2-40B4-BE49-F238E27FC236}">
                <a16:creationId xmlns:a16="http://schemas.microsoft.com/office/drawing/2014/main" id="{313AA7D5-E40D-48BB-B42F-B2ABE0E176A1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562600" y="3048000"/>
            <a:ext cx="838200" cy="2835275"/>
          </a:xfrm>
          <a:custGeom>
            <a:avLst/>
            <a:gdLst>
              <a:gd name="T0" fmla="*/ 0 w 528"/>
              <a:gd name="T1" fmla="*/ 2147483647 h 1738"/>
              <a:gd name="T2" fmla="*/ 2147483647 w 528"/>
              <a:gd name="T3" fmla="*/ 2147483647 h 1738"/>
              <a:gd name="T4" fmla="*/ 2147483647 w 528"/>
              <a:gd name="T5" fmla="*/ 2147483647 h 1738"/>
              <a:gd name="T6" fmla="*/ 2147483647 w 528"/>
              <a:gd name="T7" fmla="*/ 2147483647 h 1738"/>
              <a:gd name="T8" fmla="*/ 2147483647 w 528"/>
              <a:gd name="T9" fmla="*/ 2147483647 h 1738"/>
              <a:gd name="T10" fmla="*/ 2147483647 w 528"/>
              <a:gd name="T11" fmla="*/ 0 h 1738"/>
              <a:gd name="T12" fmla="*/ 0 w 528"/>
              <a:gd name="T13" fmla="*/ 0 h 1738"/>
              <a:gd name="T14" fmla="*/ 0 w 528"/>
              <a:gd name="T15" fmla="*/ 2147483647 h 173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28"/>
              <a:gd name="T25" fmla="*/ 0 h 1738"/>
              <a:gd name="T26" fmla="*/ 528 w 528"/>
              <a:gd name="T27" fmla="*/ 1738 h 173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28" h="1738">
                <a:moveTo>
                  <a:pt x="0" y="1728"/>
                </a:moveTo>
                <a:lnTo>
                  <a:pt x="149" y="1691"/>
                </a:lnTo>
                <a:lnTo>
                  <a:pt x="284" y="1738"/>
                </a:lnTo>
                <a:lnTo>
                  <a:pt x="390" y="1674"/>
                </a:lnTo>
                <a:lnTo>
                  <a:pt x="528" y="1728"/>
                </a:lnTo>
                <a:lnTo>
                  <a:pt x="528" y="0"/>
                </a:lnTo>
                <a:lnTo>
                  <a:pt x="0" y="0"/>
                </a:lnTo>
                <a:lnTo>
                  <a:pt x="0" y="1728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66" name="Rectangle 5">
            <a:extLst>
              <a:ext uri="{FF2B5EF4-FFF2-40B4-BE49-F238E27FC236}">
                <a16:creationId xmlns:a16="http://schemas.microsoft.com/office/drawing/2014/main" id="{3401F5CA-8DBD-4155-B2AB-3117FF9E3093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934200" y="2438400"/>
            <a:ext cx="1752600" cy="41148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endParaRPr lang="ko-KR" altLang="ko-KR">
              <a:solidFill>
                <a:schemeClr val="accent2"/>
              </a:solidFill>
            </a:endParaRPr>
          </a:p>
        </p:txBody>
      </p:sp>
      <p:sp>
        <p:nvSpPr>
          <p:cNvPr id="15367" name="Text Box 6">
            <a:extLst>
              <a:ext uri="{FF2B5EF4-FFF2-40B4-BE49-F238E27FC236}">
                <a16:creationId xmlns:a16="http://schemas.microsoft.com/office/drawing/2014/main" id="{746E7A57-006A-4FE0-9A60-88E9A166FBDF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629400" y="2300288"/>
            <a:ext cx="320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ko-KR" sz="1800" b="1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15368" name="Text Box 7">
            <a:extLst>
              <a:ext uri="{FF2B5EF4-FFF2-40B4-BE49-F238E27FC236}">
                <a16:creationId xmlns:a16="http://schemas.microsoft.com/office/drawing/2014/main" id="{721099D9-74BF-4953-8C07-FF2C09E77FCE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384800" y="6324600"/>
            <a:ext cx="155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ko-KR" sz="1800" b="1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0xffffffff</a:t>
            </a:r>
          </a:p>
        </p:txBody>
      </p:sp>
      <p:sp>
        <p:nvSpPr>
          <p:cNvPr id="15369" name="Line 8">
            <a:extLst>
              <a:ext uri="{FF2B5EF4-FFF2-40B4-BE49-F238E27FC236}">
                <a16:creationId xmlns:a16="http://schemas.microsoft.com/office/drawing/2014/main" id="{52BA2D9C-8A31-484A-B17C-7C195BEC14CB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934200" y="5867400"/>
            <a:ext cx="1752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70" name="Line 9">
            <a:extLst>
              <a:ext uri="{FF2B5EF4-FFF2-40B4-BE49-F238E27FC236}">
                <a16:creationId xmlns:a16="http://schemas.microsoft.com/office/drawing/2014/main" id="{3E5E67C2-3A06-4C7F-8E1B-4B1016B76200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6934200" y="4572000"/>
            <a:ext cx="1752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71" name="Line 12">
            <a:extLst>
              <a:ext uri="{FF2B5EF4-FFF2-40B4-BE49-F238E27FC236}">
                <a16:creationId xmlns:a16="http://schemas.microsoft.com/office/drawing/2014/main" id="{8A03030D-1D65-49CB-9B10-92129AFC27BD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6934200" y="3810000"/>
            <a:ext cx="1752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72" name="Text Box 16">
            <a:extLst>
              <a:ext uri="{FF2B5EF4-FFF2-40B4-BE49-F238E27FC236}">
                <a16:creationId xmlns:a16="http://schemas.microsoft.com/office/drawing/2014/main" id="{45227582-8509-42E3-8942-EFF5F943025B}"/>
              </a:ext>
            </a:extLst>
          </p:cNvPr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327900" y="5957888"/>
            <a:ext cx="755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Stack</a:t>
            </a:r>
          </a:p>
        </p:txBody>
      </p:sp>
      <p:sp>
        <p:nvSpPr>
          <p:cNvPr id="15373" name="Line 17">
            <a:extLst>
              <a:ext uri="{FF2B5EF4-FFF2-40B4-BE49-F238E27FC236}">
                <a16:creationId xmlns:a16="http://schemas.microsoft.com/office/drawing/2014/main" id="{0D479C62-AD1A-4EB3-B74D-D0D47AEE9BCD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7772400" y="4572000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74" name="Line 18">
            <a:extLst>
              <a:ext uri="{FF2B5EF4-FFF2-40B4-BE49-F238E27FC236}">
                <a16:creationId xmlns:a16="http://schemas.microsoft.com/office/drawing/2014/main" id="{D8487F7C-D380-480A-8345-408542880229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7772400" y="5562600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75" name="Text Box 19">
            <a:extLst>
              <a:ext uri="{FF2B5EF4-FFF2-40B4-BE49-F238E27FC236}">
                <a16:creationId xmlns:a16="http://schemas.microsoft.com/office/drawing/2014/main" id="{B85CC8DA-0FF6-4E92-88E4-143AF30FAA87}"/>
              </a:ext>
            </a:extLst>
          </p:cNvPr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477000" y="3352800"/>
            <a:ext cx="366713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 sz="9600">
                <a:latin typeface="Courier New" panose="02070309020205020404" pitchFamily="49" charset="0"/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15376" name="Text Box 20">
            <a:extLst>
              <a:ext uri="{FF2B5EF4-FFF2-40B4-BE49-F238E27FC236}">
                <a16:creationId xmlns:a16="http://schemas.microsoft.com/office/drawing/2014/main" id="{B191F2B2-DFF7-412C-A134-C11E0D3D972F}"/>
              </a:ext>
            </a:extLst>
          </p:cNvPr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486400" y="2590800"/>
            <a:ext cx="912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</a:rPr>
              <a:t>Heap</a:t>
            </a:r>
          </a:p>
        </p:txBody>
      </p:sp>
      <p:sp>
        <p:nvSpPr>
          <p:cNvPr id="15377" name="Text Box 21">
            <a:extLst>
              <a:ext uri="{FF2B5EF4-FFF2-40B4-BE49-F238E27FC236}">
                <a16:creationId xmlns:a16="http://schemas.microsoft.com/office/drawing/2014/main" id="{EE986FB2-9869-4C6C-88B9-6CBAB28D8C42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340600" y="3976688"/>
            <a:ext cx="730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Heap</a:t>
            </a:r>
          </a:p>
        </p:txBody>
      </p:sp>
      <p:sp>
        <p:nvSpPr>
          <p:cNvPr id="15378" name="Text Box 22">
            <a:extLst>
              <a:ext uri="{FF2B5EF4-FFF2-40B4-BE49-F238E27FC236}">
                <a16:creationId xmlns:a16="http://schemas.microsoft.com/office/drawing/2014/main" id="{9CC7373C-35C2-4B98-9A2D-8EDA35704B26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990600" y="2971800"/>
            <a:ext cx="31242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50" charset="-127"/>
              </a:rPr>
              <a:t>char *p1 = malloc(3);</a:t>
            </a:r>
          </a:p>
          <a:p>
            <a:pPr eaLnBrk="1" hangingPunct="1">
              <a:buFontTx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50" charset="-127"/>
              </a:rPr>
              <a:t>char *p2 = malloc(1);</a:t>
            </a:r>
          </a:p>
          <a:p>
            <a:pPr eaLnBrk="1" hangingPunct="1">
              <a:buFontTx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50" charset="-127"/>
              </a:rPr>
              <a:t>char *p3 = malloc(4);</a:t>
            </a:r>
          </a:p>
          <a:p>
            <a:pPr eaLnBrk="1" hangingPunct="1">
              <a:buFontTx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50" charset="-127"/>
              </a:rPr>
              <a:t>free(p2);</a:t>
            </a:r>
          </a:p>
          <a:p>
            <a:pPr eaLnBrk="1" hangingPunct="1">
              <a:buFontTx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50" charset="-127"/>
              </a:rPr>
              <a:t>char *p4 = malloc(6);</a:t>
            </a:r>
          </a:p>
          <a:p>
            <a:pPr eaLnBrk="1" hangingPunct="1">
              <a:buFontTx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50" charset="-127"/>
              </a:rPr>
              <a:t>free(p3);</a:t>
            </a:r>
          </a:p>
          <a:p>
            <a:pPr eaLnBrk="1" hangingPunct="1">
              <a:buFontTx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50" charset="-127"/>
              </a:rPr>
              <a:t>char *p5 = malloc(2);</a:t>
            </a:r>
          </a:p>
          <a:p>
            <a:pPr eaLnBrk="1" hangingPunct="1">
              <a:buFontTx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50" charset="-127"/>
              </a:rPr>
              <a:t>free(p1);</a:t>
            </a:r>
          </a:p>
          <a:p>
            <a:pPr eaLnBrk="1" hangingPunct="1">
              <a:buFontTx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50" charset="-127"/>
              </a:rPr>
              <a:t>free(p4);</a:t>
            </a:r>
          </a:p>
          <a:p>
            <a:pPr eaLnBrk="1" hangingPunct="1">
              <a:buFontTx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50" charset="-127"/>
              </a:rPr>
              <a:t>free(p5);</a:t>
            </a:r>
          </a:p>
        </p:txBody>
      </p:sp>
      <p:sp>
        <p:nvSpPr>
          <p:cNvPr id="15379" name="Rectangle 23">
            <a:extLst>
              <a:ext uri="{FF2B5EF4-FFF2-40B4-BE49-F238E27FC236}">
                <a16:creationId xmlns:a16="http://schemas.microsoft.com/office/drawing/2014/main" id="{F3E18F30-8F8A-4F81-B3C0-2BCF5AABE68A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562600" y="3048000"/>
            <a:ext cx="8382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5380" name="Text Box 24">
            <a:extLst>
              <a:ext uri="{FF2B5EF4-FFF2-40B4-BE49-F238E27FC236}">
                <a16:creationId xmlns:a16="http://schemas.microsoft.com/office/drawing/2014/main" id="{3C81854C-A14B-4C62-A73B-108CC38E30AB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4800600" y="28336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p1</a:t>
            </a:r>
          </a:p>
        </p:txBody>
      </p:sp>
      <p:sp>
        <p:nvSpPr>
          <p:cNvPr id="15381" name="Line 25">
            <a:extLst>
              <a:ext uri="{FF2B5EF4-FFF2-40B4-BE49-F238E27FC236}">
                <a16:creationId xmlns:a16="http://schemas.microsoft.com/office/drawing/2014/main" id="{A1800D1E-4D93-42AF-923F-CB8AB98F8CC6}"/>
              </a:ext>
            </a:extLst>
          </p:cNvPr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5181600" y="3048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5382" name="Group 26">
            <a:extLst>
              <a:ext uri="{FF2B5EF4-FFF2-40B4-BE49-F238E27FC236}">
                <a16:creationId xmlns:a16="http://schemas.microsoft.com/office/drawing/2014/main" id="{FB887E26-2469-42D9-9B31-CAB9EFE98C17}"/>
              </a:ext>
            </a:extLst>
          </p:cNvPr>
          <p:cNvGrpSpPr>
            <a:grpSpLocks/>
          </p:cNvGrpSpPr>
          <p:nvPr>
            <p:custDataLst>
              <p:tags r:id="rId20"/>
            </p:custDataLst>
          </p:nvPr>
        </p:nvGrpSpPr>
        <p:grpSpPr bwMode="auto">
          <a:xfrm>
            <a:off x="4800600" y="3290888"/>
            <a:ext cx="1600200" cy="366712"/>
            <a:chOff x="3024" y="2073"/>
            <a:chExt cx="1008" cy="231"/>
          </a:xfrm>
        </p:grpSpPr>
        <p:sp>
          <p:nvSpPr>
            <p:cNvPr id="15384" name="Rectangle 27">
              <a:extLst>
                <a:ext uri="{FF2B5EF4-FFF2-40B4-BE49-F238E27FC236}">
                  <a16:creationId xmlns:a16="http://schemas.microsoft.com/office/drawing/2014/main" id="{1C7F50CA-1581-4CEA-8ED2-683F0D2C9A07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3504" y="2208"/>
              <a:ext cx="528" cy="9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5385" name="Text Box 28">
              <a:extLst>
                <a:ext uri="{FF2B5EF4-FFF2-40B4-BE49-F238E27FC236}">
                  <a16:creationId xmlns:a16="http://schemas.microsoft.com/office/drawing/2014/main" id="{1A1CEFEF-5C54-47C4-BE85-3A2F7DAAF9DC}"/>
                </a:ext>
              </a:extLst>
            </p:cNvPr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3024" y="2073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ko-KR" sz="1800">
                  <a:latin typeface="Arial" panose="020B0604020202020204" pitchFamily="34" charset="0"/>
                  <a:ea typeface="굴림" panose="020B0600000101010101" pitchFamily="50" charset="-127"/>
                </a:rPr>
                <a:t>p2</a:t>
              </a:r>
            </a:p>
          </p:txBody>
        </p:sp>
        <p:sp>
          <p:nvSpPr>
            <p:cNvPr id="15386" name="Line 29">
              <a:extLst>
                <a:ext uri="{FF2B5EF4-FFF2-40B4-BE49-F238E27FC236}">
                  <a16:creationId xmlns:a16="http://schemas.microsoft.com/office/drawing/2014/main" id="{87BF33CD-6A6B-424C-A470-6FEC922265AD}"/>
                </a:ext>
              </a:extLst>
            </p:cNvPr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3264" y="220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5383" name="AutoShape 30">
            <a:extLst>
              <a:ext uri="{FF2B5EF4-FFF2-40B4-BE49-F238E27FC236}">
                <a16:creationId xmlns:a16="http://schemas.microsoft.com/office/drawing/2014/main" id="{3601C6F7-BCAA-49F3-A9FF-1591F91A02DE}"/>
              </a:ext>
            </a:extLst>
          </p:cNvPr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685800" y="32766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ko-K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>
            <a:extLst>
              <a:ext uri="{FF2B5EF4-FFF2-40B4-BE49-F238E27FC236}">
                <a16:creationId xmlns:a16="http://schemas.microsoft.com/office/drawing/2014/main" id="{44F19FB0-FF12-49F3-82CC-885C57109D01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Heap: Dynamic Memory</a:t>
            </a:r>
          </a:p>
        </p:txBody>
      </p:sp>
      <p:sp>
        <p:nvSpPr>
          <p:cNvPr id="16387" name="Rectangle 4">
            <a:extLst>
              <a:ext uri="{FF2B5EF4-FFF2-40B4-BE49-F238E27FC236}">
                <a16:creationId xmlns:a16="http://schemas.microsoft.com/office/drawing/2014/main" id="{A71FCF9D-3069-4CF2-B429-52786A43FF7C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   </a:t>
            </a:r>
            <a:r>
              <a:rPr lang="en-US" altLang="ko-KR" sz="2000" b="1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#include &lt;stdlib.h&gt;</a:t>
            </a:r>
            <a:br>
              <a:rPr lang="en-US" altLang="ko-KR" sz="2000" b="1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</a:br>
            <a:r>
              <a:rPr lang="en-US" altLang="ko-KR" sz="2000" b="1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void *malloc(size_t size);</a:t>
            </a:r>
            <a:br>
              <a:rPr lang="en-US" altLang="ko-KR" sz="2000" b="1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</a:br>
            <a:r>
              <a:rPr lang="en-US" altLang="ko-KR" sz="2000" b="1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void free(void *ptr);</a:t>
            </a:r>
          </a:p>
        </p:txBody>
      </p:sp>
      <p:sp>
        <p:nvSpPr>
          <p:cNvPr id="30" name="슬라이드 번호 개체 틀 3">
            <a:extLst>
              <a:ext uri="{FF2B5EF4-FFF2-40B4-BE49-F238E27FC236}">
                <a16:creationId xmlns:a16="http://schemas.microsoft.com/office/drawing/2014/main" id="{8B659708-0D98-490B-BA71-8D98E1540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buChar char="•"/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fld id="{E6B66257-D253-4683-94FA-C591FB41460E}" type="slidenum">
              <a:rPr lang="en-US" altLang="ko-KR" smtClean="0"/>
              <a:pPr eaLnBrk="1" hangingPunct="1"/>
              <a:t>19</a:t>
            </a:fld>
            <a:endParaRPr lang="en-US" altLang="ko-KR" sz="1200">
              <a:solidFill>
                <a:srgbClr val="898989"/>
              </a:solidFill>
            </a:endParaRPr>
          </a:p>
        </p:txBody>
      </p:sp>
      <p:sp>
        <p:nvSpPr>
          <p:cNvPr id="16389" name="Freeform 2">
            <a:extLst>
              <a:ext uri="{FF2B5EF4-FFF2-40B4-BE49-F238E27FC236}">
                <a16:creationId xmlns:a16="http://schemas.microsoft.com/office/drawing/2014/main" id="{80513063-58F2-4FFC-A071-4A34349A429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562600" y="3048000"/>
            <a:ext cx="838200" cy="2835275"/>
          </a:xfrm>
          <a:custGeom>
            <a:avLst/>
            <a:gdLst>
              <a:gd name="T0" fmla="*/ 0 w 528"/>
              <a:gd name="T1" fmla="*/ 2147483647 h 1738"/>
              <a:gd name="T2" fmla="*/ 2147483647 w 528"/>
              <a:gd name="T3" fmla="*/ 2147483647 h 1738"/>
              <a:gd name="T4" fmla="*/ 2147483647 w 528"/>
              <a:gd name="T5" fmla="*/ 2147483647 h 1738"/>
              <a:gd name="T6" fmla="*/ 2147483647 w 528"/>
              <a:gd name="T7" fmla="*/ 2147483647 h 1738"/>
              <a:gd name="T8" fmla="*/ 2147483647 w 528"/>
              <a:gd name="T9" fmla="*/ 2147483647 h 1738"/>
              <a:gd name="T10" fmla="*/ 2147483647 w 528"/>
              <a:gd name="T11" fmla="*/ 0 h 1738"/>
              <a:gd name="T12" fmla="*/ 0 w 528"/>
              <a:gd name="T13" fmla="*/ 0 h 1738"/>
              <a:gd name="T14" fmla="*/ 0 w 528"/>
              <a:gd name="T15" fmla="*/ 2147483647 h 173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28"/>
              <a:gd name="T25" fmla="*/ 0 h 1738"/>
              <a:gd name="T26" fmla="*/ 528 w 528"/>
              <a:gd name="T27" fmla="*/ 1738 h 173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28" h="1738">
                <a:moveTo>
                  <a:pt x="0" y="1728"/>
                </a:moveTo>
                <a:lnTo>
                  <a:pt x="149" y="1691"/>
                </a:lnTo>
                <a:lnTo>
                  <a:pt x="284" y="1738"/>
                </a:lnTo>
                <a:lnTo>
                  <a:pt x="390" y="1674"/>
                </a:lnTo>
                <a:lnTo>
                  <a:pt x="528" y="1728"/>
                </a:lnTo>
                <a:lnTo>
                  <a:pt x="528" y="0"/>
                </a:lnTo>
                <a:lnTo>
                  <a:pt x="0" y="0"/>
                </a:lnTo>
                <a:lnTo>
                  <a:pt x="0" y="1728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390" name="Rectangle 5">
            <a:extLst>
              <a:ext uri="{FF2B5EF4-FFF2-40B4-BE49-F238E27FC236}">
                <a16:creationId xmlns:a16="http://schemas.microsoft.com/office/drawing/2014/main" id="{385A8289-3E3F-44C0-A6E0-663FD237CC01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934200" y="2438400"/>
            <a:ext cx="1752600" cy="41148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endParaRPr lang="ko-KR" altLang="ko-KR">
              <a:solidFill>
                <a:schemeClr val="accent2"/>
              </a:solidFill>
            </a:endParaRPr>
          </a:p>
        </p:txBody>
      </p:sp>
      <p:sp>
        <p:nvSpPr>
          <p:cNvPr id="16391" name="Text Box 6">
            <a:extLst>
              <a:ext uri="{FF2B5EF4-FFF2-40B4-BE49-F238E27FC236}">
                <a16:creationId xmlns:a16="http://schemas.microsoft.com/office/drawing/2014/main" id="{2AA2CE43-31A1-4CCF-9C6D-3B6719F95BD9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629400" y="2300288"/>
            <a:ext cx="320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ko-KR" sz="1800" b="1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16392" name="Text Box 7">
            <a:extLst>
              <a:ext uri="{FF2B5EF4-FFF2-40B4-BE49-F238E27FC236}">
                <a16:creationId xmlns:a16="http://schemas.microsoft.com/office/drawing/2014/main" id="{8843EA5A-4100-49EB-9BB6-10CDEA27BE30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384800" y="6324600"/>
            <a:ext cx="155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ko-KR" sz="1800" b="1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0xffffffff</a:t>
            </a:r>
          </a:p>
        </p:txBody>
      </p:sp>
      <p:sp>
        <p:nvSpPr>
          <p:cNvPr id="16393" name="Line 8">
            <a:extLst>
              <a:ext uri="{FF2B5EF4-FFF2-40B4-BE49-F238E27FC236}">
                <a16:creationId xmlns:a16="http://schemas.microsoft.com/office/drawing/2014/main" id="{488A46F6-F891-460E-ABFE-1F6F7292AE1E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934200" y="5867400"/>
            <a:ext cx="1752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394" name="Line 9">
            <a:extLst>
              <a:ext uri="{FF2B5EF4-FFF2-40B4-BE49-F238E27FC236}">
                <a16:creationId xmlns:a16="http://schemas.microsoft.com/office/drawing/2014/main" id="{2B8B8731-07AA-43D9-A344-B5945A191CE9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6934200" y="4572000"/>
            <a:ext cx="1752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395" name="Line 12">
            <a:extLst>
              <a:ext uri="{FF2B5EF4-FFF2-40B4-BE49-F238E27FC236}">
                <a16:creationId xmlns:a16="http://schemas.microsoft.com/office/drawing/2014/main" id="{AD22666F-5521-4F52-945F-8DEFD9A6F028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6934200" y="3810000"/>
            <a:ext cx="1752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396" name="Text Box 16">
            <a:extLst>
              <a:ext uri="{FF2B5EF4-FFF2-40B4-BE49-F238E27FC236}">
                <a16:creationId xmlns:a16="http://schemas.microsoft.com/office/drawing/2014/main" id="{13CAA230-BEDF-4A10-8A3F-920FA4665E82}"/>
              </a:ext>
            </a:extLst>
          </p:cNvPr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327900" y="5957888"/>
            <a:ext cx="755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Stack</a:t>
            </a:r>
          </a:p>
        </p:txBody>
      </p:sp>
      <p:sp>
        <p:nvSpPr>
          <p:cNvPr id="16397" name="Line 17">
            <a:extLst>
              <a:ext uri="{FF2B5EF4-FFF2-40B4-BE49-F238E27FC236}">
                <a16:creationId xmlns:a16="http://schemas.microsoft.com/office/drawing/2014/main" id="{6D7A420F-A8D4-4DC6-AF12-F4312C2BB3B0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7772400" y="4572000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398" name="Line 18">
            <a:extLst>
              <a:ext uri="{FF2B5EF4-FFF2-40B4-BE49-F238E27FC236}">
                <a16:creationId xmlns:a16="http://schemas.microsoft.com/office/drawing/2014/main" id="{CF99CBE6-8F80-45A4-A246-E16D9471E06A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7772400" y="5562600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399" name="Text Box 19">
            <a:extLst>
              <a:ext uri="{FF2B5EF4-FFF2-40B4-BE49-F238E27FC236}">
                <a16:creationId xmlns:a16="http://schemas.microsoft.com/office/drawing/2014/main" id="{D6824C90-5578-41AB-9211-D5F4E75F2C22}"/>
              </a:ext>
            </a:extLst>
          </p:cNvPr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477000" y="3352800"/>
            <a:ext cx="366713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 sz="9600">
                <a:latin typeface="Courier New" panose="02070309020205020404" pitchFamily="49" charset="0"/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16400" name="Text Box 20">
            <a:extLst>
              <a:ext uri="{FF2B5EF4-FFF2-40B4-BE49-F238E27FC236}">
                <a16:creationId xmlns:a16="http://schemas.microsoft.com/office/drawing/2014/main" id="{E7E05867-47DC-4230-9200-2A8747ABA4AC}"/>
              </a:ext>
            </a:extLst>
          </p:cNvPr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486400" y="2590800"/>
            <a:ext cx="912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</a:rPr>
              <a:t>Heap</a:t>
            </a:r>
          </a:p>
        </p:txBody>
      </p:sp>
      <p:sp>
        <p:nvSpPr>
          <p:cNvPr id="16401" name="Text Box 21">
            <a:extLst>
              <a:ext uri="{FF2B5EF4-FFF2-40B4-BE49-F238E27FC236}">
                <a16:creationId xmlns:a16="http://schemas.microsoft.com/office/drawing/2014/main" id="{35BB6151-0873-41B5-9FB6-8E94C55FCA68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340600" y="3976688"/>
            <a:ext cx="730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Heap</a:t>
            </a:r>
          </a:p>
        </p:txBody>
      </p:sp>
      <p:sp>
        <p:nvSpPr>
          <p:cNvPr id="16402" name="Text Box 22">
            <a:extLst>
              <a:ext uri="{FF2B5EF4-FFF2-40B4-BE49-F238E27FC236}">
                <a16:creationId xmlns:a16="http://schemas.microsoft.com/office/drawing/2014/main" id="{A3823DCD-694C-41B4-97CB-D4BC55F11487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990600" y="2971800"/>
            <a:ext cx="31242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50" charset="-127"/>
              </a:rPr>
              <a:t>char *p1 = malloc(3);</a:t>
            </a:r>
          </a:p>
          <a:p>
            <a:pPr eaLnBrk="1" hangingPunct="1">
              <a:buFontTx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50" charset="-127"/>
              </a:rPr>
              <a:t>char *p2 = malloc(1);</a:t>
            </a:r>
          </a:p>
          <a:p>
            <a:pPr eaLnBrk="1" hangingPunct="1">
              <a:buFontTx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50" charset="-127"/>
              </a:rPr>
              <a:t>char *p3 = malloc(4);</a:t>
            </a:r>
          </a:p>
          <a:p>
            <a:pPr eaLnBrk="1" hangingPunct="1">
              <a:buFontTx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50" charset="-127"/>
              </a:rPr>
              <a:t>free(p2);</a:t>
            </a:r>
          </a:p>
          <a:p>
            <a:pPr eaLnBrk="1" hangingPunct="1">
              <a:buFontTx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50" charset="-127"/>
              </a:rPr>
              <a:t>char *p4 = malloc(6);</a:t>
            </a:r>
          </a:p>
          <a:p>
            <a:pPr eaLnBrk="1" hangingPunct="1">
              <a:buFontTx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50" charset="-127"/>
              </a:rPr>
              <a:t>free(p3);</a:t>
            </a:r>
          </a:p>
          <a:p>
            <a:pPr eaLnBrk="1" hangingPunct="1">
              <a:buFontTx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50" charset="-127"/>
              </a:rPr>
              <a:t>char *p5 = malloc(2);</a:t>
            </a:r>
          </a:p>
          <a:p>
            <a:pPr eaLnBrk="1" hangingPunct="1">
              <a:buFontTx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50" charset="-127"/>
              </a:rPr>
              <a:t>free(p1);</a:t>
            </a:r>
          </a:p>
          <a:p>
            <a:pPr eaLnBrk="1" hangingPunct="1">
              <a:buFontTx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50" charset="-127"/>
              </a:rPr>
              <a:t>free(p4);</a:t>
            </a:r>
          </a:p>
          <a:p>
            <a:pPr eaLnBrk="1" hangingPunct="1">
              <a:buFontTx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50" charset="-127"/>
              </a:rPr>
              <a:t>free(p5);</a:t>
            </a:r>
          </a:p>
        </p:txBody>
      </p:sp>
      <p:sp>
        <p:nvSpPr>
          <p:cNvPr id="16403" name="Rectangle 23">
            <a:extLst>
              <a:ext uri="{FF2B5EF4-FFF2-40B4-BE49-F238E27FC236}">
                <a16:creationId xmlns:a16="http://schemas.microsoft.com/office/drawing/2014/main" id="{442A6F16-C8CC-4B27-860B-E7A26E606D5D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562600" y="3048000"/>
            <a:ext cx="8382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6404" name="Text Box 24">
            <a:extLst>
              <a:ext uri="{FF2B5EF4-FFF2-40B4-BE49-F238E27FC236}">
                <a16:creationId xmlns:a16="http://schemas.microsoft.com/office/drawing/2014/main" id="{0C219AB4-F630-450D-9B2B-E99BF72D43E0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4800600" y="28336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p1</a:t>
            </a:r>
          </a:p>
        </p:txBody>
      </p:sp>
      <p:sp>
        <p:nvSpPr>
          <p:cNvPr id="16405" name="Line 25">
            <a:extLst>
              <a:ext uri="{FF2B5EF4-FFF2-40B4-BE49-F238E27FC236}">
                <a16:creationId xmlns:a16="http://schemas.microsoft.com/office/drawing/2014/main" id="{66FF751C-7738-4576-8598-1ED6415FF5AA}"/>
              </a:ext>
            </a:extLst>
          </p:cNvPr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5181600" y="3048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6406" name="Group 26">
            <a:extLst>
              <a:ext uri="{FF2B5EF4-FFF2-40B4-BE49-F238E27FC236}">
                <a16:creationId xmlns:a16="http://schemas.microsoft.com/office/drawing/2014/main" id="{336F4E80-7F69-404E-B61E-16C2DEC9762A}"/>
              </a:ext>
            </a:extLst>
          </p:cNvPr>
          <p:cNvGrpSpPr>
            <a:grpSpLocks/>
          </p:cNvGrpSpPr>
          <p:nvPr>
            <p:custDataLst>
              <p:tags r:id="rId20"/>
            </p:custDataLst>
          </p:nvPr>
        </p:nvGrpSpPr>
        <p:grpSpPr bwMode="auto">
          <a:xfrm>
            <a:off x="4800600" y="3290888"/>
            <a:ext cx="1600200" cy="366712"/>
            <a:chOff x="3024" y="2073"/>
            <a:chExt cx="1008" cy="231"/>
          </a:xfrm>
        </p:grpSpPr>
        <p:sp>
          <p:nvSpPr>
            <p:cNvPr id="16412" name="Rectangle 27">
              <a:extLst>
                <a:ext uri="{FF2B5EF4-FFF2-40B4-BE49-F238E27FC236}">
                  <a16:creationId xmlns:a16="http://schemas.microsoft.com/office/drawing/2014/main" id="{F8C4FDB3-345B-4B6F-B0EB-CC449B4FBC4B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3504" y="2208"/>
              <a:ext cx="528" cy="9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6413" name="Text Box 28">
              <a:extLst>
                <a:ext uri="{FF2B5EF4-FFF2-40B4-BE49-F238E27FC236}">
                  <a16:creationId xmlns:a16="http://schemas.microsoft.com/office/drawing/2014/main" id="{26144326-84D3-4315-9DCA-7CE153DB7842}"/>
                </a:ext>
              </a:extLst>
            </p:cNvPr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3024" y="2073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ko-KR" sz="1800">
                  <a:latin typeface="Arial" panose="020B0604020202020204" pitchFamily="34" charset="0"/>
                  <a:ea typeface="굴림" panose="020B0600000101010101" pitchFamily="50" charset="-127"/>
                </a:rPr>
                <a:t>p2</a:t>
              </a:r>
            </a:p>
          </p:txBody>
        </p:sp>
        <p:sp>
          <p:nvSpPr>
            <p:cNvPr id="16414" name="Line 29">
              <a:extLst>
                <a:ext uri="{FF2B5EF4-FFF2-40B4-BE49-F238E27FC236}">
                  <a16:creationId xmlns:a16="http://schemas.microsoft.com/office/drawing/2014/main" id="{13E16283-9BA5-4FB9-8757-75237CD76D7D}"/>
                </a:ext>
              </a:extLst>
            </p:cNvPr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>
              <a:off x="3264" y="220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6407" name="Group 30">
            <a:extLst>
              <a:ext uri="{FF2B5EF4-FFF2-40B4-BE49-F238E27FC236}">
                <a16:creationId xmlns:a16="http://schemas.microsoft.com/office/drawing/2014/main" id="{F75AF18E-2CEC-4064-B8C2-890258D0E934}"/>
              </a:ext>
            </a:extLst>
          </p:cNvPr>
          <p:cNvGrpSpPr>
            <a:grpSpLocks/>
          </p:cNvGrpSpPr>
          <p:nvPr>
            <p:custDataLst>
              <p:tags r:id="rId21"/>
            </p:custDataLst>
          </p:nvPr>
        </p:nvGrpSpPr>
        <p:grpSpPr bwMode="auto">
          <a:xfrm>
            <a:off x="4800600" y="3505200"/>
            <a:ext cx="1600200" cy="762000"/>
            <a:chOff x="3024" y="2208"/>
            <a:chExt cx="1008" cy="480"/>
          </a:xfrm>
        </p:grpSpPr>
        <p:sp>
          <p:nvSpPr>
            <p:cNvPr id="16409" name="Rectangle 31">
              <a:extLst>
                <a:ext uri="{FF2B5EF4-FFF2-40B4-BE49-F238E27FC236}">
                  <a16:creationId xmlns:a16="http://schemas.microsoft.com/office/drawing/2014/main" id="{58D858CE-76D2-4092-AF05-C2E893AB80CF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3504" y="2304"/>
              <a:ext cx="528" cy="38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6410" name="Text Box 32">
              <a:extLst>
                <a:ext uri="{FF2B5EF4-FFF2-40B4-BE49-F238E27FC236}">
                  <a16:creationId xmlns:a16="http://schemas.microsoft.com/office/drawing/2014/main" id="{24940506-DC6A-45FD-A697-5DBB370D5C9A}"/>
                </a:ext>
              </a:extLst>
            </p:cNvPr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3024" y="2208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ko-KR" sz="1800">
                  <a:latin typeface="Arial" panose="020B0604020202020204" pitchFamily="34" charset="0"/>
                  <a:ea typeface="굴림" panose="020B0600000101010101" pitchFamily="50" charset="-127"/>
                </a:rPr>
                <a:t>p3</a:t>
              </a:r>
            </a:p>
          </p:txBody>
        </p:sp>
        <p:sp>
          <p:nvSpPr>
            <p:cNvPr id="16411" name="Line 33">
              <a:extLst>
                <a:ext uri="{FF2B5EF4-FFF2-40B4-BE49-F238E27FC236}">
                  <a16:creationId xmlns:a16="http://schemas.microsoft.com/office/drawing/2014/main" id="{611BBADD-D1BE-40DF-BA67-5F906BD1C74D}"/>
                </a:ext>
              </a:extLst>
            </p:cNvPr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>
              <a:off x="3264" y="230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6408" name="AutoShape 34">
            <a:extLst>
              <a:ext uri="{FF2B5EF4-FFF2-40B4-BE49-F238E27FC236}">
                <a16:creationId xmlns:a16="http://schemas.microsoft.com/office/drawing/2014/main" id="{77511F90-8F9C-417A-BBFF-D3F8AC85F17D}"/>
              </a:ext>
            </a:extLst>
          </p:cNvPr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685800" y="35814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FB64F3-D520-445A-86C1-EF15B0A27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Announcement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A64EEC-44B2-44AC-9E11-B8F785AA9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Mid-term exam</a:t>
            </a:r>
          </a:p>
          <a:p>
            <a:pPr lvl="1"/>
            <a:r>
              <a:rPr lang="en-US" altLang="ko-KR" dirty="0"/>
              <a:t>Time</a:t>
            </a:r>
            <a:r>
              <a:rPr lang="en-US" altLang="ko-KR"/>
              <a:t>:</a:t>
            </a:r>
            <a:r>
              <a:rPr lang="en-US" altLang="ko-KR">
                <a:solidFill>
                  <a:srgbClr val="FF0000"/>
                </a:solidFill>
              </a:rPr>
              <a:t>7:00-9:00pm</a:t>
            </a:r>
            <a:r>
              <a:rPr lang="en-US" altLang="ko-KR"/>
              <a:t> </a:t>
            </a:r>
            <a:r>
              <a:rPr lang="en-US" altLang="ko-KR" dirty="0"/>
              <a:t>on 04/23 (Wed)</a:t>
            </a:r>
          </a:p>
          <a:p>
            <a:pPr lvl="1"/>
            <a:r>
              <a:rPr lang="en-US" altLang="ko-KR" dirty="0"/>
              <a:t>Place: here</a:t>
            </a:r>
          </a:p>
          <a:p>
            <a:pPr lvl="1"/>
            <a:r>
              <a:rPr lang="en-US" altLang="ko-KR" dirty="0"/>
              <a:t>Range: everything up to RE (Runtime Environment/Libraries)</a:t>
            </a:r>
          </a:p>
          <a:p>
            <a:pPr lvl="1"/>
            <a:r>
              <a:rPr lang="en-US" altLang="ko-KR" dirty="0"/>
              <a:t>Closed-book exam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500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>
            <a:extLst>
              <a:ext uri="{FF2B5EF4-FFF2-40B4-BE49-F238E27FC236}">
                <a16:creationId xmlns:a16="http://schemas.microsoft.com/office/drawing/2014/main" id="{034AD15E-2B29-4C55-989D-136209C95AB9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Heap: Dynamic Memory</a:t>
            </a:r>
          </a:p>
        </p:txBody>
      </p:sp>
      <p:sp>
        <p:nvSpPr>
          <p:cNvPr id="17411" name="Rectangle 4">
            <a:extLst>
              <a:ext uri="{FF2B5EF4-FFF2-40B4-BE49-F238E27FC236}">
                <a16:creationId xmlns:a16="http://schemas.microsoft.com/office/drawing/2014/main" id="{BC5B2163-053C-49D8-A20F-CB7E01767272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   </a:t>
            </a:r>
            <a:r>
              <a:rPr lang="en-US" altLang="ko-KR" sz="2000" b="1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#include &lt;stdlib.h&gt;</a:t>
            </a:r>
            <a:br>
              <a:rPr lang="en-US" altLang="ko-KR" sz="2000" b="1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</a:br>
            <a:r>
              <a:rPr lang="en-US" altLang="ko-KR" sz="2000" b="1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void *malloc(size_t size);</a:t>
            </a:r>
            <a:br>
              <a:rPr lang="en-US" altLang="ko-KR" sz="2000" b="1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</a:br>
            <a:r>
              <a:rPr lang="en-US" altLang="ko-KR" sz="2000" b="1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void free(void *ptr);</a:t>
            </a:r>
          </a:p>
        </p:txBody>
      </p:sp>
      <p:sp>
        <p:nvSpPr>
          <p:cNvPr id="28" name="슬라이드 번호 개체 틀 3">
            <a:extLst>
              <a:ext uri="{FF2B5EF4-FFF2-40B4-BE49-F238E27FC236}">
                <a16:creationId xmlns:a16="http://schemas.microsoft.com/office/drawing/2014/main" id="{8BD45C94-3D35-4E3D-BC8C-5F13E3E45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buChar char="•"/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fld id="{E6B66257-D253-4683-94FA-C591FB41460E}" type="slidenum">
              <a:rPr lang="en-US" altLang="ko-KR" smtClean="0"/>
              <a:pPr eaLnBrk="1" hangingPunct="1"/>
              <a:t>20</a:t>
            </a:fld>
            <a:endParaRPr lang="en-US" altLang="ko-KR" sz="1200">
              <a:solidFill>
                <a:srgbClr val="898989"/>
              </a:solidFill>
            </a:endParaRPr>
          </a:p>
        </p:txBody>
      </p:sp>
      <p:sp>
        <p:nvSpPr>
          <p:cNvPr id="17413" name="Freeform 2">
            <a:extLst>
              <a:ext uri="{FF2B5EF4-FFF2-40B4-BE49-F238E27FC236}">
                <a16:creationId xmlns:a16="http://schemas.microsoft.com/office/drawing/2014/main" id="{BCC46849-FF2D-44B7-9694-747B83213EB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562600" y="3048000"/>
            <a:ext cx="838200" cy="2835275"/>
          </a:xfrm>
          <a:custGeom>
            <a:avLst/>
            <a:gdLst>
              <a:gd name="T0" fmla="*/ 0 w 528"/>
              <a:gd name="T1" fmla="*/ 2147483647 h 1738"/>
              <a:gd name="T2" fmla="*/ 2147483647 w 528"/>
              <a:gd name="T3" fmla="*/ 2147483647 h 1738"/>
              <a:gd name="T4" fmla="*/ 2147483647 w 528"/>
              <a:gd name="T5" fmla="*/ 2147483647 h 1738"/>
              <a:gd name="T6" fmla="*/ 2147483647 w 528"/>
              <a:gd name="T7" fmla="*/ 2147483647 h 1738"/>
              <a:gd name="T8" fmla="*/ 2147483647 w 528"/>
              <a:gd name="T9" fmla="*/ 2147483647 h 1738"/>
              <a:gd name="T10" fmla="*/ 2147483647 w 528"/>
              <a:gd name="T11" fmla="*/ 0 h 1738"/>
              <a:gd name="T12" fmla="*/ 0 w 528"/>
              <a:gd name="T13" fmla="*/ 0 h 1738"/>
              <a:gd name="T14" fmla="*/ 0 w 528"/>
              <a:gd name="T15" fmla="*/ 2147483647 h 173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28"/>
              <a:gd name="T25" fmla="*/ 0 h 1738"/>
              <a:gd name="T26" fmla="*/ 528 w 528"/>
              <a:gd name="T27" fmla="*/ 1738 h 173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28" h="1738">
                <a:moveTo>
                  <a:pt x="0" y="1728"/>
                </a:moveTo>
                <a:lnTo>
                  <a:pt x="149" y="1691"/>
                </a:lnTo>
                <a:lnTo>
                  <a:pt x="284" y="1738"/>
                </a:lnTo>
                <a:lnTo>
                  <a:pt x="390" y="1674"/>
                </a:lnTo>
                <a:lnTo>
                  <a:pt x="528" y="1728"/>
                </a:lnTo>
                <a:lnTo>
                  <a:pt x="528" y="0"/>
                </a:lnTo>
                <a:lnTo>
                  <a:pt x="0" y="0"/>
                </a:lnTo>
                <a:lnTo>
                  <a:pt x="0" y="1728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14" name="Rectangle 5">
            <a:extLst>
              <a:ext uri="{FF2B5EF4-FFF2-40B4-BE49-F238E27FC236}">
                <a16:creationId xmlns:a16="http://schemas.microsoft.com/office/drawing/2014/main" id="{16B70CCD-226D-4793-8DFF-1885F577ECDE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934200" y="2438400"/>
            <a:ext cx="1752600" cy="41148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endParaRPr lang="ko-KR" altLang="ko-KR">
              <a:solidFill>
                <a:schemeClr val="accent2"/>
              </a:solidFill>
            </a:endParaRPr>
          </a:p>
        </p:txBody>
      </p:sp>
      <p:sp>
        <p:nvSpPr>
          <p:cNvPr id="17415" name="Text Box 6">
            <a:extLst>
              <a:ext uri="{FF2B5EF4-FFF2-40B4-BE49-F238E27FC236}">
                <a16:creationId xmlns:a16="http://schemas.microsoft.com/office/drawing/2014/main" id="{DB6FFF9F-6F3C-48F8-899F-996990216530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629400" y="2300288"/>
            <a:ext cx="320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ko-KR" sz="1800" b="1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17416" name="Text Box 7">
            <a:extLst>
              <a:ext uri="{FF2B5EF4-FFF2-40B4-BE49-F238E27FC236}">
                <a16:creationId xmlns:a16="http://schemas.microsoft.com/office/drawing/2014/main" id="{71642DE0-4002-4EB0-8388-FED297AA79F5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384800" y="6324600"/>
            <a:ext cx="155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ko-KR" sz="1800" b="1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0xffffffff</a:t>
            </a:r>
          </a:p>
        </p:txBody>
      </p:sp>
      <p:sp>
        <p:nvSpPr>
          <p:cNvPr id="17417" name="Line 8">
            <a:extLst>
              <a:ext uri="{FF2B5EF4-FFF2-40B4-BE49-F238E27FC236}">
                <a16:creationId xmlns:a16="http://schemas.microsoft.com/office/drawing/2014/main" id="{0B75411F-C87F-47E4-AB08-F8561181E6B0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934200" y="5867400"/>
            <a:ext cx="1752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18" name="Line 9">
            <a:extLst>
              <a:ext uri="{FF2B5EF4-FFF2-40B4-BE49-F238E27FC236}">
                <a16:creationId xmlns:a16="http://schemas.microsoft.com/office/drawing/2014/main" id="{816F7079-C40D-41D0-93FC-EA7393874A7B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6934200" y="4572000"/>
            <a:ext cx="1752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19" name="Line 12">
            <a:extLst>
              <a:ext uri="{FF2B5EF4-FFF2-40B4-BE49-F238E27FC236}">
                <a16:creationId xmlns:a16="http://schemas.microsoft.com/office/drawing/2014/main" id="{94DAE142-DFE2-44E3-8167-233D632CC0B7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6934200" y="3810000"/>
            <a:ext cx="1752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20" name="Text Box 16">
            <a:extLst>
              <a:ext uri="{FF2B5EF4-FFF2-40B4-BE49-F238E27FC236}">
                <a16:creationId xmlns:a16="http://schemas.microsoft.com/office/drawing/2014/main" id="{41A919D7-07C8-4B48-83B8-9B11304322E7}"/>
              </a:ext>
            </a:extLst>
          </p:cNvPr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327900" y="5957888"/>
            <a:ext cx="755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Stack</a:t>
            </a:r>
          </a:p>
        </p:txBody>
      </p:sp>
      <p:sp>
        <p:nvSpPr>
          <p:cNvPr id="17421" name="Line 17">
            <a:extLst>
              <a:ext uri="{FF2B5EF4-FFF2-40B4-BE49-F238E27FC236}">
                <a16:creationId xmlns:a16="http://schemas.microsoft.com/office/drawing/2014/main" id="{3027710D-5710-4E90-A495-D114D9BA7543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7772400" y="4572000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22" name="Line 18">
            <a:extLst>
              <a:ext uri="{FF2B5EF4-FFF2-40B4-BE49-F238E27FC236}">
                <a16:creationId xmlns:a16="http://schemas.microsoft.com/office/drawing/2014/main" id="{F4F16BF0-0D00-4E3A-BD1D-2D9E291BDF40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7772400" y="5562600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23" name="Text Box 19">
            <a:extLst>
              <a:ext uri="{FF2B5EF4-FFF2-40B4-BE49-F238E27FC236}">
                <a16:creationId xmlns:a16="http://schemas.microsoft.com/office/drawing/2014/main" id="{78EB6D11-3C41-41D2-95BB-1526BEFA3C79}"/>
              </a:ext>
            </a:extLst>
          </p:cNvPr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477000" y="3352800"/>
            <a:ext cx="366713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 sz="9600">
                <a:latin typeface="Courier New" panose="02070309020205020404" pitchFamily="49" charset="0"/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17424" name="Text Box 20">
            <a:extLst>
              <a:ext uri="{FF2B5EF4-FFF2-40B4-BE49-F238E27FC236}">
                <a16:creationId xmlns:a16="http://schemas.microsoft.com/office/drawing/2014/main" id="{D688B0ED-3A51-4824-BECE-F1F13D0F5431}"/>
              </a:ext>
            </a:extLst>
          </p:cNvPr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486400" y="2590800"/>
            <a:ext cx="912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</a:rPr>
              <a:t>Heap</a:t>
            </a:r>
          </a:p>
        </p:txBody>
      </p:sp>
      <p:sp>
        <p:nvSpPr>
          <p:cNvPr id="17425" name="Text Box 21">
            <a:extLst>
              <a:ext uri="{FF2B5EF4-FFF2-40B4-BE49-F238E27FC236}">
                <a16:creationId xmlns:a16="http://schemas.microsoft.com/office/drawing/2014/main" id="{49DA93D8-D5D2-4232-976D-5EDE91C094D8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340600" y="3976688"/>
            <a:ext cx="730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Heap</a:t>
            </a:r>
          </a:p>
        </p:txBody>
      </p:sp>
      <p:sp>
        <p:nvSpPr>
          <p:cNvPr id="17426" name="Text Box 22">
            <a:extLst>
              <a:ext uri="{FF2B5EF4-FFF2-40B4-BE49-F238E27FC236}">
                <a16:creationId xmlns:a16="http://schemas.microsoft.com/office/drawing/2014/main" id="{374CEF11-B1D2-4B5D-93F1-869AA4485C89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990600" y="2971800"/>
            <a:ext cx="31242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50" charset="-127"/>
              </a:rPr>
              <a:t>char *p1 = malloc(3);</a:t>
            </a:r>
          </a:p>
          <a:p>
            <a:pPr eaLnBrk="1" hangingPunct="1">
              <a:buFontTx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50" charset="-127"/>
              </a:rPr>
              <a:t>char *p2 = malloc(1);</a:t>
            </a:r>
          </a:p>
          <a:p>
            <a:pPr eaLnBrk="1" hangingPunct="1">
              <a:buFontTx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50" charset="-127"/>
              </a:rPr>
              <a:t>char *p3 = malloc(4);</a:t>
            </a:r>
          </a:p>
          <a:p>
            <a:pPr eaLnBrk="1" hangingPunct="1">
              <a:buFontTx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50" charset="-127"/>
              </a:rPr>
              <a:t>free(p2);</a:t>
            </a:r>
          </a:p>
          <a:p>
            <a:pPr eaLnBrk="1" hangingPunct="1">
              <a:buFontTx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50" charset="-127"/>
              </a:rPr>
              <a:t>char *p4 = malloc(6);</a:t>
            </a:r>
          </a:p>
          <a:p>
            <a:pPr eaLnBrk="1" hangingPunct="1">
              <a:buFontTx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50" charset="-127"/>
              </a:rPr>
              <a:t>free(p3);</a:t>
            </a:r>
          </a:p>
          <a:p>
            <a:pPr eaLnBrk="1" hangingPunct="1">
              <a:buFontTx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50" charset="-127"/>
              </a:rPr>
              <a:t>char *p5 = malloc(2);</a:t>
            </a:r>
          </a:p>
          <a:p>
            <a:pPr eaLnBrk="1" hangingPunct="1">
              <a:buFontTx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50" charset="-127"/>
              </a:rPr>
              <a:t>free(p1);</a:t>
            </a:r>
          </a:p>
          <a:p>
            <a:pPr eaLnBrk="1" hangingPunct="1">
              <a:buFontTx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50" charset="-127"/>
              </a:rPr>
              <a:t>free(p4);</a:t>
            </a:r>
          </a:p>
          <a:p>
            <a:pPr eaLnBrk="1" hangingPunct="1">
              <a:buFontTx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50" charset="-127"/>
              </a:rPr>
              <a:t>free(p5);</a:t>
            </a:r>
          </a:p>
        </p:txBody>
      </p:sp>
      <p:sp>
        <p:nvSpPr>
          <p:cNvPr id="17427" name="Rectangle 23">
            <a:extLst>
              <a:ext uri="{FF2B5EF4-FFF2-40B4-BE49-F238E27FC236}">
                <a16:creationId xmlns:a16="http://schemas.microsoft.com/office/drawing/2014/main" id="{49E87B6C-0166-444D-928D-1F1B52E2F5C5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562600" y="3048000"/>
            <a:ext cx="8382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7428" name="Text Box 24">
            <a:extLst>
              <a:ext uri="{FF2B5EF4-FFF2-40B4-BE49-F238E27FC236}">
                <a16:creationId xmlns:a16="http://schemas.microsoft.com/office/drawing/2014/main" id="{B9C1B980-155F-4FBD-86C0-263BB2772423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4800600" y="28336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p1</a:t>
            </a:r>
          </a:p>
        </p:txBody>
      </p:sp>
      <p:sp>
        <p:nvSpPr>
          <p:cNvPr id="17429" name="Line 25">
            <a:extLst>
              <a:ext uri="{FF2B5EF4-FFF2-40B4-BE49-F238E27FC236}">
                <a16:creationId xmlns:a16="http://schemas.microsoft.com/office/drawing/2014/main" id="{0D491211-A03F-4B5B-96CB-95775968233F}"/>
              </a:ext>
            </a:extLst>
          </p:cNvPr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5181600" y="3048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30" name="Text Box 26">
            <a:extLst>
              <a:ext uri="{FF2B5EF4-FFF2-40B4-BE49-F238E27FC236}">
                <a16:creationId xmlns:a16="http://schemas.microsoft.com/office/drawing/2014/main" id="{718F92CE-47FD-4421-A66B-DEC247B96966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4800600" y="32908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p2</a:t>
            </a:r>
          </a:p>
        </p:txBody>
      </p:sp>
      <p:sp>
        <p:nvSpPr>
          <p:cNvPr id="17431" name="Line 27">
            <a:extLst>
              <a:ext uri="{FF2B5EF4-FFF2-40B4-BE49-F238E27FC236}">
                <a16:creationId xmlns:a16="http://schemas.microsoft.com/office/drawing/2014/main" id="{B6FA0C48-5531-4734-BAC5-860EB57D6458}"/>
              </a:ext>
            </a:extLst>
          </p:cNvPr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>
            <a:off x="5181600" y="3505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7432" name="Group 28">
            <a:extLst>
              <a:ext uri="{FF2B5EF4-FFF2-40B4-BE49-F238E27FC236}">
                <a16:creationId xmlns:a16="http://schemas.microsoft.com/office/drawing/2014/main" id="{E6647DD2-556A-4865-91E8-46932F7B696B}"/>
              </a:ext>
            </a:extLst>
          </p:cNvPr>
          <p:cNvGrpSpPr>
            <a:grpSpLocks/>
          </p:cNvGrpSpPr>
          <p:nvPr>
            <p:custDataLst>
              <p:tags r:id="rId22"/>
            </p:custDataLst>
          </p:nvPr>
        </p:nvGrpSpPr>
        <p:grpSpPr bwMode="auto">
          <a:xfrm>
            <a:off x="4800600" y="3505200"/>
            <a:ext cx="1600200" cy="762000"/>
            <a:chOff x="3024" y="2208"/>
            <a:chExt cx="1008" cy="480"/>
          </a:xfrm>
        </p:grpSpPr>
        <p:sp>
          <p:nvSpPr>
            <p:cNvPr id="17434" name="Rectangle 29">
              <a:extLst>
                <a:ext uri="{FF2B5EF4-FFF2-40B4-BE49-F238E27FC236}">
                  <a16:creationId xmlns:a16="http://schemas.microsoft.com/office/drawing/2014/main" id="{6640E08D-D798-4331-B797-CC9492BD990D}"/>
                </a:ext>
              </a:extLst>
            </p:cNvPr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3504" y="2304"/>
              <a:ext cx="528" cy="38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7435" name="Text Box 30">
              <a:extLst>
                <a:ext uri="{FF2B5EF4-FFF2-40B4-BE49-F238E27FC236}">
                  <a16:creationId xmlns:a16="http://schemas.microsoft.com/office/drawing/2014/main" id="{CFE8FB53-2F3C-46C2-99D4-9C8C2165A0A0}"/>
                </a:ext>
              </a:extLst>
            </p:cNvPr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3024" y="2208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ko-KR" sz="1800">
                  <a:latin typeface="Arial" panose="020B0604020202020204" pitchFamily="34" charset="0"/>
                  <a:ea typeface="굴림" panose="020B0600000101010101" pitchFamily="50" charset="-127"/>
                </a:rPr>
                <a:t>p3</a:t>
              </a:r>
            </a:p>
          </p:txBody>
        </p:sp>
        <p:sp>
          <p:nvSpPr>
            <p:cNvPr id="17436" name="Line 31">
              <a:extLst>
                <a:ext uri="{FF2B5EF4-FFF2-40B4-BE49-F238E27FC236}">
                  <a16:creationId xmlns:a16="http://schemas.microsoft.com/office/drawing/2014/main" id="{81A6F0CD-F92F-4D8C-BF9B-85AD57E640D0}"/>
                </a:ext>
              </a:extLst>
            </p:cNvPr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>
              <a:off x="3264" y="230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7433" name="AutoShape 32">
            <a:extLst>
              <a:ext uri="{FF2B5EF4-FFF2-40B4-BE49-F238E27FC236}">
                <a16:creationId xmlns:a16="http://schemas.microsoft.com/office/drawing/2014/main" id="{6EF5BCEC-2165-4AF4-A443-87B6841AA62B}"/>
              </a:ext>
            </a:extLst>
          </p:cNvPr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685800" y="38100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ko-KR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>
            <a:extLst>
              <a:ext uri="{FF2B5EF4-FFF2-40B4-BE49-F238E27FC236}">
                <a16:creationId xmlns:a16="http://schemas.microsoft.com/office/drawing/2014/main" id="{B27C825C-9BC0-4916-BA79-0C5B8B790329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Heap: Dynamic Memory</a:t>
            </a:r>
          </a:p>
        </p:txBody>
      </p:sp>
      <p:sp>
        <p:nvSpPr>
          <p:cNvPr id="18435" name="Rectangle 4">
            <a:extLst>
              <a:ext uri="{FF2B5EF4-FFF2-40B4-BE49-F238E27FC236}">
                <a16:creationId xmlns:a16="http://schemas.microsoft.com/office/drawing/2014/main" id="{6A41CEF5-B571-4FAF-9137-05D335EF44BB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   </a:t>
            </a:r>
            <a:r>
              <a:rPr lang="en-US" altLang="ko-KR" sz="2000" b="1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#include &lt;stdlib.h&gt;</a:t>
            </a:r>
            <a:br>
              <a:rPr lang="en-US" altLang="ko-KR" sz="2000" b="1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</a:br>
            <a:r>
              <a:rPr lang="en-US" altLang="ko-KR" sz="2000" b="1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void *malloc(size_t size);</a:t>
            </a:r>
            <a:br>
              <a:rPr lang="en-US" altLang="ko-KR" sz="2000" b="1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</a:br>
            <a:r>
              <a:rPr lang="en-US" altLang="ko-KR" sz="2000" b="1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void free(void *ptr);</a:t>
            </a:r>
          </a:p>
        </p:txBody>
      </p:sp>
      <p:sp>
        <p:nvSpPr>
          <p:cNvPr id="32" name="슬라이드 번호 개체 틀 3">
            <a:extLst>
              <a:ext uri="{FF2B5EF4-FFF2-40B4-BE49-F238E27FC236}">
                <a16:creationId xmlns:a16="http://schemas.microsoft.com/office/drawing/2014/main" id="{F611C20D-1AC2-4AAB-9610-EF9EA0594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buChar char="•"/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fld id="{E6B66257-D253-4683-94FA-C591FB41460E}" type="slidenum">
              <a:rPr lang="en-US" altLang="ko-KR" smtClean="0"/>
              <a:pPr eaLnBrk="1" hangingPunct="1"/>
              <a:t>21</a:t>
            </a:fld>
            <a:endParaRPr lang="en-US" altLang="ko-KR" sz="1200">
              <a:solidFill>
                <a:srgbClr val="898989"/>
              </a:solidFill>
            </a:endParaRPr>
          </a:p>
        </p:txBody>
      </p:sp>
      <p:sp>
        <p:nvSpPr>
          <p:cNvPr id="18437" name="Freeform 2">
            <a:extLst>
              <a:ext uri="{FF2B5EF4-FFF2-40B4-BE49-F238E27FC236}">
                <a16:creationId xmlns:a16="http://schemas.microsoft.com/office/drawing/2014/main" id="{3A201EC5-D280-4C5D-85F5-A7A6FF525F9D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562600" y="3048000"/>
            <a:ext cx="838200" cy="2835275"/>
          </a:xfrm>
          <a:custGeom>
            <a:avLst/>
            <a:gdLst>
              <a:gd name="T0" fmla="*/ 0 w 528"/>
              <a:gd name="T1" fmla="*/ 2147483647 h 1738"/>
              <a:gd name="T2" fmla="*/ 2147483647 w 528"/>
              <a:gd name="T3" fmla="*/ 2147483647 h 1738"/>
              <a:gd name="T4" fmla="*/ 2147483647 w 528"/>
              <a:gd name="T5" fmla="*/ 2147483647 h 1738"/>
              <a:gd name="T6" fmla="*/ 2147483647 w 528"/>
              <a:gd name="T7" fmla="*/ 2147483647 h 1738"/>
              <a:gd name="T8" fmla="*/ 2147483647 w 528"/>
              <a:gd name="T9" fmla="*/ 2147483647 h 1738"/>
              <a:gd name="T10" fmla="*/ 2147483647 w 528"/>
              <a:gd name="T11" fmla="*/ 0 h 1738"/>
              <a:gd name="T12" fmla="*/ 0 w 528"/>
              <a:gd name="T13" fmla="*/ 0 h 1738"/>
              <a:gd name="T14" fmla="*/ 0 w 528"/>
              <a:gd name="T15" fmla="*/ 2147483647 h 173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28"/>
              <a:gd name="T25" fmla="*/ 0 h 1738"/>
              <a:gd name="T26" fmla="*/ 528 w 528"/>
              <a:gd name="T27" fmla="*/ 1738 h 173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28" h="1738">
                <a:moveTo>
                  <a:pt x="0" y="1728"/>
                </a:moveTo>
                <a:lnTo>
                  <a:pt x="149" y="1691"/>
                </a:lnTo>
                <a:lnTo>
                  <a:pt x="284" y="1738"/>
                </a:lnTo>
                <a:lnTo>
                  <a:pt x="390" y="1674"/>
                </a:lnTo>
                <a:lnTo>
                  <a:pt x="528" y="1728"/>
                </a:lnTo>
                <a:lnTo>
                  <a:pt x="528" y="0"/>
                </a:lnTo>
                <a:lnTo>
                  <a:pt x="0" y="0"/>
                </a:lnTo>
                <a:lnTo>
                  <a:pt x="0" y="1728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38" name="Rectangle 5">
            <a:extLst>
              <a:ext uri="{FF2B5EF4-FFF2-40B4-BE49-F238E27FC236}">
                <a16:creationId xmlns:a16="http://schemas.microsoft.com/office/drawing/2014/main" id="{38799C94-2126-40A2-ABD4-26E2AAFDE274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934200" y="2438400"/>
            <a:ext cx="1752600" cy="41148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endParaRPr lang="ko-KR" altLang="ko-KR">
              <a:solidFill>
                <a:schemeClr val="accent2"/>
              </a:solidFill>
            </a:endParaRPr>
          </a:p>
        </p:txBody>
      </p:sp>
      <p:sp>
        <p:nvSpPr>
          <p:cNvPr id="18439" name="Text Box 6">
            <a:extLst>
              <a:ext uri="{FF2B5EF4-FFF2-40B4-BE49-F238E27FC236}">
                <a16:creationId xmlns:a16="http://schemas.microsoft.com/office/drawing/2014/main" id="{9B15940C-E0FB-4E60-B5E9-E4D5517EA933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629400" y="2300288"/>
            <a:ext cx="320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ko-KR" sz="1800" b="1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18440" name="Text Box 7">
            <a:extLst>
              <a:ext uri="{FF2B5EF4-FFF2-40B4-BE49-F238E27FC236}">
                <a16:creationId xmlns:a16="http://schemas.microsoft.com/office/drawing/2014/main" id="{85D1CF4F-C30E-4EB2-AD89-59802C56EE41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384800" y="6324600"/>
            <a:ext cx="155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ko-KR" sz="1800" b="1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0xffffffff</a:t>
            </a:r>
          </a:p>
        </p:txBody>
      </p:sp>
      <p:sp>
        <p:nvSpPr>
          <p:cNvPr id="18441" name="Line 8">
            <a:extLst>
              <a:ext uri="{FF2B5EF4-FFF2-40B4-BE49-F238E27FC236}">
                <a16:creationId xmlns:a16="http://schemas.microsoft.com/office/drawing/2014/main" id="{CFF7CE74-D67E-4D7E-B5BB-6A8C95F783C0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934200" y="5867400"/>
            <a:ext cx="1752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42" name="Line 9">
            <a:extLst>
              <a:ext uri="{FF2B5EF4-FFF2-40B4-BE49-F238E27FC236}">
                <a16:creationId xmlns:a16="http://schemas.microsoft.com/office/drawing/2014/main" id="{A2CB92CD-B5B1-4710-82E2-EC19CE985FC3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6934200" y="4572000"/>
            <a:ext cx="1752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43" name="Line 12">
            <a:extLst>
              <a:ext uri="{FF2B5EF4-FFF2-40B4-BE49-F238E27FC236}">
                <a16:creationId xmlns:a16="http://schemas.microsoft.com/office/drawing/2014/main" id="{6C93A7A2-BE2E-4FD4-8346-F155501641A5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6934200" y="3810000"/>
            <a:ext cx="1752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44" name="Text Box 16">
            <a:extLst>
              <a:ext uri="{FF2B5EF4-FFF2-40B4-BE49-F238E27FC236}">
                <a16:creationId xmlns:a16="http://schemas.microsoft.com/office/drawing/2014/main" id="{5572DF40-E646-49CF-B7A7-3F12384BE3F2}"/>
              </a:ext>
            </a:extLst>
          </p:cNvPr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327900" y="5957888"/>
            <a:ext cx="755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Stack</a:t>
            </a:r>
          </a:p>
        </p:txBody>
      </p:sp>
      <p:sp>
        <p:nvSpPr>
          <p:cNvPr id="18445" name="Line 17">
            <a:extLst>
              <a:ext uri="{FF2B5EF4-FFF2-40B4-BE49-F238E27FC236}">
                <a16:creationId xmlns:a16="http://schemas.microsoft.com/office/drawing/2014/main" id="{E43E9E32-24A6-4FE3-8817-C51E01CFC69B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7772400" y="4572000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46" name="Line 18">
            <a:extLst>
              <a:ext uri="{FF2B5EF4-FFF2-40B4-BE49-F238E27FC236}">
                <a16:creationId xmlns:a16="http://schemas.microsoft.com/office/drawing/2014/main" id="{78180113-2A98-41D4-9E60-AD0630797D50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7772400" y="5562600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47" name="Text Box 19">
            <a:extLst>
              <a:ext uri="{FF2B5EF4-FFF2-40B4-BE49-F238E27FC236}">
                <a16:creationId xmlns:a16="http://schemas.microsoft.com/office/drawing/2014/main" id="{0FC6FD2B-01BC-46E9-A56E-3E169A7E6452}"/>
              </a:ext>
            </a:extLst>
          </p:cNvPr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477000" y="3352800"/>
            <a:ext cx="366713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 sz="9600">
                <a:latin typeface="Courier New" panose="02070309020205020404" pitchFamily="49" charset="0"/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18448" name="Text Box 20">
            <a:extLst>
              <a:ext uri="{FF2B5EF4-FFF2-40B4-BE49-F238E27FC236}">
                <a16:creationId xmlns:a16="http://schemas.microsoft.com/office/drawing/2014/main" id="{3C6CD6FB-112F-4EDC-BD10-8B0907564767}"/>
              </a:ext>
            </a:extLst>
          </p:cNvPr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486400" y="2590800"/>
            <a:ext cx="912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</a:rPr>
              <a:t>Heap</a:t>
            </a:r>
          </a:p>
        </p:txBody>
      </p:sp>
      <p:sp>
        <p:nvSpPr>
          <p:cNvPr id="18449" name="Text Box 21">
            <a:extLst>
              <a:ext uri="{FF2B5EF4-FFF2-40B4-BE49-F238E27FC236}">
                <a16:creationId xmlns:a16="http://schemas.microsoft.com/office/drawing/2014/main" id="{22E32292-8B05-4237-AAFD-BD8C75467D55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340600" y="3976688"/>
            <a:ext cx="730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Heap</a:t>
            </a:r>
          </a:p>
        </p:txBody>
      </p:sp>
      <p:sp>
        <p:nvSpPr>
          <p:cNvPr id="18450" name="Text Box 22">
            <a:extLst>
              <a:ext uri="{FF2B5EF4-FFF2-40B4-BE49-F238E27FC236}">
                <a16:creationId xmlns:a16="http://schemas.microsoft.com/office/drawing/2014/main" id="{B3F442AC-745B-42CC-85A9-B90F84F8FAE1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990600" y="2971800"/>
            <a:ext cx="31242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50" charset="-127"/>
              </a:rPr>
              <a:t>char *p1 = malloc(3);</a:t>
            </a:r>
          </a:p>
          <a:p>
            <a:pPr eaLnBrk="1" hangingPunct="1">
              <a:buFontTx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50" charset="-127"/>
              </a:rPr>
              <a:t>char *p2 = malloc(1);</a:t>
            </a:r>
          </a:p>
          <a:p>
            <a:pPr eaLnBrk="1" hangingPunct="1">
              <a:buFontTx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50" charset="-127"/>
              </a:rPr>
              <a:t>char *p3 = malloc(4);</a:t>
            </a:r>
          </a:p>
          <a:p>
            <a:pPr eaLnBrk="1" hangingPunct="1">
              <a:buFontTx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50" charset="-127"/>
              </a:rPr>
              <a:t>free(p2);</a:t>
            </a:r>
          </a:p>
          <a:p>
            <a:pPr eaLnBrk="1" hangingPunct="1">
              <a:buFontTx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50" charset="-127"/>
              </a:rPr>
              <a:t>char *p4 = malloc(6);</a:t>
            </a:r>
          </a:p>
          <a:p>
            <a:pPr eaLnBrk="1" hangingPunct="1">
              <a:buFontTx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50" charset="-127"/>
              </a:rPr>
              <a:t>free(p3);</a:t>
            </a:r>
          </a:p>
          <a:p>
            <a:pPr eaLnBrk="1" hangingPunct="1">
              <a:buFontTx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50" charset="-127"/>
              </a:rPr>
              <a:t>char *p5 = malloc(2);</a:t>
            </a:r>
          </a:p>
          <a:p>
            <a:pPr eaLnBrk="1" hangingPunct="1">
              <a:buFontTx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50" charset="-127"/>
              </a:rPr>
              <a:t>free(p1);</a:t>
            </a:r>
          </a:p>
          <a:p>
            <a:pPr eaLnBrk="1" hangingPunct="1">
              <a:buFontTx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50" charset="-127"/>
              </a:rPr>
              <a:t>free(p4);</a:t>
            </a:r>
          </a:p>
          <a:p>
            <a:pPr eaLnBrk="1" hangingPunct="1">
              <a:buFontTx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50" charset="-127"/>
              </a:rPr>
              <a:t>free(p5);</a:t>
            </a:r>
          </a:p>
        </p:txBody>
      </p:sp>
      <p:sp>
        <p:nvSpPr>
          <p:cNvPr id="18451" name="Rectangle 23">
            <a:extLst>
              <a:ext uri="{FF2B5EF4-FFF2-40B4-BE49-F238E27FC236}">
                <a16:creationId xmlns:a16="http://schemas.microsoft.com/office/drawing/2014/main" id="{493460B1-3A85-4A0A-AAD2-D0DC4776BC76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562600" y="3048000"/>
            <a:ext cx="8382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8452" name="Text Box 24">
            <a:extLst>
              <a:ext uri="{FF2B5EF4-FFF2-40B4-BE49-F238E27FC236}">
                <a16:creationId xmlns:a16="http://schemas.microsoft.com/office/drawing/2014/main" id="{2DAB3E85-DCC5-4053-BFDC-86DBB23CF0E4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4800600" y="28336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p1</a:t>
            </a:r>
          </a:p>
        </p:txBody>
      </p:sp>
      <p:sp>
        <p:nvSpPr>
          <p:cNvPr id="18453" name="Line 25">
            <a:extLst>
              <a:ext uri="{FF2B5EF4-FFF2-40B4-BE49-F238E27FC236}">
                <a16:creationId xmlns:a16="http://schemas.microsoft.com/office/drawing/2014/main" id="{FFD65C86-7D15-4113-AB32-7A304AD86B69}"/>
              </a:ext>
            </a:extLst>
          </p:cNvPr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5181600" y="3048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54" name="Text Box 26">
            <a:extLst>
              <a:ext uri="{FF2B5EF4-FFF2-40B4-BE49-F238E27FC236}">
                <a16:creationId xmlns:a16="http://schemas.microsoft.com/office/drawing/2014/main" id="{58EB3679-3F23-453B-B902-174A6BDAFE0D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4800600" y="32908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p2</a:t>
            </a:r>
          </a:p>
        </p:txBody>
      </p:sp>
      <p:sp>
        <p:nvSpPr>
          <p:cNvPr id="18455" name="Line 27">
            <a:extLst>
              <a:ext uri="{FF2B5EF4-FFF2-40B4-BE49-F238E27FC236}">
                <a16:creationId xmlns:a16="http://schemas.microsoft.com/office/drawing/2014/main" id="{5FDAF882-E748-4D78-A983-F2A77626DAC9}"/>
              </a:ext>
            </a:extLst>
          </p:cNvPr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>
            <a:off x="5181600" y="3505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8456" name="Group 28">
            <a:extLst>
              <a:ext uri="{FF2B5EF4-FFF2-40B4-BE49-F238E27FC236}">
                <a16:creationId xmlns:a16="http://schemas.microsoft.com/office/drawing/2014/main" id="{D11C7C19-4348-4186-9534-22F170BA1C9A}"/>
              </a:ext>
            </a:extLst>
          </p:cNvPr>
          <p:cNvGrpSpPr>
            <a:grpSpLocks/>
          </p:cNvGrpSpPr>
          <p:nvPr>
            <p:custDataLst>
              <p:tags r:id="rId22"/>
            </p:custDataLst>
          </p:nvPr>
        </p:nvGrpSpPr>
        <p:grpSpPr bwMode="auto">
          <a:xfrm>
            <a:off x="4800600" y="3505200"/>
            <a:ext cx="1600200" cy="762000"/>
            <a:chOff x="3024" y="2208"/>
            <a:chExt cx="1008" cy="480"/>
          </a:xfrm>
        </p:grpSpPr>
        <p:sp>
          <p:nvSpPr>
            <p:cNvPr id="18462" name="Rectangle 29">
              <a:extLst>
                <a:ext uri="{FF2B5EF4-FFF2-40B4-BE49-F238E27FC236}">
                  <a16:creationId xmlns:a16="http://schemas.microsoft.com/office/drawing/2014/main" id="{3006969A-4852-442E-B991-FF2454C42E4A}"/>
                </a:ext>
              </a:extLst>
            </p:cNvPr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3504" y="2304"/>
              <a:ext cx="528" cy="38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8463" name="Text Box 30">
              <a:extLst>
                <a:ext uri="{FF2B5EF4-FFF2-40B4-BE49-F238E27FC236}">
                  <a16:creationId xmlns:a16="http://schemas.microsoft.com/office/drawing/2014/main" id="{7B33F795-0448-4FFB-85CC-E90BCE3E009C}"/>
                </a:ext>
              </a:extLst>
            </p:cNvPr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3024" y="2208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ko-KR" sz="1800">
                  <a:latin typeface="Arial" panose="020B0604020202020204" pitchFamily="34" charset="0"/>
                  <a:ea typeface="굴림" panose="020B0600000101010101" pitchFamily="50" charset="-127"/>
                </a:rPr>
                <a:t>p3</a:t>
              </a:r>
            </a:p>
          </p:txBody>
        </p:sp>
        <p:sp>
          <p:nvSpPr>
            <p:cNvPr id="18464" name="Line 31">
              <a:extLst>
                <a:ext uri="{FF2B5EF4-FFF2-40B4-BE49-F238E27FC236}">
                  <a16:creationId xmlns:a16="http://schemas.microsoft.com/office/drawing/2014/main" id="{F1193559-D9A6-47AC-8392-4DE684F89416}"/>
                </a:ext>
              </a:extLst>
            </p:cNvPr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>
              <a:off x="3264" y="230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8457" name="AutoShape 32">
            <a:extLst>
              <a:ext uri="{FF2B5EF4-FFF2-40B4-BE49-F238E27FC236}">
                <a16:creationId xmlns:a16="http://schemas.microsoft.com/office/drawing/2014/main" id="{4F20C024-EAF2-4EF2-AE60-A94128596AB6}"/>
              </a:ext>
            </a:extLst>
          </p:cNvPr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685800" y="41148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ko-KR" altLang="en-US"/>
          </a:p>
        </p:txBody>
      </p:sp>
      <p:grpSp>
        <p:nvGrpSpPr>
          <p:cNvPr id="18458" name="Group 33">
            <a:extLst>
              <a:ext uri="{FF2B5EF4-FFF2-40B4-BE49-F238E27FC236}">
                <a16:creationId xmlns:a16="http://schemas.microsoft.com/office/drawing/2014/main" id="{9996F303-F64C-4375-ABC3-6BCCEE20D08B}"/>
              </a:ext>
            </a:extLst>
          </p:cNvPr>
          <p:cNvGrpSpPr>
            <a:grpSpLocks/>
          </p:cNvGrpSpPr>
          <p:nvPr>
            <p:custDataLst>
              <p:tags r:id="rId24"/>
            </p:custDataLst>
          </p:nvPr>
        </p:nvGrpSpPr>
        <p:grpSpPr bwMode="auto">
          <a:xfrm>
            <a:off x="4800600" y="4052888"/>
            <a:ext cx="1600200" cy="1128712"/>
            <a:chOff x="3024" y="2553"/>
            <a:chExt cx="1008" cy="711"/>
          </a:xfrm>
        </p:grpSpPr>
        <p:sp>
          <p:nvSpPr>
            <p:cNvPr id="18459" name="Rectangle 34">
              <a:extLst>
                <a:ext uri="{FF2B5EF4-FFF2-40B4-BE49-F238E27FC236}">
                  <a16:creationId xmlns:a16="http://schemas.microsoft.com/office/drawing/2014/main" id="{99D74DB7-85F4-4A6D-A61D-B474BDC9C4E5}"/>
                </a:ext>
              </a:extLst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3504" y="2688"/>
              <a:ext cx="528" cy="57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8460" name="Text Box 35">
              <a:extLst>
                <a:ext uri="{FF2B5EF4-FFF2-40B4-BE49-F238E27FC236}">
                  <a16:creationId xmlns:a16="http://schemas.microsoft.com/office/drawing/2014/main" id="{D1913AA8-3906-489C-AF49-CABA38F0A331}"/>
                </a:ext>
              </a:extLst>
            </p:cNvPr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3024" y="2553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ko-KR" sz="1800">
                  <a:latin typeface="Arial" panose="020B0604020202020204" pitchFamily="34" charset="0"/>
                  <a:ea typeface="굴림" panose="020B0600000101010101" pitchFamily="50" charset="-127"/>
                </a:rPr>
                <a:t>p4</a:t>
              </a:r>
            </a:p>
          </p:txBody>
        </p:sp>
        <p:sp>
          <p:nvSpPr>
            <p:cNvPr id="18461" name="Line 36">
              <a:extLst>
                <a:ext uri="{FF2B5EF4-FFF2-40B4-BE49-F238E27FC236}">
                  <a16:creationId xmlns:a16="http://schemas.microsoft.com/office/drawing/2014/main" id="{2BFC4794-B9A2-4326-B822-3B1C72BB6779}"/>
                </a:ext>
              </a:extLst>
            </p:cNvPr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>
              <a:off x="3264" y="268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>
            <a:extLst>
              <a:ext uri="{FF2B5EF4-FFF2-40B4-BE49-F238E27FC236}">
                <a16:creationId xmlns:a16="http://schemas.microsoft.com/office/drawing/2014/main" id="{D6AACD6B-09B8-4260-AB1D-6792672A01E2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Heap: Dynamic Memory</a:t>
            </a:r>
          </a:p>
        </p:txBody>
      </p:sp>
      <p:sp>
        <p:nvSpPr>
          <p:cNvPr id="19459" name="Rectangle 4">
            <a:extLst>
              <a:ext uri="{FF2B5EF4-FFF2-40B4-BE49-F238E27FC236}">
                <a16:creationId xmlns:a16="http://schemas.microsoft.com/office/drawing/2014/main" id="{AC3E0456-A933-4AC9-A52D-269A94B5E982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   </a:t>
            </a:r>
            <a:r>
              <a:rPr lang="en-US" altLang="ko-KR" sz="2000" b="1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#include &lt;stdlib.h&gt;</a:t>
            </a:r>
            <a:br>
              <a:rPr lang="en-US" altLang="ko-KR" sz="2000" b="1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</a:br>
            <a:r>
              <a:rPr lang="en-US" altLang="ko-KR" sz="2000" b="1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void *malloc(size_t size);</a:t>
            </a:r>
            <a:br>
              <a:rPr lang="en-US" altLang="ko-KR" sz="2000" b="1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</a:br>
            <a:r>
              <a:rPr lang="en-US" altLang="ko-KR" sz="2000" b="1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void free(void *ptr);</a:t>
            </a:r>
          </a:p>
        </p:txBody>
      </p:sp>
      <p:sp>
        <p:nvSpPr>
          <p:cNvPr id="30" name="슬라이드 번호 개체 틀 3">
            <a:extLst>
              <a:ext uri="{FF2B5EF4-FFF2-40B4-BE49-F238E27FC236}">
                <a16:creationId xmlns:a16="http://schemas.microsoft.com/office/drawing/2014/main" id="{D5B7802A-741E-4269-A138-96A27774D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buChar char="•"/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fld id="{E6B66257-D253-4683-94FA-C591FB41460E}" type="slidenum">
              <a:rPr lang="en-US" altLang="ko-KR" smtClean="0"/>
              <a:pPr eaLnBrk="1" hangingPunct="1"/>
              <a:t>22</a:t>
            </a:fld>
            <a:endParaRPr lang="en-US" altLang="ko-KR" sz="1200">
              <a:solidFill>
                <a:srgbClr val="898989"/>
              </a:solidFill>
            </a:endParaRPr>
          </a:p>
        </p:txBody>
      </p:sp>
      <p:sp>
        <p:nvSpPr>
          <p:cNvPr id="19461" name="Freeform 2">
            <a:extLst>
              <a:ext uri="{FF2B5EF4-FFF2-40B4-BE49-F238E27FC236}">
                <a16:creationId xmlns:a16="http://schemas.microsoft.com/office/drawing/2014/main" id="{F367E13A-6098-4CCB-8ADD-E4DC35C7C68A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562600" y="3048000"/>
            <a:ext cx="838200" cy="2835275"/>
          </a:xfrm>
          <a:custGeom>
            <a:avLst/>
            <a:gdLst>
              <a:gd name="T0" fmla="*/ 0 w 528"/>
              <a:gd name="T1" fmla="*/ 2147483647 h 1738"/>
              <a:gd name="T2" fmla="*/ 2147483647 w 528"/>
              <a:gd name="T3" fmla="*/ 2147483647 h 1738"/>
              <a:gd name="T4" fmla="*/ 2147483647 w 528"/>
              <a:gd name="T5" fmla="*/ 2147483647 h 1738"/>
              <a:gd name="T6" fmla="*/ 2147483647 w 528"/>
              <a:gd name="T7" fmla="*/ 2147483647 h 1738"/>
              <a:gd name="T8" fmla="*/ 2147483647 w 528"/>
              <a:gd name="T9" fmla="*/ 2147483647 h 1738"/>
              <a:gd name="T10" fmla="*/ 2147483647 w 528"/>
              <a:gd name="T11" fmla="*/ 0 h 1738"/>
              <a:gd name="T12" fmla="*/ 0 w 528"/>
              <a:gd name="T13" fmla="*/ 0 h 1738"/>
              <a:gd name="T14" fmla="*/ 0 w 528"/>
              <a:gd name="T15" fmla="*/ 2147483647 h 173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28"/>
              <a:gd name="T25" fmla="*/ 0 h 1738"/>
              <a:gd name="T26" fmla="*/ 528 w 528"/>
              <a:gd name="T27" fmla="*/ 1738 h 173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28" h="1738">
                <a:moveTo>
                  <a:pt x="0" y="1728"/>
                </a:moveTo>
                <a:lnTo>
                  <a:pt x="149" y="1691"/>
                </a:lnTo>
                <a:lnTo>
                  <a:pt x="284" y="1738"/>
                </a:lnTo>
                <a:lnTo>
                  <a:pt x="390" y="1674"/>
                </a:lnTo>
                <a:lnTo>
                  <a:pt x="528" y="1728"/>
                </a:lnTo>
                <a:lnTo>
                  <a:pt x="528" y="0"/>
                </a:lnTo>
                <a:lnTo>
                  <a:pt x="0" y="0"/>
                </a:lnTo>
                <a:lnTo>
                  <a:pt x="0" y="1728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62" name="Rectangle 5">
            <a:extLst>
              <a:ext uri="{FF2B5EF4-FFF2-40B4-BE49-F238E27FC236}">
                <a16:creationId xmlns:a16="http://schemas.microsoft.com/office/drawing/2014/main" id="{68E384AD-21AF-4C20-BCDC-D48450CE48FC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934200" y="2438400"/>
            <a:ext cx="1752600" cy="41148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endParaRPr lang="ko-KR" altLang="ko-KR">
              <a:solidFill>
                <a:schemeClr val="accent2"/>
              </a:solidFill>
            </a:endParaRPr>
          </a:p>
        </p:txBody>
      </p:sp>
      <p:sp>
        <p:nvSpPr>
          <p:cNvPr id="19463" name="Text Box 6">
            <a:extLst>
              <a:ext uri="{FF2B5EF4-FFF2-40B4-BE49-F238E27FC236}">
                <a16:creationId xmlns:a16="http://schemas.microsoft.com/office/drawing/2014/main" id="{27F3BAEC-18A8-4990-8ABA-434603EB3C36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629400" y="2300288"/>
            <a:ext cx="320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ko-KR" sz="1800" b="1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19464" name="Text Box 7">
            <a:extLst>
              <a:ext uri="{FF2B5EF4-FFF2-40B4-BE49-F238E27FC236}">
                <a16:creationId xmlns:a16="http://schemas.microsoft.com/office/drawing/2014/main" id="{3DFED422-4C61-421D-BA7E-19056A3A85CA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384800" y="6324600"/>
            <a:ext cx="155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ko-KR" sz="1800" b="1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0xffffffff</a:t>
            </a:r>
          </a:p>
        </p:txBody>
      </p:sp>
      <p:sp>
        <p:nvSpPr>
          <p:cNvPr id="19465" name="Line 8">
            <a:extLst>
              <a:ext uri="{FF2B5EF4-FFF2-40B4-BE49-F238E27FC236}">
                <a16:creationId xmlns:a16="http://schemas.microsoft.com/office/drawing/2014/main" id="{C225FB02-9CE2-427E-9587-5D796192EE82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934200" y="5867400"/>
            <a:ext cx="1752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66" name="Line 9">
            <a:extLst>
              <a:ext uri="{FF2B5EF4-FFF2-40B4-BE49-F238E27FC236}">
                <a16:creationId xmlns:a16="http://schemas.microsoft.com/office/drawing/2014/main" id="{5ED9F929-E9B1-480F-889D-258CD93A906B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6934200" y="4572000"/>
            <a:ext cx="1752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67" name="Line 12">
            <a:extLst>
              <a:ext uri="{FF2B5EF4-FFF2-40B4-BE49-F238E27FC236}">
                <a16:creationId xmlns:a16="http://schemas.microsoft.com/office/drawing/2014/main" id="{B2C0143F-A974-4288-AAE8-35ADC7536AD5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6934200" y="3810000"/>
            <a:ext cx="1752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68" name="Text Box 16">
            <a:extLst>
              <a:ext uri="{FF2B5EF4-FFF2-40B4-BE49-F238E27FC236}">
                <a16:creationId xmlns:a16="http://schemas.microsoft.com/office/drawing/2014/main" id="{F521F8DA-85B6-40B4-903F-F5BF77942FEA}"/>
              </a:ext>
            </a:extLst>
          </p:cNvPr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327900" y="5957888"/>
            <a:ext cx="755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Stack</a:t>
            </a:r>
          </a:p>
        </p:txBody>
      </p:sp>
      <p:sp>
        <p:nvSpPr>
          <p:cNvPr id="19469" name="Line 17">
            <a:extLst>
              <a:ext uri="{FF2B5EF4-FFF2-40B4-BE49-F238E27FC236}">
                <a16:creationId xmlns:a16="http://schemas.microsoft.com/office/drawing/2014/main" id="{1E46A672-F6CA-44A9-B9DB-FFA1A3723E2A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7772400" y="4572000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70" name="Line 18">
            <a:extLst>
              <a:ext uri="{FF2B5EF4-FFF2-40B4-BE49-F238E27FC236}">
                <a16:creationId xmlns:a16="http://schemas.microsoft.com/office/drawing/2014/main" id="{BE01067C-4EE6-4353-BA24-F39F15FDE8AB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7772400" y="5562600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71" name="Text Box 19">
            <a:extLst>
              <a:ext uri="{FF2B5EF4-FFF2-40B4-BE49-F238E27FC236}">
                <a16:creationId xmlns:a16="http://schemas.microsoft.com/office/drawing/2014/main" id="{68256366-A118-4E90-943A-2D39E7C18E12}"/>
              </a:ext>
            </a:extLst>
          </p:cNvPr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477000" y="3352800"/>
            <a:ext cx="366713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 sz="9600">
                <a:latin typeface="Courier New" panose="02070309020205020404" pitchFamily="49" charset="0"/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19472" name="Text Box 20">
            <a:extLst>
              <a:ext uri="{FF2B5EF4-FFF2-40B4-BE49-F238E27FC236}">
                <a16:creationId xmlns:a16="http://schemas.microsoft.com/office/drawing/2014/main" id="{9A38AC96-B9F1-4E91-95E1-E53F665CFDAC}"/>
              </a:ext>
            </a:extLst>
          </p:cNvPr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486400" y="2590800"/>
            <a:ext cx="912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</a:rPr>
              <a:t>Heap</a:t>
            </a:r>
          </a:p>
        </p:txBody>
      </p:sp>
      <p:sp>
        <p:nvSpPr>
          <p:cNvPr id="19473" name="Text Box 21">
            <a:extLst>
              <a:ext uri="{FF2B5EF4-FFF2-40B4-BE49-F238E27FC236}">
                <a16:creationId xmlns:a16="http://schemas.microsoft.com/office/drawing/2014/main" id="{79CD7EF3-1CD0-4BC5-8214-AC8A2E5F16F6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340600" y="3976688"/>
            <a:ext cx="730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Heap</a:t>
            </a:r>
          </a:p>
        </p:txBody>
      </p:sp>
      <p:sp>
        <p:nvSpPr>
          <p:cNvPr id="19474" name="Text Box 22">
            <a:extLst>
              <a:ext uri="{FF2B5EF4-FFF2-40B4-BE49-F238E27FC236}">
                <a16:creationId xmlns:a16="http://schemas.microsoft.com/office/drawing/2014/main" id="{9C732916-7432-4950-9D06-041FAB9293EA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990600" y="2971800"/>
            <a:ext cx="31242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50" charset="-127"/>
              </a:rPr>
              <a:t>char *p1 = malloc(3);</a:t>
            </a:r>
          </a:p>
          <a:p>
            <a:pPr eaLnBrk="1" hangingPunct="1">
              <a:buFontTx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50" charset="-127"/>
              </a:rPr>
              <a:t>char *p2 = malloc(1);</a:t>
            </a:r>
          </a:p>
          <a:p>
            <a:pPr eaLnBrk="1" hangingPunct="1">
              <a:buFontTx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50" charset="-127"/>
              </a:rPr>
              <a:t>char *p3 = malloc(4);</a:t>
            </a:r>
          </a:p>
          <a:p>
            <a:pPr eaLnBrk="1" hangingPunct="1">
              <a:buFontTx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50" charset="-127"/>
              </a:rPr>
              <a:t>free(p2);</a:t>
            </a:r>
          </a:p>
          <a:p>
            <a:pPr eaLnBrk="1" hangingPunct="1">
              <a:buFontTx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50" charset="-127"/>
              </a:rPr>
              <a:t>char *p4 = malloc(6);</a:t>
            </a:r>
          </a:p>
          <a:p>
            <a:pPr eaLnBrk="1" hangingPunct="1">
              <a:buFontTx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50" charset="-127"/>
              </a:rPr>
              <a:t>free(p3);</a:t>
            </a:r>
          </a:p>
          <a:p>
            <a:pPr eaLnBrk="1" hangingPunct="1">
              <a:buFontTx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50" charset="-127"/>
              </a:rPr>
              <a:t>char *p5 = malloc(2);</a:t>
            </a:r>
          </a:p>
          <a:p>
            <a:pPr eaLnBrk="1" hangingPunct="1">
              <a:buFontTx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50" charset="-127"/>
              </a:rPr>
              <a:t>free(p1);</a:t>
            </a:r>
          </a:p>
          <a:p>
            <a:pPr eaLnBrk="1" hangingPunct="1">
              <a:buFontTx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50" charset="-127"/>
              </a:rPr>
              <a:t>free(p4);</a:t>
            </a:r>
          </a:p>
          <a:p>
            <a:pPr eaLnBrk="1" hangingPunct="1">
              <a:buFontTx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50" charset="-127"/>
              </a:rPr>
              <a:t>free(p5);</a:t>
            </a:r>
          </a:p>
        </p:txBody>
      </p:sp>
      <p:sp>
        <p:nvSpPr>
          <p:cNvPr id="19475" name="Rectangle 23">
            <a:extLst>
              <a:ext uri="{FF2B5EF4-FFF2-40B4-BE49-F238E27FC236}">
                <a16:creationId xmlns:a16="http://schemas.microsoft.com/office/drawing/2014/main" id="{659A3D9D-12EC-489D-95B3-09E1C50EC1DF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562600" y="3048000"/>
            <a:ext cx="8382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9476" name="Text Box 24">
            <a:extLst>
              <a:ext uri="{FF2B5EF4-FFF2-40B4-BE49-F238E27FC236}">
                <a16:creationId xmlns:a16="http://schemas.microsoft.com/office/drawing/2014/main" id="{90A9E8BE-FEB4-4103-9487-C50C7A753CBF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4800600" y="28336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p1</a:t>
            </a:r>
          </a:p>
        </p:txBody>
      </p:sp>
      <p:sp>
        <p:nvSpPr>
          <p:cNvPr id="19477" name="Line 25">
            <a:extLst>
              <a:ext uri="{FF2B5EF4-FFF2-40B4-BE49-F238E27FC236}">
                <a16:creationId xmlns:a16="http://schemas.microsoft.com/office/drawing/2014/main" id="{1F0D0EEE-97AF-4B6F-BDD9-0310CEE6A5BB}"/>
              </a:ext>
            </a:extLst>
          </p:cNvPr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5181600" y="3048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78" name="Text Box 26">
            <a:extLst>
              <a:ext uri="{FF2B5EF4-FFF2-40B4-BE49-F238E27FC236}">
                <a16:creationId xmlns:a16="http://schemas.microsoft.com/office/drawing/2014/main" id="{3CD0C2FB-40AB-479A-BD10-520472BB31E6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4800600" y="32908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p2</a:t>
            </a:r>
          </a:p>
        </p:txBody>
      </p:sp>
      <p:sp>
        <p:nvSpPr>
          <p:cNvPr id="19479" name="Line 27">
            <a:extLst>
              <a:ext uri="{FF2B5EF4-FFF2-40B4-BE49-F238E27FC236}">
                <a16:creationId xmlns:a16="http://schemas.microsoft.com/office/drawing/2014/main" id="{B894EB1A-7AA8-46C9-A212-0646508C9F15}"/>
              </a:ext>
            </a:extLst>
          </p:cNvPr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>
            <a:off x="5181600" y="3505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80" name="Text Box 28">
            <a:extLst>
              <a:ext uri="{FF2B5EF4-FFF2-40B4-BE49-F238E27FC236}">
                <a16:creationId xmlns:a16="http://schemas.microsoft.com/office/drawing/2014/main" id="{A15174EA-8F2E-4C20-B5EF-F9E914EDBAC8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4800600" y="35052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p3</a:t>
            </a:r>
          </a:p>
        </p:txBody>
      </p:sp>
      <p:sp>
        <p:nvSpPr>
          <p:cNvPr id="19481" name="Line 29">
            <a:extLst>
              <a:ext uri="{FF2B5EF4-FFF2-40B4-BE49-F238E27FC236}">
                <a16:creationId xmlns:a16="http://schemas.microsoft.com/office/drawing/2014/main" id="{AD112FA7-ED02-4C96-8242-B11B737BA707}"/>
              </a:ext>
            </a:extLst>
          </p:cNvPr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>
            <a:off x="5181600" y="3657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82" name="AutoShape 30">
            <a:extLst>
              <a:ext uri="{FF2B5EF4-FFF2-40B4-BE49-F238E27FC236}">
                <a16:creationId xmlns:a16="http://schemas.microsoft.com/office/drawing/2014/main" id="{D32985F5-768B-4D8A-B334-93D0FB0C5800}"/>
              </a:ext>
            </a:extLst>
          </p:cNvPr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685800" y="44196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ko-KR" altLang="en-US"/>
          </a:p>
        </p:txBody>
      </p:sp>
      <p:grpSp>
        <p:nvGrpSpPr>
          <p:cNvPr id="19483" name="Group 31">
            <a:extLst>
              <a:ext uri="{FF2B5EF4-FFF2-40B4-BE49-F238E27FC236}">
                <a16:creationId xmlns:a16="http://schemas.microsoft.com/office/drawing/2014/main" id="{9417731C-C0A3-49B0-A9B3-0FAFA3A13873}"/>
              </a:ext>
            </a:extLst>
          </p:cNvPr>
          <p:cNvGrpSpPr>
            <a:grpSpLocks/>
          </p:cNvGrpSpPr>
          <p:nvPr>
            <p:custDataLst>
              <p:tags r:id="rId25"/>
            </p:custDataLst>
          </p:nvPr>
        </p:nvGrpSpPr>
        <p:grpSpPr bwMode="auto">
          <a:xfrm>
            <a:off x="4800600" y="4052888"/>
            <a:ext cx="1600200" cy="1128712"/>
            <a:chOff x="3024" y="2553"/>
            <a:chExt cx="1008" cy="711"/>
          </a:xfrm>
        </p:grpSpPr>
        <p:sp>
          <p:nvSpPr>
            <p:cNvPr id="19484" name="Rectangle 32">
              <a:extLst>
                <a:ext uri="{FF2B5EF4-FFF2-40B4-BE49-F238E27FC236}">
                  <a16:creationId xmlns:a16="http://schemas.microsoft.com/office/drawing/2014/main" id="{FDCE121A-C1CD-4FEF-9F65-27F40059B7D5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3504" y="2688"/>
              <a:ext cx="528" cy="57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9485" name="Text Box 33">
              <a:extLst>
                <a:ext uri="{FF2B5EF4-FFF2-40B4-BE49-F238E27FC236}">
                  <a16:creationId xmlns:a16="http://schemas.microsoft.com/office/drawing/2014/main" id="{85AD5089-3890-4305-B801-4286379B575C}"/>
                </a:ext>
              </a:extLst>
            </p:cNvPr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3024" y="2553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ko-KR" sz="1800">
                  <a:latin typeface="Arial" panose="020B0604020202020204" pitchFamily="34" charset="0"/>
                  <a:ea typeface="굴림" panose="020B0600000101010101" pitchFamily="50" charset="-127"/>
                </a:rPr>
                <a:t>p4</a:t>
              </a:r>
            </a:p>
          </p:txBody>
        </p:sp>
        <p:sp>
          <p:nvSpPr>
            <p:cNvPr id="19486" name="Line 34">
              <a:extLst>
                <a:ext uri="{FF2B5EF4-FFF2-40B4-BE49-F238E27FC236}">
                  <a16:creationId xmlns:a16="http://schemas.microsoft.com/office/drawing/2014/main" id="{ED01A05D-E090-40E4-8976-A7CE7E0D905E}"/>
                </a:ext>
              </a:extLst>
            </p:cNvPr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>
              <a:off x="3264" y="268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>
            <a:extLst>
              <a:ext uri="{FF2B5EF4-FFF2-40B4-BE49-F238E27FC236}">
                <a16:creationId xmlns:a16="http://schemas.microsoft.com/office/drawing/2014/main" id="{C7A000ED-0B16-4D02-A022-7676169B16D0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Heap: Dynamic Memory</a:t>
            </a:r>
          </a:p>
        </p:txBody>
      </p:sp>
      <p:sp>
        <p:nvSpPr>
          <p:cNvPr id="20483" name="Rectangle 4">
            <a:extLst>
              <a:ext uri="{FF2B5EF4-FFF2-40B4-BE49-F238E27FC236}">
                <a16:creationId xmlns:a16="http://schemas.microsoft.com/office/drawing/2014/main" id="{0DAFB218-AAEB-4C4A-A90D-2E5CEA006EDB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   </a:t>
            </a:r>
            <a:r>
              <a:rPr lang="en-US" altLang="ko-KR" sz="2000" b="1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#include &lt;stdlib.h&gt;</a:t>
            </a:r>
            <a:br>
              <a:rPr lang="en-US" altLang="ko-KR" sz="2000" b="1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</a:br>
            <a:r>
              <a:rPr lang="en-US" altLang="ko-KR" sz="2000" b="1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void *malloc(size_t size);</a:t>
            </a:r>
            <a:br>
              <a:rPr lang="en-US" altLang="ko-KR" sz="2000" b="1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</a:br>
            <a:r>
              <a:rPr lang="en-US" altLang="ko-KR" sz="2000" b="1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void free(void *ptr);</a:t>
            </a:r>
          </a:p>
        </p:txBody>
      </p:sp>
      <p:sp>
        <p:nvSpPr>
          <p:cNvPr id="31" name="슬라이드 번호 개체 틀 3">
            <a:extLst>
              <a:ext uri="{FF2B5EF4-FFF2-40B4-BE49-F238E27FC236}">
                <a16:creationId xmlns:a16="http://schemas.microsoft.com/office/drawing/2014/main" id="{64416F4F-6B2D-40C6-85EF-5F1B57290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buChar char="•"/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fld id="{E6B66257-D253-4683-94FA-C591FB41460E}" type="slidenum">
              <a:rPr lang="en-US" altLang="ko-KR" smtClean="0"/>
              <a:pPr eaLnBrk="1" hangingPunct="1"/>
              <a:t>23</a:t>
            </a:fld>
            <a:endParaRPr lang="en-US" altLang="ko-KR" sz="1200">
              <a:solidFill>
                <a:srgbClr val="898989"/>
              </a:solidFill>
            </a:endParaRPr>
          </a:p>
        </p:txBody>
      </p:sp>
      <p:sp>
        <p:nvSpPr>
          <p:cNvPr id="20485" name="Freeform 2">
            <a:extLst>
              <a:ext uri="{FF2B5EF4-FFF2-40B4-BE49-F238E27FC236}">
                <a16:creationId xmlns:a16="http://schemas.microsoft.com/office/drawing/2014/main" id="{886F3EB1-CF31-411B-BC38-28638DE5717E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562600" y="3048000"/>
            <a:ext cx="838200" cy="2835275"/>
          </a:xfrm>
          <a:custGeom>
            <a:avLst/>
            <a:gdLst>
              <a:gd name="T0" fmla="*/ 0 w 528"/>
              <a:gd name="T1" fmla="*/ 2147483647 h 1738"/>
              <a:gd name="T2" fmla="*/ 2147483647 w 528"/>
              <a:gd name="T3" fmla="*/ 2147483647 h 1738"/>
              <a:gd name="T4" fmla="*/ 2147483647 w 528"/>
              <a:gd name="T5" fmla="*/ 2147483647 h 1738"/>
              <a:gd name="T6" fmla="*/ 2147483647 w 528"/>
              <a:gd name="T7" fmla="*/ 2147483647 h 1738"/>
              <a:gd name="T8" fmla="*/ 2147483647 w 528"/>
              <a:gd name="T9" fmla="*/ 2147483647 h 1738"/>
              <a:gd name="T10" fmla="*/ 2147483647 w 528"/>
              <a:gd name="T11" fmla="*/ 0 h 1738"/>
              <a:gd name="T12" fmla="*/ 0 w 528"/>
              <a:gd name="T13" fmla="*/ 0 h 1738"/>
              <a:gd name="T14" fmla="*/ 0 w 528"/>
              <a:gd name="T15" fmla="*/ 2147483647 h 173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28"/>
              <a:gd name="T25" fmla="*/ 0 h 1738"/>
              <a:gd name="T26" fmla="*/ 528 w 528"/>
              <a:gd name="T27" fmla="*/ 1738 h 173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28" h="1738">
                <a:moveTo>
                  <a:pt x="0" y="1728"/>
                </a:moveTo>
                <a:lnTo>
                  <a:pt x="149" y="1691"/>
                </a:lnTo>
                <a:lnTo>
                  <a:pt x="284" y="1738"/>
                </a:lnTo>
                <a:lnTo>
                  <a:pt x="390" y="1674"/>
                </a:lnTo>
                <a:lnTo>
                  <a:pt x="528" y="1728"/>
                </a:lnTo>
                <a:lnTo>
                  <a:pt x="528" y="0"/>
                </a:lnTo>
                <a:lnTo>
                  <a:pt x="0" y="0"/>
                </a:lnTo>
                <a:lnTo>
                  <a:pt x="0" y="1728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486" name="Rectangle 5">
            <a:extLst>
              <a:ext uri="{FF2B5EF4-FFF2-40B4-BE49-F238E27FC236}">
                <a16:creationId xmlns:a16="http://schemas.microsoft.com/office/drawing/2014/main" id="{BE69DB8A-211A-4407-943A-C31B2A139538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934200" y="2438400"/>
            <a:ext cx="1752600" cy="41148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endParaRPr lang="ko-KR" altLang="ko-KR">
              <a:solidFill>
                <a:schemeClr val="accent2"/>
              </a:solidFill>
            </a:endParaRPr>
          </a:p>
        </p:txBody>
      </p:sp>
      <p:sp>
        <p:nvSpPr>
          <p:cNvPr id="20487" name="Text Box 6">
            <a:extLst>
              <a:ext uri="{FF2B5EF4-FFF2-40B4-BE49-F238E27FC236}">
                <a16:creationId xmlns:a16="http://schemas.microsoft.com/office/drawing/2014/main" id="{E546E046-0C73-4D52-8E34-3AAB4CF46B0D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629400" y="2300288"/>
            <a:ext cx="320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ko-KR" sz="1800" b="1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20488" name="Text Box 7">
            <a:extLst>
              <a:ext uri="{FF2B5EF4-FFF2-40B4-BE49-F238E27FC236}">
                <a16:creationId xmlns:a16="http://schemas.microsoft.com/office/drawing/2014/main" id="{B80C71B8-1471-41CE-8A36-08AC1D9B573D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384800" y="6324600"/>
            <a:ext cx="155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ko-KR" sz="1800" b="1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0xffffffff</a:t>
            </a:r>
          </a:p>
        </p:txBody>
      </p:sp>
      <p:sp>
        <p:nvSpPr>
          <p:cNvPr id="20489" name="Line 8">
            <a:extLst>
              <a:ext uri="{FF2B5EF4-FFF2-40B4-BE49-F238E27FC236}">
                <a16:creationId xmlns:a16="http://schemas.microsoft.com/office/drawing/2014/main" id="{490F8131-55CE-4070-B247-D90B80627774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934200" y="5867400"/>
            <a:ext cx="1752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490" name="Line 9">
            <a:extLst>
              <a:ext uri="{FF2B5EF4-FFF2-40B4-BE49-F238E27FC236}">
                <a16:creationId xmlns:a16="http://schemas.microsoft.com/office/drawing/2014/main" id="{6CEF2785-D456-4C3D-A7AC-61A8ECB5A538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6934200" y="4572000"/>
            <a:ext cx="1752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491" name="Line 12">
            <a:extLst>
              <a:ext uri="{FF2B5EF4-FFF2-40B4-BE49-F238E27FC236}">
                <a16:creationId xmlns:a16="http://schemas.microsoft.com/office/drawing/2014/main" id="{DD567F91-EE26-49AC-95B7-EBA8757B6A4F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6934200" y="3810000"/>
            <a:ext cx="1752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492" name="Text Box 16">
            <a:extLst>
              <a:ext uri="{FF2B5EF4-FFF2-40B4-BE49-F238E27FC236}">
                <a16:creationId xmlns:a16="http://schemas.microsoft.com/office/drawing/2014/main" id="{A051AD74-8D82-4177-A801-BBDB90E4D416}"/>
              </a:ext>
            </a:extLst>
          </p:cNvPr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327900" y="5957888"/>
            <a:ext cx="755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Stack</a:t>
            </a:r>
          </a:p>
        </p:txBody>
      </p:sp>
      <p:sp>
        <p:nvSpPr>
          <p:cNvPr id="20493" name="Line 17">
            <a:extLst>
              <a:ext uri="{FF2B5EF4-FFF2-40B4-BE49-F238E27FC236}">
                <a16:creationId xmlns:a16="http://schemas.microsoft.com/office/drawing/2014/main" id="{1CB6497D-8F27-4A94-8F5F-D36A16847C52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7772400" y="4572000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494" name="Line 18">
            <a:extLst>
              <a:ext uri="{FF2B5EF4-FFF2-40B4-BE49-F238E27FC236}">
                <a16:creationId xmlns:a16="http://schemas.microsoft.com/office/drawing/2014/main" id="{CAEC4283-6D98-488F-89BA-6F50907FAE78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7772400" y="5562600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495" name="Text Box 19">
            <a:extLst>
              <a:ext uri="{FF2B5EF4-FFF2-40B4-BE49-F238E27FC236}">
                <a16:creationId xmlns:a16="http://schemas.microsoft.com/office/drawing/2014/main" id="{EEFE745E-F859-437E-B558-09BE3DE09A14}"/>
              </a:ext>
            </a:extLst>
          </p:cNvPr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477000" y="3352800"/>
            <a:ext cx="366713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 sz="9600">
                <a:latin typeface="Courier New" panose="02070309020205020404" pitchFamily="49" charset="0"/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20496" name="Text Box 20">
            <a:extLst>
              <a:ext uri="{FF2B5EF4-FFF2-40B4-BE49-F238E27FC236}">
                <a16:creationId xmlns:a16="http://schemas.microsoft.com/office/drawing/2014/main" id="{4C48544A-ACC6-40DB-A1C9-732EC2523580}"/>
              </a:ext>
            </a:extLst>
          </p:cNvPr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486400" y="2590800"/>
            <a:ext cx="912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</a:rPr>
              <a:t>Heap</a:t>
            </a:r>
          </a:p>
        </p:txBody>
      </p:sp>
      <p:sp>
        <p:nvSpPr>
          <p:cNvPr id="20497" name="Text Box 21">
            <a:extLst>
              <a:ext uri="{FF2B5EF4-FFF2-40B4-BE49-F238E27FC236}">
                <a16:creationId xmlns:a16="http://schemas.microsoft.com/office/drawing/2014/main" id="{871D0FC3-BABA-4CC2-86D8-3E06A606427E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340600" y="3976688"/>
            <a:ext cx="730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Heap</a:t>
            </a:r>
          </a:p>
        </p:txBody>
      </p:sp>
      <p:sp>
        <p:nvSpPr>
          <p:cNvPr id="20498" name="Text Box 22">
            <a:extLst>
              <a:ext uri="{FF2B5EF4-FFF2-40B4-BE49-F238E27FC236}">
                <a16:creationId xmlns:a16="http://schemas.microsoft.com/office/drawing/2014/main" id="{B57C4FA1-03C9-4003-B607-1647105E3B1F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990600" y="2971800"/>
            <a:ext cx="31242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50" charset="-127"/>
              </a:rPr>
              <a:t>char *p1 = malloc(3);</a:t>
            </a:r>
          </a:p>
          <a:p>
            <a:pPr eaLnBrk="1" hangingPunct="1">
              <a:buFontTx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50" charset="-127"/>
              </a:rPr>
              <a:t>char *p2 = malloc(1);</a:t>
            </a:r>
          </a:p>
          <a:p>
            <a:pPr eaLnBrk="1" hangingPunct="1">
              <a:buFontTx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50" charset="-127"/>
              </a:rPr>
              <a:t>char *p3 = malloc(4);</a:t>
            </a:r>
          </a:p>
          <a:p>
            <a:pPr eaLnBrk="1" hangingPunct="1">
              <a:buFontTx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50" charset="-127"/>
              </a:rPr>
              <a:t>free(p2);</a:t>
            </a:r>
          </a:p>
          <a:p>
            <a:pPr eaLnBrk="1" hangingPunct="1">
              <a:buFontTx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50" charset="-127"/>
              </a:rPr>
              <a:t>char *p4 = malloc(6);</a:t>
            </a:r>
          </a:p>
          <a:p>
            <a:pPr eaLnBrk="1" hangingPunct="1">
              <a:buFontTx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50" charset="-127"/>
              </a:rPr>
              <a:t>free(p3);</a:t>
            </a:r>
          </a:p>
          <a:p>
            <a:pPr eaLnBrk="1" hangingPunct="1">
              <a:buFontTx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50" charset="-127"/>
              </a:rPr>
              <a:t>char *p5 = malloc(2);</a:t>
            </a:r>
          </a:p>
          <a:p>
            <a:pPr eaLnBrk="1" hangingPunct="1">
              <a:buFontTx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50" charset="-127"/>
              </a:rPr>
              <a:t>free(p1);</a:t>
            </a:r>
          </a:p>
          <a:p>
            <a:pPr eaLnBrk="1" hangingPunct="1">
              <a:buFontTx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50" charset="-127"/>
              </a:rPr>
              <a:t>free(p4);</a:t>
            </a:r>
          </a:p>
          <a:p>
            <a:pPr eaLnBrk="1" hangingPunct="1">
              <a:buFontTx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50" charset="-127"/>
              </a:rPr>
              <a:t>free(p5);</a:t>
            </a:r>
          </a:p>
        </p:txBody>
      </p:sp>
      <p:sp>
        <p:nvSpPr>
          <p:cNvPr id="20499" name="Rectangle 23">
            <a:extLst>
              <a:ext uri="{FF2B5EF4-FFF2-40B4-BE49-F238E27FC236}">
                <a16:creationId xmlns:a16="http://schemas.microsoft.com/office/drawing/2014/main" id="{A9318A9F-FCC2-4B06-BF16-E044574E9167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562600" y="3048000"/>
            <a:ext cx="8382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500" name="Text Box 24">
            <a:extLst>
              <a:ext uri="{FF2B5EF4-FFF2-40B4-BE49-F238E27FC236}">
                <a16:creationId xmlns:a16="http://schemas.microsoft.com/office/drawing/2014/main" id="{0EDDCF8F-A401-4DE5-8055-55C3B978BFC5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4800600" y="28336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p1</a:t>
            </a:r>
          </a:p>
        </p:txBody>
      </p:sp>
      <p:sp>
        <p:nvSpPr>
          <p:cNvPr id="20501" name="Line 25">
            <a:extLst>
              <a:ext uri="{FF2B5EF4-FFF2-40B4-BE49-F238E27FC236}">
                <a16:creationId xmlns:a16="http://schemas.microsoft.com/office/drawing/2014/main" id="{E4E1A01A-532B-47AA-A2C3-31D46FB55BF9}"/>
              </a:ext>
            </a:extLst>
          </p:cNvPr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5181600" y="3048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02" name="Text Box 26">
            <a:extLst>
              <a:ext uri="{FF2B5EF4-FFF2-40B4-BE49-F238E27FC236}">
                <a16:creationId xmlns:a16="http://schemas.microsoft.com/office/drawing/2014/main" id="{703096AE-EF8F-4F30-A7EA-2FD2351968E8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4410075" y="3290888"/>
            <a:ext cx="819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p5, p2</a:t>
            </a:r>
          </a:p>
        </p:txBody>
      </p:sp>
      <p:sp>
        <p:nvSpPr>
          <p:cNvPr id="20503" name="Line 27">
            <a:extLst>
              <a:ext uri="{FF2B5EF4-FFF2-40B4-BE49-F238E27FC236}">
                <a16:creationId xmlns:a16="http://schemas.microsoft.com/office/drawing/2014/main" id="{BC02C72D-ED8A-4518-BBD2-B0E82582EC62}"/>
              </a:ext>
            </a:extLst>
          </p:cNvPr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>
            <a:off x="5181600" y="3505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04" name="Text Box 28">
            <a:extLst>
              <a:ext uri="{FF2B5EF4-FFF2-40B4-BE49-F238E27FC236}">
                <a16:creationId xmlns:a16="http://schemas.microsoft.com/office/drawing/2014/main" id="{494D779C-9837-4CC6-BD3E-665082BF86EB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4800600" y="35052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p3</a:t>
            </a:r>
          </a:p>
        </p:txBody>
      </p:sp>
      <p:sp>
        <p:nvSpPr>
          <p:cNvPr id="20505" name="Line 29">
            <a:extLst>
              <a:ext uri="{FF2B5EF4-FFF2-40B4-BE49-F238E27FC236}">
                <a16:creationId xmlns:a16="http://schemas.microsoft.com/office/drawing/2014/main" id="{0C6B9EDF-835A-4E46-B07A-E333FEF0D040}"/>
              </a:ext>
            </a:extLst>
          </p:cNvPr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>
            <a:off x="5181600" y="3657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06" name="AutoShape 30">
            <a:extLst>
              <a:ext uri="{FF2B5EF4-FFF2-40B4-BE49-F238E27FC236}">
                <a16:creationId xmlns:a16="http://schemas.microsoft.com/office/drawing/2014/main" id="{DABB03FF-EAC0-4068-838C-14FD3D586E52}"/>
              </a:ext>
            </a:extLst>
          </p:cNvPr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685800" y="46482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ko-KR" altLang="en-US"/>
          </a:p>
        </p:txBody>
      </p:sp>
      <p:grpSp>
        <p:nvGrpSpPr>
          <p:cNvPr id="20507" name="Group 31">
            <a:extLst>
              <a:ext uri="{FF2B5EF4-FFF2-40B4-BE49-F238E27FC236}">
                <a16:creationId xmlns:a16="http://schemas.microsoft.com/office/drawing/2014/main" id="{B104D148-AF46-44DF-9CEE-31B58BD0249D}"/>
              </a:ext>
            </a:extLst>
          </p:cNvPr>
          <p:cNvGrpSpPr>
            <a:grpSpLocks/>
          </p:cNvGrpSpPr>
          <p:nvPr>
            <p:custDataLst>
              <p:tags r:id="rId25"/>
            </p:custDataLst>
          </p:nvPr>
        </p:nvGrpSpPr>
        <p:grpSpPr bwMode="auto">
          <a:xfrm>
            <a:off x="4800600" y="4052888"/>
            <a:ext cx="1600200" cy="1128712"/>
            <a:chOff x="3024" y="2553"/>
            <a:chExt cx="1008" cy="711"/>
          </a:xfrm>
        </p:grpSpPr>
        <p:sp>
          <p:nvSpPr>
            <p:cNvPr id="20509" name="Rectangle 32">
              <a:extLst>
                <a:ext uri="{FF2B5EF4-FFF2-40B4-BE49-F238E27FC236}">
                  <a16:creationId xmlns:a16="http://schemas.microsoft.com/office/drawing/2014/main" id="{F48C54EC-1A57-45C3-9B4E-4E6D804F9E16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3504" y="2688"/>
              <a:ext cx="528" cy="57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10" name="Text Box 33">
              <a:extLst>
                <a:ext uri="{FF2B5EF4-FFF2-40B4-BE49-F238E27FC236}">
                  <a16:creationId xmlns:a16="http://schemas.microsoft.com/office/drawing/2014/main" id="{B7804A50-AE1D-4501-A54C-0C7E5687988B}"/>
                </a:ext>
              </a:extLst>
            </p:cNvPr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3024" y="2553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ko-KR" sz="1800">
                  <a:latin typeface="Arial" panose="020B0604020202020204" pitchFamily="34" charset="0"/>
                  <a:ea typeface="굴림" panose="020B0600000101010101" pitchFamily="50" charset="-127"/>
                </a:rPr>
                <a:t>p4</a:t>
              </a:r>
            </a:p>
          </p:txBody>
        </p:sp>
        <p:sp>
          <p:nvSpPr>
            <p:cNvPr id="20511" name="Line 34">
              <a:extLst>
                <a:ext uri="{FF2B5EF4-FFF2-40B4-BE49-F238E27FC236}">
                  <a16:creationId xmlns:a16="http://schemas.microsoft.com/office/drawing/2014/main" id="{3BB3E83C-186A-4499-8589-0FF22CF730DB}"/>
                </a:ext>
              </a:extLst>
            </p:cNvPr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>
              <a:off x="3264" y="268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0508" name="Rectangle 35">
            <a:extLst>
              <a:ext uri="{FF2B5EF4-FFF2-40B4-BE49-F238E27FC236}">
                <a16:creationId xmlns:a16="http://schemas.microsoft.com/office/drawing/2014/main" id="{DCB8183B-1587-44F8-AA7F-5DF6C2907EDC}"/>
              </a:ext>
            </a:extLst>
          </p:cNvPr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5562600" y="3505200"/>
            <a:ext cx="8382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ko-KR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>
            <a:extLst>
              <a:ext uri="{FF2B5EF4-FFF2-40B4-BE49-F238E27FC236}">
                <a16:creationId xmlns:a16="http://schemas.microsoft.com/office/drawing/2014/main" id="{38CC8C81-180B-47FE-88D5-5BF230698922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Heap: Dynamic Memory</a:t>
            </a:r>
          </a:p>
        </p:txBody>
      </p:sp>
      <p:sp>
        <p:nvSpPr>
          <p:cNvPr id="21507" name="Rectangle 4">
            <a:extLst>
              <a:ext uri="{FF2B5EF4-FFF2-40B4-BE49-F238E27FC236}">
                <a16:creationId xmlns:a16="http://schemas.microsoft.com/office/drawing/2014/main" id="{38F951E7-698A-4D8C-B9C6-72EF76143949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   </a:t>
            </a:r>
            <a:r>
              <a:rPr lang="en-US" altLang="ko-KR" sz="2000" b="1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#include &lt;stdlib.h&gt;</a:t>
            </a:r>
            <a:br>
              <a:rPr lang="en-US" altLang="ko-KR" sz="2000" b="1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</a:br>
            <a:r>
              <a:rPr lang="en-US" altLang="ko-KR" sz="2000" b="1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void *malloc(size_t size);</a:t>
            </a:r>
            <a:br>
              <a:rPr lang="en-US" altLang="ko-KR" sz="2000" b="1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</a:br>
            <a:r>
              <a:rPr lang="en-US" altLang="ko-KR" sz="2000" b="1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void free(void *ptr);</a:t>
            </a:r>
          </a:p>
        </p:txBody>
      </p:sp>
      <p:sp>
        <p:nvSpPr>
          <p:cNvPr id="30" name="슬라이드 번호 개체 틀 3">
            <a:extLst>
              <a:ext uri="{FF2B5EF4-FFF2-40B4-BE49-F238E27FC236}">
                <a16:creationId xmlns:a16="http://schemas.microsoft.com/office/drawing/2014/main" id="{6DE9629B-48E3-4EDF-8ACE-174510C65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buChar char="•"/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fld id="{E6B66257-D253-4683-94FA-C591FB41460E}" type="slidenum">
              <a:rPr lang="en-US" altLang="ko-KR" smtClean="0"/>
              <a:pPr eaLnBrk="1" hangingPunct="1"/>
              <a:t>24</a:t>
            </a:fld>
            <a:endParaRPr lang="en-US" altLang="ko-KR" sz="1200">
              <a:solidFill>
                <a:srgbClr val="898989"/>
              </a:solidFill>
            </a:endParaRPr>
          </a:p>
        </p:txBody>
      </p:sp>
      <p:sp>
        <p:nvSpPr>
          <p:cNvPr id="21509" name="Freeform 2">
            <a:extLst>
              <a:ext uri="{FF2B5EF4-FFF2-40B4-BE49-F238E27FC236}">
                <a16:creationId xmlns:a16="http://schemas.microsoft.com/office/drawing/2014/main" id="{4751123E-A79C-466F-BBD7-4FCFD5085F97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562600" y="3048000"/>
            <a:ext cx="838200" cy="2835275"/>
          </a:xfrm>
          <a:custGeom>
            <a:avLst/>
            <a:gdLst>
              <a:gd name="T0" fmla="*/ 0 w 528"/>
              <a:gd name="T1" fmla="*/ 2147483647 h 1738"/>
              <a:gd name="T2" fmla="*/ 2147483647 w 528"/>
              <a:gd name="T3" fmla="*/ 2147483647 h 1738"/>
              <a:gd name="T4" fmla="*/ 2147483647 w 528"/>
              <a:gd name="T5" fmla="*/ 2147483647 h 1738"/>
              <a:gd name="T6" fmla="*/ 2147483647 w 528"/>
              <a:gd name="T7" fmla="*/ 2147483647 h 1738"/>
              <a:gd name="T8" fmla="*/ 2147483647 w 528"/>
              <a:gd name="T9" fmla="*/ 2147483647 h 1738"/>
              <a:gd name="T10" fmla="*/ 2147483647 w 528"/>
              <a:gd name="T11" fmla="*/ 0 h 1738"/>
              <a:gd name="T12" fmla="*/ 0 w 528"/>
              <a:gd name="T13" fmla="*/ 0 h 1738"/>
              <a:gd name="T14" fmla="*/ 0 w 528"/>
              <a:gd name="T15" fmla="*/ 2147483647 h 173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28"/>
              <a:gd name="T25" fmla="*/ 0 h 1738"/>
              <a:gd name="T26" fmla="*/ 528 w 528"/>
              <a:gd name="T27" fmla="*/ 1738 h 173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28" h="1738">
                <a:moveTo>
                  <a:pt x="0" y="1728"/>
                </a:moveTo>
                <a:lnTo>
                  <a:pt x="149" y="1691"/>
                </a:lnTo>
                <a:lnTo>
                  <a:pt x="284" y="1738"/>
                </a:lnTo>
                <a:lnTo>
                  <a:pt x="390" y="1674"/>
                </a:lnTo>
                <a:lnTo>
                  <a:pt x="528" y="1728"/>
                </a:lnTo>
                <a:lnTo>
                  <a:pt x="528" y="0"/>
                </a:lnTo>
                <a:lnTo>
                  <a:pt x="0" y="0"/>
                </a:lnTo>
                <a:lnTo>
                  <a:pt x="0" y="1728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10" name="Rectangle 5">
            <a:extLst>
              <a:ext uri="{FF2B5EF4-FFF2-40B4-BE49-F238E27FC236}">
                <a16:creationId xmlns:a16="http://schemas.microsoft.com/office/drawing/2014/main" id="{BB834E19-14BB-4411-BD2F-83A901EF48F5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934200" y="2438400"/>
            <a:ext cx="1752600" cy="41148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endParaRPr lang="ko-KR" altLang="ko-KR">
              <a:solidFill>
                <a:schemeClr val="accent2"/>
              </a:solidFill>
            </a:endParaRPr>
          </a:p>
        </p:txBody>
      </p:sp>
      <p:sp>
        <p:nvSpPr>
          <p:cNvPr id="21511" name="Text Box 6">
            <a:extLst>
              <a:ext uri="{FF2B5EF4-FFF2-40B4-BE49-F238E27FC236}">
                <a16:creationId xmlns:a16="http://schemas.microsoft.com/office/drawing/2014/main" id="{5172601D-EE5B-40C3-B154-553E5A1E0026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629400" y="2300288"/>
            <a:ext cx="320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ko-KR" sz="1800" b="1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21512" name="Text Box 7">
            <a:extLst>
              <a:ext uri="{FF2B5EF4-FFF2-40B4-BE49-F238E27FC236}">
                <a16:creationId xmlns:a16="http://schemas.microsoft.com/office/drawing/2014/main" id="{4EF30EA2-6BE3-408D-B16B-6F9681131549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384800" y="6324600"/>
            <a:ext cx="155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ko-KR" sz="1800" b="1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0xffffffff</a:t>
            </a:r>
          </a:p>
        </p:txBody>
      </p:sp>
      <p:sp>
        <p:nvSpPr>
          <p:cNvPr id="21513" name="Line 8">
            <a:extLst>
              <a:ext uri="{FF2B5EF4-FFF2-40B4-BE49-F238E27FC236}">
                <a16:creationId xmlns:a16="http://schemas.microsoft.com/office/drawing/2014/main" id="{3D464435-AAA7-455F-B973-79C2015C1CDC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934200" y="5867400"/>
            <a:ext cx="1752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14" name="Line 9">
            <a:extLst>
              <a:ext uri="{FF2B5EF4-FFF2-40B4-BE49-F238E27FC236}">
                <a16:creationId xmlns:a16="http://schemas.microsoft.com/office/drawing/2014/main" id="{07B5D860-B026-4DB0-B8D8-C0DAE8535181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6934200" y="4572000"/>
            <a:ext cx="1752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15" name="Line 12">
            <a:extLst>
              <a:ext uri="{FF2B5EF4-FFF2-40B4-BE49-F238E27FC236}">
                <a16:creationId xmlns:a16="http://schemas.microsoft.com/office/drawing/2014/main" id="{488EC220-54E2-46C0-8FD2-B0DF5636AE73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6934200" y="3810000"/>
            <a:ext cx="1752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16" name="Text Box 16">
            <a:extLst>
              <a:ext uri="{FF2B5EF4-FFF2-40B4-BE49-F238E27FC236}">
                <a16:creationId xmlns:a16="http://schemas.microsoft.com/office/drawing/2014/main" id="{4A3F5A96-CE19-4946-84A4-852F6ACE6C70}"/>
              </a:ext>
            </a:extLst>
          </p:cNvPr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327900" y="5957888"/>
            <a:ext cx="755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Stack</a:t>
            </a:r>
          </a:p>
        </p:txBody>
      </p:sp>
      <p:sp>
        <p:nvSpPr>
          <p:cNvPr id="21517" name="Line 17">
            <a:extLst>
              <a:ext uri="{FF2B5EF4-FFF2-40B4-BE49-F238E27FC236}">
                <a16:creationId xmlns:a16="http://schemas.microsoft.com/office/drawing/2014/main" id="{93947BEA-8AF2-4F75-ABDD-C7E5EE9095E6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7772400" y="4572000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18" name="Line 18">
            <a:extLst>
              <a:ext uri="{FF2B5EF4-FFF2-40B4-BE49-F238E27FC236}">
                <a16:creationId xmlns:a16="http://schemas.microsoft.com/office/drawing/2014/main" id="{8AF724CE-A141-4EB8-B878-669FE546C16E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7772400" y="5562600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19" name="Text Box 19">
            <a:extLst>
              <a:ext uri="{FF2B5EF4-FFF2-40B4-BE49-F238E27FC236}">
                <a16:creationId xmlns:a16="http://schemas.microsoft.com/office/drawing/2014/main" id="{99F6613F-BEAC-417E-BA09-60F6DB805272}"/>
              </a:ext>
            </a:extLst>
          </p:cNvPr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477000" y="3352800"/>
            <a:ext cx="366713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 sz="9600">
                <a:latin typeface="Courier New" panose="02070309020205020404" pitchFamily="49" charset="0"/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21520" name="Text Box 20">
            <a:extLst>
              <a:ext uri="{FF2B5EF4-FFF2-40B4-BE49-F238E27FC236}">
                <a16:creationId xmlns:a16="http://schemas.microsoft.com/office/drawing/2014/main" id="{F7201B8A-F89E-4B73-B246-B555DBEDA906}"/>
              </a:ext>
            </a:extLst>
          </p:cNvPr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486400" y="2590800"/>
            <a:ext cx="912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</a:rPr>
              <a:t>Heap</a:t>
            </a:r>
          </a:p>
        </p:txBody>
      </p:sp>
      <p:sp>
        <p:nvSpPr>
          <p:cNvPr id="21521" name="Text Box 21">
            <a:extLst>
              <a:ext uri="{FF2B5EF4-FFF2-40B4-BE49-F238E27FC236}">
                <a16:creationId xmlns:a16="http://schemas.microsoft.com/office/drawing/2014/main" id="{5190E0F1-DDFD-4960-8A03-D15E6EC10190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340600" y="3976688"/>
            <a:ext cx="730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Heap</a:t>
            </a:r>
          </a:p>
        </p:txBody>
      </p:sp>
      <p:sp>
        <p:nvSpPr>
          <p:cNvPr id="21522" name="Text Box 22">
            <a:extLst>
              <a:ext uri="{FF2B5EF4-FFF2-40B4-BE49-F238E27FC236}">
                <a16:creationId xmlns:a16="http://schemas.microsoft.com/office/drawing/2014/main" id="{1C80F878-30EC-4F6C-ACE4-F3A9EB6B7300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990600" y="2971800"/>
            <a:ext cx="31242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50" charset="-127"/>
              </a:rPr>
              <a:t>char *p1 = malloc(3);</a:t>
            </a:r>
          </a:p>
          <a:p>
            <a:pPr eaLnBrk="1" hangingPunct="1">
              <a:buFontTx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50" charset="-127"/>
              </a:rPr>
              <a:t>char *p2 = malloc(1);</a:t>
            </a:r>
          </a:p>
          <a:p>
            <a:pPr eaLnBrk="1" hangingPunct="1">
              <a:buFontTx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50" charset="-127"/>
              </a:rPr>
              <a:t>char *p3 = malloc(4);</a:t>
            </a:r>
          </a:p>
          <a:p>
            <a:pPr eaLnBrk="1" hangingPunct="1">
              <a:buFontTx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50" charset="-127"/>
              </a:rPr>
              <a:t>free(p2);</a:t>
            </a:r>
          </a:p>
          <a:p>
            <a:pPr eaLnBrk="1" hangingPunct="1">
              <a:buFontTx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50" charset="-127"/>
              </a:rPr>
              <a:t>char *p4 = malloc(6);</a:t>
            </a:r>
          </a:p>
          <a:p>
            <a:pPr eaLnBrk="1" hangingPunct="1">
              <a:buFontTx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50" charset="-127"/>
              </a:rPr>
              <a:t>free(p3);</a:t>
            </a:r>
          </a:p>
          <a:p>
            <a:pPr eaLnBrk="1" hangingPunct="1">
              <a:buFontTx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50" charset="-127"/>
              </a:rPr>
              <a:t>char *p5 = malloc(2);</a:t>
            </a:r>
          </a:p>
          <a:p>
            <a:pPr eaLnBrk="1" hangingPunct="1">
              <a:buFontTx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50" charset="-127"/>
              </a:rPr>
              <a:t>free(p1);</a:t>
            </a:r>
          </a:p>
          <a:p>
            <a:pPr eaLnBrk="1" hangingPunct="1">
              <a:buFontTx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50" charset="-127"/>
              </a:rPr>
              <a:t>free(p4);</a:t>
            </a:r>
          </a:p>
          <a:p>
            <a:pPr eaLnBrk="1" hangingPunct="1">
              <a:buFontTx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50" charset="-127"/>
              </a:rPr>
              <a:t>free(p5);</a:t>
            </a:r>
          </a:p>
        </p:txBody>
      </p:sp>
      <p:sp>
        <p:nvSpPr>
          <p:cNvPr id="21523" name="Text Box 23">
            <a:extLst>
              <a:ext uri="{FF2B5EF4-FFF2-40B4-BE49-F238E27FC236}">
                <a16:creationId xmlns:a16="http://schemas.microsoft.com/office/drawing/2014/main" id="{1FC3367B-63CA-4A5A-BAA5-C41930EBA5BC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800600" y="28336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p1</a:t>
            </a:r>
          </a:p>
        </p:txBody>
      </p:sp>
      <p:sp>
        <p:nvSpPr>
          <p:cNvPr id="21524" name="Line 24">
            <a:extLst>
              <a:ext uri="{FF2B5EF4-FFF2-40B4-BE49-F238E27FC236}">
                <a16:creationId xmlns:a16="http://schemas.microsoft.com/office/drawing/2014/main" id="{BC7CEA91-D7BE-42AE-92C8-36D223D1B828}"/>
              </a:ext>
            </a:extLst>
          </p:cNvPr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5181600" y="3048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25" name="Text Box 25">
            <a:extLst>
              <a:ext uri="{FF2B5EF4-FFF2-40B4-BE49-F238E27FC236}">
                <a16:creationId xmlns:a16="http://schemas.microsoft.com/office/drawing/2014/main" id="{301A74CA-8817-44B3-984A-DEF0D90BC8D6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4410075" y="3290888"/>
            <a:ext cx="819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p5, p2</a:t>
            </a:r>
          </a:p>
        </p:txBody>
      </p:sp>
      <p:sp>
        <p:nvSpPr>
          <p:cNvPr id="21526" name="Line 26">
            <a:extLst>
              <a:ext uri="{FF2B5EF4-FFF2-40B4-BE49-F238E27FC236}">
                <a16:creationId xmlns:a16="http://schemas.microsoft.com/office/drawing/2014/main" id="{FFCB7800-0918-4C9B-9789-648A0B76A553}"/>
              </a:ext>
            </a:extLst>
          </p:cNvPr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5181600" y="3505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27" name="Text Box 27">
            <a:extLst>
              <a:ext uri="{FF2B5EF4-FFF2-40B4-BE49-F238E27FC236}">
                <a16:creationId xmlns:a16="http://schemas.microsoft.com/office/drawing/2014/main" id="{C38ED142-468C-4ADD-9714-4517D2D19E26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4800600" y="35052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p3</a:t>
            </a:r>
          </a:p>
        </p:txBody>
      </p:sp>
      <p:sp>
        <p:nvSpPr>
          <p:cNvPr id="21528" name="Line 28">
            <a:extLst>
              <a:ext uri="{FF2B5EF4-FFF2-40B4-BE49-F238E27FC236}">
                <a16:creationId xmlns:a16="http://schemas.microsoft.com/office/drawing/2014/main" id="{5C74A2A4-9D03-4A4F-8083-216944D3A99A}"/>
              </a:ext>
            </a:extLst>
          </p:cNvPr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>
            <a:off x="5181600" y="3657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29" name="AutoShape 29">
            <a:extLst>
              <a:ext uri="{FF2B5EF4-FFF2-40B4-BE49-F238E27FC236}">
                <a16:creationId xmlns:a16="http://schemas.microsoft.com/office/drawing/2014/main" id="{852BC831-A2AB-419B-B840-773045DC1069}"/>
              </a:ext>
            </a:extLst>
          </p:cNvPr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685800" y="49530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ko-KR" altLang="en-US"/>
          </a:p>
        </p:txBody>
      </p:sp>
      <p:grpSp>
        <p:nvGrpSpPr>
          <p:cNvPr id="21530" name="Group 30">
            <a:extLst>
              <a:ext uri="{FF2B5EF4-FFF2-40B4-BE49-F238E27FC236}">
                <a16:creationId xmlns:a16="http://schemas.microsoft.com/office/drawing/2014/main" id="{163BCE39-11B4-4AFC-8CA4-E6C0DDC954A4}"/>
              </a:ext>
            </a:extLst>
          </p:cNvPr>
          <p:cNvGrpSpPr>
            <a:grpSpLocks/>
          </p:cNvGrpSpPr>
          <p:nvPr>
            <p:custDataLst>
              <p:tags r:id="rId24"/>
            </p:custDataLst>
          </p:nvPr>
        </p:nvGrpSpPr>
        <p:grpSpPr bwMode="auto">
          <a:xfrm>
            <a:off x="4800600" y="4052888"/>
            <a:ext cx="1600200" cy="1128712"/>
            <a:chOff x="3024" y="2553"/>
            <a:chExt cx="1008" cy="711"/>
          </a:xfrm>
        </p:grpSpPr>
        <p:sp>
          <p:nvSpPr>
            <p:cNvPr id="21532" name="Rectangle 31">
              <a:extLst>
                <a:ext uri="{FF2B5EF4-FFF2-40B4-BE49-F238E27FC236}">
                  <a16:creationId xmlns:a16="http://schemas.microsoft.com/office/drawing/2014/main" id="{30C9D052-3A32-4FDF-99FC-2552A739D809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3504" y="2688"/>
              <a:ext cx="528" cy="57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533" name="Text Box 32">
              <a:extLst>
                <a:ext uri="{FF2B5EF4-FFF2-40B4-BE49-F238E27FC236}">
                  <a16:creationId xmlns:a16="http://schemas.microsoft.com/office/drawing/2014/main" id="{941E87B4-AF55-4B57-ACAB-291D2AC39580}"/>
                </a:ext>
              </a:extLst>
            </p:cNvPr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3024" y="2553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ko-KR" sz="1800">
                  <a:latin typeface="Arial" panose="020B0604020202020204" pitchFamily="34" charset="0"/>
                  <a:ea typeface="굴림" panose="020B0600000101010101" pitchFamily="50" charset="-127"/>
                </a:rPr>
                <a:t>p4</a:t>
              </a:r>
            </a:p>
          </p:txBody>
        </p:sp>
        <p:sp>
          <p:nvSpPr>
            <p:cNvPr id="21534" name="Line 33">
              <a:extLst>
                <a:ext uri="{FF2B5EF4-FFF2-40B4-BE49-F238E27FC236}">
                  <a16:creationId xmlns:a16="http://schemas.microsoft.com/office/drawing/2014/main" id="{E01AD51D-0036-489B-8607-2F08887FB5D0}"/>
                </a:ext>
              </a:extLst>
            </p:cNvPr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>
              <a:off x="3264" y="268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1531" name="Rectangle 34">
            <a:extLst>
              <a:ext uri="{FF2B5EF4-FFF2-40B4-BE49-F238E27FC236}">
                <a16:creationId xmlns:a16="http://schemas.microsoft.com/office/drawing/2014/main" id="{112928E7-ED48-4C1F-B6F4-0F58E0F0B4EC}"/>
              </a:ext>
            </a:extLst>
          </p:cNvPr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5562600" y="3505200"/>
            <a:ext cx="8382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ko-KR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>
            <a:extLst>
              <a:ext uri="{FF2B5EF4-FFF2-40B4-BE49-F238E27FC236}">
                <a16:creationId xmlns:a16="http://schemas.microsoft.com/office/drawing/2014/main" id="{23D8E55F-A06A-462F-A446-D590BE8FD235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Heap: Dynamic Memory</a:t>
            </a:r>
          </a:p>
        </p:txBody>
      </p:sp>
      <p:sp>
        <p:nvSpPr>
          <p:cNvPr id="22531" name="Rectangle 4">
            <a:extLst>
              <a:ext uri="{FF2B5EF4-FFF2-40B4-BE49-F238E27FC236}">
                <a16:creationId xmlns:a16="http://schemas.microsoft.com/office/drawing/2014/main" id="{0601C6AE-77C3-4001-AC7D-F4103AE53772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   </a:t>
            </a:r>
            <a:r>
              <a:rPr lang="en-US" altLang="ko-KR" sz="2000" b="1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#include &lt;stdlib.h&gt;</a:t>
            </a:r>
            <a:br>
              <a:rPr lang="en-US" altLang="ko-KR" sz="2000" b="1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</a:br>
            <a:r>
              <a:rPr lang="en-US" altLang="ko-KR" sz="2000" b="1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void *malloc(size_t size);</a:t>
            </a:r>
            <a:br>
              <a:rPr lang="en-US" altLang="ko-KR" sz="2000" b="1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</a:br>
            <a:r>
              <a:rPr lang="en-US" altLang="ko-KR" sz="2000" b="1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void free(void *ptr);</a:t>
            </a:r>
          </a:p>
        </p:txBody>
      </p:sp>
      <p:sp>
        <p:nvSpPr>
          <p:cNvPr id="28" name="슬라이드 번호 개체 틀 3">
            <a:extLst>
              <a:ext uri="{FF2B5EF4-FFF2-40B4-BE49-F238E27FC236}">
                <a16:creationId xmlns:a16="http://schemas.microsoft.com/office/drawing/2014/main" id="{A618AEDB-B863-42C8-B5B6-CCD6E0904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buChar char="•"/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fld id="{E6B66257-D253-4683-94FA-C591FB41460E}" type="slidenum">
              <a:rPr lang="en-US" altLang="ko-KR" smtClean="0"/>
              <a:pPr eaLnBrk="1" hangingPunct="1"/>
              <a:t>25</a:t>
            </a:fld>
            <a:endParaRPr lang="en-US" altLang="ko-KR" sz="1200">
              <a:solidFill>
                <a:srgbClr val="898989"/>
              </a:solidFill>
            </a:endParaRPr>
          </a:p>
        </p:txBody>
      </p:sp>
      <p:sp>
        <p:nvSpPr>
          <p:cNvPr id="22533" name="Freeform 2">
            <a:extLst>
              <a:ext uri="{FF2B5EF4-FFF2-40B4-BE49-F238E27FC236}">
                <a16:creationId xmlns:a16="http://schemas.microsoft.com/office/drawing/2014/main" id="{B49B508C-7896-440B-8AD5-42F956368937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562600" y="3048000"/>
            <a:ext cx="838200" cy="2835275"/>
          </a:xfrm>
          <a:custGeom>
            <a:avLst/>
            <a:gdLst>
              <a:gd name="T0" fmla="*/ 0 w 528"/>
              <a:gd name="T1" fmla="*/ 2147483647 h 1738"/>
              <a:gd name="T2" fmla="*/ 2147483647 w 528"/>
              <a:gd name="T3" fmla="*/ 2147483647 h 1738"/>
              <a:gd name="T4" fmla="*/ 2147483647 w 528"/>
              <a:gd name="T5" fmla="*/ 2147483647 h 1738"/>
              <a:gd name="T6" fmla="*/ 2147483647 w 528"/>
              <a:gd name="T7" fmla="*/ 2147483647 h 1738"/>
              <a:gd name="T8" fmla="*/ 2147483647 w 528"/>
              <a:gd name="T9" fmla="*/ 2147483647 h 1738"/>
              <a:gd name="T10" fmla="*/ 2147483647 w 528"/>
              <a:gd name="T11" fmla="*/ 0 h 1738"/>
              <a:gd name="T12" fmla="*/ 0 w 528"/>
              <a:gd name="T13" fmla="*/ 0 h 1738"/>
              <a:gd name="T14" fmla="*/ 0 w 528"/>
              <a:gd name="T15" fmla="*/ 2147483647 h 173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28"/>
              <a:gd name="T25" fmla="*/ 0 h 1738"/>
              <a:gd name="T26" fmla="*/ 528 w 528"/>
              <a:gd name="T27" fmla="*/ 1738 h 173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28" h="1738">
                <a:moveTo>
                  <a:pt x="0" y="1728"/>
                </a:moveTo>
                <a:lnTo>
                  <a:pt x="149" y="1691"/>
                </a:lnTo>
                <a:lnTo>
                  <a:pt x="284" y="1738"/>
                </a:lnTo>
                <a:lnTo>
                  <a:pt x="390" y="1674"/>
                </a:lnTo>
                <a:lnTo>
                  <a:pt x="528" y="1728"/>
                </a:lnTo>
                <a:lnTo>
                  <a:pt x="528" y="0"/>
                </a:lnTo>
                <a:lnTo>
                  <a:pt x="0" y="0"/>
                </a:lnTo>
                <a:lnTo>
                  <a:pt x="0" y="1728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34" name="Rectangle 5">
            <a:extLst>
              <a:ext uri="{FF2B5EF4-FFF2-40B4-BE49-F238E27FC236}">
                <a16:creationId xmlns:a16="http://schemas.microsoft.com/office/drawing/2014/main" id="{5ABDB481-F23E-4872-AC0F-A793064CC9F5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934200" y="2438400"/>
            <a:ext cx="1752600" cy="41148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endParaRPr lang="ko-KR" altLang="ko-KR">
              <a:solidFill>
                <a:schemeClr val="accent2"/>
              </a:solidFill>
            </a:endParaRPr>
          </a:p>
        </p:txBody>
      </p:sp>
      <p:sp>
        <p:nvSpPr>
          <p:cNvPr id="22535" name="Text Box 6">
            <a:extLst>
              <a:ext uri="{FF2B5EF4-FFF2-40B4-BE49-F238E27FC236}">
                <a16:creationId xmlns:a16="http://schemas.microsoft.com/office/drawing/2014/main" id="{B5F44DCB-C8D1-4205-A5F7-52A45E8D4F5E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629400" y="2300288"/>
            <a:ext cx="320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ko-KR" sz="1800" b="1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22536" name="Text Box 7">
            <a:extLst>
              <a:ext uri="{FF2B5EF4-FFF2-40B4-BE49-F238E27FC236}">
                <a16:creationId xmlns:a16="http://schemas.microsoft.com/office/drawing/2014/main" id="{22654F3B-87E3-4992-BC5E-4F00C566AB3B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384800" y="6324600"/>
            <a:ext cx="155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ko-KR" sz="1800" b="1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0xffffffff</a:t>
            </a:r>
          </a:p>
        </p:txBody>
      </p:sp>
      <p:sp>
        <p:nvSpPr>
          <p:cNvPr id="22537" name="Line 8">
            <a:extLst>
              <a:ext uri="{FF2B5EF4-FFF2-40B4-BE49-F238E27FC236}">
                <a16:creationId xmlns:a16="http://schemas.microsoft.com/office/drawing/2014/main" id="{556353B7-51EF-4870-B7A9-C1A67AA609DB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934200" y="5867400"/>
            <a:ext cx="1752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38" name="Line 9">
            <a:extLst>
              <a:ext uri="{FF2B5EF4-FFF2-40B4-BE49-F238E27FC236}">
                <a16:creationId xmlns:a16="http://schemas.microsoft.com/office/drawing/2014/main" id="{781C852D-B1E7-482E-8C5C-358216246A8C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6934200" y="4572000"/>
            <a:ext cx="1752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39" name="Line 12">
            <a:extLst>
              <a:ext uri="{FF2B5EF4-FFF2-40B4-BE49-F238E27FC236}">
                <a16:creationId xmlns:a16="http://schemas.microsoft.com/office/drawing/2014/main" id="{CBEDA410-2514-4523-B0B6-20BDF8CD8421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6934200" y="3810000"/>
            <a:ext cx="1752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40" name="Text Box 16">
            <a:extLst>
              <a:ext uri="{FF2B5EF4-FFF2-40B4-BE49-F238E27FC236}">
                <a16:creationId xmlns:a16="http://schemas.microsoft.com/office/drawing/2014/main" id="{DF6BDFE2-5115-42A1-97C5-6567EAFDECC4}"/>
              </a:ext>
            </a:extLst>
          </p:cNvPr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327900" y="5957888"/>
            <a:ext cx="755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Stack</a:t>
            </a:r>
          </a:p>
        </p:txBody>
      </p:sp>
      <p:sp>
        <p:nvSpPr>
          <p:cNvPr id="22541" name="Line 17">
            <a:extLst>
              <a:ext uri="{FF2B5EF4-FFF2-40B4-BE49-F238E27FC236}">
                <a16:creationId xmlns:a16="http://schemas.microsoft.com/office/drawing/2014/main" id="{3B57E75D-E4BC-4EB3-9390-45F56237AFCC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7772400" y="4572000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42" name="Line 18">
            <a:extLst>
              <a:ext uri="{FF2B5EF4-FFF2-40B4-BE49-F238E27FC236}">
                <a16:creationId xmlns:a16="http://schemas.microsoft.com/office/drawing/2014/main" id="{54265088-1752-4B91-AFB3-4DD733B96142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7772400" y="5562600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43" name="Text Box 19">
            <a:extLst>
              <a:ext uri="{FF2B5EF4-FFF2-40B4-BE49-F238E27FC236}">
                <a16:creationId xmlns:a16="http://schemas.microsoft.com/office/drawing/2014/main" id="{C80B4713-AEC8-4125-BD6A-277292C317D9}"/>
              </a:ext>
            </a:extLst>
          </p:cNvPr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477000" y="3352800"/>
            <a:ext cx="366713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 sz="9600">
                <a:latin typeface="Courier New" panose="02070309020205020404" pitchFamily="49" charset="0"/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22544" name="Text Box 20">
            <a:extLst>
              <a:ext uri="{FF2B5EF4-FFF2-40B4-BE49-F238E27FC236}">
                <a16:creationId xmlns:a16="http://schemas.microsoft.com/office/drawing/2014/main" id="{73CF590D-F6BB-413D-B78A-DEC4AD5E09D9}"/>
              </a:ext>
            </a:extLst>
          </p:cNvPr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486400" y="2590800"/>
            <a:ext cx="912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</a:rPr>
              <a:t>Heap</a:t>
            </a:r>
          </a:p>
        </p:txBody>
      </p:sp>
      <p:sp>
        <p:nvSpPr>
          <p:cNvPr id="22545" name="Text Box 21">
            <a:extLst>
              <a:ext uri="{FF2B5EF4-FFF2-40B4-BE49-F238E27FC236}">
                <a16:creationId xmlns:a16="http://schemas.microsoft.com/office/drawing/2014/main" id="{62930693-4B72-41B2-A7E1-CD0525BB1CC1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340600" y="3976688"/>
            <a:ext cx="730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Heap</a:t>
            </a:r>
          </a:p>
        </p:txBody>
      </p:sp>
      <p:sp>
        <p:nvSpPr>
          <p:cNvPr id="22546" name="Text Box 22">
            <a:extLst>
              <a:ext uri="{FF2B5EF4-FFF2-40B4-BE49-F238E27FC236}">
                <a16:creationId xmlns:a16="http://schemas.microsoft.com/office/drawing/2014/main" id="{E2F80796-4170-4C3E-A05C-F2A2A0EFA3FC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990600" y="2971800"/>
            <a:ext cx="31242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50" charset="-127"/>
              </a:rPr>
              <a:t>char *p1 = malloc(3);</a:t>
            </a:r>
          </a:p>
          <a:p>
            <a:pPr eaLnBrk="1" hangingPunct="1">
              <a:buFontTx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50" charset="-127"/>
              </a:rPr>
              <a:t>char *p2 = malloc(1);</a:t>
            </a:r>
          </a:p>
          <a:p>
            <a:pPr eaLnBrk="1" hangingPunct="1">
              <a:buFontTx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50" charset="-127"/>
              </a:rPr>
              <a:t>char *p3 = malloc(4);</a:t>
            </a:r>
          </a:p>
          <a:p>
            <a:pPr eaLnBrk="1" hangingPunct="1">
              <a:buFontTx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50" charset="-127"/>
              </a:rPr>
              <a:t>free(p2);</a:t>
            </a:r>
          </a:p>
          <a:p>
            <a:pPr eaLnBrk="1" hangingPunct="1">
              <a:buFontTx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50" charset="-127"/>
              </a:rPr>
              <a:t>char *p4 = malloc(6);</a:t>
            </a:r>
          </a:p>
          <a:p>
            <a:pPr eaLnBrk="1" hangingPunct="1">
              <a:buFontTx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50" charset="-127"/>
              </a:rPr>
              <a:t>free(p3);</a:t>
            </a:r>
          </a:p>
          <a:p>
            <a:pPr eaLnBrk="1" hangingPunct="1">
              <a:buFontTx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50" charset="-127"/>
              </a:rPr>
              <a:t>char *p5 = malloc(2);</a:t>
            </a:r>
          </a:p>
          <a:p>
            <a:pPr eaLnBrk="1" hangingPunct="1">
              <a:buFontTx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50" charset="-127"/>
              </a:rPr>
              <a:t>free(p1);</a:t>
            </a:r>
          </a:p>
          <a:p>
            <a:pPr eaLnBrk="1" hangingPunct="1">
              <a:buFontTx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50" charset="-127"/>
              </a:rPr>
              <a:t>free(p4);</a:t>
            </a:r>
          </a:p>
          <a:p>
            <a:pPr eaLnBrk="1" hangingPunct="1">
              <a:buFontTx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50" charset="-127"/>
              </a:rPr>
              <a:t>free(p5);</a:t>
            </a:r>
          </a:p>
        </p:txBody>
      </p:sp>
      <p:sp>
        <p:nvSpPr>
          <p:cNvPr id="22547" name="Text Box 23">
            <a:extLst>
              <a:ext uri="{FF2B5EF4-FFF2-40B4-BE49-F238E27FC236}">
                <a16:creationId xmlns:a16="http://schemas.microsoft.com/office/drawing/2014/main" id="{58E11035-FE6D-4D4A-90E1-CC01797AA074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800600" y="28336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p1</a:t>
            </a:r>
          </a:p>
        </p:txBody>
      </p:sp>
      <p:sp>
        <p:nvSpPr>
          <p:cNvPr id="22548" name="Line 24">
            <a:extLst>
              <a:ext uri="{FF2B5EF4-FFF2-40B4-BE49-F238E27FC236}">
                <a16:creationId xmlns:a16="http://schemas.microsoft.com/office/drawing/2014/main" id="{150D155C-1B43-49CE-918C-B7E122ED4401}"/>
              </a:ext>
            </a:extLst>
          </p:cNvPr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5181600" y="3048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49" name="Text Box 25">
            <a:extLst>
              <a:ext uri="{FF2B5EF4-FFF2-40B4-BE49-F238E27FC236}">
                <a16:creationId xmlns:a16="http://schemas.microsoft.com/office/drawing/2014/main" id="{97DB6473-4440-482E-A39B-C608A027212B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4410075" y="3290888"/>
            <a:ext cx="819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p5, p2</a:t>
            </a:r>
          </a:p>
        </p:txBody>
      </p:sp>
      <p:sp>
        <p:nvSpPr>
          <p:cNvPr id="22550" name="Line 26">
            <a:extLst>
              <a:ext uri="{FF2B5EF4-FFF2-40B4-BE49-F238E27FC236}">
                <a16:creationId xmlns:a16="http://schemas.microsoft.com/office/drawing/2014/main" id="{A5ACA9D2-B913-496B-9463-82B1FC468115}"/>
              </a:ext>
            </a:extLst>
          </p:cNvPr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5181600" y="3505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51" name="Text Box 27">
            <a:extLst>
              <a:ext uri="{FF2B5EF4-FFF2-40B4-BE49-F238E27FC236}">
                <a16:creationId xmlns:a16="http://schemas.microsoft.com/office/drawing/2014/main" id="{DF94DE01-3E0C-4299-841E-925DE10FC50E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4800600" y="35052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p3</a:t>
            </a:r>
          </a:p>
        </p:txBody>
      </p:sp>
      <p:sp>
        <p:nvSpPr>
          <p:cNvPr id="22552" name="Line 28">
            <a:extLst>
              <a:ext uri="{FF2B5EF4-FFF2-40B4-BE49-F238E27FC236}">
                <a16:creationId xmlns:a16="http://schemas.microsoft.com/office/drawing/2014/main" id="{7A52B8F9-56A2-487F-9284-96CFD247DD25}"/>
              </a:ext>
            </a:extLst>
          </p:cNvPr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>
            <a:off x="5181600" y="3657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53" name="AutoShape 29">
            <a:extLst>
              <a:ext uri="{FF2B5EF4-FFF2-40B4-BE49-F238E27FC236}">
                <a16:creationId xmlns:a16="http://schemas.microsoft.com/office/drawing/2014/main" id="{3ACEDD02-632B-4AF0-99E0-9E846D41BAF2}"/>
              </a:ext>
            </a:extLst>
          </p:cNvPr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685800" y="52578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2554" name="Text Box 30">
            <a:extLst>
              <a:ext uri="{FF2B5EF4-FFF2-40B4-BE49-F238E27FC236}">
                <a16:creationId xmlns:a16="http://schemas.microsoft.com/office/drawing/2014/main" id="{640AADB3-48FB-4982-A049-18325A5D567B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4800600" y="40528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p4</a:t>
            </a:r>
          </a:p>
        </p:txBody>
      </p:sp>
      <p:sp>
        <p:nvSpPr>
          <p:cNvPr id="22555" name="Line 31">
            <a:extLst>
              <a:ext uri="{FF2B5EF4-FFF2-40B4-BE49-F238E27FC236}">
                <a16:creationId xmlns:a16="http://schemas.microsoft.com/office/drawing/2014/main" id="{63290E24-15C7-4C9C-9F89-4E58C7FA2AE4}"/>
              </a:ext>
            </a:extLst>
          </p:cNvPr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>
            <a:off x="5181600" y="4267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56" name="Rectangle 32">
            <a:extLst>
              <a:ext uri="{FF2B5EF4-FFF2-40B4-BE49-F238E27FC236}">
                <a16:creationId xmlns:a16="http://schemas.microsoft.com/office/drawing/2014/main" id="{9B50EDDD-B953-436E-81CD-22AF0FF84685}"/>
              </a:ext>
            </a:extLst>
          </p:cNvPr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5562600" y="3505200"/>
            <a:ext cx="8382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ko-KR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>
            <a:extLst>
              <a:ext uri="{FF2B5EF4-FFF2-40B4-BE49-F238E27FC236}">
                <a16:creationId xmlns:a16="http://schemas.microsoft.com/office/drawing/2014/main" id="{552D3019-16D3-4D1D-8E36-978FE473FA4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Heap: Dynamic Memory</a:t>
            </a:r>
          </a:p>
        </p:txBody>
      </p:sp>
      <p:sp>
        <p:nvSpPr>
          <p:cNvPr id="2304004" name="Rectangle 4">
            <a:extLst>
              <a:ext uri="{FF2B5EF4-FFF2-40B4-BE49-F238E27FC236}">
                <a16:creationId xmlns:a16="http://schemas.microsoft.com/office/drawing/2014/main" id="{22EC9D29-F6CD-42B2-8D3C-D9A7143DBBFB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9906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ko-KR" sz="2800" dirty="0">
                <a:ea typeface="굴림" charset="-127"/>
              </a:rPr>
              <a:t>   </a:t>
            </a:r>
            <a:r>
              <a:rPr lang="en-US" altLang="ko-KR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#include &lt;</a:t>
            </a:r>
            <a:r>
              <a:rPr lang="en-US" altLang="ko-KR" b="1" dirty="0" err="1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stdlib.h</a:t>
            </a:r>
            <a:r>
              <a:rPr lang="en-US" altLang="ko-KR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&gt;</a:t>
            </a:r>
            <a:br>
              <a:rPr lang="en-US" altLang="ko-KR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void *</a:t>
            </a:r>
            <a:r>
              <a:rPr lang="en-US" altLang="ko-KR" b="1" dirty="0" err="1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malloc</a:t>
            </a:r>
            <a:r>
              <a:rPr lang="en-US" altLang="ko-KR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(</a:t>
            </a:r>
            <a:r>
              <a:rPr lang="en-US" altLang="ko-KR" b="1" dirty="0" err="1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size_t</a:t>
            </a:r>
            <a:r>
              <a:rPr lang="en-US" altLang="ko-KR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 size);</a:t>
            </a:r>
            <a:br>
              <a:rPr lang="en-US" altLang="ko-KR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</a:br>
            <a:r>
              <a:rPr lang="en-US" altLang="ko-KR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void free(void *</a:t>
            </a:r>
            <a:r>
              <a:rPr lang="en-US" altLang="ko-KR" b="1" dirty="0" err="1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ptr</a:t>
            </a:r>
            <a:r>
              <a:rPr lang="en-US" altLang="ko-KR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);</a:t>
            </a:r>
          </a:p>
        </p:txBody>
      </p:sp>
      <p:sp>
        <p:nvSpPr>
          <p:cNvPr id="27" name="슬라이드 번호 개체 틀 3">
            <a:extLst>
              <a:ext uri="{FF2B5EF4-FFF2-40B4-BE49-F238E27FC236}">
                <a16:creationId xmlns:a16="http://schemas.microsoft.com/office/drawing/2014/main" id="{AC3A6D42-E931-4E35-93A6-1A886FDB6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buChar char="•"/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fld id="{E6B66257-D253-4683-94FA-C591FB41460E}" type="slidenum">
              <a:rPr lang="en-US" altLang="ko-KR" smtClean="0"/>
              <a:pPr eaLnBrk="1" hangingPunct="1"/>
              <a:t>26</a:t>
            </a:fld>
            <a:endParaRPr lang="en-US" altLang="ko-KR" sz="1200">
              <a:solidFill>
                <a:srgbClr val="898989"/>
              </a:solidFill>
            </a:endParaRPr>
          </a:p>
        </p:txBody>
      </p:sp>
      <p:sp>
        <p:nvSpPr>
          <p:cNvPr id="23557" name="Freeform 2">
            <a:extLst>
              <a:ext uri="{FF2B5EF4-FFF2-40B4-BE49-F238E27FC236}">
                <a16:creationId xmlns:a16="http://schemas.microsoft.com/office/drawing/2014/main" id="{7EC67C48-3376-43E5-86B5-E19A8CB32A0B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562600" y="3048000"/>
            <a:ext cx="838200" cy="2835275"/>
          </a:xfrm>
          <a:custGeom>
            <a:avLst/>
            <a:gdLst>
              <a:gd name="T0" fmla="*/ 0 w 528"/>
              <a:gd name="T1" fmla="*/ 2147483647 h 1738"/>
              <a:gd name="T2" fmla="*/ 2147483647 w 528"/>
              <a:gd name="T3" fmla="*/ 2147483647 h 1738"/>
              <a:gd name="T4" fmla="*/ 2147483647 w 528"/>
              <a:gd name="T5" fmla="*/ 2147483647 h 1738"/>
              <a:gd name="T6" fmla="*/ 2147483647 w 528"/>
              <a:gd name="T7" fmla="*/ 2147483647 h 1738"/>
              <a:gd name="T8" fmla="*/ 2147483647 w 528"/>
              <a:gd name="T9" fmla="*/ 2147483647 h 1738"/>
              <a:gd name="T10" fmla="*/ 2147483647 w 528"/>
              <a:gd name="T11" fmla="*/ 0 h 1738"/>
              <a:gd name="T12" fmla="*/ 0 w 528"/>
              <a:gd name="T13" fmla="*/ 0 h 1738"/>
              <a:gd name="T14" fmla="*/ 0 w 528"/>
              <a:gd name="T15" fmla="*/ 2147483647 h 173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28"/>
              <a:gd name="T25" fmla="*/ 0 h 1738"/>
              <a:gd name="T26" fmla="*/ 528 w 528"/>
              <a:gd name="T27" fmla="*/ 1738 h 173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28" h="1738">
                <a:moveTo>
                  <a:pt x="0" y="1728"/>
                </a:moveTo>
                <a:lnTo>
                  <a:pt x="149" y="1691"/>
                </a:lnTo>
                <a:lnTo>
                  <a:pt x="284" y="1738"/>
                </a:lnTo>
                <a:lnTo>
                  <a:pt x="390" y="1674"/>
                </a:lnTo>
                <a:lnTo>
                  <a:pt x="528" y="1728"/>
                </a:lnTo>
                <a:lnTo>
                  <a:pt x="528" y="0"/>
                </a:lnTo>
                <a:lnTo>
                  <a:pt x="0" y="0"/>
                </a:lnTo>
                <a:lnTo>
                  <a:pt x="0" y="1728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58" name="Rectangle 5">
            <a:extLst>
              <a:ext uri="{FF2B5EF4-FFF2-40B4-BE49-F238E27FC236}">
                <a16:creationId xmlns:a16="http://schemas.microsoft.com/office/drawing/2014/main" id="{6EE3D738-6388-43FA-B2F3-81B2D20668F7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934200" y="2438400"/>
            <a:ext cx="1752600" cy="41148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endParaRPr lang="ko-KR" altLang="ko-KR">
              <a:solidFill>
                <a:schemeClr val="accent2"/>
              </a:solidFill>
            </a:endParaRPr>
          </a:p>
        </p:txBody>
      </p:sp>
      <p:sp>
        <p:nvSpPr>
          <p:cNvPr id="23559" name="Text Box 6">
            <a:extLst>
              <a:ext uri="{FF2B5EF4-FFF2-40B4-BE49-F238E27FC236}">
                <a16:creationId xmlns:a16="http://schemas.microsoft.com/office/drawing/2014/main" id="{427315FE-6EAE-403F-8029-670AEEBB3694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629400" y="2300288"/>
            <a:ext cx="320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ko-KR" sz="1800" b="1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23560" name="Text Box 7">
            <a:extLst>
              <a:ext uri="{FF2B5EF4-FFF2-40B4-BE49-F238E27FC236}">
                <a16:creationId xmlns:a16="http://schemas.microsoft.com/office/drawing/2014/main" id="{DD826EDD-1970-4A04-8B58-FA7331E87C47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384800" y="6324600"/>
            <a:ext cx="155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ko-KR" sz="1800" b="1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0xffffffff</a:t>
            </a:r>
          </a:p>
        </p:txBody>
      </p:sp>
      <p:sp>
        <p:nvSpPr>
          <p:cNvPr id="23561" name="Line 8">
            <a:extLst>
              <a:ext uri="{FF2B5EF4-FFF2-40B4-BE49-F238E27FC236}">
                <a16:creationId xmlns:a16="http://schemas.microsoft.com/office/drawing/2014/main" id="{852DACAD-FEA5-4080-B103-6C6017A498E7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934200" y="5867400"/>
            <a:ext cx="1752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62" name="Line 9">
            <a:extLst>
              <a:ext uri="{FF2B5EF4-FFF2-40B4-BE49-F238E27FC236}">
                <a16:creationId xmlns:a16="http://schemas.microsoft.com/office/drawing/2014/main" id="{127A237B-DF08-4C84-A95B-E23948690293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6934200" y="4572000"/>
            <a:ext cx="1752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63" name="Line 12">
            <a:extLst>
              <a:ext uri="{FF2B5EF4-FFF2-40B4-BE49-F238E27FC236}">
                <a16:creationId xmlns:a16="http://schemas.microsoft.com/office/drawing/2014/main" id="{D8FAC46A-ADA7-4388-BE32-ABE8CFA4445B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6934200" y="3810000"/>
            <a:ext cx="1752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64" name="Text Box 16">
            <a:extLst>
              <a:ext uri="{FF2B5EF4-FFF2-40B4-BE49-F238E27FC236}">
                <a16:creationId xmlns:a16="http://schemas.microsoft.com/office/drawing/2014/main" id="{F590A71B-0219-40F4-99DF-105571EA5858}"/>
              </a:ext>
            </a:extLst>
          </p:cNvPr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327900" y="5957888"/>
            <a:ext cx="755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Stack</a:t>
            </a:r>
          </a:p>
        </p:txBody>
      </p:sp>
      <p:sp>
        <p:nvSpPr>
          <p:cNvPr id="23565" name="Line 17">
            <a:extLst>
              <a:ext uri="{FF2B5EF4-FFF2-40B4-BE49-F238E27FC236}">
                <a16:creationId xmlns:a16="http://schemas.microsoft.com/office/drawing/2014/main" id="{6887F151-46C5-450C-AC9C-3D6194416D85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7772400" y="4572000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66" name="Line 18">
            <a:extLst>
              <a:ext uri="{FF2B5EF4-FFF2-40B4-BE49-F238E27FC236}">
                <a16:creationId xmlns:a16="http://schemas.microsoft.com/office/drawing/2014/main" id="{BFA3AF3A-D4D1-4F70-9E4E-DC3BAD4FF38C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7772400" y="5562600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67" name="Text Box 19">
            <a:extLst>
              <a:ext uri="{FF2B5EF4-FFF2-40B4-BE49-F238E27FC236}">
                <a16:creationId xmlns:a16="http://schemas.microsoft.com/office/drawing/2014/main" id="{09501C1E-31C3-4808-832F-A661C48194D1}"/>
              </a:ext>
            </a:extLst>
          </p:cNvPr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477000" y="3352800"/>
            <a:ext cx="366713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 sz="9600">
                <a:latin typeface="Courier New" panose="02070309020205020404" pitchFamily="49" charset="0"/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23568" name="Text Box 20">
            <a:extLst>
              <a:ext uri="{FF2B5EF4-FFF2-40B4-BE49-F238E27FC236}">
                <a16:creationId xmlns:a16="http://schemas.microsoft.com/office/drawing/2014/main" id="{2BF80596-5154-4F1D-B0E7-4BD9EC127F9D}"/>
              </a:ext>
            </a:extLst>
          </p:cNvPr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486400" y="2590800"/>
            <a:ext cx="912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</a:rPr>
              <a:t>Heap</a:t>
            </a:r>
          </a:p>
        </p:txBody>
      </p:sp>
      <p:sp>
        <p:nvSpPr>
          <p:cNvPr id="23569" name="Text Box 21">
            <a:extLst>
              <a:ext uri="{FF2B5EF4-FFF2-40B4-BE49-F238E27FC236}">
                <a16:creationId xmlns:a16="http://schemas.microsoft.com/office/drawing/2014/main" id="{33710E95-C6BA-4BC6-A53C-C259EF3DFB27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340600" y="3976688"/>
            <a:ext cx="730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Heap</a:t>
            </a:r>
          </a:p>
        </p:txBody>
      </p:sp>
      <p:sp>
        <p:nvSpPr>
          <p:cNvPr id="23570" name="Text Box 22">
            <a:extLst>
              <a:ext uri="{FF2B5EF4-FFF2-40B4-BE49-F238E27FC236}">
                <a16:creationId xmlns:a16="http://schemas.microsoft.com/office/drawing/2014/main" id="{0522FC85-81EE-4279-8351-39E3B363A48D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990600" y="2971800"/>
            <a:ext cx="31242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50" charset="-127"/>
              </a:rPr>
              <a:t>char *p1 = malloc(3);</a:t>
            </a:r>
          </a:p>
          <a:p>
            <a:pPr eaLnBrk="1" hangingPunct="1">
              <a:buFontTx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50" charset="-127"/>
              </a:rPr>
              <a:t>char *p2 = malloc(1);</a:t>
            </a:r>
          </a:p>
          <a:p>
            <a:pPr eaLnBrk="1" hangingPunct="1">
              <a:buFontTx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50" charset="-127"/>
              </a:rPr>
              <a:t>char *p3 = malloc(4);</a:t>
            </a:r>
          </a:p>
          <a:p>
            <a:pPr eaLnBrk="1" hangingPunct="1">
              <a:buFontTx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50" charset="-127"/>
              </a:rPr>
              <a:t>free(p2);</a:t>
            </a:r>
          </a:p>
          <a:p>
            <a:pPr eaLnBrk="1" hangingPunct="1">
              <a:buFontTx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50" charset="-127"/>
              </a:rPr>
              <a:t>char *p4 = malloc(6);</a:t>
            </a:r>
          </a:p>
          <a:p>
            <a:pPr eaLnBrk="1" hangingPunct="1">
              <a:buFontTx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50" charset="-127"/>
              </a:rPr>
              <a:t>free(p3);</a:t>
            </a:r>
          </a:p>
          <a:p>
            <a:pPr eaLnBrk="1" hangingPunct="1">
              <a:buFontTx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50" charset="-127"/>
              </a:rPr>
              <a:t>char *p5 = malloc(2);</a:t>
            </a:r>
          </a:p>
          <a:p>
            <a:pPr eaLnBrk="1" hangingPunct="1">
              <a:buFontTx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50" charset="-127"/>
              </a:rPr>
              <a:t>free(p1);</a:t>
            </a:r>
          </a:p>
          <a:p>
            <a:pPr eaLnBrk="1" hangingPunct="1">
              <a:buFontTx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50" charset="-127"/>
              </a:rPr>
              <a:t>free(p4);</a:t>
            </a:r>
          </a:p>
          <a:p>
            <a:pPr eaLnBrk="1" hangingPunct="1">
              <a:buFontTx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50" charset="-127"/>
              </a:rPr>
              <a:t>free(p5);</a:t>
            </a:r>
          </a:p>
        </p:txBody>
      </p:sp>
      <p:sp>
        <p:nvSpPr>
          <p:cNvPr id="23571" name="Text Box 23">
            <a:extLst>
              <a:ext uri="{FF2B5EF4-FFF2-40B4-BE49-F238E27FC236}">
                <a16:creationId xmlns:a16="http://schemas.microsoft.com/office/drawing/2014/main" id="{143F1C3F-5E63-4618-B8FE-B552C2703E7C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800600" y="28336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p1</a:t>
            </a:r>
          </a:p>
        </p:txBody>
      </p:sp>
      <p:sp>
        <p:nvSpPr>
          <p:cNvPr id="23572" name="Line 24">
            <a:extLst>
              <a:ext uri="{FF2B5EF4-FFF2-40B4-BE49-F238E27FC236}">
                <a16:creationId xmlns:a16="http://schemas.microsoft.com/office/drawing/2014/main" id="{730639DC-CA62-4DF6-BCBE-A5C94AE83809}"/>
              </a:ext>
            </a:extLst>
          </p:cNvPr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5181600" y="3048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73" name="Text Box 25">
            <a:extLst>
              <a:ext uri="{FF2B5EF4-FFF2-40B4-BE49-F238E27FC236}">
                <a16:creationId xmlns:a16="http://schemas.microsoft.com/office/drawing/2014/main" id="{696FB4B0-AD18-4116-9EF0-3D24A34D09C3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4410075" y="3290888"/>
            <a:ext cx="819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p5, p2</a:t>
            </a:r>
          </a:p>
        </p:txBody>
      </p:sp>
      <p:sp>
        <p:nvSpPr>
          <p:cNvPr id="23574" name="Line 26">
            <a:extLst>
              <a:ext uri="{FF2B5EF4-FFF2-40B4-BE49-F238E27FC236}">
                <a16:creationId xmlns:a16="http://schemas.microsoft.com/office/drawing/2014/main" id="{A7A404B7-6E2E-4D64-8F9C-AA1D000548DA}"/>
              </a:ext>
            </a:extLst>
          </p:cNvPr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5181600" y="3505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75" name="Text Box 27">
            <a:extLst>
              <a:ext uri="{FF2B5EF4-FFF2-40B4-BE49-F238E27FC236}">
                <a16:creationId xmlns:a16="http://schemas.microsoft.com/office/drawing/2014/main" id="{B062B89D-FE82-48FC-8829-7FFA5DECD368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4800600" y="35052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p3</a:t>
            </a:r>
          </a:p>
        </p:txBody>
      </p:sp>
      <p:sp>
        <p:nvSpPr>
          <p:cNvPr id="23576" name="Line 28">
            <a:extLst>
              <a:ext uri="{FF2B5EF4-FFF2-40B4-BE49-F238E27FC236}">
                <a16:creationId xmlns:a16="http://schemas.microsoft.com/office/drawing/2014/main" id="{9926778E-9E3C-4465-9984-850D5BC7B836}"/>
              </a:ext>
            </a:extLst>
          </p:cNvPr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>
            <a:off x="5181600" y="3657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77" name="AutoShape 29">
            <a:extLst>
              <a:ext uri="{FF2B5EF4-FFF2-40B4-BE49-F238E27FC236}">
                <a16:creationId xmlns:a16="http://schemas.microsoft.com/office/drawing/2014/main" id="{703120D1-4C1F-4B83-8DBC-5196D2A0483F}"/>
              </a:ext>
            </a:extLst>
          </p:cNvPr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685800" y="54864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3578" name="Text Box 30">
            <a:extLst>
              <a:ext uri="{FF2B5EF4-FFF2-40B4-BE49-F238E27FC236}">
                <a16:creationId xmlns:a16="http://schemas.microsoft.com/office/drawing/2014/main" id="{4311D494-E9FD-47F4-8C10-31E8E1E3F07B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4800600" y="40528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p4</a:t>
            </a:r>
          </a:p>
        </p:txBody>
      </p:sp>
      <p:sp>
        <p:nvSpPr>
          <p:cNvPr id="23579" name="Line 31">
            <a:extLst>
              <a:ext uri="{FF2B5EF4-FFF2-40B4-BE49-F238E27FC236}">
                <a16:creationId xmlns:a16="http://schemas.microsoft.com/office/drawing/2014/main" id="{CB73468C-E81F-4038-BE7B-9F2AE47CA41A}"/>
              </a:ext>
            </a:extLst>
          </p:cNvPr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>
            <a:off x="5181600" y="4267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Heap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464" y="332036"/>
            <a:ext cx="3545190" cy="189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997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Is Dynamic Memory Allocated?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Dynamic memory is allocated in an area called the </a:t>
            </a:r>
            <a:r>
              <a:rPr lang="en-US" altLang="ko-KR" b="1" i="1" dirty="0"/>
              <a:t>heap</a:t>
            </a:r>
          </a:p>
          <a:p>
            <a:pPr lvl="1"/>
            <a:r>
              <a:rPr lang="en-US" altLang="ko-KR" dirty="0"/>
              <a:t>managed by the dynamic  memory allocator</a:t>
            </a:r>
            <a:br>
              <a:rPr lang="en-US" altLang="ko-KR" dirty="0"/>
            </a:br>
            <a:r>
              <a:rPr lang="en-US" altLang="ko-KR" dirty="0"/>
              <a:t>implemented in the C standard library (</a:t>
            </a:r>
            <a:r>
              <a:rPr lang="en-US" altLang="ko-KR" dirty="0" err="1"/>
              <a:t>libc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libc</a:t>
            </a:r>
            <a:r>
              <a:rPr lang="en-US" altLang="ko-KR" dirty="0"/>
              <a:t> uses system calls to the kernel to manage the </a:t>
            </a:r>
            <a:br>
              <a:rPr lang="en-US" altLang="ko-KR" dirty="0"/>
            </a:br>
            <a:r>
              <a:rPr lang="en-US" altLang="ko-KR" dirty="0"/>
              <a:t>upper end of the heap (</a:t>
            </a:r>
            <a:r>
              <a:rPr lang="en-US" altLang="ko-KR" dirty="0" err="1"/>
              <a:t>brk</a:t>
            </a:r>
            <a:r>
              <a:rPr lang="en-US" altLang="ko-KR" dirty="0"/>
              <a:t>(),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sbrk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774329" y="1695822"/>
          <a:ext cx="2225671" cy="46155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25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1432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Stack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212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Shared libraries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682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6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+mn-lt"/>
                        </a:rPr>
                        <a:t>Run-time heap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latin typeface="+mn-lt"/>
                        </a:rPr>
                        <a:t>managed by </a:t>
                      </a:r>
                      <a:r>
                        <a:rPr lang="en-US" altLang="ko-KR" sz="1200" b="0" dirty="0" err="1">
                          <a:latin typeface="+mn-lt"/>
                        </a:rPr>
                        <a:t>libc</a:t>
                      </a:r>
                      <a:endParaRPr lang="ko-KR" altLang="en-US" sz="1200" b="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E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6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Read/write data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6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Read-only</a:t>
                      </a:r>
                      <a:r>
                        <a:rPr lang="en-US" altLang="ko-KR" sz="1600" baseline="0" dirty="0">
                          <a:latin typeface="+mn-lt"/>
                        </a:rPr>
                        <a:t> code and data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5209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774329" y="1511155"/>
            <a:ext cx="2225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+mn-lt"/>
              </a:rPr>
              <a:t>Process address space</a:t>
            </a:r>
            <a:endParaRPr lang="ko-KR" altLang="en-US" sz="1600" b="1" dirty="0">
              <a:latin typeface="+mn-lt"/>
            </a:endParaRPr>
          </a:p>
        </p:txBody>
      </p:sp>
      <p:cxnSp>
        <p:nvCxnSpPr>
          <p:cNvPr id="41" name="직선 화살표 연결선 40"/>
          <p:cNvCxnSpPr/>
          <p:nvPr/>
        </p:nvCxnSpPr>
        <p:spPr bwMode="auto">
          <a:xfrm>
            <a:off x="6302842" y="4270985"/>
            <a:ext cx="471487" cy="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45" name="직사각형 44"/>
          <p:cNvSpPr/>
          <p:nvPr/>
        </p:nvSpPr>
        <p:spPr>
          <a:xfrm>
            <a:off x="5364914" y="3915563"/>
            <a:ext cx="1370375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latin typeface="+mn-lt"/>
                <a:cs typeface="Consolas" panose="020B0609020204030204" pitchFamily="49" charset="0"/>
              </a:rPr>
              <a:t>end of heap</a:t>
            </a:r>
          </a:p>
          <a:p>
            <a:pPr algn="r"/>
            <a:r>
              <a:rPr lang="en-US" altLang="ko-KR" sz="1200" dirty="0">
                <a:latin typeface="+mn-lt"/>
                <a:cs typeface="Consolas" panose="020B0609020204030204" pitchFamily="49" charset="0"/>
              </a:rPr>
              <a:t>managed by kernel</a:t>
            </a:r>
          </a:p>
          <a:p>
            <a:pPr algn="r"/>
            <a:r>
              <a:rPr lang="en-US" altLang="ko-KR" sz="1200" dirty="0">
                <a:latin typeface="+mn-lt"/>
                <a:cs typeface="Consolas" panose="020B0609020204030204" pitchFamily="49" charset="0"/>
              </a:rPr>
              <a:t>at request of </a:t>
            </a:r>
            <a:r>
              <a:rPr lang="en-US" altLang="ko-KR" sz="1200" dirty="0" err="1">
                <a:latin typeface="+mn-lt"/>
                <a:cs typeface="Consolas" panose="020B0609020204030204" pitchFamily="49" charset="0"/>
              </a:rPr>
              <a:t>libc</a:t>
            </a:r>
            <a:endParaRPr lang="ko-KR" altLang="en-US" sz="1200" dirty="0">
              <a:latin typeface="+mn-lt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603639" y="3336891"/>
            <a:ext cx="4337637" cy="2814497"/>
            <a:chOff x="782544" y="3496919"/>
            <a:chExt cx="4337637" cy="2814497"/>
          </a:xfrm>
        </p:grpSpPr>
        <p:cxnSp>
          <p:nvCxnSpPr>
            <p:cNvPr id="25" name="직선 연결선 24"/>
            <p:cNvCxnSpPr/>
            <p:nvPr/>
          </p:nvCxnSpPr>
          <p:spPr bwMode="auto">
            <a:xfrm>
              <a:off x="782544" y="4854683"/>
              <a:ext cx="4089144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" name="직사각형 27"/>
            <p:cNvSpPr/>
            <p:nvPr/>
          </p:nvSpPr>
          <p:spPr bwMode="auto">
            <a:xfrm>
              <a:off x="1293807" y="5000417"/>
              <a:ext cx="3496566" cy="1137536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1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Kernel</a:t>
              </a:r>
              <a:endParaRPr kumimoji="0" lang="ko-KR" altLang="en-US" sz="1800" b="1" i="0" u="none" strike="noStrike" cap="none" normalizeH="0" baseline="0" dirty="0">
                <a:ln>
                  <a:noFill/>
                </a:ln>
                <a:effectLst/>
                <a:latin typeface="+mn-lt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1301873" y="5010576"/>
              <a:ext cx="3485090" cy="261565"/>
            </a:xfrm>
            <a:prstGeom prst="rect">
              <a:avLst/>
            </a:prstGeom>
            <a:solidFill>
              <a:srgbClr val="C0E39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1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System call</a:t>
              </a:r>
              <a:r>
                <a:rPr kumimoji="0" lang="en-US" altLang="ko-KR" sz="1400" b="1" i="0" u="none" strike="noStrike" cap="none" normalizeH="0" dirty="0">
                  <a:ln>
                    <a:noFill/>
                  </a:ln>
                  <a:effectLst/>
                  <a:latin typeface="+mn-lt"/>
                </a:rPr>
                <a:t> interface</a:t>
              </a:r>
              <a:endParaRPr kumimoji="0" lang="ko-KR" altLang="en-US" sz="1400" b="1" i="0" u="none" strike="noStrike" cap="none" normalizeH="0" baseline="0" dirty="0">
                <a:ln>
                  <a:noFill/>
                </a:ln>
                <a:effectLst/>
                <a:latin typeface="+mn-lt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1293807" y="3496919"/>
              <a:ext cx="3496566" cy="544964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46800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b="1" dirty="0">
                  <a:latin typeface="+mn-lt"/>
                </a:rPr>
                <a:t>User application</a:t>
              </a:r>
              <a:endParaRPr kumimoji="0" lang="ko-KR" altLang="en-US" sz="1800" b="1" i="0" u="none" strike="noStrike" cap="none" normalizeH="0" baseline="0" dirty="0">
                <a:ln>
                  <a:noFill/>
                </a:ln>
                <a:effectLst/>
                <a:latin typeface="+mn-lt"/>
              </a:endParaRPr>
            </a:p>
          </p:txBody>
        </p:sp>
        <p:sp>
          <p:nvSpPr>
            <p:cNvPr id="33" name="직사각형 32"/>
            <p:cNvSpPr/>
            <p:nvPr/>
          </p:nvSpPr>
          <p:spPr bwMode="auto">
            <a:xfrm>
              <a:off x="1293808" y="4270986"/>
              <a:ext cx="2420942" cy="425767"/>
            </a:xfrm>
            <a:prstGeom prst="rect">
              <a:avLst/>
            </a:prstGeom>
            <a:solidFill>
              <a:srgbClr val="B88C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1" i="0" u="none" strike="noStrike" cap="none" normalizeH="0" baseline="0" dirty="0" err="1">
                  <a:ln>
                    <a:noFill/>
                  </a:ln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malloc</a:t>
              </a:r>
              <a:r>
                <a:rPr kumimoji="0" lang="en-US" altLang="ko-KR" sz="1200" b="1" i="0" u="none" strike="noStrike" cap="none" normalizeH="0" baseline="0" dirty="0">
                  <a:ln>
                    <a:noFill/>
                  </a:ln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(), </a:t>
              </a:r>
              <a:r>
                <a:rPr kumimoji="0" lang="en-US" altLang="ko-KR" sz="1200" b="1" i="0" u="none" strike="noStrike" cap="none" normalizeH="0" baseline="0" dirty="0" err="1">
                  <a:ln>
                    <a:noFill/>
                  </a:ln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calloc</a:t>
              </a:r>
              <a:r>
                <a:rPr kumimoji="0" lang="en-US" altLang="ko-KR" sz="1200" b="1" i="0" u="none" strike="noStrike" cap="none" normalizeH="0" baseline="0" dirty="0">
                  <a:ln>
                    <a:noFill/>
                  </a:ln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(),</a:t>
              </a:r>
              <a:br>
                <a:rPr kumimoji="0" lang="en-US" altLang="ko-KR" sz="1200" b="1" i="0" u="none" strike="noStrike" cap="none" normalizeH="0" baseline="0" dirty="0">
                  <a:ln>
                    <a:noFill/>
                  </a:ln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kumimoji="0" lang="en-US" altLang="ko-KR" sz="1200" b="1" i="0" u="none" strike="noStrike" cap="none" normalizeH="0" baseline="0" dirty="0" err="1">
                  <a:ln>
                    <a:noFill/>
                  </a:ln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realloc</a:t>
              </a:r>
              <a:r>
                <a:rPr kumimoji="0" lang="en-US" altLang="ko-KR" sz="1200" b="1" i="0" u="none" strike="noStrike" cap="none" normalizeH="0" baseline="0" dirty="0">
                  <a:ln>
                    <a:noFill/>
                  </a:ln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(),</a:t>
              </a:r>
              <a:r>
                <a:rPr kumimoji="0" lang="en-US" altLang="ko-KR" sz="1200" b="1" i="0" u="none" strike="noStrike" cap="none" normalizeH="0" dirty="0">
                  <a:ln>
                    <a:noFill/>
                  </a:ln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free(), </a:t>
              </a:r>
              <a:r>
                <a:rPr kumimoji="0" lang="en-US" altLang="ko-KR" sz="1200" b="1" i="0" u="none" strike="noStrike" cap="none" normalizeH="0" dirty="0" err="1">
                  <a:ln>
                    <a:noFill/>
                  </a:ln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sbrk</a:t>
              </a:r>
              <a:r>
                <a:rPr kumimoji="0" lang="en-US" altLang="ko-KR" sz="1200" b="1" i="0" u="none" strike="noStrike" cap="none" normalizeH="0" dirty="0">
                  <a:ln>
                    <a:noFill/>
                  </a:ln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rot="16200000">
              <a:off x="288329" y="4006524"/>
              <a:ext cx="13577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>
                  <a:latin typeface="+mn-lt"/>
                </a:rPr>
                <a:t>User space</a:t>
              </a:r>
              <a:endParaRPr lang="ko-KR" altLang="en-US" sz="1600" b="1" dirty="0">
                <a:latin typeface="+mn-lt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 rot="16200000">
              <a:off x="238844" y="5413773"/>
              <a:ext cx="14567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latin typeface="+mn-lt"/>
                </a:rPr>
                <a:t>Kernel space</a:t>
              </a:r>
              <a:endParaRPr lang="ko-KR" altLang="en-US" sz="1600" b="1" dirty="0">
                <a:latin typeface="+mn-lt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212491" y="5704471"/>
              <a:ext cx="3659197" cy="57921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41000">
                  <a:schemeClr val="bg1"/>
                </a:gs>
              </a:gsLst>
              <a:lin ang="54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40" name="직사각형 39"/>
            <p:cNvSpPr/>
            <p:nvPr/>
          </p:nvSpPr>
          <p:spPr bwMode="auto">
            <a:xfrm>
              <a:off x="3721577" y="4270985"/>
              <a:ext cx="1398604" cy="42576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400" b="1" dirty="0">
                  <a:latin typeface="+mn-lt"/>
                </a:rPr>
                <a:t>C standard library</a:t>
              </a:r>
              <a:endParaRPr kumimoji="0" lang="ko-KR" altLang="en-US" sz="1400" b="1" i="0" u="none" strike="noStrike" cap="none" normalizeH="0" baseline="0" dirty="0">
                <a:ln>
                  <a:noFill/>
                </a:ln>
                <a:effectLst/>
                <a:latin typeface="+mn-lt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580901" y="5037057"/>
              <a:ext cx="86433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brk</a:t>
              </a:r>
              <a:r>
                <a:rPr lang="en-US" altLang="ko-KR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US" altLang="ko-KR" sz="12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mmap</a:t>
              </a:r>
              <a:endParaRPr lang="ko-KR" altLang="en-US" sz="1200" dirty="0"/>
            </a:p>
          </p:txBody>
        </p:sp>
        <p:sp>
          <p:nvSpPr>
            <p:cNvPr id="43" name="직사각형 42"/>
            <p:cNvSpPr/>
            <p:nvPr/>
          </p:nvSpPr>
          <p:spPr bwMode="auto">
            <a:xfrm>
              <a:off x="1592408" y="3676440"/>
              <a:ext cx="185921" cy="18592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47" name="직사각형 46"/>
            <p:cNvSpPr/>
            <p:nvPr/>
          </p:nvSpPr>
          <p:spPr bwMode="auto">
            <a:xfrm>
              <a:off x="2184238" y="3638340"/>
              <a:ext cx="185921" cy="18592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48" name="직사각형 47"/>
            <p:cNvSpPr/>
            <p:nvPr/>
          </p:nvSpPr>
          <p:spPr bwMode="auto">
            <a:xfrm>
              <a:off x="1775288" y="4489240"/>
              <a:ext cx="185921" cy="18592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49" name="직사각형 48"/>
            <p:cNvSpPr/>
            <p:nvPr/>
          </p:nvSpPr>
          <p:spPr bwMode="auto">
            <a:xfrm>
              <a:off x="1986118" y="4489961"/>
              <a:ext cx="185921" cy="18592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cxnSp>
          <p:nvCxnSpPr>
            <p:cNvPr id="46" name="구부러진 연결선 45"/>
            <p:cNvCxnSpPr>
              <a:stCxn id="43" idx="2"/>
              <a:endCxn id="47" idx="2"/>
            </p:cNvCxnSpPr>
            <p:nvPr/>
          </p:nvCxnSpPr>
          <p:spPr bwMode="auto">
            <a:xfrm rot="5400000" flipH="1" flipV="1">
              <a:off x="1962234" y="3547396"/>
              <a:ext cx="38100" cy="591830"/>
            </a:xfrm>
            <a:prstGeom prst="curvedConnector3">
              <a:avLst>
                <a:gd name="adj1" fmla="val -1175000"/>
              </a:avLst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구부러진 연결선 56"/>
            <p:cNvCxnSpPr>
              <a:stCxn id="48" idx="2"/>
              <a:endCxn id="49" idx="2"/>
            </p:cNvCxnSpPr>
            <p:nvPr/>
          </p:nvCxnSpPr>
          <p:spPr bwMode="auto">
            <a:xfrm rot="16200000" flipH="1">
              <a:off x="1973304" y="4570106"/>
              <a:ext cx="721" cy="210830"/>
            </a:xfrm>
            <a:prstGeom prst="curvedConnector3">
              <a:avLst>
                <a:gd name="adj1" fmla="val 55915673"/>
              </a:avLst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385C9C8-894E-4016-93F6-5258B89F8F3C}"/>
              </a:ext>
            </a:extLst>
          </p:cNvPr>
          <p:cNvCxnSpPr/>
          <p:nvPr/>
        </p:nvCxnSpPr>
        <p:spPr bwMode="auto">
          <a:xfrm>
            <a:off x="6608190" y="2158738"/>
            <a:ext cx="0" cy="15435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485006B-6BAB-47FB-8675-F0C8F4325335}"/>
              </a:ext>
            </a:extLst>
          </p:cNvPr>
          <p:cNvCxnSpPr>
            <a:cxnSpLocks/>
          </p:cNvCxnSpPr>
          <p:nvPr/>
        </p:nvCxnSpPr>
        <p:spPr bwMode="auto">
          <a:xfrm flipV="1">
            <a:off x="6608190" y="4722385"/>
            <a:ext cx="0" cy="14012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941600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08921DA4-FAA6-4573-B93C-8EDA98864B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panose="020B0600000101010101" pitchFamily="50" charset="-127"/>
              </a:rPr>
              <a:t>Acquiring Heap Memory</a:t>
            </a:r>
          </a:p>
        </p:txBody>
      </p:sp>
      <p:sp>
        <p:nvSpPr>
          <p:cNvPr id="2452483" name="Rectangle 3">
            <a:extLst>
              <a:ext uri="{FF2B5EF4-FFF2-40B4-BE49-F238E27FC236}">
                <a16:creationId xmlns:a16="http://schemas.microsoft.com/office/drawing/2014/main" id="{35ADCC79-0244-4EBE-B2DC-B08FF30EE7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84462" y="1260000"/>
            <a:ext cx="8102338" cy="5220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ko-KR" dirty="0">
                <a:ea typeface="굴림" charset="-127"/>
              </a:rPr>
              <a:t>Q:  How does </a:t>
            </a:r>
            <a:r>
              <a:rPr lang="en-US" altLang="ko-KR" b="1" dirty="0" err="1">
                <a:latin typeface="Courier New" pitchFamily="49" charset="0"/>
                <a:ea typeface="굴림" charset="-127"/>
                <a:cs typeface="Courier New" pitchFamily="49" charset="0"/>
              </a:rPr>
              <a:t>malloc</a:t>
            </a: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()</a:t>
            </a:r>
            <a:r>
              <a:rPr lang="en-US" altLang="ko-KR" dirty="0">
                <a:ea typeface="굴림" charset="-127"/>
              </a:rPr>
              <a:t> acquire heap memory?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ko-KR" dirty="0">
                <a:ea typeface="굴림" charset="-127"/>
              </a:rPr>
              <a:t>A:  Moves the program break downward via </a:t>
            </a:r>
            <a:r>
              <a:rPr lang="en-US" altLang="ko-KR" b="1" dirty="0" err="1">
                <a:latin typeface="Courier New" pitchFamily="49" charset="0"/>
                <a:ea typeface="굴림" charset="-127"/>
                <a:cs typeface="Courier New" pitchFamily="49" charset="0"/>
              </a:rPr>
              <a:t>sbrk</a:t>
            </a: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()</a:t>
            </a:r>
            <a:r>
              <a:rPr lang="en-US" altLang="ko-KR" dirty="0">
                <a:ea typeface="굴림" charset="-127"/>
              </a:rPr>
              <a:t> or </a:t>
            </a:r>
            <a:r>
              <a:rPr lang="en-US" altLang="ko-KR" b="1" dirty="0" err="1">
                <a:latin typeface="Courier New" pitchFamily="49" charset="0"/>
                <a:ea typeface="굴림" charset="-127"/>
                <a:cs typeface="Courier New" pitchFamily="49" charset="0"/>
              </a:rPr>
              <a:t>brk</a:t>
            </a: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()</a:t>
            </a:r>
            <a:r>
              <a:rPr lang="en-US" altLang="ko-KR" dirty="0">
                <a:ea typeface="굴림" charset="-127"/>
                <a:cs typeface="Courier New" pitchFamily="49" charset="0"/>
              </a:rPr>
              <a:t>system call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void *</a:t>
            </a:r>
            <a:r>
              <a:rPr lang="en-US" altLang="ko-KR" b="1" dirty="0" err="1">
                <a:latin typeface="Courier New" pitchFamily="49" charset="0"/>
                <a:ea typeface="굴림" charset="-127"/>
                <a:cs typeface="Courier New" pitchFamily="49" charset="0"/>
              </a:rPr>
              <a:t>sbrk</a:t>
            </a: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(</a:t>
            </a:r>
            <a:r>
              <a:rPr lang="en-US" altLang="ko-KR" b="1" dirty="0" err="1">
                <a:latin typeface="Courier New" pitchFamily="49" charset="0"/>
                <a:ea typeface="굴림" charset="-127"/>
                <a:cs typeface="Courier New" pitchFamily="49" charset="0"/>
              </a:rPr>
              <a:t>intptr_t</a:t>
            </a: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 increment);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000" dirty="0">
                <a:ea typeface="굴림" charset="-127"/>
              </a:rPr>
              <a:t>Increment the program break (</a:t>
            </a:r>
            <a:r>
              <a:rPr lang="en-US" altLang="ko-KR" dirty="0">
                <a:ea typeface="굴림" charset="-127"/>
              </a:rPr>
              <a:t>i.e.,</a:t>
            </a:r>
            <a:r>
              <a:rPr lang="ko-KR" altLang="en-US" dirty="0">
                <a:ea typeface="굴림" charset="-127"/>
              </a:rPr>
              <a:t> </a:t>
            </a:r>
            <a:r>
              <a:rPr lang="en-US" altLang="ko-KR" dirty="0">
                <a:ea typeface="굴림" charset="-127"/>
              </a:rPr>
              <a:t>end</a:t>
            </a:r>
            <a:r>
              <a:rPr lang="ko-KR" altLang="en-US" dirty="0">
                <a:ea typeface="굴림" charset="-127"/>
              </a:rPr>
              <a:t> </a:t>
            </a:r>
            <a:r>
              <a:rPr lang="en-US" altLang="ko-KR" dirty="0">
                <a:ea typeface="굴림" charset="-127"/>
              </a:rPr>
              <a:t>of</a:t>
            </a:r>
            <a:r>
              <a:rPr lang="ko-KR" altLang="en-US" dirty="0">
                <a:ea typeface="굴림" charset="-127"/>
              </a:rPr>
              <a:t> </a:t>
            </a:r>
            <a:r>
              <a:rPr lang="en-US" altLang="ko-KR" dirty="0">
                <a:ea typeface="굴림" charset="-127"/>
              </a:rPr>
              <a:t>heap)</a:t>
            </a:r>
            <a:r>
              <a:rPr lang="en-US" altLang="ko-KR" sz="2000" dirty="0">
                <a:ea typeface="굴림" charset="-127"/>
              </a:rPr>
              <a:t> by the specified amount. Calling the function with an increment of 0 returns the current location of  the program break.  Return the </a:t>
            </a:r>
            <a:r>
              <a:rPr lang="en-US" altLang="ko-KR" sz="2000" dirty="0" err="1">
                <a:ea typeface="굴림" charset="-127"/>
              </a:rPr>
              <a:t>ptr</a:t>
            </a:r>
            <a:r>
              <a:rPr lang="en-US" altLang="ko-KR" sz="2000" dirty="0">
                <a:ea typeface="굴림" charset="-127"/>
              </a:rPr>
              <a:t> to the previous program break if successful </a:t>
            </a:r>
            <a:r>
              <a:rPr lang="en-US" altLang="ko-KR" sz="2000">
                <a:ea typeface="굴림" charset="-127"/>
              </a:rPr>
              <a:t>and (void *)-1 </a:t>
            </a:r>
            <a:r>
              <a:rPr lang="en-US" altLang="ko-KR" sz="2000" dirty="0">
                <a:ea typeface="굴림" charset="-127"/>
              </a:rPr>
              <a:t>otherwise.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ko-KR" b="1" dirty="0" err="1">
                <a:latin typeface="Courier New" pitchFamily="49" charset="0"/>
                <a:ea typeface="굴림" charset="-127"/>
                <a:cs typeface="Courier New" pitchFamily="49" charset="0"/>
              </a:rPr>
              <a:t>int</a:t>
            </a: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 </a:t>
            </a:r>
            <a:r>
              <a:rPr lang="en-US" altLang="ko-KR" b="1" dirty="0" err="1">
                <a:latin typeface="Courier New" pitchFamily="49" charset="0"/>
                <a:ea typeface="굴림" charset="-127"/>
                <a:cs typeface="Courier New" pitchFamily="49" charset="0"/>
              </a:rPr>
              <a:t>brk</a:t>
            </a: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(void *</a:t>
            </a:r>
            <a:r>
              <a:rPr lang="en-US" altLang="ko-KR" b="1" dirty="0" err="1">
                <a:latin typeface="Courier New" pitchFamily="49" charset="0"/>
                <a:ea typeface="굴림" charset="-127"/>
                <a:cs typeface="Courier New" pitchFamily="49" charset="0"/>
              </a:rPr>
              <a:t>newBreak</a:t>
            </a: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);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000" dirty="0">
                <a:ea typeface="굴림" charset="-127"/>
              </a:rPr>
              <a:t>Move the program break to the specified address.  Return 0 if successful and -1 otherwise.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8E0766-0B95-4CED-A9EB-5CC244B63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buChar char="•"/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fld id="{E6B66257-D253-4683-94FA-C591FB41460E}" type="slidenum">
              <a:rPr lang="en-US" altLang="ko-KR" smtClean="0"/>
              <a:pPr eaLnBrk="1" hangingPunct="1"/>
              <a:t>29</a:t>
            </a:fld>
            <a:endParaRPr lang="en-US" altLang="ko-KR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00" y="288000"/>
            <a:ext cx="8964000" cy="576262"/>
          </a:xfrm>
        </p:spPr>
        <p:txBody>
          <a:bodyPr lIns="90000" rIns="36000"/>
          <a:lstStyle/>
          <a:p>
            <a:r>
              <a:rPr lang="en-US" sz="3100" dirty="0"/>
              <a:t>Dynamic Memory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Part I: Basic Concepts &amp; K&amp;R Implementation Overview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Part II: Detailed K&amp;R Implementation &amp; Optimizations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DB51B8-038F-4A3E-B847-99A024686666}"/>
              </a:ext>
            </a:extLst>
          </p:cNvPr>
          <p:cNvSpPr txBox="1"/>
          <p:nvPr/>
        </p:nvSpPr>
        <p:spPr>
          <a:xfrm>
            <a:off x="301657" y="2570863"/>
            <a:ext cx="8375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(Some of the slides are borrowed from Princeton University COS217)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05343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A92378DD-FB05-4EC8-A66D-71CF3EDC5E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panose="020B0600000101010101" pitchFamily="50" charset="-127"/>
              </a:rPr>
              <a:t>Using heap memory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147EBBA3-DAAB-4F31-B418-6913F4BE02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ko-KR" sz="2400" dirty="0">
                <a:ea typeface="굴림" panose="020B0600000101010101" pitchFamily="50" charset="-127"/>
              </a:rPr>
              <a:t>Q:  Having acquired heap memory, how do </a:t>
            </a:r>
            <a:r>
              <a:rPr lang="en-US" altLang="ko-KR" sz="2400" b="1" dirty="0">
                <a:latin typeface="Courier New" panose="02070309020205020404" pitchFamily="49" charset="0"/>
                <a:ea typeface="굴림" panose="020B0600000101010101" pitchFamily="50" charset="-127"/>
              </a:rPr>
              <a:t>malloc()</a:t>
            </a:r>
            <a:r>
              <a:rPr lang="en-US" altLang="ko-KR" sz="2400" dirty="0">
                <a:ea typeface="굴림" panose="020B0600000101010101" pitchFamily="50" charset="-127"/>
              </a:rPr>
              <a:t> and </a:t>
            </a:r>
            <a:r>
              <a:rPr lang="en-US" altLang="ko-KR" sz="2400" b="1" dirty="0">
                <a:latin typeface="Courier New" panose="02070309020205020404" pitchFamily="49" charset="0"/>
                <a:ea typeface="굴림" panose="020B0600000101010101" pitchFamily="50" charset="-127"/>
              </a:rPr>
              <a:t>free()</a:t>
            </a:r>
            <a:r>
              <a:rPr lang="en-US" altLang="ko-KR" sz="2400" dirty="0">
                <a:ea typeface="굴림" panose="020B0600000101010101" pitchFamily="50" charset="-127"/>
              </a:rPr>
              <a:t> manipulate it?</a:t>
            </a:r>
          </a:p>
          <a:p>
            <a:pPr eaLnBrk="1" hangingPunct="1">
              <a:buFontTx/>
              <a:buNone/>
            </a:pPr>
            <a:r>
              <a:rPr lang="en-US" altLang="ko-KR" sz="2400" dirty="0">
                <a:ea typeface="굴림" panose="020B0600000101010101" pitchFamily="50" charset="-127"/>
              </a:rPr>
              <a:t>A:  Topic of much research; an introduction…</a:t>
            </a:r>
          </a:p>
          <a:p>
            <a:pPr eaLnBrk="1" hangingPunct="1">
              <a:buFontTx/>
              <a:buNone/>
            </a:pPr>
            <a:endParaRPr lang="en-US" altLang="ko-KR" sz="2400" dirty="0"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609791-DA3B-4609-90BF-86267570F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buChar char="•"/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fld id="{E6B66257-D253-4683-94FA-C591FB41460E}" type="slidenum">
              <a:rPr lang="en-US" altLang="ko-KR" smtClean="0"/>
              <a:pPr eaLnBrk="1" hangingPunct="1"/>
              <a:t>30</a:t>
            </a:fld>
            <a:endParaRPr lang="en-US" altLang="ko-KR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55C49370-0FA7-4813-A2ED-795D63EEBF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Goals for </a:t>
            </a:r>
            <a:r>
              <a:rPr lang="en-US" altLang="ko-KR">
                <a:latin typeface="Courier New" panose="02070309020205020404" pitchFamily="49" charset="0"/>
                <a:ea typeface="굴림" panose="020B0600000101010101" pitchFamily="50" charset="-127"/>
              </a:rPr>
              <a:t>malloc()</a:t>
            </a:r>
            <a:r>
              <a:rPr lang="en-US" altLang="ko-KR">
                <a:ea typeface="굴림" panose="020B0600000101010101" pitchFamily="50" charset="-127"/>
              </a:rPr>
              <a:t> and </a:t>
            </a:r>
            <a:r>
              <a:rPr lang="en-US" altLang="ko-KR">
                <a:latin typeface="Courier New" panose="02070309020205020404" pitchFamily="49" charset="0"/>
                <a:ea typeface="굴림" panose="020B0600000101010101" pitchFamily="50" charset="-127"/>
              </a:rPr>
              <a:t>free()</a:t>
            </a:r>
          </a:p>
        </p:txBody>
      </p:sp>
      <p:sp>
        <p:nvSpPr>
          <p:cNvPr id="2388995" name="Rectangle 3">
            <a:extLst>
              <a:ext uri="{FF2B5EF4-FFF2-40B4-BE49-F238E27FC236}">
                <a16:creationId xmlns:a16="http://schemas.microsoft.com/office/drawing/2014/main" id="{15379111-3CD6-4C40-98CF-BB7705310F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67644" y="1065229"/>
            <a:ext cx="8632355" cy="5414771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>
                <a:ea typeface="굴림" charset="-127"/>
              </a:rPr>
              <a:t>Maximizing throughput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Maximize number of requests completed per unit time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Need both </a:t>
            </a: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malloc()</a:t>
            </a:r>
            <a:r>
              <a:rPr lang="en-US" altLang="ko-KR" dirty="0">
                <a:ea typeface="굴림" charset="-127"/>
              </a:rPr>
              <a:t> and </a:t>
            </a: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free()</a:t>
            </a:r>
            <a:r>
              <a:rPr lang="en-US" altLang="ko-KR" dirty="0">
                <a:ea typeface="굴림" charset="-127"/>
              </a:rPr>
              <a:t> to be fast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>
                <a:ea typeface="굴림" charset="-127"/>
              </a:rPr>
              <a:t>Maximizing memory utilization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Minimize the amount of wasted memory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Need to minimize size of data structures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ko-KR" dirty="0">
              <a:ea typeface="굴림" charset="-127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>
                <a:ea typeface="굴림" charset="-127"/>
              </a:rPr>
              <a:t>Strawman #1: </a:t>
            </a:r>
            <a:r>
              <a:rPr lang="en-US" altLang="ko-KR" sz="2400" b="1" dirty="0">
                <a:latin typeface="Courier New" pitchFamily="49" charset="0"/>
                <a:ea typeface="굴림" charset="-127"/>
                <a:cs typeface="Courier New" pitchFamily="49" charset="0"/>
              </a:rPr>
              <a:t>free()</a:t>
            </a:r>
            <a:r>
              <a:rPr lang="en-US" altLang="ko-KR" sz="2400" dirty="0">
                <a:ea typeface="굴림" charset="-127"/>
              </a:rPr>
              <a:t> does nothing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Good throughput, but poor memory utilization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>
                <a:ea typeface="굴림" charset="-127"/>
              </a:rPr>
              <a:t>Strawman #2: </a:t>
            </a:r>
            <a:r>
              <a:rPr lang="en-US" altLang="ko-KR" sz="2400" b="1" dirty="0">
                <a:latin typeface="Courier New" pitchFamily="49" charset="0"/>
                <a:ea typeface="굴림" charset="-127"/>
                <a:cs typeface="Courier New" pitchFamily="49" charset="0"/>
              </a:rPr>
              <a:t>malloc()</a:t>
            </a:r>
            <a:r>
              <a:rPr lang="en-US" altLang="ko-KR" sz="2400" dirty="0">
                <a:ea typeface="굴림" charset="-127"/>
              </a:rPr>
              <a:t> finds the “best fit”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Good memory utilization, but poor throughput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EF350B-266A-415C-B964-A3F19B9B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buChar char="•"/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fld id="{E6B66257-D253-4683-94FA-C591FB41460E}" type="slidenum">
              <a:rPr lang="en-US" altLang="ko-KR" smtClean="0"/>
              <a:pPr eaLnBrk="1" hangingPunct="1"/>
              <a:t>31</a:t>
            </a:fld>
            <a:endParaRPr lang="en-US" altLang="ko-KR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7A64AC88-F7CB-4D48-AB71-5C3640F816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panose="020B0600000101010101" pitchFamily="50" charset="-127"/>
              </a:rPr>
              <a:t>Keeping track of free blocks</a:t>
            </a:r>
          </a:p>
        </p:txBody>
      </p:sp>
      <p:sp>
        <p:nvSpPr>
          <p:cNvPr id="2391043" name="Rectangle 3">
            <a:extLst>
              <a:ext uri="{FF2B5EF4-FFF2-40B4-BE49-F238E27FC236}">
                <a16:creationId xmlns:a16="http://schemas.microsoft.com/office/drawing/2014/main" id="{81D6E7E8-658D-47DC-B03A-2948C5D27E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8219" y="1225485"/>
            <a:ext cx="8328581" cy="433711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>
                <a:ea typeface="굴림" charset="-127"/>
              </a:rPr>
              <a:t>Maintain a list of free blocks of memory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Allocate memory from one of the blocks in the free list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dirty="0" err="1">
                <a:ea typeface="굴림" charset="-127"/>
              </a:rPr>
              <a:t>Deallocate</a:t>
            </a:r>
            <a:r>
              <a:rPr lang="en-US" altLang="ko-KR" dirty="0">
                <a:ea typeface="굴림" charset="-127"/>
              </a:rPr>
              <a:t> memory by returning the block to the free list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When necessary, call </a:t>
            </a:r>
            <a:r>
              <a:rPr lang="en-US" altLang="ko-KR" b="1" dirty="0" err="1">
                <a:latin typeface="Courier New" pitchFamily="49" charset="0"/>
                <a:ea typeface="굴림" charset="-127"/>
                <a:cs typeface="Courier New" pitchFamily="49" charset="0"/>
              </a:rPr>
              <a:t>sbrk</a:t>
            </a: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()</a:t>
            </a:r>
            <a:r>
              <a:rPr lang="en-US" altLang="ko-KR" dirty="0">
                <a:ea typeface="굴림" charset="-127"/>
              </a:rPr>
              <a:t> to ask OS for additional memory, and create a new large block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>
                <a:ea typeface="굴림" charset="-127"/>
              </a:rPr>
              <a:t>Design questions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How to keep track of the free blocks in memory?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How to choose an appropriate free block to allocate?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What to do with the left-over space in a free block?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What to do with a block that has just been freed?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082E8A12-CB64-4C00-A360-3A144C22D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buChar char="•"/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fld id="{E6B66257-D253-4683-94FA-C591FB41460E}" type="slidenum">
              <a:rPr lang="en-US" altLang="ko-KR" smtClean="0"/>
              <a:pPr eaLnBrk="1" hangingPunct="1"/>
              <a:t>32</a:t>
            </a:fld>
            <a:endParaRPr lang="en-US" altLang="ko-KR" sz="1200">
              <a:solidFill>
                <a:srgbClr val="898989"/>
              </a:solidFill>
            </a:endParaRPr>
          </a:p>
        </p:txBody>
      </p:sp>
      <p:sp>
        <p:nvSpPr>
          <p:cNvPr id="29701" name="Rectangle 4">
            <a:extLst>
              <a:ext uri="{FF2B5EF4-FFF2-40B4-BE49-F238E27FC236}">
                <a16:creationId xmlns:a16="http://schemas.microsoft.com/office/drawing/2014/main" id="{419D2DD3-9274-41C8-ABEB-464EE6521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562600"/>
            <a:ext cx="1524000" cy="8382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9702" name="Rectangle 5">
            <a:extLst>
              <a:ext uri="{FF2B5EF4-FFF2-40B4-BE49-F238E27FC236}">
                <a16:creationId xmlns:a16="http://schemas.microsoft.com/office/drawing/2014/main" id="{254544A1-165C-4CD8-AA68-47510CF5D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562600"/>
            <a:ext cx="1066800" cy="838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endParaRPr lang="ko-KR" altLang="ko-KR"/>
          </a:p>
        </p:txBody>
      </p:sp>
      <p:sp>
        <p:nvSpPr>
          <p:cNvPr id="29703" name="Rectangle 6">
            <a:extLst>
              <a:ext uri="{FF2B5EF4-FFF2-40B4-BE49-F238E27FC236}">
                <a16:creationId xmlns:a16="http://schemas.microsoft.com/office/drawing/2014/main" id="{32E1A38E-E710-4E7D-8B13-0C07B9598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562600"/>
            <a:ext cx="762000" cy="8382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9704" name="Rectangle 7">
            <a:extLst>
              <a:ext uri="{FF2B5EF4-FFF2-40B4-BE49-F238E27FC236}">
                <a16:creationId xmlns:a16="http://schemas.microsoft.com/office/drawing/2014/main" id="{D0E4F505-9E9D-43F9-9582-FDC67B52C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562600"/>
            <a:ext cx="1752600" cy="838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endParaRPr lang="ko-KR" altLang="ko-KR"/>
          </a:p>
        </p:txBody>
      </p:sp>
      <p:sp>
        <p:nvSpPr>
          <p:cNvPr id="29705" name="Rectangle 8">
            <a:extLst>
              <a:ext uri="{FF2B5EF4-FFF2-40B4-BE49-F238E27FC236}">
                <a16:creationId xmlns:a16="http://schemas.microsoft.com/office/drawing/2014/main" id="{28C3A888-DE01-42C6-BA8E-391A87D14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562600"/>
            <a:ext cx="685800" cy="8382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9706" name="Rectangle 9">
            <a:extLst>
              <a:ext uri="{FF2B5EF4-FFF2-40B4-BE49-F238E27FC236}">
                <a16:creationId xmlns:a16="http://schemas.microsoft.com/office/drawing/2014/main" id="{DEBEDFED-29CB-4A86-A91B-DA1A63A5F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5562600"/>
            <a:ext cx="1066800" cy="838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endParaRPr lang="ko-KR" altLang="ko-KR"/>
          </a:p>
        </p:txBody>
      </p:sp>
      <p:sp>
        <p:nvSpPr>
          <p:cNvPr id="29707" name="Text Box 10">
            <a:extLst>
              <a:ext uri="{FF2B5EF4-FFF2-40B4-BE49-F238E27FC236}">
                <a16:creationId xmlns:a16="http://schemas.microsoft.com/office/drawing/2014/main" id="{9B1BB77C-5D7D-4C21-90E7-FD0A91ED3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5715000"/>
            <a:ext cx="657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free</a:t>
            </a:r>
          </a:p>
        </p:txBody>
      </p:sp>
      <p:sp>
        <p:nvSpPr>
          <p:cNvPr id="29708" name="Text Box 11">
            <a:extLst>
              <a:ext uri="{FF2B5EF4-FFF2-40B4-BE49-F238E27FC236}">
                <a16:creationId xmlns:a16="http://schemas.microsoft.com/office/drawing/2014/main" id="{0C472680-5A62-4977-9426-34B2C41A3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715000"/>
            <a:ext cx="657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free</a:t>
            </a:r>
          </a:p>
        </p:txBody>
      </p:sp>
      <p:sp>
        <p:nvSpPr>
          <p:cNvPr id="29709" name="Text Box 12">
            <a:extLst>
              <a:ext uri="{FF2B5EF4-FFF2-40B4-BE49-F238E27FC236}">
                <a16:creationId xmlns:a16="http://schemas.microsoft.com/office/drawing/2014/main" id="{72CEFAEF-65F8-4546-BADA-BA474A746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8975" y="5715000"/>
            <a:ext cx="657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free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1">
            <a:extLst>
              <a:ext uri="{FF2B5EF4-FFF2-40B4-BE49-F238E27FC236}">
                <a16:creationId xmlns:a16="http://schemas.microsoft.com/office/drawing/2014/main" id="{D21DFA14-38AA-4A2F-9396-A4EB8EF293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panose="020B0600000101010101" pitchFamily="50" charset="-127"/>
              </a:rPr>
              <a:t>Need to minimize fragmentation</a:t>
            </a:r>
          </a:p>
        </p:txBody>
      </p:sp>
      <p:sp>
        <p:nvSpPr>
          <p:cNvPr id="2393100" name="Rectangle 12">
            <a:extLst>
              <a:ext uri="{FF2B5EF4-FFF2-40B4-BE49-F238E27FC236}">
                <a16:creationId xmlns:a16="http://schemas.microsoft.com/office/drawing/2014/main" id="{DE99BD0B-E439-440B-8996-BB82E71CC1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10006"/>
            <a:ext cx="8229600" cy="42855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>
                <a:ea typeface="굴림" charset="-127"/>
              </a:rPr>
              <a:t>Internal fragmentation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Allocated block is larger than </a:t>
            </a:r>
            <a:r>
              <a:rPr lang="en-US" altLang="ko-KR" b="1" dirty="0" err="1">
                <a:latin typeface="Courier New" pitchFamily="49" charset="0"/>
                <a:ea typeface="굴림" charset="-127"/>
                <a:cs typeface="Courier New" pitchFamily="49" charset="0"/>
              </a:rPr>
              <a:t>malloc</a:t>
            </a: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()</a:t>
            </a:r>
            <a:r>
              <a:rPr lang="en-US" altLang="ko-KR" dirty="0">
                <a:ea typeface="굴림" charset="-127"/>
              </a:rPr>
              <a:t> requested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E.g., </a:t>
            </a:r>
            <a:r>
              <a:rPr lang="en-US" altLang="ko-KR" b="1" dirty="0" err="1">
                <a:latin typeface="Courier New" pitchFamily="49" charset="0"/>
                <a:ea typeface="굴림" charset="-127"/>
                <a:cs typeface="Courier New" pitchFamily="49" charset="0"/>
              </a:rPr>
              <a:t>malloc</a:t>
            </a: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()</a:t>
            </a:r>
            <a:r>
              <a:rPr lang="en-US" altLang="ko-KR" dirty="0">
                <a:ea typeface="굴림" charset="-127"/>
              </a:rPr>
              <a:t> imposes a minimum size (e.g., 64 bytes)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ko-KR" dirty="0">
              <a:ea typeface="굴림" charset="-127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ko-KR" dirty="0">
              <a:ea typeface="굴림" charset="-127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ko-KR" dirty="0">
              <a:ea typeface="굴림" charset="-127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>
                <a:ea typeface="굴림" charset="-127"/>
              </a:rPr>
              <a:t>External fragmentation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Enough free memory exists, but no block is big enough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E.g., </a:t>
            </a:r>
            <a:r>
              <a:rPr lang="en-US" altLang="ko-KR" b="1" dirty="0" err="1">
                <a:latin typeface="Courier New" pitchFamily="49" charset="0"/>
                <a:ea typeface="굴림" charset="-127"/>
                <a:cs typeface="Courier New" pitchFamily="49" charset="0"/>
              </a:rPr>
              <a:t>malloc</a:t>
            </a: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()</a:t>
            </a:r>
            <a:r>
              <a:rPr lang="en-US" altLang="ko-KR" dirty="0">
                <a:ea typeface="굴림" charset="-127"/>
              </a:rPr>
              <a:t> asks for 128 contiguous bytes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ko-KR" dirty="0">
              <a:ea typeface="굴림" charset="-127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ko-KR" sz="1800" dirty="0">
              <a:ea typeface="굴림" charset="-127"/>
            </a:endParaRPr>
          </a:p>
        </p:txBody>
      </p:sp>
      <p:sp>
        <p:nvSpPr>
          <p:cNvPr id="18" name="슬라이드 번호 개체 틀 3">
            <a:extLst>
              <a:ext uri="{FF2B5EF4-FFF2-40B4-BE49-F238E27FC236}">
                <a16:creationId xmlns:a16="http://schemas.microsoft.com/office/drawing/2014/main" id="{0C75BF17-10F9-431A-8F7A-9A436BFC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buChar char="•"/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fld id="{E6B66257-D253-4683-94FA-C591FB41460E}" type="slidenum">
              <a:rPr lang="en-US" altLang="ko-KR" smtClean="0"/>
              <a:pPr eaLnBrk="1" hangingPunct="1"/>
              <a:t>33</a:t>
            </a:fld>
            <a:endParaRPr lang="en-US" altLang="ko-KR" sz="1200">
              <a:solidFill>
                <a:srgbClr val="898989"/>
              </a:solidFill>
            </a:endParaRPr>
          </a:p>
        </p:txBody>
      </p:sp>
      <p:sp>
        <p:nvSpPr>
          <p:cNvPr id="30725" name="Rectangle 6">
            <a:extLst>
              <a:ext uri="{FF2B5EF4-FFF2-40B4-BE49-F238E27FC236}">
                <a16:creationId xmlns:a16="http://schemas.microsoft.com/office/drawing/2014/main" id="{7BA15DDD-2319-4D44-AB9B-08572DA23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782" y="2590800"/>
            <a:ext cx="1066800" cy="838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0726" name="Rectangle 7">
            <a:extLst>
              <a:ext uri="{FF2B5EF4-FFF2-40B4-BE49-F238E27FC236}">
                <a16:creationId xmlns:a16="http://schemas.microsoft.com/office/drawing/2014/main" id="{4EBD7295-0C13-4C4C-8484-06A5774AA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582" y="2590800"/>
            <a:ext cx="1066800" cy="838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0727" name="Rectangle 8">
            <a:extLst>
              <a:ext uri="{FF2B5EF4-FFF2-40B4-BE49-F238E27FC236}">
                <a16:creationId xmlns:a16="http://schemas.microsoft.com/office/drawing/2014/main" id="{4D740678-4A9B-438A-A0AB-FCCC7CC44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9382" y="2590800"/>
            <a:ext cx="1066800" cy="838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0728" name="Rectangle 13">
            <a:extLst>
              <a:ext uri="{FF2B5EF4-FFF2-40B4-BE49-F238E27FC236}">
                <a16:creationId xmlns:a16="http://schemas.microsoft.com/office/drawing/2014/main" id="{A70028E9-CACF-4DAD-B2E5-3440A8765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6182" y="2590800"/>
            <a:ext cx="1066800" cy="838200"/>
          </a:xfrm>
          <a:prstGeom prst="rect">
            <a:avLst/>
          </a:prstGeom>
          <a:solidFill>
            <a:srgbClr val="C0C0C0">
              <a:alpha val="58823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0729" name="Rectangle 14">
            <a:extLst>
              <a:ext uri="{FF2B5EF4-FFF2-40B4-BE49-F238E27FC236}">
                <a16:creationId xmlns:a16="http://schemas.microsoft.com/office/drawing/2014/main" id="{6C3411DD-34F2-4C8C-87D7-EC1DE7D3A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2982" y="2590800"/>
            <a:ext cx="1066800" cy="838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0730" name="Rectangle 15">
            <a:extLst>
              <a:ext uri="{FF2B5EF4-FFF2-40B4-BE49-F238E27FC236}">
                <a16:creationId xmlns:a16="http://schemas.microsoft.com/office/drawing/2014/main" id="{BC092C11-96B9-4A83-B721-9E05EF963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3582" y="2590800"/>
            <a:ext cx="1066800" cy="838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0731" name="Rectangle 16">
            <a:extLst>
              <a:ext uri="{FF2B5EF4-FFF2-40B4-BE49-F238E27FC236}">
                <a16:creationId xmlns:a16="http://schemas.microsoft.com/office/drawing/2014/main" id="{E5948167-9BDA-475A-9691-69CEE3E8B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6182" y="2590800"/>
            <a:ext cx="533400" cy="838200"/>
          </a:xfrm>
          <a:prstGeom prst="rect">
            <a:avLst/>
          </a:prstGeom>
          <a:solidFill>
            <a:srgbClr val="CC99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0732" name="Rectangle 17">
            <a:extLst>
              <a:ext uri="{FF2B5EF4-FFF2-40B4-BE49-F238E27FC236}">
                <a16:creationId xmlns:a16="http://schemas.microsoft.com/office/drawing/2014/main" id="{3B8FF9B1-AE7F-472D-80F6-F6EEA16F1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782" y="5228894"/>
            <a:ext cx="1066800" cy="8382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0733" name="Rectangle 18">
            <a:extLst>
              <a:ext uri="{FF2B5EF4-FFF2-40B4-BE49-F238E27FC236}">
                <a16:creationId xmlns:a16="http://schemas.microsoft.com/office/drawing/2014/main" id="{8161B7BD-DFD6-4A64-8229-2ADE891D4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582" y="5228894"/>
            <a:ext cx="1066800" cy="838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64</a:t>
            </a:r>
          </a:p>
        </p:txBody>
      </p:sp>
      <p:sp>
        <p:nvSpPr>
          <p:cNvPr id="30734" name="Rectangle 19">
            <a:extLst>
              <a:ext uri="{FF2B5EF4-FFF2-40B4-BE49-F238E27FC236}">
                <a16:creationId xmlns:a16="http://schemas.microsoft.com/office/drawing/2014/main" id="{FF5904CF-3160-4C60-B44B-1A405530F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9382" y="5228894"/>
            <a:ext cx="1066800" cy="8382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0735" name="Rectangle 20">
            <a:extLst>
              <a:ext uri="{FF2B5EF4-FFF2-40B4-BE49-F238E27FC236}">
                <a16:creationId xmlns:a16="http://schemas.microsoft.com/office/drawing/2014/main" id="{3B8E7AC5-3EF2-4D02-A617-234A5D814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6182" y="5228894"/>
            <a:ext cx="1066800" cy="838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64</a:t>
            </a:r>
          </a:p>
        </p:txBody>
      </p:sp>
      <p:sp>
        <p:nvSpPr>
          <p:cNvPr id="30736" name="Rectangle 21">
            <a:extLst>
              <a:ext uri="{FF2B5EF4-FFF2-40B4-BE49-F238E27FC236}">
                <a16:creationId xmlns:a16="http://schemas.microsoft.com/office/drawing/2014/main" id="{BD5EDC1B-4D07-4D86-B406-F1B7BBDD8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2982" y="5228894"/>
            <a:ext cx="1066800" cy="8382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0737" name="Rectangle 22">
            <a:extLst>
              <a:ext uri="{FF2B5EF4-FFF2-40B4-BE49-F238E27FC236}">
                <a16:creationId xmlns:a16="http://schemas.microsoft.com/office/drawing/2014/main" id="{10DE6F7F-3832-4513-A695-B7DF2A312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9782" y="5228894"/>
            <a:ext cx="1066800" cy="838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64</a:t>
            </a:r>
          </a:p>
        </p:txBody>
      </p:sp>
      <p:sp>
        <p:nvSpPr>
          <p:cNvPr id="30738" name="Text Box 29">
            <a:extLst>
              <a:ext uri="{FF2B5EF4-FFF2-40B4-BE49-F238E27FC236}">
                <a16:creationId xmlns:a16="http://schemas.microsoft.com/office/drawing/2014/main" id="{A461B2A7-595B-40E1-9F67-D86A92BB8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6182" y="2743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33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F4871FED-E7C4-4427-B8F3-6FA90D5A6B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panose="020B0600000101010101" pitchFamily="50" charset="-127"/>
              </a:rPr>
              <a:t>Simple “K&amp;R-Like” Approach</a:t>
            </a:r>
          </a:p>
        </p:txBody>
      </p:sp>
      <p:sp>
        <p:nvSpPr>
          <p:cNvPr id="2411523" name="Rectangle 3">
            <a:extLst>
              <a:ext uri="{FF2B5EF4-FFF2-40B4-BE49-F238E27FC236}">
                <a16:creationId xmlns:a16="http://schemas.microsoft.com/office/drawing/2014/main" id="{48CF02E2-FD4D-406E-BFC3-E1A5E472F2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0000" y="1074656"/>
            <a:ext cx="8820000" cy="5405344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Memory allocated in multiples of a base size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E.g., 16 bytes, 32 bytes, 48 bytes, …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Linked list of free blocks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malloc()</a:t>
            </a:r>
            <a:r>
              <a:rPr lang="en-US" altLang="ko-KR" dirty="0">
                <a:ea typeface="굴림" charset="-127"/>
              </a:rPr>
              <a:t> and </a:t>
            </a: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free()</a:t>
            </a:r>
            <a:r>
              <a:rPr lang="en-US" altLang="ko-KR" dirty="0">
                <a:ea typeface="굴림" charset="-127"/>
              </a:rPr>
              <a:t> walk through the list to allocate and deallocate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malloc()</a:t>
            </a:r>
            <a:r>
              <a:rPr lang="en-US" altLang="ko-KR" dirty="0">
                <a:ea typeface="굴림" charset="-127"/>
              </a:rPr>
              <a:t> allocates the </a:t>
            </a:r>
            <a:r>
              <a:rPr lang="en-US" altLang="ko-KR" i="1" dirty="0">
                <a:ea typeface="굴림" charset="-127"/>
              </a:rPr>
              <a:t>first</a:t>
            </a:r>
            <a:r>
              <a:rPr lang="en-US" altLang="ko-KR" dirty="0">
                <a:ea typeface="굴림" charset="-127"/>
              </a:rPr>
              <a:t> big-enough block (first fit)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To avoid sequencing further through the list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malloc()</a:t>
            </a:r>
            <a:r>
              <a:rPr lang="en-US" altLang="ko-KR" dirty="0">
                <a:ea typeface="굴림" charset="-127"/>
              </a:rPr>
              <a:t> </a:t>
            </a:r>
            <a:r>
              <a:rPr lang="en-US" altLang="ko-KR" i="1" dirty="0">
                <a:ea typeface="굴림" charset="-127"/>
              </a:rPr>
              <a:t>splits</a:t>
            </a:r>
            <a:r>
              <a:rPr lang="en-US" altLang="ko-KR" dirty="0">
                <a:ea typeface="굴림" charset="-127"/>
              </a:rPr>
              <a:t> the free block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To allocate what is needed, and leave the rest available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Linked list is </a:t>
            </a:r>
            <a:r>
              <a:rPr lang="en-US" altLang="ko-KR" i="1" dirty="0">
                <a:ea typeface="굴림" charset="-127"/>
              </a:rPr>
              <a:t>circular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To be able to continue where you left off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Linked list in the order the blocks appear in memory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To be able to “coalesce” neighboring free blocks</a:t>
            </a:r>
            <a:endParaRPr lang="en-US" altLang="ko-KR" sz="1800" dirty="0">
              <a:ea typeface="굴림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B1723B-6AAC-4A41-AED2-C9C07A185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buChar char="•"/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fld id="{E6B66257-D253-4683-94FA-C591FB41460E}" type="slidenum">
              <a:rPr lang="en-US" altLang="ko-KR" smtClean="0"/>
              <a:pPr eaLnBrk="1" hangingPunct="1"/>
              <a:t>34</a:t>
            </a:fld>
            <a:endParaRPr lang="en-US" altLang="ko-KR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A8F21F53-193C-404F-92BC-42E9CDD4B807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panose="020B0600000101010101" pitchFamily="50" charset="-127"/>
              </a:rPr>
              <a:t>Allocate Memory in Multiples of Base Size</a:t>
            </a:r>
          </a:p>
        </p:txBody>
      </p:sp>
      <p:sp>
        <p:nvSpPr>
          <p:cNvPr id="2312195" name="Rectangle 3">
            <a:extLst>
              <a:ext uri="{FF2B5EF4-FFF2-40B4-BE49-F238E27FC236}">
                <a16:creationId xmlns:a16="http://schemas.microsoft.com/office/drawing/2014/main" id="{820EB297-5115-4462-AA3A-49E71C88AE94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223524" y="1093509"/>
            <a:ext cx="8820000" cy="477310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>
                <a:ea typeface="굴림" charset="-127"/>
              </a:rPr>
              <a:t>Allocate memory in multiples of a base size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Avoid maintaining very tiny free blocks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Align memory on size of largest data type (e.g., double)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>
                <a:ea typeface="굴림" charset="-127"/>
              </a:rPr>
              <a:t>Requested size is “rounded up”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Allocation in units of </a:t>
            </a:r>
            <a:r>
              <a:rPr lang="en-US" altLang="ko-KR" dirty="0" err="1">
                <a:ea typeface="굴림" charset="-127"/>
              </a:rPr>
              <a:t>base_size</a:t>
            </a:r>
            <a:endParaRPr lang="en-US" altLang="ko-KR" b="1" dirty="0">
              <a:latin typeface="Courier New" pitchFamily="49" charset="0"/>
              <a:ea typeface="굴림" charset="-127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Round:</a:t>
            </a:r>
            <a:r>
              <a:rPr lang="en-US" altLang="ko-KR" sz="1800" b="1" dirty="0">
                <a:latin typeface="Courier New" pitchFamily="49" charset="0"/>
                <a:ea typeface="굴림" charset="-127"/>
              </a:rPr>
              <a:t>(nbytes+base_size–1)/</a:t>
            </a:r>
            <a:r>
              <a:rPr lang="en-US" altLang="ko-KR" sz="1800" b="1" dirty="0" err="1">
                <a:latin typeface="Courier New" pitchFamily="49" charset="0"/>
                <a:ea typeface="굴림" charset="-127"/>
              </a:rPr>
              <a:t>base_size</a:t>
            </a:r>
            <a:endParaRPr lang="en-US" altLang="ko-KR" sz="1800" b="1" dirty="0">
              <a:latin typeface="Courier New" pitchFamily="49" charset="0"/>
              <a:ea typeface="굴림" charset="-127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>
                <a:ea typeface="굴림" charset="-127"/>
              </a:rPr>
              <a:t>Example: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Suppose </a:t>
            </a:r>
            <a:r>
              <a:rPr lang="en-US" altLang="ko-KR" dirty="0" err="1">
                <a:ea typeface="굴림" charset="-127"/>
              </a:rPr>
              <a:t>nbytes</a:t>
            </a:r>
            <a:r>
              <a:rPr lang="en-US" altLang="ko-KR" dirty="0">
                <a:ea typeface="굴림" charset="-127"/>
              </a:rPr>
              <a:t> is 37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And </a:t>
            </a:r>
            <a:r>
              <a:rPr lang="en-US" altLang="ko-KR" dirty="0" err="1">
                <a:ea typeface="굴림" charset="-127"/>
              </a:rPr>
              <a:t>base_size</a:t>
            </a:r>
            <a:r>
              <a:rPr lang="en-US" altLang="ko-KR" dirty="0">
                <a:ea typeface="굴림" charset="-127"/>
              </a:rPr>
              <a:t> is 16 bytes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Then (37 + 16 – 1)/16 is 52/16 which rounds down to 3</a:t>
            </a:r>
          </a:p>
        </p:txBody>
      </p:sp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5C7C34AD-75FB-40B5-8894-36553180D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buChar char="•"/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fld id="{E6B66257-D253-4683-94FA-C591FB41460E}" type="slidenum">
              <a:rPr lang="en-US" altLang="ko-KR" smtClean="0"/>
              <a:pPr eaLnBrk="1" hangingPunct="1"/>
              <a:t>35</a:t>
            </a:fld>
            <a:endParaRPr lang="en-US" altLang="ko-KR" sz="1200">
              <a:solidFill>
                <a:srgbClr val="898989"/>
              </a:solidFill>
            </a:endParaRPr>
          </a:p>
        </p:txBody>
      </p:sp>
      <p:sp>
        <p:nvSpPr>
          <p:cNvPr id="32773" name="Rectangle 8">
            <a:extLst>
              <a:ext uri="{FF2B5EF4-FFF2-40B4-BE49-F238E27FC236}">
                <a16:creationId xmlns:a16="http://schemas.microsoft.com/office/drawing/2014/main" id="{ECDF96B8-8D71-4238-87CC-3209E257E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693" y="5561812"/>
            <a:ext cx="533400" cy="609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2774" name="Rectangle 5">
            <a:extLst>
              <a:ext uri="{FF2B5EF4-FFF2-40B4-BE49-F238E27FC236}">
                <a16:creationId xmlns:a16="http://schemas.microsoft.com/office/drawing/2014/main" id="{90209814-3C81-4E29-8768-67BF0ED2B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1693" y="5561812"/>
            <a:ext cx="1143000" cy="609600"/>
          </a:xfrm>
          <a:prstGeom prst="rect">
            <a:avLst/>
          </a:prstGeom>
          <a:solidFill>
            <a:srgbClr val="CC99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16</a:t>
            </a:r>
          </a:p>
        </p:txBody>
      </p:sp>
      <p:sp>
        <p:nvSpPr>
          <p:cNvPr id="32775" name="Rectangle 6">
            <a:extLst>
              <a:ext uri="{FF2B5EF4-FFF2-40B4-BE49-F238E27FC236}">
                <a16:creationId xmlns:a16="http://schemas.microsoft.com/office/drawing/2014/main" id="{A4C8153C-42F4-494B-8213-965E94D62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693" y="5561812"/>
            <a:ext cx="1143000" cy="609600"/>
          </a:xfrm>
          <a:prstGeom prst="rect">
            <a:avLst/>
          </a:prstGeom>
          <a:solidFill>
            <a:srgbClr val="CC99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16</a:t>
            </a:r>
          </a:p>
        </p:txBody>
      </p:sp>
      <p:sp>
        <p:nvSpPr>
          <p:cNvPr id="32776" name="Rectangle 7">
            <a:extLst>
              <a:ext uri="{FF2B5EF4-FFF2-40B4-BE49-F238E27FC236}">
                <a16:creationId xmlns:a16="http://schemas.microsoft.com/office/drawing/2014/main" id="{B662853E-6976-40C4-968C-31A6ADE16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693" y="5561812"/>
            <a:ext cx="1143000" cy="609600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2777" name="Rectangle 12">
            <a:extLst>
              <a:ext uri="{FF2B5EF4-FFF2-40B4-BE49-F238E27FC236}">
                <a16:creationId xmlns:a16="http://schemas.microsoft.com/office/drawing/2014/main" id="{A56B480F-3970-4C79-B78A-1DAAAFF80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693" y="5561812"/>
            <a:ext cx="457200" cy="609600"/>
          </a:xfrm>
          <a:prstGeom prst="rect">
            <a:avLst/>
          </a:prstGeom>
          <a:solidFill>
            <a:srgbClr val="CC99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5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3B7FFA24-B13E-49FA-8D64-756D386117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Linked List of Free Blocks</a:t>
            </a:r>
          </a:p>
        </p:txBody>
      </p:sp>
      <p:sp>
        <p:nvSpPr>
          <p:cNvPr id="2415624" name="Rectangle 8">
            <a:extLst>
              <a:ext uri="{FF2B5EF4-FFF2-40B4-BE49-F238E27FC236}">
                <a16:creationId xmlns:a16="http://schemas.microsoft.com/office/drawing/2014/main" id="{9B554D8F-5089-436C-8432-B2B0510B9B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>
                <a:ea typeface="굴림" panose="020B0600000101010101" pitchFamily="50" charset="-127"/>
              </a:rPr>
              <a:t>Linked list of free blocks</a:t>
            </a:r>
          </a:p>
          <a:p>
            <a:pPr eaLnBrk="1" hangingPunct="1"/>
            <a:endParaRPr lang="en-US" altLang="ko-KR" sz="2400" dirty="0">
              <a:ea typeface="굴림" panose="020B0600000101010101" pitchFamily="50" charset="-127"/>
            </a:endParaRPr>
          </a:p>
          <a:p>
            <a:pPr eaLnBrk="1" hangingPunct="1"/>
            <a:endParaRPr lang="en-US" altLang="ko-KR" sz="2400" dirty="0"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400" b="1" dirty="0">
                <a:latin typeface="Courier New" panose="02070309020205020404" pitchFamily="49" charset="0"/>
                <a:ea typeface="굴림" panose="020B0600000101010101" pitchFamily="50" charset="-127"/>
              </a:rPr>
              <a:t>malloc()</a:t>
            </a:r>
            <a:r>
              <a:rPr lang="en-US" altLang="ko-KR" sz="2400" dirty="0">
                <a:ea typeface="굴림" panose="020B0600000101010101" pitchFamily="50" charset="-127"/>
              </a:rPr>
              <a:t> allocates a big-enough block</a:t>
            </a:r>
          </a:p>
          <a:p>
            <a:pPr eaLnBrk="1" hangingPunct="1"/>
            <a:endParaRPr lang="en-US" altLang="ko-KR" sz="2400" dirty="0">
              <a:ea typeface="굴림" panose="020B0600000101010101" pitchFamily="50" charset="-127"/>
            </a:endParaRPr>
          </a:p>
          <a:p>
            <a:pPr eaLnBrk="1" hangingPunct="1"/>
            <a:endParaRPr lang="en-US" altLang="ko-KR" sz="2400" dirty="0"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 sz="2400" b="1" dirty="0">
                <a:latin typeface="Courier New" panose="02070309020205020404" pitchFamily="49" charset="0"/>
                <a:ea typeface="굴림" panose="020B0600000101010101" pitchFamily="50" charset="-127"/>
              </a:rPr>
              <a:t>free()</a:t>
            </a:r>
            <a:r>
              <a:rPr lang="en-US" altLang="ko-KR" sz="2400" dirty="0">
                <a:ea typeface="굴림" panose="020B0600000101010101" pitchFamily="50" charset="-127"/>
              </a:rPr>
              <a:t> adds newly-freed block to the list</a:t>
            </a:r>
          </a:p>
        </p:txBody>
      </p:sp>
      <p:sp>
        <p:nvSpPr>
          <p:cNvPr id="22" name="슬라이드 번호 개체 틀 3">
            <a:extLst>
              <a:ext uri="{FF2B5EF4-FFF2-40B4-BE49-F238E27FC236}">
                <a16:creationId xmlns:a16="http://schemas.microsoft.com/office/drawing/2014/main" id="{E4F61644-CECB-4152-B522-2B8A537F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buChar char="•"/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fld id="{E6B66257-D253-4683-94FA-C591FB41460E}" type="slidenum">
              <a:rPr lang="en-US" altLang="ko-KR" smtClean="0"/>
              <a:pPr eaLnBrk="1" hangingPunct="1"/>
              <a:t>36</a:t>
            </a:fld>
            <a:endParaRPr lang="en-US" altLang="ko-KR" sz="1200">
              <a:solidFill>
                <a:srgbClr val="898989"/>
              </a:solidFill>
            </a:endParaRPr>
          </a:p>
        </p:txBody>
      </p:sp>
      <p:sp>
        <p:nvSpPr>
          <p:cNvPr id="33797" name="Rectangle 4">
            <a:extLst>
              <a:ext uri="{FF2B5EF4-FFF2-40B4-BE49-F238E27FC236}">
                <a16:creationId xmlns:a16="http://schemas.microsoft.com/office/drawing/2014/main" id="{B91FF8E0-434D-434A-93DD-B12D6D4EC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213" y="1840575"/>
            <a:ext cx="992187" cy="533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endParaRPr lang="ko-KR" altLang="ko-KR"/>
          </a:p>
        </p:txBody>
      </p:sp>
      <p:sp>
        <p:nvSpPr>
          <p:cNvPr id="33798" name="Rectangle 5">
            <a:extLst>
              <a:ext uri="{FF2B5EF4-FFF2-40B4-BE49-F238E27FC236}">
                <a16:creationId xmlns:a16="http://schemas.microsoft.com/office/drawing/2014/main" id="{26B924B5-6A35-4105-A1D9-4787785BB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6425" y="1840575"/>
            <a:ext cx="1628775" cy="533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endParaRPr lang="ko-KR" altLang="ko-KR"/>
          </a:p>
        </p:txBody>
      </p:sp>
      <p:sp>
        <p:nvSpPr>
          <p:cNvPr id="33799" name="Rectangle 6">
            <a:extLst>
              <a:ext uri="{FF2B5EF4-FFF2-40B4-BE49-F238E27FC236}">
                <a16:creationId xmlns:a16="http://schemas.microsoft.com/office/drawing/2014/main" id="{BF6B978A-01F6-4CEF-9835-3E2D3E660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3225" y="1840575"/>
            <a:ext cx="992188" cy="533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endParaRPr lang="ko-KR" altLang="ko-KR"/>
          </a:p>
        </p:txBody>
      </p:sp>
      <p:sp>
        <p:nvSpPr>
          <p:cNvPr id="33800" name="Line 9">
            <a:extLst>
              <a:ext uri="{FF2B5EF4-FFF2-40B4-BE49-F238E27FC236}">
                <a16:creationId xmlns:a16="http://schemas.microsoft.com/office/drawing/2014/main" id="{0132D156-90FB-4529-AF64-78B8501473B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131088"/>
            <a:ext cx="7080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3801" name="Line 10">
            <a:extLst>
              <a:ext uri="{FF2B5EF4-FFF2-40B4-BE49-F238E27FC236}">
                <a16:creationId xmlns:a16="http://schemas.microsoft.com/office/drawing/2014/main" id="{FDA7DF75-9799-4BA1-80AD-3C9943E41B57}"/>
              </a:ext>
            </a:extLst>
          </p:cNvPr>
          <p:cNvSpPr>
            <a:spLocks noChangeShapeType="1"/>
          </p:cNvSpPr>
          <p:nvPr/>
        </p:nvSpPr>
        <p:spPr bwMode="auto">
          <a:xfrm>
            <a:off x="4775200" y="2131088"/>
            <a:ext cx="7080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15636" name="Rectangle 20">
            <a:extLst>
              <a:ext uri="{FF2B5EF4-FFF2-40B4-BE49-F238E27FC236}">
                <a16:creationId xmlns:a16="http://schemas.microsoft.com/office/drawing/2014/main" id="{F6FE1EF6-9D0B-42E3-9359-A93D2C751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213" y="3485270"/>
            <a:ext cx="992187" cy="533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endParaRPr lang="ko-KR" altLang="ko-KR"/>
          </a:p>
        </p:txBody>
      </p:sp>
      <p:sp>
        <p:nvSpPr>
          <p:cNvPr id="2415637" name="Rectangle 21">
            <a:extLst>
              <a:ext uri="{FF2B5EF4-FFF2-40B4-BE49-F238E27FC236}">
                <a16:creationId xmlns:a16="http://schemas.microsoft.com/office/drawing/2014/main" id="{42F6CC8F-FAC5-4D4C-B5EB-7E1363B49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6425" y="3485270"/>
            <a:ext cx="1628775" cy="5334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endParaRPr lang="ko-KR" altLang="ko-KR"/>
          </a:p>
        </p:txBody>
      </p:sp>
      <p:sp>
        <p:nvSpPr>
          <p:cNvPr id="2415638" name="Rectangle 22">
            <a:extLst>
              <a:ext uri="{FF2B5EF4-FFF2-40B4-BE49-F238E27FC236}">
                <a16:creationId xmlns:a16="http://schemas.microsoft.com/office/drawing/2014/main" id="{2C0D71F2-3FD8-4BAE-8BD9-31EDDBE56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3225" y="3485270"/>
            <a:ext cx="992188" cy="533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endParaRPr lang="ko-KR" altLang="ko-KR"/>
          </a:p>
        </p:txBody>
      </p:sp>
      <p:sp>
        <p:nvSpPr>
          <p:cNvPr id="2415641" name="Text Box 25">
            <a:extLst>
              <a:ext uri="{FF2B5EF4-FFF2-40B4-BE49-F238E27FC236}">
                <a16:creationId xmlns:a16="http://schemas.microsoft.com/office/drawing/2014/main" id="{A89823D1-B8A9-446C-91D9-D371DDAD9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9775" y="3485270"/>
            <a:ext cx="1366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Allocated</a:t>
            </a:r>
          </a:p>
        </p:txBody>
      </p:sp>
      <p:sp>
        <p:nvSpPr>
          <p:cNvPr id="2415642" name="Freeform 26">
            <a:extLst>
              <a:ext uri="{FF2B5EF4-FFF2-40B4-BE49-F238E27FC236}">
                <a16:creationId xmlns:a16="http://schemas.microsoft.com/office/drawing/2014/main" id="{A4FA4E20-123B-4B19-AD4B-0011647FE413}"/>
              </a:ext>
            </a:extLst>
          </p:cNvPr>
          <p:cNvSpPr>
            <a:spLocks/>
          </p:cNvSpPr>
          <p:nvPr/>
        </p:nvSpPr>
        <p:spPr bwMode="auto">
          <a:xfrm>
            <a:off x="2514600" y="3118180"/>
            <a:ext cx="3048000" cy="723900"/>
          </a:xfrm>
          <a:custGeom>
            <a:avLst/>
            <a:gdLst>
              <a:gd name="T0" fmla="*/ 0 w 1920"/>
              <a:gd name="T1" fmla="*/ 2147483647 h 456"/>
              <a:gd name="T2" fmla="*/ 2147483647 w 1920"/>
              <a:gd name="T3" fmla="*/ 2147483647 h 456"/>
              <a:gd name="T4" fmla="*/ 2147483647 w 1920"/>
              <a:gd name="T5" fmla="*/ 2147483647 h 456"/>
              <a:gd name="T6" fmla="*/ 2147483647 w 1920"/>
              <a:gd name="T7" fmla="*/ 2147483647 h 456"/>
              <a:gd name="T8" fmla="*/ 2147483647 w 1920"/>
              <a:gd name="T9" fmla="*/ 2147483647 h 456"/>
              <a:gd name="T10" fmla="*/ 2147483647 w 1920"/>
              <a:gd name="T11" fmla="*/ 2147483647 h 4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20"/>
              <a:gd name="T19" fmla="*/ 0 h 456"/>
              <a:gd name="T20" fmla="*/ 1920 w 1920"/>
              <a:gd name="T21" fmla="*/ 456 h 45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20" h="456">
                <a:moveTo>
                  <a:pt x="0" y="440"/>
                </a:moveTo>
                <a:cubicBezTo>
                  <a:pt x="72" y="448"/>
                  <a:pt x="144" y="456"/>
                  <a:pt x="192" y="392"/>
                </a:cubicBezTo>
                <a:cubicBezTo>
                  <a:pt x="240" y="328"/>
                  <a:pt x="48" y="112"/>
                  <a:pt x="288" y="56"/>
                </a:cubicBezTo>
                <a:cubicBezTo>
                  <a:pt x="528" y="0"/>
                  <a:pt x="1392" y="0"/>
                  <a:pt x="1632" y="56"/>
                </a:cubicBezTo>
                <a:cubicBezTo>
                  <a:pt x="1872" y="112"/>
                  <a:pt x="1680" y="328"/>
                  <a:pt x="1728" y="392"/>
                </a:cubicBezTo>
                <a:cubicBezTo>
                  <a:pt x="1776" y="456"/>
                  <a:pt x="1848" y="448"/>
                  <a:pt x="1920" y="44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15643" name="Rectangle 27">
            <a:extLst>
              <a:ext uri="{FF2B5EF4-FFF2-40B4-BE49-F238E27FC236}">
                <a16:creationId xmlns:a16="http://schemas.microsoft.com/office/drawing/2014/main" id="{C3DBB5FC-BCE0-4989-8000-3D68CCD26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213" y="5053632"/>
            <a:ext cx="992187" cy="533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endParaRPr lang="ko-KR" altLang="ko-KR"/>
          </a:p>
        </p:txBody>
      </p:sp>
      <p:sp>
        <p:nvSpPr>
          <p:cNvPr id="2415644" name="Rectangle 28">
            <a:extLst>
              <a:ext uri="{FF2B5EF4-FFF2-40B4-BE49-F238E27FC236}">
                <a16:creationId xmlns:a16="http://schemas.microsoft.com/office/drawing/2014/main" id="{74E33D4B-63ED-489F-96CB-D3A66DAE1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6425" y="5053632"/>
            <a:ext cx="1628775" cy="533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endParaRPr lang="ko-KR" altLang="ko-KR"/>
          </a:p>
        </p:txBody>
      </p:sp>
      <p:sp>
        <p:nvSpPr>
          <p:cNvPr id="2415645" name="Rectangle 29">
            <a:extLst>
              <a:ext uri="{FF2B5EF4-FFF2-40B4-BE49-F238E27FC236}">
                <a16:creationId xmlns:a16="http://schemas.microsoft.com/office/drawing/2014/main" id="{4BA2B434-3FAC-4126-9EE0-FB24F9AD7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3225" y="5053632"/>
            <a:ext cx="992188" cy="533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endParaRPr lang="ko-KR" altLang="ko-KR"/>
          </a:p>
        </p:txBody>
      </p:sp>
      <p:sp>
        <p:nvSpPr>
          <p:cNvPr id="2415646" name="Line 30">
            <a:extLst>
              <a:ext uri="{FF2B5EF4-FFF2-40B4-BE49-F238E27FC236}">
                <a16:creationId xmlns:a16="http://schemas.microsoft.com/office/drawing/2014/main" id="{146E46FE-8484-4919-A737-AA790828C70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5344145"/>
            <a:ext cx="7080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15647" name="Line 31">
            <a:extLst>
              <a:ext uri="{FF2B5EF4-FFF2-40B4-BE49-F238E27FC236}">
                <a16:creationId xmlns:a16="http://schemas.microsoft.com/office/drawing/2014/main" id="{4E8FEAAE-E280-42A7-90D2-A8098006D1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75200" y="5344145"/>
            <a:ext cx="7080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15648" name="Rectangle 32">
            <a:extLst>
              <a:ext uri="{FF2B5EF4-FFF2-40B4-BE49-F238E27FC236}">
                <a16:creationId xmlns:a16="http://schemas.microsoft.com/office/drawing/2014/main" id="{D8A701A1-0526-4021-94CB-8090EBBED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413" y="5053632"/>
            <a:ext cx="992187" cy="533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endParaRPr lang="ko-KR" altLang="ko-KR"/>
          </a:p>
        </p:txBody>
      </p:sp>
      <p:sp>
        <p:nvSpPr>
          <p:cNvPr id="2415649" name="Line 33">
            <a:extLst>
              <a:ext uri="{FF2B5EF4-FFF2-40B4-BE49-F238E27FC236}">
                <a16:creationId xmlns:a16="http://schemas.microsoft.com/office/drawing/2014/main" id="{0E21DB4D-2AC7-474B-B61B-0FFAB60B77E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5413" y="5282232"/>
            <a:ext cx="7080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15650" name="Text Box 34">
            <a:extLst>
              <a:ext uri="{FF2B5EF4-FFF2-40B4-BE49-F238E27FC236}">
                <a16:creationId xmlns:a16="http://schemas.microsoft.com/office/drawing/2014/main" id="{2675D687-BCA8-40EC-BBE4-925E681C4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900" y="5052848"/>
            <a:ext cx="86914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ko-KR" sz="2000" dirty="0">
                <a:ea typeface="굴림" panose="020B0600000101010101" pitchFamily="50" charset="-127"/>
              </a:rPr>
              <a:t>Newly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ko-KR" sz="2000" dirty="0">
                <a:ea typeface="굴림" panose="020B0600000101010101" pitchFamily="50" charset="-127"/>
              </a:rPr>
              <a:t>freed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6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6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5636" grpId="0" animBg="1"/>
      <p:bldP spid="2415637" grpId="0" animBg="1"/>
      <p:bldP spid="2415638" grpId="0" animBg="1"/>
      <p:bldP spid="2415641" grpId="0"/>
      <p:bldP spid="2415643" grpId="0" animBg="1"/>
      <p:bldP spid="2415644" grpId="0" animBg="1"/>
      <p:bldP spid="2415645" grpId="0" animBg="1"/>
      <p:bldP spid="2415648" grpId="0" animBg="1"/>
      <p:bldP spid="241565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06BC52C4-49C7-4DAC-B298-BEBFC0A939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“First-Fit” Allocation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57888D72-64FE-4E69-8D9C-D0E305C72A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458200" cy="3733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400" dirty="0">
                <a:ea typeface="굴림" panose="020B0600000101010101" pitchFamily="50" charset="-127"/>
              </a:rPr>
              <a:t>Handling a request for memory (e.g., </a:t>
            </a:r>
            <a:r>
              <a:rPr lang="en-US" altLang="ko-KR" sz="2400" b="1" dirty="0">
                <a:latin typeface="Courier New" panose="02070309020205020404" pitchFamily="49" charset="0"/>
                <a:ea typeface="굴림" panose="020B0600000101010101" pitchFamily="50" charset="-127"/>
              </a:rPr>
              <a:t>malloc()</a:t>
            </a:r>
            <a:r>
              <a:rPr lang="en-US" altLang="ko-KR" sz="2400" dirty="0">
                <a:ea typeface="굴림" panose="020B0600000101010101" pitchFamily="50" charset="-127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>
                <a:ea typeface="굴림" panose="020B0600000101010101" pitchFamily="50" charset="-127"/>
              </a:rPr>
              <a:t>Find a free block that satisfies the request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>
                <a:ea typeface="굴림" panose="020B0600000101010101" pitchFamily="50" charset="-127"/>
              </a:rPr>
              <a:t>Must have a “size” that is big enough, or bigger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>
                <a:ea typeface="굴림" panose="020B0600000101010101" pitchFamily="50" charset="-127"/>
              </a:rPr>
              <a:t>Simplest approach: first fit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>
                <a:ea typeface="굴림" panose="020B0600000101010101" pitchFamily="50" charset="-127"/>
              </a:rPr>
              <a:t>Sequence through the linked list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>
                <a:ea typeface="굴림" panose="020B0600000101010101" pitchFamily="50" charset="-127"/>
              </a:rPr>
              <a:t>Stop upon encountering a “big enough” free block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>
                <a:ea typeface="굴림" panose="020B0600000101010101" pitchFamily="50" charset="-127"/>
              </a:rPr>
              <a:t>Example: request for 64 bytes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>
                <a:ea typeface="굴림" panose="020B0600000101010101" pitchFamily="50" charset="-127"/>
              </a:rPr>
              <a:t>First-fit algorithm stops at the 128-byte block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ko-KR" sz="1800" dirty="0">
              <a:ea typeface="굴림" panose="020B0600000101010101" pitchFamily="50" charset="-127"/>
            </a:endParaRPr>
          </a:p>
        </p:txBody>
      </p:sp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B9D18C4E-CA9A-4336-9151-F2081085C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buChar char="•"/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fld id="{E6B66257-D253-4683-94FA-C591FB41460E}" type="slidenum">
              <a:rPr lang="en-US" altLang="ko-KR" smtClean="0"/>
              <a:pPr eaLnBrk="1" hangingPunct="1"/>
              <a:t>37</a:t>
            </a:fld>
            <a:endParaRPr lang="en-US" altLang="ko-KR" sz="1200">
              <a:solidFill>
                <a:srgbClr val="898989"/>
              </a:solidFill>
            </a:endParaRPr>
          </a:p>
        </p:txBody>
      </p:sp>
      <p:sp>
        <p:nvSpPr>
          <p:cNvPr id="34821" name="Rectangle 4">
            <a:extLst>
              <a:ext uri="{FF2B5EF4-FFF2-40B4-BE49-F238E27FC236}">
                <a16:creationId xmlns:a16="http://schemas.microsoft.com/office/drawing/2014/main" id="{8AD4496B-14CD-4DC6-BE24-38E4F8B35E2D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4945063"/>
            <a:ext cx="838200" cy="685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48</a:t>
            </a:r>
          </a:p>
        </p:txBody>
      </p:sp>
      <p:sp>
        <p:nvSpPr>
          <p:cNvPr id="34822" name="Rectangle 5">
            <a:extLst>
              <a:ext uri="{FF2B5EF4-FFF2-40B4-BE49-F238E27FC236}">
                <a16:creationId xmlns:a16="http://schemas.microsoft.com/office/drawing/2014/main" id="{69224285-6F8A-415A-B6D3-33E5033D8AC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62200" y="4945063"/>
            <a:ext cx="533400" cy="685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32</a:t>
            </a:r>
          </a:p>
        </p:txBody>
      </p:sp>
      <p:sp>
        <p:nvSpPr>
          <p:cNvPr id="34823" name="Rectangle 6">
            <a:extLst>
              <a:ext uri="{FF2B5EF4-FFF2-40B4-BE49-F238E27FC236}">
                <a16:creationId xmlns:a16="http://schemas.microsoft.com/office/drawing/2014/main" id="{0BAE8E6A-AAF4-472E-B035-DDE46F4DF883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429000" y="4945063"/>
            <a:ext cx="1219200" cy="685800"/>
          </a:xfrm>
          <a:prstGeom prst="rect">
            <a:avLst/>
          </a:prstGeom>
          <a:solidFill>
            <a:srgbClr val="99CCFF"/>
          </a:solidFill>
          <a:ln w="38100">
            <a:solidFill>
              <a:srgbClr val="9933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128</a:t>
            </a:r>
          </a:p>
        </p:txBody>
      </p:sp>
      <p:sp>
        <p:nvSpPr>
          <p:cNvPr id="34824" name="Rectangle 7">
            <a:extLst>
              <a:ext uri="{FF2B5EF4-FFF2-40B4-BE49-F238E27FC236}">
                <a16:creationId xmlns:a16="http://schemas.microsoft.com/office/drawing/2014/main" id="{24930F82-C296-4B89-A5BC-22483F2B6C1C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181600" y="4945063"/>
            <a:ext cx="914400" cy="685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64</a:t>
            </a:r>
          </a:p>
        </p:txBody>
      </p:sp>
      <p:sp>
        <p:nvSpPr>
          <p:cNvPr id="34825" name="Rectangle 8">
            <a:extLst>
              <a:ext uri="{FF2B5EF4-FFF2-40B4-BE49-F238E27FC236}">
                <a16:creationId xmlns:a16="http://schemas.microsoft.com/office/drawing/2014/main" id="{F940AE7B-3C39-433C-A7FC-BFB60C631B15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781800" y="4945063"/>
            <a:ext cx="1752600" cy="685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256</a:t>
            </a:r>
          </a:p>
        </p:txBody>
      </p:sp>
      <p:sp>
        <p:nvSpPr>
          <p:cNvPr id="34826" name="Line 9">
            <a:extLst>
              <a:ext uri="{FF2B5EF4-FFF2-40B4-BE49-F238E27FC236}">
                <a16:creationId xmlns:a16="http://schemas.microsoft.com/office/drawing/2014/main" id="{DA8C9CB2-5D74-4089-B5FF-39528E8A4FCE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524000" y="5249863"/>
            <a:ext cx="838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827" name="Line 10">
            <a:extLst>
              <a:ext uri="{FF2B5EF4-FFF2-40B4-BE49-F238E27FC236}">
                <a16:creationId xmlns:a16="http://schemas.microsoft.com/office/drawing/2014/main" id="{BDFE1558-11C0-404D-8FCC-3972A063F509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2895600" y="5249863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828" name="Line 11">
            <a:extLst>
              <a:ext uri="{FF2B5EF4-FFF2-40B4-BE49-F238E27FC236}">
                <a16:creationId xmlns:a16="http://schemas.microsoft.com/office/drawing/2014/main" id="{62F008C9-200E-4F2B-A423-726CE6B5EC9E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4648200" y="5249863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829" name="Line 12">
            <a:extLst>
              <a:ext uri="{FF2B5EF4-FFF2-40B4-BE49-F238E27FC236}">
                <a16:creationId xmlns:a16="http://schemas.microsoft.com/office/drawing/2014/main" id="{6C565503-BFE4-425C-B8F3-C5C9D04CC559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6096000" y="5249863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830" name="Line 13">
            <a:extLst>
              <a:ext uri="{FF2B5EF4-FFF2-40B4-BE49-F238E27FC236}">
                <a16:creationId xmlns:a16="http://schemas.microsoft.com/office/drawing/2014/main" id="{A4C14CDB-87C6-4CB0-BA0B-E8914976131A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57200" y="4564063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831" name="Text Box 27">
            <a:extLst>
              <a:ext uri="{FF2B5EF4-FFF2-40B4-BE49-F238E27FC236}">
                <a16:creationId xmlns:a16="http://schemas.microsoft.com/office/drawing/2014/main" id="{3F87CAD3-AF2B-4EE9-AC09-46A6CA007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106863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ko-KR" altLang="ko-KR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8AC2A0CA-270C-4BEF-A218-62CAA753D1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Splitting an Oversized Free Block</a:t>
            </a:r>
          </a:p>
        </p:txBody>
      </p:sp>
      <p:sp>
        <p:nvSpPr>
          <p:cNvPr id="2423811" name="Rectangle 3">
            <a:extLst>
              <a:ext uri="{FF2B5EF4-FFF2-40B4-BE49-F238E27FC236}">
                <a16:creationId xmlns:a16="http://schemas.microsoft.com/office/drawing/2014/main" id="{2061BBB8-1891-4EC8-9C7F-E9910DC70A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69062"/>
            <a:ext cx="8229600" cy="416493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>
                <a:ea typeface="굴림" charset="-127"/>
              </a:rPr>
              <a:t>Simple case: perfect fit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b="1" dirty="0" err="1">
                <a:latin typeface="Courier New" pitchFamily="49" charset="0"/>
                <a:ea typeface="굴림" charset="-127"/>
                <a:cs typeface="Courier New" pitchFamily="49" charset="0"/>
              </a:rPr>
              <a:t>malloc</a:t>
            </a: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()</a:t>
            </a:r>
            <a:r>
              <a:rPr lang="en-US" altLang="ko-KR" dirty="0">
                <a:ea typeface="굴림" charset="-127"/>
              </a:rPr>
              <a:t> asks for 128 bytes, free block has 128 bytes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Simply remove the free block from the list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ko-KR" sz="2400" dirty="0">
              <a:ea typeface="굴림" charset="-127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ko-KR" sz="2400" dirty="0">
              <a:ea typeface="굴림" charset="-127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ko-KR" sz="2400" dirty="0">
              <a:ea typeface="굴림" charset="-127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>
                <a:ea typeface="굴림" charset="-127"/>
              </a:rPr>
              <a:t>Complex case: splitting the block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b="1" dirty="0" err="1">
                <a:latin typeface="Courier New" pitchFamily="49" charset="0"/>
                <a:ea typeface="굴림" charset="-127"/>
                <a:cs typeface="Courier New" pitchFamily="49" charset="0"/>
              </a:rPr>
              <a:t>malloc</a:t>
            </a: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()</a:t>
            </a:r>
            <a:r>
              <a:rPr lang="en-US" altLang="ko-KR" dirty="0">
                <a:ea typeface="굴림" charset="-127"/>
              </a:rPr>
              <a:t> asks for 64 bytes, free block has 128 bytes</a:t>
            </a:r>
          </a:p>
        </p:txBody>
      </p:sp>
      <p:sp>
        <p:nvSpPr>
          <p:cNvPr id="26" name="슬라이드 번호 개체 틀 3">
            <a:extLst>
              <a:ext uri="{FF2B5EF4-FFF2-40B4-BE49-F238E27FC236}">
                <a16:creationId xmlns:a16="http://schemas.microsoft.com/office/drawing/2014/main" id="{6CE565CD-219E-4983-805D-5521A8C81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buChar char="•"/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fld id="{E6B66257-D253-4683-94FA-C591FB41460E}" type="slidenum">
              <a:rPr lang="en-US" altLang="ko-KR" smtClean="0"/>
              <a:pPr eaLnBrk="1" hangingPunct="1"/>
              <a:t>38</a:t>
            </a:fld>
            <a:endParaRPr lang="en-US" altLang="ko-KR" sz="1200">
              <a:solidFill>
                <a:srgbClr val="898989"/>
              </a:solidFill>
            </a:endParaRPr>
          </a:p>
        </p:txBody>
      </p:sp>
      <p:sp>
        <p:nvSpPr>
          <p:cNvPr id="35845" name="Rectangle 4">
            <a:extLst>
              <a:ext uri="{FF2B5EF4-FFF2-40B4-BE49-F238E27FC236}">
                <a16:creationId xmlns:a16="http://schemas.microsoft.com/office/drawing/2014/main" id="{06F170F2-55C0-4F35-9BBF-9FF4BE37EEC3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24293" y="2883231"/>
            <a:ext cx="838200" cy="685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48</a:t>
            </a:r>
          </a:p>
        </p:txBody>
      </p:sp>
      <p:sp>
        <p:nvSpPr>
          <p:cNvPr id="35846" name="Rectangle 5">
            <a:extLst>
              <a:ext uri="{FF2B5EF4-FFF2-40B4-BE49-F238E27FC236}">
                <a16:creationId xmlns:a16="http://schemas.microsoft.com/office/drawing/2014/main" id="{26E5DF59-F497-4D0A-9BD9-4FA4759C9965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00693" y="2883231"/>
            <a:ext cx="533400" cy="685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32</a:t>
            </a:r>
          </a:p>
        </p:txBody>
      </p:sp>
      <p:sp>
        <p:nvSpPr>
          <p:cNvPr id="35847" name="Rectangle 6">
            <a:extLst>
              <a:ext uri="{FF2B5EF4-FFF2-40B4-BE49-F238E27FC236}">
                <a16:creationId xmlns:a16="http://schemas.microsoft.com/office/drawing/2014/main" id="{ABD3D99A-18F2-4A09-BF0E-6E16A27BDBA4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467493" y="2883231"/>
            <a:ext cx="1219200" cy="685800"/>
          </a:xfrm>
          <a:prstGeom prst="rect">
            <a:avLst/>
          </a:prstGeom>
          <a:solidFill>
            <a:srgbClr val="99CCFF"/>
          </a:solidFill>
          <a:ln w="38100">
            <a:solidFill>
              <a:srgbClr val="9933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128</a:t>
            </a:r>
          </a:p>
        </p:txBody>
      </p:sp>
      <p:sp>
        <p:nvSpPr>
          <p:cNvPr id="35848" name="Rectangle 7">
            <a:extLst>
              <a:ext uri="{FF2B5EF4-FFF2-40B4-BE49-F238E27FC236}">
                <a16:creationId xmlns:a16="http://schemas.microsoft.com/office/drawing/2014/main" id="{BBA1E369-045C-4E07-9602-21ED2AA8C2FC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220093" y="2883231"/>
            <a:ext cx="914400" cy="685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64</a:t>
            </a:r>
          </a:p>
        </p:txBody>
      </p:sp>
      <p:sp>
        <p:nvSpPr>
          <p:cNvPr id="35849" name="Rectangle 8">
            <a:extLst>
              <a:ext uri="{FF2B5EF4-FFF2-40B4-BE49-F238E27FC236}">
                <a16:creationId xmlns:a16="http://schemas.microsoft.com/office/drawing/2014/main" id="{23B3574D-0C24-4EDB-8ABF-C5C41CDE81E5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820293" y="2883231"/>
            <a:ext cx="1752600" cy="685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256</a:t>
            </a:r>
          </a:p>
        </p:txBody>
      </p:sp>
      <p:sp>
        <p:nvSpPr>
          <p:cNvPr id="35850" name="Line 9">
            <a:extLst>
              <a:ext uri="{FF2B5EF4-FFF2-40B4-BE49-F238E27FC236}">
                <a16:creationId xmlns:a16="http://schemas.microsoft.com/office/drawing/2014/main" id="{CFD94650-D379-4955-9A96-97E759F99AC3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562493" y="3188031"/>
            <a:ext cx="838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851" name="Line 12">
            <a:extLst>
              <a:ext uri="{FF2B5EF4-FFF2-40B4-BE49-F238E27FC236}">
                <a16:creationId xmlns:a16="http://schemas.microsoft.com/office/drawing/2014/main" id="{07293A89-FFC2-4A35-9E93-C391D1B72C2C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134493" y="3188031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852" name="Line 13">
            <a:extLst>
              <a:ext uri="{FF2B5EF4-FFF2-40B4-BE49-F238E27FC236}">
                <a16:creationId xmlns:a16="http://schemas.microsoft.com/office/drawing/2014/main" id="{CE4A3E13-C9F3-442B-B3B8-10A1AD69754E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495693" y="2502231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853" name="Freeform 14">
            <a:extLst>
              <a:ext uri="{FF2B5EF4-FFF2-40B4-BE49-F238E27FC236}">
                <a16:creationId xmlns:a16="http://schemas.microsoft.com/office/drawing/2014/main" id="{6A0095CA-551B-46A9-A49B-3C42FE77411F}"/>
              </a:ext>
            </a:extLst>
          </p:cNvPr>
          <p:cNvSpPr>
            <a:spLocks/>
          </p:cNvSpPr>
          <p:nvPr/>
        </p:nvSpPr>
        <p:spPr bwMode="auto">
          <a:xfrm>
            <a:off x="2934093" y="2476831"/>
            <a:ext cx="2286000" cy="825500"/>
          </a:xfrm>
          <a:custGeom>
            <a:avLst/>
            <a:gdLst>
              <a:gd name="T0" fmla="*/ 0 w 1440"/>
              <a:gd name="T1" fmla="*/ 2147483647 h 520"/>
              <a:gd name="T2" fmla="*/ 2147483647 w 1440"/>
              <a:gd name="T3" fmla="*/ 2147483647 h 520"/>
              <a:gd name="T4" fmla="*/ 2147483647 w 1440"/>
              <a:gd name="T5" fmla="*/ 2147483647 h 520"/>
              <a:gd name="T6" fmla="*/ 2147483647 w 1440"/>
              <a:gd name="T7" fmla="*/ 2147483647 h 520"/>
              <a:gd name="T8" fmla="*/ 2147483647 w 1440"/>
              <a:gd name="T9" fmla="*/ 2147483647 h 520"/>
              <a:gd name="T10" fmla="*/ 2147483647 w 1440"/>
              <a:gd name="T11" fmla="*/ 2147483647 h 5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40"/>
              <a:gd name="T19" fmla="*/ 0 h 520"/>
              <a:gd name="T20" fmla="*/ 1440 w 1440"/>
              <a:gd name="T21" fmla="*/ 520 h 52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40" h="520">
                <a:moveTo>
                  <a:pt x="0" y="448"/>
                </a:moveTo>
                <a:cubicBezTo>
                  <a:pt x="56" y="480"/>
                  <a:pt x="112" y="512"/>
                  <a:pt x="144" y="448"/>
                </a:cubicBezTo>
                <a:cubicBezTo>
                  <a:pt x="176" y="384"/>
                  <a:pt x="24" y="128"/>
                  <a:pt x="192" y="64"/>
                </a:cubicBezTo>
                <a:cubicBezTo>
                  <a:pt x="360" y="0"/>
                  <a:pt x="968" y="0"/>
                  <a:pt x="1152" y="64"/>
                </a:cubicBezTo>
                <a:cubicBezTo>
                  <a:pt x="1336" y="128"/>
                  <a:pt x="1248" y="376"/>
                  <a:pt x="1296" y="448"/>
                </a:cubicBezTo>
                <a:cubicBezTo>
                  <a:pt x="1344" y="520"/>
                  <a:pt x="1392" y="508"/>
                  <a:pt x="1440" y="496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23823" name="Rectangle 15">
            <a:extLst>
              <a:ext uri="{FF2B5EF4-FFF2-40B4-BE49-F238E27FC236}">
                <a16:creationId xmlns:a16="http://schemas.microsoft.com/office/drawing/2014/main" id="{13FE79D2-BB90-435B-B454-7EA80F613C41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62000" y="5257800"/>
            <a:ext cx="838200" cy="685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48</a:t>
            </a:r>
          </a:p>
        </p:txBody>
      </p:sp>
      <p:sp>
        <p:nvSpPr>
          <p:cNvPr id="2423824" name="Rectangle 16">
            <a:extLst>
              <a:ext uri="{FF2B5EF4-FFF2-40B4-BE49-F238E27FC236}">
                <a16:creationId xmlns:a16="http://schemas.microsoft.com/office/drawing/2014/main" id="{A1CF9773-48A4-40CC-85A2-CF8315CB2D52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438400" y="5257800"/>
            <a:ext cx="533400" cy="685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32</a:t>
            </a:r>
          </a:p>
        </p:txBody>
      </p:sp>
      <p:sp>
        <p:nvSpPr>
          <p:cNvPr id="2423825" name="Rectangle 17">
            <a:extLst>
              <a:ext uri="{FF2B5EF4-FFF2-40B4-BE49-F238E27FC236}">
                <a16:creationId xmlns:a16="http://schemas.microsoft.com/office/drawing/2014/main" id="{A23B23CE-55AD-45CF-8D40-59628DCB6531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114800" y="5257800"/>
            <a:ext cx="609600" cy="685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endParaRPr lang="ko-KR" altLang="ko-KR"/>
          </a:p>
        </p:txBody>
      </p:sp>
      <p:sp>
        <p:nvSpPr>
          <p:cNvPr id="2423826" name="Rectangle 18">
            <a:extLst>
              <a:ext uri="{FF2B5EF4-FFF2-40B4-BE49-F238E27FC236}">
                <a16:creationId xmlns:a16="http://schemas.microsoft.com/office/drawing/2014/main" id="{7E3B7C0B-A1DC-4FB7-A1F5-45259F451D16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257800" y="5257800"/>
            <a:ext cx="914400" cy="685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64</a:t>
            </a:r>
          </a:p>
        </p:txBody>
      </p:sp>
      <p:sp>
        <p:nvSpPr>
          <p:cNvPr id="2423827" name="Rectangle 19">
            <a:extLst>
              <a:ext uri="{FF2B5EF4-FFF2-40B4-BE49-F238E27FC236}">
                <a16:creationId xmlns:a16="http://schemas.microsoft.com/office/drawing/2014/main" id="{C23F5E45-6B99-4ACC-BF03-9C129156577E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858000" y="5257800"/>
            <a:ext cx="1752600" cy="685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256</a:t>
            </a:r>
          </a:p>
        </p:txBody>
      </p:sp>
      <p:sp>
        <p:nvSpPr>
          <p:cNvPr id="2423828" name="Line 20">
            <a:extLst>
              <a:ext uri="{FF2B5EF4-FFF2-40B4-BE49-F238E27FC236}">
                <a16:creationId xmlns:a16="http://schemas.microsoft.com/office/drawing/2014/main" id="{1F812D45-BBCC-4944-AF30-E0BB7CF7647E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1600200" y="5562600"/>
            <a:ext cx="838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23829" name="Line 21">
            <a:extLst>
              <a:ext uri="{FF2B5EF4-FFF2-40B4-BE49-F238E27FC236}">
                <a16:creationId xmlns:a16="http://schemas.microsoft.com/office/drawing/2014/main" id="{27F7455B-767E-46A1-931B-E180B8CE8401}"/>
              </a:ext>
            </a:extLst>
          </p:cNvPr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2895600" y="5638800"/>
            <a:ext cx="114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23830" name="Line 22">
            <a:extLst>
              <a:ext uri="{FF2B5EF4-FFF2-40B4-BE49-F238E27FC236}">
                <a16:creationId xmlns:a16="http://schemas.microsoft.com/office/drawing/2014/main" id="{3F747600-E295-49B3-958F-6FAED80B8568}"/>
              </a:ext>
            </a:extLst>
          </p:cNvPr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4724400" y="55626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23831" name="Line 23">
            <a:extLst>
              <a:ext uri="{FF2B5EF4-FFF2-40B4-BE49-F238E27FC236}">
                <a16:creationId xmlns:a16="http://schemas.microsoft.com/office/drawing/2014/main" id="{AA525079-5A39-444C-ACDF-4F38B1C6AB0D}"/>
              </a:ext>
            </a:extLst>
          </p:cNvPr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6172200" y="5562600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23832" name="Line 24">
            <a:extLst>
              <a:ext uri="{FF2B5EF4-FFF2-40B4-BE49-F238E27FC236}">
                <a16:creationId xmlns:a16="http://schemas.microsoft.com/office/drawing/2014/main" id="{6EB9741C-FF60-4166-B860-B661B9CDF0E3}"/>
              </a:ext>
            </a:extLst>
          </p:cNvPr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533400" y="48768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23833" name="Text Box 25">
            <a:extLst>
              <a:ext uri="{FF2B5EF4-FFF2-40B4-BE49-F238E27FC236}">
                <a16:creationId xmlns:a16="http://schemas.microsoft.com/office/drawing/2014/main" id="{C421F379-FC85-4739-B89D-976AB3D55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125" y="53752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64</a:t>
            </a:r>
          </a:p>
        </p:txBody>
      </p:sp>
      <p:sp>
        <p:nvSpPr>
          <p:cNvPr id="2423834" name="Rectangle 26">
            <a:extLst>
              <a:ext uri="{FF2B5EF4-FFF2-40B4-BE49-F238E27FC236}">
                <a16:creationId xmlns:a16="http://schemas.microsoft.com/office/drawing/2014/main" id="{5D56DD34-EB4E-41E5-A522-7D742E269835}"/>
              </a:ext>
            </a:extLst>
          </p:cNvPr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3200400" y="5867400"/>
            <a:ext cx="609600" cy="6858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endParaRPr lang="ko-KR" altLang="ko-KR"/>
          </a:p>
        </p:txBody>
      </p:sp>
      <p:sp>
        <p:nvSpPr>
          <p:cNvPr id="2423835" name="Text Box 27">
            <a:extLst>
              <a:ext uri="{FF2B5EF4-FFF2-40B4-BE49-F238E27FC236}">
                <a16:creationId xmlns:a16="http://schemas.microsoft.com/office/drawing/2014/main" id="{2E1A8968-8CE7-4ADA-87AB-B48ECCDB9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60198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64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3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3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3823" grpId="0" animBg="1"/>
      <p:bldP spid="2423824" grpId="0" animBg="1"/>
      <p:bldP spid="2423825" grpId="0" animBg="1"/>
      <p:bldP spid="2423826" grpId="0" animBg="1"/>
      <p:bldP spid="2423827" grpId="0" animBg="1"/>
      <p:bldP spid="2423833" grpId="0"/>
      <p:bldP spid="2423834" grpId="0" animBg="1"/>
      <p:bldP spid="242383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DD12CC0D-264E-49C1-854B-182A7DA21A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Circular Linked List of Free Blocks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2861A9F5-B537-4BFA-99F7-7E4B5B5744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>
                <a:ea typeface="굴림" panose="020B0600000101010101" pitchFamily="50" charset="-127"/>
              </a:rPr>
              <a:t>Advantages of making free list a circular list</a:t>
            </a:r>
          </a:p>
          <a:p>
            <a:pPr lvl="1" eaLnBrk="1" hangingPunct="1"/>
            <a:r>
              <a:rPr lang="en-US" altLang="ko-KR" dirty="0">
                <a:ea typeface="굴림" panose="020B0600000101010101" pitchFamily="50" charset="-127"/>
              </a:rPr>
              <a:t>Any element in the list can be the beginning</a:t>
            </a:r>
          </a:p>
          <a:p>
            <a:pPr lvl="1" eaLnBrk="1" hangingPunct="1"/>
            <a:r>
              <a:rPr lang="en-US" altLang="ko-KR" dirty="0">
                <a:ea typeface="굴림" panose="020B0600000101010101" pitchFamily="50" charset="-127"/>
              </a:rPr>
              <a:t>Don’t have to handle the “end” of the list as special</a:t>
            </a:r>
          </a:p>
          <a:p>
            <a:pPr eaLnBrk="1" hangingPunct="1"/>
            <a:r>
              <a:rPr lang="en-US" altLang="ko-KR" sz="2400" dirty="0">
                <a:ea typeface="굴림" panose="020B0600000101010101" pitchFamily="50" charset="-127"/>
              </a:rPr>
              <a:t>Performance optimization</a:t>
            </a:r>
          </a:p>
          <a:p>
            <a:pPr lvl="1" eaLnBrk="1" hangingPunct="1"/>
            <a:r>
              <a:rPr lang="en-US" altLang="ko-KR" dirty="0">
                <a:ea typeface="굴림" panose="020B0600000101010101" pitchFamily="50" charset="-127"/>
              </a:rPr>
              <a:t>Make the head be where last block was found</a:t>
            </a:r>
          </a:p>
          <a:p>
            <a:pPr lvl="1" eaLnBrk="1" hangingPunct="1"/>
            <a:r>
              <a:rPr lang="en-US" altLang="ko-KR" dirty="0">
                <a:ea typeface="굴림" panose="020B0600000101010101" pitchFamily="50" charset="-127"/>
              </a:rPr>
              <a:t>More likely to find “big enough” blocks later in the list</a:t>
            </a:r>
          </a:p>
          <a:p>
            <a:pPr eaLnBrk="1" hangingPunct="1"/>
            <a:endParaRPr lang="en-US" altLang="ko-KR" sz="2400" dirty="0">
              <a:ea typeface="굴림" panose="020B0600000101010101" pitchFamily="50" charset="-127"/>
            </a:endParaRPr>
          </a:p>
        </p:txBody>
      </p:sp>
      <p:sp>
        <p:nvSpPr>
          <p:cNvPr id="17" name="슬라이드 번호 개체 틀 3">
            <a:extLst>
              <a:ext uri="{FF2B5EF4-FFF2-40B4-BE49-F238E27FC236}">
                <a16:creationId xmlns:a16="http://schemas.microsoft.com/office/drawing/2014/main" id="{74F5167A-8C81-4256-8491-049F22F1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buChar char="•"/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fld id="{E6B66257-D253-4683-94FA-C591FB41460E}" type="slidenum">
              <a:rPr lang="en-US" altLang="ko-KR" smtClean="0"/>
              <a:pPr eaLnBrk="1" hangingPunct="1"/>
              <a:t>39</a:t>
            </a:fld>
            <a:endParaRPr lang="en-US" altLang="ko-KR" sz="1200">
              <a:solidFill>
                <a:srgbClr val="898989"/>
              </a:solidFill>
            </a:endParaRPr>
          </a:p>
        </p:txBody>
      </p:sp>
      <p:sp>
        <p:nvSpPr>
          <p:cNvPr id="2425860" name="Rectangle 4">
            <a:extLst>
              <a:ext uri="{FF2B5EF4-FFF2-40B4-BE49-F238E27FC236}">
                <a16:creationId xmlns:a16="http://schemas.microsoft.com/office/drawing/2014/main" id="{E9EF92FA-1F9B-4ADB-82AB-B8B8B9AA49D3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5300" y="4912200"/>
            <a:ext cx="838200" cy="685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48</a:t>
            </a:r>
          </a:p>
        </p:txBody>
      </p:sp>
      <p:sp>
        <p:nvSpPr>
          <p:cNvPr id="2425861" name="Rectangle 5">
            <a:extLst>
              <a:ext uri="{FF2B5EF4-FFF2-40B4-BE49-F238E27FC236}">
                <a16:creationId xmlns:a16="http://schemas.microsoft.com/office/drawing/2014/main" id="{30222331-792D-4E5C-B296-B652E3BED900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81700" y="4912200"/>
            <a:ext cx="533400" cy="685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32</a:t>
            </a:r>
          </a:p>
        </p:txBody>
      </p:sp>
      <p:sp>
        <p:nvSpPr>
          <p:cNvPr id="2425862" name="Rectangle 6">
            <a:extLst>
              <a:ext uri="{FF2B5EF4-FFF2-40B4-BE49-F238E27FC236}">
                <a16:creationId xmlns:a16="http://schemas.microsoft.com/office/drawing/2014/main" id="{CF51044B-E13C-405F-94C4-4730FB94FCA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958100" y="4912200"/>
            <a:ext cx="609600" cy="685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endParaRPr lang="ko-KR" altLang="ko-KR"/>
          </a:p>
        </p:txBody>
      </p:sp>
      <p:sp>
        <p:nvSpPr>
          <p:cNvPr id="2425863" name="Rectangle 7">
            <a:extLst>
              <a:ext uri="{FF2B5EF4-FFF2-40B4-BE49-F238E27FC236}">
                <a16:creationId xmlns:a16="http://schemas.microsoft.com/office/drawing/2014/main" id="{FC176A9C-E1E1-4D55-9B16-8161359041FF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101100" y="4912200"/>
            <a:ext cx="914400" cy="685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64</a:t>
            </a:r>
          </a:p>
        </p:txBody>
      </p:sp>
      <p:sp>
        <p:nvSpPr>
          <p:cNvPr id="2425864" name="Rectangle 8">
            <a:extLst>
              <a:ext uri="{FF2B5EF4-FFF2-40B4-BE49-F238E27FC236}">
                <a16:creationId xmlns:a16="http://schemas.microsoft.com/office/drawing/2014/main" id="{DC5C5CA7-9CCD-4977-B07D-D59755E730EF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701300" y="4912200"/>
            <a:ext cx="1752600" cy="685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 dirty="0">
                <a:ea typeface="굴림" panose="020B0600000101010101" pitchFamily="50" charset="-127"/>
              </a:rPr>
              <a:t>256</a:t>
            </a:r>
          </a:p>
        </p:txBody>
      </p:sp>
      <p:sp>
        <p:nvSpPr>
          <p:cNvPr id="2425865" name="Line 9">
            <a:extLst>
              <a:ext uri="{FF2B5EF4-FFF2-40B4-BE49-F238E27FC236}">
                <a16:creationId xmlns:a16="http://schemas.microsoft.com/office/drawing/2014/main" id="{BB1C91D1-A859-4D7F-A352-071461A294A6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443500" y="5217000"/>
            <a:ext cx="838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25866" name="Line 10">
            <a:extLst>
              <a:ext uri="{FF2B5EF4-FFF2-40B4-BE49-F238E27FC236}">
                <a16:creationId xmlns:a16="http://schemas.microsoft.com/office/drawing/2014/main" id="{7996E4CF-9311-4BE6-A1B2-0354507F7F29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2738900" y="5293200"/>
            <a:ext cx="114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25867" name="Line 11">
            <a:extLst>
              <a:ext uri="{FF2B5EF4-FFF2-40B4-BE49-F238E27FC236}">
                <a16:creationId xmlns:a16="http://schemas.microsoft.com/office/drawing/2014/main" id="{891DC8A1-8144-4303-8971-17A47A4298A1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4567700" y="52170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25868" name="Line 12">
            <a:extLst>
              <a:ext uri="{FF2B5EF4-FFF2-40B4-BE49-F238E27FC236}">
                <a16:creationId xmlns:a16="http://schemas.microsoft.com/office/drawing/2014/main" id="{F5EA35E2-B687-4F26-9F02-172676F32C4D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6015500" y="5217000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25869" name="Line 13">
            <a:extLst>
              <a:ext uri="{FF2B5EF4-FFF2-40B4-BE49-F238E27FC236}">
                <a16:creationId xmlns:a16="http://schemas.microsoft.com/office/drawing/2014/main" id="{B3AC57EF-E85E-4665-B217-1DDC21BDF1DF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5558300" y="43788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25870" name="Text Box 14">
            <a:extLst>
              <a:ext uri="{FF2B5EF4-FFF2-40B4-BE49-F238E27FC236}">
                <a16:creationId xmlns:a16="http://schemas.microsoft.com/office/drawing/2014/main" id="{083225B6-9AE4-4AB5-AEC4-317DB6980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8425" y="50296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64</a:t>
            </a:r>
          </a:p>
        </p:txBody>
      </p:sp>
      <p:sp>
        <p:nvSpPr>
          <p:cNvPr id="36880" name="Freeform 17">
            <a:extLst>
              <a:ext uri="{FF2B5EF4-FFF2-40B4-BE49-F238E27FC236}">
                <a16:creationId xmlns:a16="http://schemas.microsoft.com/office/drawing/2014/main" id="{EBA4C3C5-7754-4939-96CC-8AA27D436AC1}"/>
              </a:ext>
            </a:extLst>
          </p:cNvPr>
          <p:cNvSpPr>
            <a:spLocks/>
          </p:cNvSpPr>
          <p:nvPr/>
        </p:nvSpPr>
        <p:spPr bwMode="auto">
          <a:xfrm>
            <a:off x="-359900" y="5115400"/>
            <a:ext cx="9359900" cy="889000"/>
          </a:xfrm>
          <a:custGeom>
            <a:avLst/>
            <a:gdLst>
              <a:gd name="T0" fmla="*/ 2147483647 w 5896"/>
              <a:gd name="T1" fmla="*/ 2147483647 h 560"/>
              <a:gd name="T2" fmla="*/ 2147483647 w 5896"/>
              <a:gd name="T3" fmla="*/ 2147483647 h 560"/>
              <a:gd name="T4" fmla="*/ 2147483647 w 5896"/>
              <a:gd name="T5" fmla="*/ 2147483647 h 560"/>
              <a:gd name="T6" fmla="*/ 2147483647 w 5896"/>
              <a:gd name="T7" fmla="*/ 2147483647 h 560"/>
              <a:gd name="T8" fmla="*/ 2147483647 w 5896"/>
              <a:gd name="T9" fmla="*/ 2147483647 h 560"/>
              <a:gd name="T10" fmla="*/ 2147483647 w 5896"/>
              <a:gd name="T11" fmla="*/ 2147483647 h 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896"/>
              <a:gd name="T19" fmla="*/ 0 h 560"/>
              <a:gd name="T20" fmla="*/ 5896 w 5896"/>
              <a:gd name="T21" fmla="*/ 560 h 5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896" h="560">
                <a:moveTo>
                  <a:pt x="5552" y="64"/>
                </a:moveTo>
                <a:cubicBezTo>
                  <a:pt x="5612" y="32"/>
                  <a:pt x="5672" y="0"/>
                  <a:pt x="5696" y="64"/>
                </a:cubicBezTo>
                <a:cubicBezTo>
                  <a:pt x="5720" y="128"/>
                  <a:pt x="5800" y="376"/>
                  <a:pt x="5696" y="448"/>
                </a:cubicBezTo>
                <a:cubicBezTo>
                  <a:pt x="5592" y="520"/>
                  <a:pt x="5896" y="488"/>
                  <a:pt x="5072" y="496"/>
                </a:cubicBezTo>
                <a:cubicBezTo>
                  <a:pt x="4248" y="504"/>
                  <a:pt x="1504" y="560"/>
                  <a:pt x="752" y="496"/>
                </a:cubicBezTo>
                <a:cubicBezTo>
                  <a:pt x="0" y="432"/>
                  <a:pt x="280" y="272"/>
                  <a:pt x="560" y="112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881" name="Text Box 18">
            <a:extLst>
              <a:ext uri="{FF2B5EF4-FFF2-40B4-BE49-F238E27FC236}">
                <a16:creationId xmlns:a16="http://schemas.microsoft.com/office/drawing/2014/main" id="{0D20E1D4-6419-42F0-ACE1-251BE0FA1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4875" y="3845400"/>
            <a:ext cx="1343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new head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5860" grpId="0" animBg="1"/>
      <p:bldP spid="2425861" grpId="0" animBg="1"/>
      <p:bldP spid="2425862" grpId="0" animBg="1"/>
      <p:bldP spid="2425863" grpId="0" animBg="1"/>
      <p:bldP spid="2425864" grpId="0" animBg="1"/>
      <p:bldP spid="242587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00" y="288000"/>
            <a:ext cx="8964000" cy="576262"/>
          </a:xfrm>
        </p:spPr>
        <p:txBody>
          <a:bodyPr lIns="90000" rIns="36000"/>
          <a:lstStyle/>
          <a:p>
            <a:r>
              <a:rPr lang="en-US" sz="3100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b="1" dirty="0"/>
              <a:t>Part I: Basic Concept &amp; K&amp;R Implementation Overview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Dynamic Memory Allocation in C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The Heap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Fragmentation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K&amp;R </a:t>
            </a:r>
            <a:r>
              <a:rPr lang="en-US" altLang="ko-KR" b="1"/>
              <a:t>Implementation Overview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755791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2A0425EE-0E71-4218-8726-968D73044BB9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Maintaining Free Blocks in Order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B806C49C-E4F9-4C23-9B00-DE5148C5F82F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ko-KR" sz="2400" dirty="0">
                <a:ea typeface="굴림" panose="020B0600000101010101" pitchFamily="50" charset="-127"/>
              </a:rPr>
              <a:t>Keep list in order of increasing addresses</a:t>
            </a:r>
          </a:p>
          <a:p>
            <a:pPr lvl="1" eaLnBrk="1" hangingPunct="1"/>
            <a:r>
              <a:rPr lang="en-US" altLang="ko-KR" dirty="0">
                <a:ea typeface="굴림" panose="020B0600000101010101" pitchFamily="50" charset="-127"/>
              </a:rPr>
              <a:t>Makes it easier to coalesce adjacent free blocks</a:t>
            </a:r>
          </a:p>
          <a:p>
            <a:pPr eaLnBrk="1" hangingPunct="1"/>
            <a:r>
              <a:rPr lang="en-US" altLang="ko-KR" sz="2400" dirty="0">
                <a:ea typeface="굴림" panose="020B0600000101010101" pitchFamily="50" charset="-127"/>
              </a:rPr>
              <a:t>Though, makes calls to free() more expensive</a:t>
            </a:r>
          </a:p>
          <a:p>
            <a:pPr lvl="1" eaLnBrk="1" hangingPunct="1"/>
            <a:r>
              <a:rPr lang="en-US" altLang="ko-KR" dirty="0">
                <a:ea typeface="굴림" panose="020B0600000101010101" pitchFamily="50" charset="-127"/>
              </a:rPr>
              <a:t>Need to insert the newly-freed block in the right place</a:t>
            </a:r>
          </a:p>
        </p:txBody>
      </p:sp>
      <p:sp>
        <p:nvSpPr>
          <p:cNvPr id="17" name="슬라이드 번호 개체 틀 3">
            <a:extLst>
              <a:ext uri="{FF2B5EF4-FFF2-40B4-BE49-F238E27FC236}">
                <a16:creationId xmlns:a16="http://schemas.microsoft.com/office/drawing/2014/main" id="{F895333C-9D0D-48AE-90B6-E7B1EF03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buChar char="•"/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fld id="{E6B66257-D253-4683-94FA-C591FB41460E}" type="slidenum">
              <a:rPr lang="en-US" altLang="ko-KR" smtClean="0"/>
              <a:pPr eaLnBrk="1" hangingPunct="1"/>
              <a:t>40</a:t>
            </a:fld>
            <a:endParaRPr lang="en-US" altLang="ko-KR" sz="1200">
              <a:solidFill>
                <a:srgbClr val="898989"/>
              </a:solidFill>
            </a:endParaRPr>
          </a:p>
        </p:txBody>
      </p:sp>
      <p:sp>
        <p:nvSpPr>
          <p:cNvPr id="37893" name="Rectangle 4">
            <a:extLst>
              <a:ext uri="{FF2B5EF4-FFF2-40B4-BE49-F238E27FC236}">
                <a16:creationId xmlns:a16="http://schemas.microsoft.com/office/drawing/2014/main" id="{169D5C0F-1194-453B-9940-52828FA77F81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09600" y="4253845"/>
            <a:ext cx="7924800" cy="1600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7894" name="Rectangle 5">
            <a:extLst>
              <a:ext uri="{FF2B5EF4-FFF2-40B4-BE49-F238E27FC236}">
                <a16:creationId xmlns:a16="http://schemas.microsoft.com/office/drawing/2014/main" id="{843A3CE7-8BDF-4196-870C-3AD653262B55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9600" y="4253845"/>
            <a:ext cx="838200" cy="1600200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7895" name="Rectangle 6">
            <a:extLst>
              <a:ext uri="{FF2B5EF4-FFF2-40B4-BE49-F238E27FC236}">
                <a16:creationId xmlns:a16="http://schemas.microsoft.com/office/drawing/2014/main" id="{6C8C8106-78CE-4FE2-9D28-5F2553100C4A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895600" y="4253845"/>
            <a:ext cx="838200" cy="1600200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7896" name="Rectangle 7">
            <a:extLst>
              <a:ext uri="{FF2B5EF4-FFF2-40B4-BE49-F238E27FC236}">
                <a16:creationId xmlns:a16="http://schemas.microsoft.com/office/drawing/2014/main" id="{5410C091-595C-42F9-BBE9-84E397367FBA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733800" y="4253845"/>
            <a:ext cx="1371600" cy="1600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7897" name="Rectangle 8">
            <a:extLst>
              <a:ext uri="{FF2B5EF4-FFF2-40B4-BE49-F238E27FC236}">
                <a16:creationId xmlns:a16="http://schemas.microsoft.com/office/drawing/2014/main" id="{2783B40E-4D4B-4B2F-89BD-AB0D02C0408D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105400" y="4253845"/>
            <a:ext cx="1066800" cy="1600200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7898" name="Text Box 9">
            <a:extLst>
              <a:ext uri="{FF2B5EF4-FFF2-40B4-BE49-F238E27FC236}">
                <a16:creationId xmlns:a16="http://schemas.microsoft.com/office/drawing/2014/main" id="{783D7F14-79EE-406F-BC2E-63540B16A24B}"/>
              </a:ext>
            </a:extLst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85800" y="4634845"/>
            <a:ext cx="6080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 b="1">
                <a:solidFill>
                  <a:schemeClr val="bg1"/>
                </a:solidFill>
                <a:ea typeface="굴림" panose="020B0600000101010101" pitchFamily="50" charset="-127"/>
              </a:rPr>
              <a:t>In</a:t>
            </a:r>
          </a:p>
          <a:p>
            <a:pPr algn="ctr" eaLnBrk="1" hangingPunct="1">
              <a:buFontTx/>
              <a:buNone/>
            </a:pPr>
            <a:r>
              <a:rPr lang="en-US" altLang="ko-KR" b="1">
                <a:solidFill>
                  <a:schemeClr val="bg1"/>
                </a:solidFill>
                <a:ea typeface="굴림" panose="020B0600000101010101" pitchFamily="50" charset="-127"/>
              </a:rPr>
              <a:t>use</a:t>
            </a:r>
          </a:p>
        </p:txBody>
      </p:sp>
      <p:sp>
        <p:nvSpPr>
          <p:cNvPr id="37899" name="Text Box 10">
            <a:extLst>
              <a:ext uri="{FF2B5EF4-FFF2-40B4-BE49-F238E27FC236}">
                <a16:creationId xmlns:a16="http://schemas.microsoft.com/office/drawing/2014/main" id="{9C939586-028D-4CA8-9B24-947953A0E61C}"/>
              </a:ext>
            </a:extLst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048000" y="4634845"/>
            <a:ext cx="6080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 b="1">
                <a:solidFill>
                  <a:schemeClr val="bg1"/>
                </a:solidFill>
                <a:ea typeface="굴림" panose="020B0600000101010101" pitchFamily="50" charset="-127"/>
              </a:rPr>
              <a:t>In</a:t>
            </a:r>
          </a:p>
          <a:p>
            <a:pPr algn="ctr" eaLnBrk="1" hangingPunct="1">
              <a:buFontTx/>
              <a:buNone/>
            </a:pPr>
            <a:r>
              <a:rPr lang="en-US" altLang="ko-KR" b="1">
                <a:solidFill>
                  <a:schemeClr val="bg1"/>
                </a:solidFill>
                <a:ea typeface="굴림" panose="020B0600000101010101" pitchFamily="50" charset="-127"/>
              </a:rPr>
              <a:t>use</a:t>
            </a:r>
          </a:p>
        </p:txBody>
      </p:sp>
      <p:sp>
        <p:nvSpPr>
          <p:cNvPr id="37900" name="Text Box 11">
            <a:extLst>
              <a:ext uri="{FF2B5EF4-FFF2-40B4-BE49-F238E27FC236}">
                <a16:creationId xmlns:a16="http://schemas.microsoft.com/office/drawing/2014/main" id="{66024884-3589-42A4-AAF1-D5883F0E11DC}"/>
              </a:ext>
            </a:extLst>
          </p:cNvPr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335588" y="4634845"/>
            <a:ext cx="60801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 b="1">
                <a:solidFill>
                  <a:schemeClr val="bg1"/>
                </a:solidFill>
                <a:ea typeface="굴림" panose="020B0600000101010101" pitchFamily="50" charset="-127"/>
              </a:rPr>
              <a:t>In</a:t>
            </a:r>
          </a:p>
          <a:p>
            <a:pPr algn="ctr" eaLnBrk="1" hangingPunct="1">
              <a:buFontTx/>
              <a:buNone/>
            </a:pPr>
            <a:r>
              <a:rPr lang="en-US" altLang="ko-KR" b="1">
                <a:solidFill>
                  <a:schemeClr val="bg1"/>
                </a:solidFill>
                <a:ea typeface="굴림" panose="020B0600000101010101" pitchFamily="50" charset="-127"/>
              </a:rPr>
              <a:t>use</a:t>
            </a:r>
          </a:p>
        </p:txBody>
      </p:sp>
      <p:sp>
        <p:nvSpPr>
          <p:cNvPr id="37901" name="Line 12">
            <a:extLst>
              <a:ext uri="{FF2B5EF4-FFF2-40B4-BE49-F238E27FC236}">
                <a16:creationId xmlns:a16="http://schemas.microsoft.com/office/drawing/2014/main" id="{19AFEB5F-B1CA-45CE-B9ED-B87061A688AA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914400" y="3568045"/>
            <a:ext cx="8382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902" name="Text Box 13">
            <a:extLst>
              <a:ext uri="{FF2B5EF4-FFF2-40B4-BE49-F238E27FC236}">
                <a16:creationId xmlns:a16="http://schemas.microsoft.com/office/drawing/2014/main" id="{0D078C05-1B2C-45DA-817A-07F674409B25}"/>
              </a:ext>
            </a:extLst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81000" y="3110845"/>
            <a:ext cx="1174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Free list</a:t>
            </a:r>
          </a:p>
        </p:txBody>
      </p:sp>
      <p:sp>
        <p:nvSpPr>
          <p:cNvPr id="37903" name="Freeform 14">
            <a:extLst>
              <a:ext uri="{FF2B5EF4-FFF2-40B4-BE49-F238E27FC236}">
                <a16:creationId xmlns:a16="http://schemas.microsoft.com/office/drawing/2014/main" id="{E31569FC-CA39-419D-B860-E34CCC619EEC}"/>
              </a:ext>
            </a:extLst>
          </p:cNvPr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1765300" y="3644245"/>
            <a:ext cx="2578100" cy="711200"/>
          </a:xfrm>
          <a:custGeom>
            <a:avLst/>
            <a:gdLst>
              <a:gd name="T0" fmla="*/ 2147483647 w 1624"/>
              <a:gd name="T1" fmla="*/ 2147483647 h 448"/>
              <a:gd name="T2" fmla="*/ 2147483647 w 1624"/>
              <a:gd name="T3" fmla="*/ 2147483647 h 448"/>
              <a:gd name="T4" fmla="*/ 2147483647 w 1624"/>
              <a:gd name="T5" fmla="*/ 0 h 448"/>
              <a:gd name="T6" fmla="*/ 2147483647 w 1624"/>
              <a:gd name="T7" fmla="*/ 2147483647 h 448"/>
              <a:gd name="T8" fmla="*/ 0 60000 65536"/>
              <a:gd name="T9" fmla="*/ 0 60000 65536"/>
              <a:gd name="T10" fmla="*/ 0 60000 65536"/>
              <a:gd name="T11" fmla="*/ 0 60000 65536"/>
              <a:gd name="T12" fmla="*/ 0 w 1624"/>
              <a:gd name="T13" fmla="*/ 0 h 448"/>
              <a:gd name="T14" fmla="*/ 1624 w 1624"/>
              <a:gd name="T15" fmla="*/ 448 h 4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4" h="448">
                <a:moveTo>
                  <a:pt x="88" y="384"/>
                </a:moveTo>
                <a:cubicBezTo>
                  <a:pt x="44" y="416"/>
                  <a:pt x="0" y="448"/>
                  <a:pt x="136" y="384"/>
                </a:cubicBezTo>
                <a:cubicBezTo>
                  <a:pt x="272" y="320"/>
                  <a:pt x="656" y="0"/>
                  <a:pt x="904" y="0"/>
                </a:cubicBezTo>
                <a:cubicBezTo>
                  <a:pt x="1152" y="0"/>
                  <a:pt x="1388" y="192"/>
                  <a:pt x="1624" y="384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904" name="Freeform 15">
            <a:extLst>
              <a:ext uri="{FF2B5EF4-FFF2-40B4-BE49-F238E27FC236}">
                <a16:creationId xmlns:a16="http://schemas.microsoft.com/office/drawing/2014/main" id="{65863700-86B9-473F-B4C1-0EFBC5646599}"/>
              </a:ext>
            </a:extLst>
          </p:cNvPr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4495800" y="3720445"/>
            <a:ext cx="3657600" cy="533400"/>
          </a:xfrm>
          <a:custGeom>
            <a:avLst/>
            <a:gdLst>
              <a:gd name="T0" fmla="*/ 0 w 1536"/>
              <a:gd name="T1" fmla="*/ 2147483647 h 336"/>
              <a:gd name="T2" fmla="*/ 2147483647 w 1536"/>
              <a:gd name="T3" fmla="*/ 0 h 336"/>
              <a:gd name="T4" fmla="*/ 2147483647 w 1536"/>
              <a:gd name="T5" fmla="*/ 2147483647 h 336"/>
              <a:gd name="T6" fmla="*/ 0 60000 65536"/>
              <a:gd name="T7" fmla="*/ 0 60000 65536"/>
              <a:gd name="T8" fmla="*/ 0 60000 65536"/>
              <a:gd name="T9" fmla="*/ 0 w 1536"/>
              <a:gd name="T10" fmla="*/ 0 h 336"/>
              <a:gd name="T11" fmla="*/ 1536 w 1536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36" h="336">
                <a:moveTo>
                  <a:pt x="0" y="336"/>
                </a:moveTo>
                <a:cubicBezTo>
                  <a:pt x="256" y="168"/>
                  <a:pt x="512" y="0"/>
                  <a:pt x="768" y="0"/>
                </a:cubicBezTo>
                <a:cubicBezTo>
                  <a:pt x="1024" y="0"/>
                  <a:pt x="1280" y="168"/>
                  <a:pt x="1536" y="336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905" name="Freeform 16">
            <a:extLst>
              <a:ext uri="{FF2B5EF4-FFF2-40B4-BE49-F238E27FC236}">
                <a16:creationId xmlns:a16="http://schemas.microsoft.com/office/drawing/2014/main" id="{0BF79E38-2E9A-4C77-B464-11186C00A355}"/>
              </a:ext>
            </a:extLst>
          </p:cNvPr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1828800" y="3364845"/>
            <a:ext cx="6477000" cy="889000"/>
          </a:xfrm>
          <a:custGeom>
            <a:avLst/>
            <a:gdLst>
              <a:gd name="T0" fmla="*/ 2147483647 w 4080"/>
              <a:gd name="T1" fmla="*/ 2147483647 h 560"/>
              <a:gd name="T2" fmla="*/ 2147483647 w 4080"/>
              <a:gd name="T3" fmla="*/ 2147483647 h 560"/>
              <a:gd name="T4" fmla="*/ 2147483647 w 4080"/>
              <a:gd name="T5" fmla="*/ 2147483647 h 560"/>
              <a:gd name="T6" fmla="*/ 2147483647 w 4080"/>
              <a:gd name="T7" fmla="*/ 2147483647 h 560"/>
              <a:gd name="T8" fmla="*/ 2147483647 w 4080"/>
              <a:gd name="T9" fmla="*/ 2147483647 h 560"/>
              <a:gd name="T10" fmla="*/ 0 w 4080"/>
              <a:gd name="T11" fmla="*/ 2147483647 h 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080"/>
              <a:gd name="T19" fmla="*/ 0 h 560"/>
              <a:gd name="T20" fmla="*/ 4080 w 4080"/>
              <a:gd name="T21" fmla="*/ 560 h 5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080" h="560">
                <a:moveTo>
                  <a:pt x="4080" y="560"/>
                </a:moveTo>
                <a:cubicBezTo>
                  <a:pt x="3988" y="452"/>
                  <a:pt x="3896" y="344"/>
                  <a:pt x="3792" y="272"/>
                </a:cubicBezTo>
                <a:cubicBezTo>
                  <a:pt x="3688" y="200"/>
                  <a:pt x="3760" y="160"/>
                  <a:pt x="3456" y="128"/>
                </a:cubicBezTo>
                <a:cubicBezTo>
                  <a:pt x="3152" y="96"/>
                  <a:pt x="2480" y="88"/>
                  <a:pt x="1968" y="80"/>
                </a:cubicBezTo>
                <a:cubicBezTo>
                  <a:pt x="1456" y="72"/>
                  <a:pt x="712" y="0"/>
                  <a:pt x="384" y="80"/>
                </a:cubicBezTo>
                <a:cubicBezTo>
                  <a:pt x="56" y="160"/>
                  <a:pt x="28" y="360"/>
                  <a:pt x="0" y="56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Summary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6703031" y="332447"/>
            <a:ext cx="1952090" cy="2712378"/>
            <a:chOff x="6255356" y="595794"/>
            <a:chExt cx="1952090" cy="2712378"/>
          </a:xfrm>
        </p:grpSpPr>
        <p:sp>
          <p:nvSpPr>
            <p:cNvPr id="6" name="순서도: 문서 5"/>
            <p:cNvSpPr/>
            <p:nvPr/>
          </p:nvSpPr>
          <p:spPr bwMode="auto">
            <a:xfrm>
              <a:off x="6255356" y="595794"/>
              <a:ext cx="1952090" cy="2712378"/>
            </a:xfrm>
            <a:prstGeom prst="flowChartDocumen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7" name="순서도: 문서 6"/>
            <p:cNvSpPr/>
            <p:nvPr/>
          </p:nvSpPr>
          <p:spPr bwMode="auto">
            <a:xfrm>
              <a:off x="6288025" y="628846"/>
              <a:ext cx="1884425" cy="2633467"/>
            </a:xfrm>
            <a:prstGeom prst="flowChartDocumen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400" b="1" i="0" u="sng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Summary</a:t>
              </a:r>
            </a:p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altLang="ko-KR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-------------</a:t>
              </a:r>
            </a:p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lang="en-US" altLang="ko-KR" sz="2400" dirty="0">
                  <a:latin typeface="+mn-lt"/>
                </a:rPr>
                <a:t>-------------</a:t>
              </a:r>
            </a:p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altLang="ko-KR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-------------</a:t>
              </a:r>
            </a:p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lang="en-US" altLang="ko-KR" sz="2400" dirty="0">
                  <a:latin typeface="+mn-lt"/>
                </a:rPr>
                <a:t>-------------</a:t>
              </a:r>
            </a:p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altLang="ko-KR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-------------</a:t>
              </a:r>
            </a:p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lang="en-US" altLang="ko-KR" sz="2400" dirty="0">
                  <a:latin typeface="+mn-lt"/>
                </a:rPr>
                <a:t>-----</a:t>
              </a: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85374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Data that is allocated while the program is running is called dynamic memory.</a:t>
            </a:r>
          </a:p>
          <a:p>
            <a:pPr lvl="1"/>
            <a:r>
              <a:rPr lang="en-US" altLang="ko-KR" dirty="0"/>
              <a:t>Size does not have to be specified at compile time</a:t>
            </a:r>
          </a:p>
          <a:p>
            <a:pPr lvl="1"/>
            <a:r>
              <a:rPr lang="en-US" altLang="ko-KR" dirty="0"/>
              <a:t>Dynamically allocated memory blocks are allocated on the heap</a:t>
            </a:r>
          </a:p>
          <a:p>
            <a:pPr lvl="1"/>
            <a:r>
              <a:rPr lang="en-US" altLang="ko-KR" dirty="0"/>
              <a:t>Dynamically allocated memory that is no longer used must be freed manually in C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Dynamic memory allocator</a:t>
            </a:r>
          </a:p>
          <a:p>
            <a:pPr lvl="1"/>
            <a:r>
              <a:rPr lang="en-US" altLang="ko-KR" dirty="0"/>
              <a:t>Three core functions: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malloc()</a:t>
            </a:r>
            <a:r>
              <a:rPr lang="en-US" altLang="ko-KR" dirty="0"/>
              <a:t>,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realloc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ko-KR" dirty="0"/>
              <a:t>, and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free()</a:t>
            </a:r>
          </a:p>
          <a:p>
            <a:pPr lvl="1"/>
            <a:r>
              <a:rPr lang="en-US" altLang="ko-KR" dirty="0"/>
              <a:t>Goals: </a:t>
            </a:r>
          </a:p>
          <a:p>
            <a:pPr lvl="2"/>
            <a:r>
              <a:rPr lang="en-US" altLang="ko-KR" dirty="0"/>
              <a:t>throughput (“be as fast as possible”)</a:t>
            </a:r>
          </a:p>
          <a:p>
            <a:pPr lvl="2"/>
            <a:r>
              <a:rPr lang="en-US" altLang="ko-KR" dirty="0"/>
              <a:t>peak utilization (“waste as little memory as possible”)</a:t>
            </a:r>
          </a:p>
          <a:p>
            <a:pPr lvl="2"/>
            <a:r>
              <a:rPr lang="en-US" altLang="ko-KR" dirty="0"/>
              <a:t>Goals are conflicting due to the nature of requests (cannot foresee, cannot buffer/delay)</a:t>
            </a:r>
          </a:p>
          <a:p>
            <a:pPr lvl="2"/>
            <a:endParaRPr lang="en-US" altLang="ko-KR" dirty="0"/>
          </a:p>
          <a:p>
            <a:r>
              <a:rPr lang="en-US" altLang="ko-KR" dirty="0"/>
              <a:t>Fragmentation</a:t>
            </a:r>
          </a:p>
          <a:p>
            <a:pPr lvl="1"/>
            <a:r>
              <a:rPr lang="en-US" altLang="ko-KR" dirty="0"/>
              <a:t>Internal: unused memory inside allocated blocks. Easy to quantify.</a:t>
            </a:r>
          </a:p>
          <a:p>
            <a:pPr lvl="1"/>
            <a:r>
              <a:rPr lang="en-US" altLang="ko-KR" dirty="0"/>
              <a:t>External: caused by non-consecutively located free blocks. Difficult to quantify.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K&amp;R allocator overview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7177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Memory Allocation in C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231" y="316782"/>
            <a:ext cx="4031565" cy="231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644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 Memory Allocation?	</a:t>
            </a: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180000" y="1035646"/>
            <a:ext cx="8820000" cy="5444354"/>
          </a:xfrm>
        </p:spPr>
        <p:txBody>
          <a:bodyPr/>
          <a:lstStyle/>
          <a:p>
            <a:r>
              <a:rPr lang="en-US" dirty="0"/>
              <a:t>Why not use global variables?</a:t>
            </a:r>
          </a:p>
          <a:p>
            <a:pPr lvl="1"/>
            <a:r>
              <a:rPr lang="en-US" dirty="0"/>
              <a:t>The size of certain data structures may be known </a:t>
            </a:r>
            <a:r>
              <a:rPr lang="en-US" altLang="ko-KR" dirty="0"/>
              <a:t>only </a:t>
            </a:r>
            <a:r>
              <a:rPr lang="en-US" dirty="0"/>
              <a:t>at runtime</a:t>
            </a:r>
          </a:p>
          <a:p>
            <a:pPr lvl="2"/>
            <a:endParaRPr lang="en-US" dirty="0"/>
          </a:p>
          <a:p>
            <a:r>
              <a:rPr lang="en-US" dirty="0"/>
              <a:t>Dynamically allocate and free memory as needed</a:t>
            </a:r>
          </a:p>
          <a:p>
            <a:pPr lvl="1"/>
            <a:r>
              <a:rPr lang="en-US" dirty="0"/>
              <a:t>explicit</a:t>
            </a:r>
          </a:p>
          <a:p>
            <a:pPr lvl="2"/>
            <a:r>
              <a:rPr lang="en-US" dirty="0"/>
              <a:t>languages closer to hardware</a:t>
            </a:r>
          </a:p>
          <a:p>
            <a:pPr lvl="1"/>
            <a:r>
              <a:rPr lang="en-US" dirty="0"/>
              <a:t>implicit</a:t>
            </a:r>
          </a:p>
          <a:p>
            <a:pPr lvl="2"/>
            <a:r>
              <a:rPr lang="en-US" dirty="0"/>
              <a:t>higher-level languages, functional languages, scripting languages</a:t>
            </a:r>
          </a:p>
          <a:p>
            <a:pPr lvl="2"/>
            <a:r>
              <a:rPr lang="en-US" dirty="0"/>
              <a:t>C++: vector, map, …</a:t>
            </a:r>
          </a:p>
          <a:p>
            <a:pPr lvl="2"/>
            <a:r>
              <a:rPr lang="en-US" dirty="0"/>
              <a:t>JavaScript/Python: dictionaries, strings, 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25472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Memory Allocation in 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0000" y="1072385"/>
            <a:ext cx="8820000" cy="5407615"/>
          </a:xfrm>
        </p:spPr>
        <p:txBody>
          <a:bodyPr/>
          <a:lstStyle/>
          <a:p>
            <a:r>
              <a:rPr lang="en-US" altLang="ko-KR" dirty="0"/>
              <a:t>C standard library functions related to dynamic memory allocation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590938"/>
              </p:ext>
            </p:extLst>
          </p:nvPr>
        </p:nvGraphicFramePr>
        <p:xfrm>
          <a:off x="521288" y="1641858"/>
          <a:ext cx="8550899" cy="4167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5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7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7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90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Operation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API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Variants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Allocate memory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void*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malloc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size_t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size)</a:t>
                      </a:r>
                      <a:endParaRPr lang="ko-KR" alt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calloc</a:t>
                      </a:r>
                      <a:endParaRPr lang="en-US" altLang="ko-KR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(zero-initialize the memory)</a:t>
                      </a:r>
                      <a:endParaRPr lang="ko-KR" alt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Reallocate memory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void*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realloc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(void</a:t>
                      </a: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</a:t>
                      </a:r>
                      <a:r>
                        <a:rPr lang="en-US" altLang="ko-KR" sz="1400" baseline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ptr</a:t>
                      </a: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altLang="ko-KR" sz="1400" baseline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size_t</a:t>
                      </a: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size)</a:t>
                      </a:r>
                      <a:endParaRPr lang="en-US" altLang="ko-KR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Free memory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 free(void *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ptr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178">
                <a:tc>
                  <a:txBody>
                    <a:bodyPr/>
                    <a:lstStyle/>
                    <a:p>
                      <a:pPr latinLnBrk="1"/>
                      <a:endParaRPr lang="en-US" altLang="ko-KR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Allocate automatically freed memory (allocated at 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stack</a:t>
                      </a:r>
                      <a:r>
                        <a:rPr lang="en-US" altLang="ko-KR" sz="1600" dirty="0"/>
                        <a:t> </a:t>
                      </a:r>
                      <a:r>
                        <a:rPr lang="en-US" altLang="ko-KR" sz="1600" b="1" dirty="0"/>
                        <a:t>not</a:t>
                      </a:r>
                      <a:r>
                        <a:rPr lang="en-US" altLang="ko-KR" sz="1600" dirty="0"/>
                        <a:t> heap)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void*</a:t>
                      </a: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aseline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alloca</a:t>
                      </a: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altLang="ko-KR" sz="1400" baseline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size_t</a:t>
                      </a: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size)</a:t>
                      </a:r>
                      <a:endParaRPr lang="en-US" altLang="ko-KR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Find end of heap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void*</a:t>
                      </a: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sbrk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1640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8"/>
          <p:cNvSpPr txBox="1">
            <a:spLocks noGrp="1"/>
          </p:cNvSpPr>
          <p:nvPr>
            <p:ph type="title"/>
          </p:nvPr>
        </p:nvSpPr>
        <p:spPr>
          <a:xfrm>
            <a:off x="445118" y="169035"/>
            <a:ext cx="8230570" cy="53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The </a:t>
            </a:r>
            <a:r>
              <a:rPr lang="en-US" dirty="0" err="1"/>
              <a:t>realloc</a:t>
            </a:r>
            <a:r>
              <a:rPr lang="en-US" dirty="0"/>
              <a:t> Function</a:t>
            </a:r>
            <a:endParaRPr dirty="0"/>
          </a:p>
        </p:txBody>
      </p:sp>
      <p:sp>
        <p:nvSpPr>
          <p:cNvPr id="265" name="Google Shape;265;p48"/>
          <p:cNvSpPr txBox="1">
            <a:spLocks noGrp="1"/>
          </p:cNvSpPr>
          <p:nvPr>
            <p:ph type="body" idx="1"/>
          </p:nvPr>
        </p:nvSpPr>
        <p:spPr>
          <a:xfrm>
            <a:off x="146901" y="1458429"/>
            <a:ext cx="9144000" cy="5735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/>
            <a:r>
              <a:rPr lang="en-US" altLang="ko-KR" dirty="0">
                <a:latin typeface="+mj-lt"/>
              </a:rPr>
              <a:t>Resize a dynamically allocated array</a:t>
            </a:r>
            <a:endParaRPr lang="en-US" altLang="ko-KR" dirty="0"/>
          </a:p>
          <a:p>
            <a:pPr lvl="1"/>
            <a:r>
              <a:rPr lang="en-US" altLang="ko-KR" dirty="0" err="1">
                <a:latin typeface="+mj-lt"/>
                <a:ea typeface="Courier New"/>
                <a:cs typeface="Courier New"/>
                <a:sym typeface="Courier New"/>
              </a:rPr>
              <a:t>ptr</a:t>
            </a:r>
            <a:r>
              <a:rPr lang="en-US" altLang="ko-KR" dirty="0">
                <a:latin typeface="+mj-lt"/>
              </a:rPr>
              <a:t> must point to a memory block obtained by a previous call of </a:t>
            </a:r>
            <a:r>
              <a:rPr lang="en-US" altLang="ko-KR" dirty="0">
                <a:latin typeface="+mj-lt"/>
                <a:ea typeface="Courier New"/>
                <a:cs typeface="Courier New"/>
                <a:sym typeface="Courier New"/>
              </a:rPr>
              <a:t>malloc</a:t>
            </a:r>
            <a:r>
              <a:rPr lang="en-US" altLang="ko-KR" dirty="0">
                <a:latin typeface="+mj-lt"/>
              </a:rPr>
              <a:t>, </a:t>
            </a:r>
            <a:r>
              <a:rPr lang="en-US" altLang="ko-KR" dirty="0" err="1">
                <a:latin typeface="+mj-lt"/>
                <a:ea typeface="Courier New"/>
                <a:cs typeface="Courier New"/>
                <a:sym typeface="Courier New"/>
              </a:rPr>
              <a:t>calloc</a:t>
            </a:r>
            <a:r>
              <a:rPr lang="en-US" altLang="ko-KR" dirty="0">
                <a:latin typeface="+mj-lt"/>
              </a:rPr>
              <a:t>, or </a:t>
            </a:r>
            <a:r>
              <a:rPr lang="en-US" altLang="ko-KR" dirty="0" err="1">
                <a:latin typeface="+mj-lt"/>
                <a:ea typeface="Courier New"/>
                <a:cs typeface="Courier New"/>
                <a:sym typeface="Courier New"/>
              </a:rPr>
              <a:t>realloc</a:t>
            </a:r>
            <a:r>
              <a:rPr lang="en-US" altLang="ko-KR" dirty="0">
                <a:latin typeface="+mj-lt"/>
                <a:ea typeface="Courier New"/>
                <a:cs typeface="Courier New"/>
                <a:sym typeface="Courier New"/>
              </a:rPr>
              <a:t>. size</a:t>
            </a:r>
            <a:r>
              <a:rPr lang="en-US" altLang="ko-KR" dirty="0">
                <a:latin typeface="+mj-lt"/>
              </a:rPr>
              <a:t> represents the new size of the block, which may be larger or smaller than the original size</a:t>
            </a:r>
          </a:p>
          <a:p>
            <a:r>
              <a:rPr lang="en-US" altLang="ko-KR" dirty="0"/>
              <a:t>Return value</a:t>
            </a:r>
          </a:p>
          <a:p>
            <a:pPr lvl="1"/>
            <a:r>
              <a:rPr lang="en-US" altLang="ko-KR" dirty="0"/>
              <a:t>When it succeeds, it returns a pointer to the newly allocated memory, which may or may not be different from </a:t>
            </a:r>
            <a:r>
              <a:rPr lang="en-US" altLang="ko-KR" dirty="0" err="1"/>
              <a:t>ptr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When </a:t>
            </a:r>
            <a:r>
              <a:rPr lang="en-US" altLang="ko-KR" dirty="0" err="1">
                <a:latin typeface="Courier New"/>
                <a:ea typeface="Courier New"/>
                <a:cs typeface="Courier New"/>
                <a:sym typeface="Courier New"/>
              </a:rPr>
              <a:t>realloc</a:t>
            </a:r>
            <a:r>
              <a:rPr lang="en-US" altLang="ko-KR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altLang="ko-KR" dirty="0">
                <a:ea typeface="Courier New"/>
                <a:cs typeface="Courier New"/>
                <a:sym typeface="Courier New"/>
              </a:rPr>
              <a:t>fails, it</a:t>
            </a:r>
            <a:r>
              <a:rPr lang="en-US" altLang="ko-KR" dirty="0"/>
              <a:t> returns NULL, and the old block is unchanged.</a:t>
            </a:r>
          </a:p>
          <a:p>
            <a:r>
              <a:rPr lang="en-US" dirty="0">
                <a:solidFill>
                  <a:schemeClr val="dk1"/>
                </a:solidFill>
              </a:rPr>
              <a:t>Properties of </a:t>
            </a:r>
            <a:r>
              <a:rPr lang="en-US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realloc</a:t>
            </a:r>
            <a:r>
              <a:rPr lang="en-US" dirty="0">
                <a:solidFill>
                  <a:schemeClr val="dk1"/>
                </a:solidFill>
              </a:rPr>
              <a:t>:</a:t>
            </a:r>
          </a:p>
          <a:p>
            <a:pPr lvl="1"/>
            <a:r>
              <a:rPr lang="en-US" dirty="0">
                <a:solidFill>
                  <a:schemeClr val="dk1"/>
                </a:solidFill>
              </a:rPr>
              <a:t>When memory expanding, </a:t>
            </a:r>
            <a:r>
              <a:rPr lang="en-US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realloc</a:t>
            </a:r>
            <a:r>
              <a:rPr lang="en-US" dirty="0">
                <a:solidFill>
                  <a:schemeClr val="dk1"/>
                </a:solidFill>
              </a:rPr>
              <a:t> doesn’t initialize the newly-added bytes</a:t>
            </a:r>
          </a:p>
          <a:p>
            <a:pPr lvl="1"/>
            <a:r>
              <a:rPr lang="en-US" dirty="0">
                <a:solidFill>
                  <a:schemeClr val="dk1"/>
                </a:solidFill>
              </a:rPr>
              <a:t>If </a:t>
            </a:r>
            <a:r>
              <a:rPr lang="en-US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ptr</a:t>
            </a: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== NULL</a:t>
            </a:r>
            <a:r>
              <a:rPr lang="en-US" dirty="0">
                <a:solidFill>
                  <a:schemeClr val="dk1"/>
                </a:solidFill>
              </a:rPr>
              <a:t>, it behaves like </a:t>
            </a: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malloc</a:t>
            </a:r>
          </a:p>
          <a:p>
            <a:pPr lvl="1"/>
            <a:r>
              <a:rPr lang="en-US" dirty="0">
                <a:solidFill>
                  <a:schemeClr val="dk1"/>
                </a:solidFill>
              </a:rPr>
              <a:t>If </a:t>
            </a: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size == 0</a:t>
            </a:r>
            <a:r>
              <a:rPr lang="en-US" dirty="0">
                <a:solidFill>
                  <a:schemeClr val="dk1"/>
                </a:solidFill>
              </a:rPr>
              <a:t>, it frees the memory block</a:t>
            </a:r>
            <a:endParaRPr dirty="0"/>
          </a:p>
          <a:p>
            <a:pPr marL="907912" lvl="1" indent="-334896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469828" lvl="1" indent="-292663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2790"/>
              <a:buNone/>
            </a:pPr>
            <a:endParaRPr sz="18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07912" lvl="1" indent="-334896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L="907912" lvl="1" indent="-334896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  <p:sp>
        <p:nvSpPr>
          <p:cNvPr id="266" name="Google Shape;266;p48"/>
          <p:cNvSpPr txBox="1"/>
          <p:nvPr/>
        </p:nvSpPr>
        <p:spPr>
          <a:xfrm>
            <a:off x="649406" y="1020785"/>
            <a:ext cx="5800165" cy="537034"/>
          </a:xfrm>
          <a:prstGeom prst="rect">
            <a:avLst/>
          </a:prstGeom>
          <a:solidFill>
            <a:srgbClr val="FFFF99"/>
          </a:solidFill>
          <a:ln w="12700" cap="flat" cmpd="sng">
            <a:solidFill>
              <a:srgbClr val="7F7F7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52000" tIns="144000" rIns="252000" bIns="144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*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realloc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(void *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ptr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size_t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size);</a:t>
            </a:r>
            <a:endParaRPr sz="1600" b="0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9"/>
          <p:cNvSpPr txBox="1">
            <a:spLocks noGrp="1"/>
          </p:cNvSpPr>
          <p:nvPr>
            <p:ph type="title"/>
          </p:nvPr>
        </p:nvSpPr>
        <p:spPr>
          <a:xfrm>
            <a:off x="445118" y="188913"/>
            <a:ext cx="8230570" cy="53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The </a:t>
            </a:r>
            <a:r>
              <a:rPr lang="en-US" dirty="0" err="1">
                <a:latin typeface="Helvetica Neue" panose="020B0600000101010101" charset="0"/>
                <a:ea typeface="Courier New"/>
                <a:cs typeface="Courier New"/>
                <a:sym typeface="Courier New"/>
              </a:rPr>
              <a:t>realloc</a:t>
            </a:r>
            <a:r>
              <a:rPr lang="en-US" dirty="0"/>
              <a:t> Function</a:t>
            </a:r>
            <a:endParaRPr dirty="0"/>
          </a:p>
        </p:txBody>
      </p:sp>
      <p:sp>
        <p:nvSpPr>
          <p:cNvPr id="272" name="Google Shape;272;p49"/>
          <p:cNvSpPr txBox="1">
            <a:spLocks noGrp="1"/>
          </p:cNvSpPr>
          <p:nvPr>
            <p:ph type="body" idx="1"/>
          </p:nvPr>
        </p:nvSpPr>
        <p:spPr>
          <a:xfrm>
            <a:off x="395536" y="914400"/>
            <a:ext cx="8235190" cy="5221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/>
              <a:t>We expect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realloc</a:t>
            </a:r>
            <a:r>
              <a:rPr lang="en-US" dirty="0"/>
              <a:t> to be reasonably efficient:</a:t>
            </a:r>
          </a:p>
          <a:p>
            <a:pPr lvl="1"/>
            <a:r>
              <a:rPr lang="en-US" dirty="0"/>
              <a:t>When reducing the size,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realloc</a:t>
            </a:r>
            <a:r>
              <a:rPr lang="en-US" dirty="0"/>
              <a:t> should shrink the block “in place”</a:t>
            </a:r>
          </a:p>
          <a:p>
            <a:pPr lvl="1"/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realloc</a:t>
            </a:r>
            <a:r>
              <a:rPr lang="en-US" dirty="0"/>
              <a:t> always attempts to expand a block without moving it</a:t>
            </a:r>
          </a:p>
          <a:p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realloc</a:t>
            </a:r>
            <a:r>
              <a:rPr lang="en-US" dirty="0"/>
              <a:t> could move the memory block</a:t>
            </a:r>
          </a:p>
          <a:p>
            <a:pPr lvl="1"/>
            <a:r>
              <a:rPr lang="en-US" dirty="0"/>
              <a:t>If it can’t enlarge </a:t>
            </a:r>
            <a:r>
              <a:rPr lang="en-US" dirty="0" err="1"/>
              <a:t>ptr</a:t>
            </a:r>
            <a:r>
              <a:rPr lang="en-US" dirty="0"/>
              <a:t> in place, it allocates a new block elsewhere, then copy the contents of the old block into it</a:t>
            </a:r>
          </a:p>
          <a:p>
            <a:pPr lvl="1"/>
            <a:r>
              <a:rPr lang="en-US" dirty="0"/>
              <a:t>In that case, the return pointer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lang="en-US" dirty="0"/>
              <a:t> 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ptr</a:t>
            </a: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1"/>
            <a:r>
              <a:rPr lang="en-US" dirty="0"/>
              <a:t>Make sure to update </a:t>
            </a:r>
            <a:r>
              <a:rPr lang="en-US" dirty="0">
                <a:solidFill>
                  <a:srgbClr val="FF0000"/>
                </a:solidFill>
              </a:rPr>
              <a:t>all pointers </a:t>
            </a:r>
            <a:r>
              <a:rPr lang="en-US" dirty="0"/>
              <a:t>to the memory block in case it has been moved by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realloc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4190.203.System.Programming">
  <a:themeElements>
    <a:clrScheme name="사용자 지정 1">
      <a:dk1>
        <a:srgbClr val="000000"/>
      </a:dk1>
      <a:lt1>
        <a:srgbClr val="FFFFFF"/>
      </a:lt1>
      <a:dk2>
        <a:srgbClr val="0070C0"/>
      </a:dk2>
      <a:lt2>
        <a:srgbClr val="004D86"/>
      </a:lt2>
      <a:accent1>
        <a:srgbClr val="0070C0"/>
      </a:accent1>
      <a:accent2>
        <a:srgbClr val="00B0F0"/>
      </a:accent2>
      <a:accent3>
        <a:srgbClr val="FFFFFF"/>
      </a:accent3>
      <a:accent4>
        <a:srgbClr val="000000"/>
      </a:accent4>
      <a:accent5>
        <a:srgbClr val="9BE5FF"/>
      </a:accent5>
      <a:accent6>
        <a:srgbClr val="A3D8FF"/>
      </a:accent6>
      <a:hlink>
        <a:srgbClr val="002060"/>
      </a:hlink>
      <a:folHlink>
        <a:srgbClr val="000714"/>
      </a:folHlink>
    </a:clrScheme>
    <a:fontScheme name="CSAP Default">
      <a:majorFont>
        <a:latin typeface="Calibri"/>
        <a:ea typeface="굴림"/>
        <a:cs typeface=""/>
      </a:majorFont>
      <a:minorFont>
        <a:latin typeface="Calibri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SAP Default">
      <a:majorFont>
        <a:latin typeface="Calibri"/>
        <a:ea typeface="굴림"/>
        <a:cs typeface=""/>
      </a:majorFont>
      <a:minorFont>
        <a:latin typeface="Calibri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4190.203.System.Programming</Template>
  <TotalTime>6021</TotalTime>
  <Words>4314</Words>
  <Application>Microsoft Office PowerPoint</Application>
  <PresentationFormat>화면 슬라이드 쇼(4:3)</PresentationFormat>
  <Paragraphs>784</Paragraphs>
  <Slides>42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8" baseType="lpstr">
      <vt:lpstr>Helvetica Neue</vt:lpstr>
      <vt:lpstr>Monotype Sorts</vt:lpstr>
      <vt:lpstr>ＭＳ Ｐゴシック</vt:lpstr>
      <vt:lpstr>굴림</vt:lpstr>
      <vt:lpstr>맑은 고딕</vt:lpstr>
      <vt:lpstr>Arial</vt:lpstr>
      <vt:lpstr>Calibri</vt:lpstr>
      <vt:lpstr>Consolas</vt:lpstr>
      <vt:lpstr>Courier New</vt:lpstr>
      <vt:lpstr>Helvetica</vt:lpstr>
      <vt:lpstr>Tahoma</vt:lpstr>
      <vt:lpstr>Times New Roman</vt:lpstr>
      <vt:lpstr>Verdana</vt:lpstr>
      <vt:lpstr>Webdings</vt:lpstr>
      <vt:lpstr>Wingdings</vt:lpstr>
      <vt:lpstr>4190.203.System.Programming</vt:lpstr>
      <vt:lpstr>Memory Abstraction     Dynamic Memory Allocation I</vt:lpstr>
      <vt:lpstr>Announcement</vt:lpstr>
      <vt:lpstr>Dynamic Memory Allocation</vt:lpstr>
      <vt:lpstr>Overview</vt:lpstr>
      <vt:lpstr>Dynamic Memory Allocation in C</vt:lpstr>
      <vt:lpstr>Dynamic Memory Allocation? </vt:lpstr>
      <vt:lpstr>Dynamic Memory Allocation in C</vt:lpstr>
      <vt:lpstr>The realloc Function</vt:lpstr>
      <vt:lpstr>The realloc Function</vt:lpstr>
      <vt:lpstr>Example of Dynamic Memory Allocation in C</vt:lpstr>
      <vt:lpstr>Example of Dynamic Memory Allocation in C</vt:lpstr>
      <vt:lpstr>Example of Dynamic Memory Allocation in C</vt:lpstr>
      <vt:lpstr>Example of Dynamic Memory Allocation in C</vt:lpstr>
      <vt:lpstr>Example of Dynamic Memory Allocation in C</vt:lpstr>
      <vt:lpstr>Example of Dynamic Memory Allocation in C</vt:lpstr>
      <vt:lpstr>malloc() and free() Challenges</vt:lpstr>
      <vt:lpstr>Heap: Dynamic Memory</vt:lpstr>
      <vt:lpstr>Heap: Dynamic Memory</vt:lpstr>
      <vt:lpstr>Heap: Dynamic Memory</vt:lpstr>
      <vt:lpstr>Heap: Dynamic Memory</vt:lpstr>
      <vt:lpstr>Heap: Dynamic Memory</vt:lpstr>
      <vt:lpstr>Heap: Dynamic Memory</vt:lpstr>
      <vt:lpstr>Heap: Dynamic Memory</vt:lpstr>
      <vt:lpstr>Heap: Dynamic Memory</vt:lpstr>
      <vt:lpstr>Heap: Dynamic Memory</vt:lpstr>
      <vt:lpstr>Heap: Dynamic Memory</vt:lpstr>
      <vt:lpstr>The Heap</vt:lpstr>
      <vt:lpstr>Where Is Dynamic Memory Allocated?</vt:lpstr>
      <vt:lpstr>Acquiring Heap Memory</vt:lpstr>
      <vt:lpstr>Using heap memory</vt:lpstr>
      <vt:lpstr>Goals for malloc() and free()</vt:lpstr>
      <vt:lpstr>Keeping track of free blocks</vt:lpstr>
      <vt:lpstr>Need to minimize fragmentation</vt:lpstr>
      <vt:lpstr>Simple “K&amp;R-Like” Approach</vt:lpstr>
      <vt:lpstr>Allocate Memory in Multiples of Base Size</vt:lpstr>
      <vt:lpstr>Linked List of Free Blocks</vt:lpstr>
      <vt:lpstr>“First-Fit” Allocation</vt:lpstr>
      <vt:lpstr>Splitting an Oversized Free Block</vt:lpstr>
      <vt:lpstr>Circular Linked List of Free Blocks</vt:lpstr>
      <vt:lpstr>Maintaining Free Blocks in Order</vt:lpstr>
      <vt:lpstr>Summary</vt:lpstr>
      <vt:lpstr>Summary</vt:lpstr>
    </vt:vector>
  </TitlesOfParts>
  <Manager>Bernhard Egger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M1522.000800 System Programming</dc:title>
  <dc:creator>bernhard</dc:creator>
  <cp:keywords>M1522.000800, System Programming, Fall 2020, Seoul National University</cp:keywords>
  <cp:lastModifiedBy>kyoungsoo</cp:lastModifiedBy>
  <cp:revision>264</cp:revision>
  <cp:lastPrinted>2011-11-15T11:06:53Z</cp:lastPrinted>
  <dcterms:created xsi:type="dcterms:W3CDTF">2012-03-04T01:38:51Z</dcterms:created>
  <dcterms:modified xsi:type="dcterms:W3CDTF">2025-03-30T15:14:37Z</dcterms:modified>
</cp:coreProperties>
</file>