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5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6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7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8.xml" ContentType="application/vnd.openxmlformats-officedocument.presentationml.notesSlid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9.xml" ContentType="application/vnd.openxmlformats-officedocument.presentationml.notesSlid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notesSlides/notesSlide10.xml" ContentType="application/vnd.openxmlformats-officedocument.presentationml.notesSlide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notesSlides/notesSlide11.xml" ContentType="application/vnd.openxmlformats-officedocument.presentationml.notesSlide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notesSlides/notesSlide12.xml" ContentType="application/vnd.openxmlformats-officedocument.presentationml.notesSlide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notesSlides/notesSlide13.xml" ContentType="application/vnd.openxmlformats-officedocument.presentationml.notesSlide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notesSlides/notesSlide14.xml" ContentType="application/vnd.openxmlformats-officedocument.presentationml.notesSlide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notesSlides/notesSlide15.xml" ContentType="application/vnd.openxmlformats-officedocument.presentationml.notesSlide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notesSlides/notesSlide16.xml" ContentType="application/vnd.openxmlformats-officedocument.presentationml.notesSlide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notesSlides/notesSlide17.xml" ContentType="application/vnd.openxmlformats-officedocument.presentationml.notesSlide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notesSlides/notesSlide18.xml" ContentType="application/vnd.openxmlformats-officedocument.presentationml.notesSlide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notesSlides/notesSlide19.xml" ContentType="application/vnd.openxmlformats-officedocument.presentationml.notesSlide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notesSlides/notesSlide20.xml" ContentType="application/vnd.openxmlformats-officedocument.presentationml.notesSlide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notesSlides/notesSlide21.xml" ContentType="application/vnd.openxmlformats-officedocument.presentationml.notesSlide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notesSlides/notesSlide22.xml" ContentType="application/vnd.openxmlformats-officedocument.presentationml.notesSlide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notesSlides/notesSlide23.xml" ContentType="application/vnd.openxmlformats-officedocument.presentationml.notesSlide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notesSlides/notesSlide24.xml" ContentType="application/vnd.openxmlformats-officedocument.presentationml.notesSlide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notesSlides/notesSlide25.xml" ContentType="application/vnd.openxmlformats-officedocument.presentationml.notesSlide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notesSlides/notesSlide26.xml" ContentType="application/vnd.openxmlformats-officedocument.presentationml.notesSlide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51"/>
  </p:notesMasterIdLst>
  <p:handoutMasterIdLst>
    <p:handoutMasterId r:id="rId52"/>
  </p:handoutMasterIdLst>
  <p:sldIdLst>
    <p:sldId id="256" r:id="rId2"/>
    <p:sldId id="257" r:id="rId3"/>
    <p:sldId id="316" r:id="rId4"/>
    <p:sldId id="317" r:id="rId5"/>
    <p:sldId id="314" r:id="rId6"/>
    <p:sldId id="343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40" r:id="rId30"/>
    <p:sldId id="341" r:id="rId31"/>
    <p:sldId id="342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290" r:id="rId47"/>
    <p:sldId id="293" r:id="rId48"/>
    <p:sldId id="294" r:id="rId49"/>
    <p:sldId id="295" r:id="rId50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Verdana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Verdana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Verdana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Verdan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6">
          <p15:clr>
            <a:srgbClr val="A4A3A4"/>
          </p15:clr>
        </p15:guide>
        <p15:guide id="2" pos="5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9E7"/>
    <a:srgbClr val="C1FFDD"/>
    <a:srgbClr val="FFFF99"/>
    <a:srgbClr val="EFBFBF"/>
    <a:srgbClr val="FCF0D8"/>
    <a:srgbClr val="BDFFBD"/>
    <a:srgbClr val="E5FFF1"/>
    <a:srgbClr val="FF0000"/>
    <a:srgbClr val="BDEBFF"/>
    <a:srgbClr val="75A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6" autoAdjust="0"/>
    <p:restoredTop sz="90857" autoAdjust="0"/>
  </p:normalViewPr>
  <p:slideViewPr>
    <p:cSldViewPr snapToGrid="0">
      <p:cViewPr varScale="1">
        <p:scale>
          <a:sx n="125" d="100"/>
          <a:sy n="125" d="100"/>
        </p:scale>
        <p:origin x="1272" y="80"/>
      </p:cViewPr>
      <p:guideLst>
        <p:guide orient="horz" pos="806"/>
        <p:guide pos="5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30" d="100"/>
          <a:sy n="130" d="100"/>
        </p:scale>
        <p:origin x="6235" y="221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-1" y="2"/>
            <a:ext cx="7099300" cy="302759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l">
              <a:defRPr sz="1200"/>
            </a:lvl1pPr>
          </a:lstStyle>
          <a:p>
            <a:r>
              <a:rPr lang="en-US" altLang="ko-KR" dirty="0">
                <a:latin typeface="+mn-lt"/>
                <a:cs typeface="Helvetica" panose="020B0604020202020204" pitchFamily="34" charset="0"/>
              </a:rPr>
              <a:t>M1522.000800 System Programming				                        Fall 2023</a:t>
            </a:r>
            <a:endParaRPr lang="ko-KR" altLang="en-US" dirty="0">
              <a:latin typeface="+mn-lt"/>
              <a:cs typeface="Helvetica" panose="020B0604020202020204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0506" y="9916356"/>
            <a:ext cx="3077137" cy="316612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r">
              <a:defRPr sz="1200"/>
            </a:lvl1pPr>
          </a:lstStyle>
          <a:p>
            <a:fld id="{E0BE021E-39A0-4814-B36A-67EEA3EA55C2}" type="slidenum">
              <a:rPr lang="ko-KR" altLang="en-US" smtClean="0">
                <a:latin typeface="+mn-lt"/>
                <a:cs typeface="Helvetica" panose="020B0604020202020204" pitchFamily="34" charset="0"/>
              </a:rPr>
              <a:pPr/>
              <a:t>‹#›</a:t>
            </a:fld>
            <a:endParaRPr lang="ko-KR" altLang="en-US" dirty="0">
              <a:latin typeface="+mn-lt"/>
              <a:cs typeface="Helvetica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16357"/>
            <a:ext cx="1937232" cy="31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970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ko-KR" altLang="ko-KR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506" y="1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ko-KR" altLang="ko-KR" dirty="0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599" y="4862265"/>
            <a:ext cx="5680103" cy="460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238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ko-KR" altLang="ko-KR" dirty="0"/>
          </a:p>
        </p:txBody>
      </p:sp>
      <p:sp>
        <p:nvSpPr>
          <p:cNvPr id="112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506" y="9721238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  <a:ea typeface="굴림" charset="-127"/>
              </a:defRPr>
            </a:lvl1pPr>
          </a:lstStyle>
          <a:p>
            <a:pPr>
              <a:defRPr/>
            </a:pPr>
            <a:fld id="{ADE366E9-530F-4854-ABD9-8C5406C2A081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84699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527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CBE3C1E8-BF20-46FA-B0F6-86BFAE6D50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EE23F74-D356-40E6-BB2B-05BF742C837B}" type="slidenum">
              <a:rPr lang="en-US" altLang="ko-KR" sz="1400"/>
              <a:pPr>
                <a:spcBef>
                  <a:spcPct val="0"/>
                </a:spcBef>
              </a:pPr>
              <a:t>13</a:t>
            </a:fld>
            <a:endParaRPr lang="en-US" altLang="ko-KR" sz="14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66EB9124-F121-48A2-8312-8615951B30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3DE30034-1293-4B4B-8FA1-13931F5434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F2AC4710-AE6C-4030-8531-F826189AC6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20CDAF4-57C8-4430-8889-2AE93B730BC7}" type="slidenum">
              <a:rPr lang="en-US" altLang="ko-KR" sz="1400"/>
              <a:pPr>
                <a:spcBef>
                  <a:spcPct val="0"/>
                </a:spcBef>
              </a:pPr>
              <a:t>14</a:t>
            </a:fld>
            <a:endParaRPr lang="en-US" altLang="ko-KR" sz="14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0AD9448C-7730-4EFB-9EBE-7350D5FEAD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22129955-1BB3-4A14-BA87-A0B40EA9E2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52ECFB94-0BB0-4CCE-B3AA-8678B6BE2C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EE8D730-9F80-4647-AAA6-43E19855E3B0}" type="slidenum">
              <a:rPr lang="en-US" altLang="ko-KR" sz="1400"/>
              <a:pPr>
                <a:spcBef>
                  <a:spcPct val="0"/>
                </a:spcBef>
              </a:pPr>
              <a:t>15</a:t>
            </a:fld>
            <a:endParaRPr lang="en-US" altLang="ko-KR" sz="14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1388F670-4BA0-449F-BF1D-982079D583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1A553CDB-236C-4C9C-BF78-B916932152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8BF4410E-341D-442C-8D27-F6105B6DD5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4AE99C8-1C41-4B2E-9590-F7E40C99FB30}" type="slidenum">
              <a:rPr lang="en-US" altLang="ko-KR" sz="1400"/>
              <a:pPr>
                <a:spcBef>
                  <a:spcPct val="0"/>
                </a:spcBef>
              </a:pPr>
              <a:t>16</a:t>
            </a:fld>
            <a:endParaRPr lang="en-US" altLang="ko-KR" sz="14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DD88369C-7433-4F35-943A-21288218D8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ED168AB5-B5BC-451A-A71E-5CB55882C5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E785A256-5B88-43B8-A1E4-E302AE7D66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36E31D9-6633-4783-8CB3-233BF766BB94}" type="slidenum">
              <a:rPr lang="en-US" altLang="ko-KR" sz="1400"/>
              <a:pPr>
                <a:spcBef>
                  <a:spcPct val="0"/>
                </a:spcBef>
              </a:pPr>
              <a:t>17</a:t>
            </a:fld>
            <a:endParaRPr lang="en-US" altLang="ko-KR" sz="14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4A647F54-0B0B-45B0-985C-008DA48501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67910DFE-1AA0-40E9-98B2-DCA46A6D75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5DAECAA8-7BE3-4B76-A4A6-60CAA152F8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DE9255E-7710-4839-9F86-F6FE985BD0DA}" type="slidenum">
              <a:rPr lang="en-US" altLang="ko-KR" sz="1400"/>
              <a:pPr>
                <a:spcBef>
                  <a:spcPct val="0"/>
                </a:spcBef>
              </a:pPr>
              <a:t>18</a:t>
            </a:fld>
            <a:endParaRPr lang="en-US" altLang="ko-KR" sz="14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CF48CC76-F9BE-434E-AA4C-EE256CD7A6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B9D0AD09-0BCC-4416-ADF8-2975D25098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42165F3D-EBED-483B-BC11-203BD23537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AB7A4B7-9B3E-4110-9A7A-472ACE1609CC}" type="slidenum">
              <a:rPr lang="en-US" altLang="ko-KR" sz="1400"/>
              <a:pPr>
                <a:spcBef>
                  <a:spcPct val="0"/>
                </a:spcBef>
              </a:pPr>
              <a:t>19</a:t>
            </a:fld>
            <a:endParaRPr lang="en-US" altLang="ko-KR" sz="14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C23A460B-7FDA-4D15-BE25-1973B65703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28DB93BE-C7AF-4E64-9EBC-D5B762F12D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D8D33F92-CD14-4E37-97CD-DA2C7E6A78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DA268D3-B021-441D-A253-9F2C0A89DA97}" type="slidenum">
              <a:rPr lang="en-US" altLang="ko-KR" sz="1400"/>
              <a:pPr>
                <a:spcBef>
                  <a:spcPct val="0"/>
                </a:spcBef>
              </a:pPr>
              <a:t>20</a:t>
            </a:fld>
            <a:endParaRPr lang="en-US" altLang="ko-KR" sz="14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B5DC89D0-B3E1-4CE0-8023-3BC84AB50B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45F1CC69-B44A-45EF-9F4B-4086BB950F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B06C2911-6FF7-484F-A5F3-5C57EB6BC3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4898354-0AC4-48E3-9402-AE723AE46B69}" type="slidenum">
              <a:rPr lang="en-US" altLang="ko-KR" sz="1400"/>
              <a:pPr>
                <a:spcBef>
                  <a:spcPct val="0"/>
                </a:spcBef>
              </a:pPr>
              <a:t>22</a:t>
            </a:fld>
            <a:endParaRPr lang="en-US" altLang="ko-KR" sz="14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334DAC7-7D39-4EC5-9C1B-332A18F689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7D8F7F3E-5D04-4F61-BA4D-A788C21C9B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8E88737C-10CF-48CA-A34C-F0CCB3CC8B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8B8FAAF-614B-4383-9850-6503F559BC8C}" type="slidenum">
              <a:rPr lang="en-US" altLang="ko-KR" sz="1400"/>
              <a:pPr>
                <a:spcBef>
                  <a:spcPct val="0"/>
                </a:spcBef>
              </a:pPr>
              <a:t>23</a:t>
            </a:fld>
            <a:endParaRPr lang="en-US" altLang="ko-KR" sz="14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2BD67FA0-99A3-43FD-8950-89C2AD6CB4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B53810E2-1BF7-4679-A92E-E8203EAD3E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A9778E03-0A52-44FE-B602-35D658F24B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566CFCD-67B7-405D-8BE1-7521122FECB5}" type="slidenum">
              <a:rPr lang="en-US" altLang="ko-KR" sz="1400"/>
              <a:pPr>
                <a:spcBef>
                  <a:spcPct val="0"/>
                </a:spcBef>
              </a:pPr>
              <a:t>4</a:t>
            </a:fld>
            <a:endParaRPr lang="en-US" altLang="ko-KR" sz="14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303CD6D6-7A7D-4029-B246-48F1C7BAD4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D4005974-549B-47E3-87C3-701876D8E2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1CCE0EED-0F9A-4066-AB32-3F90852B19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95AE22F-010E-4E68-B27C-6996AF83EB77}" type="slidenum">
              <a:rPr lang="en-US" altLang="ko-KR" sz="1400"/>
              <a:pPr>
                <a:spcBef>
                  <a:spcPct val="0"/>
                </a:spcBef>
              </a:pPr>
              <a:t>24</a:t>
            </a:fld>
            <a:endParaRPr lang="en-US" altLang="ko-KR" sz="14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BA8BD327-4431-4A97-9569-7F08281CFD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2C27BDA2-D406-4A8D-B150-D99A62745E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04B50B07-DF70-4DE8-8494-8C752ECF80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2DEB324-E4A8-488C-90F0-DB13F5E0ADE9}" type="slidenum">
              <a:rPr lang="en-US" altLang="ko-KR" sz="1400"/>
              <a:pPr>
                <a:spcBef>
                  <a:spcPct val="0"/>
                </a:spcBef>
              </a:pPr>
              <a:t>25</a:t>
            </a:fld>
            <a:endParaRPr lang="en-US" altLang="ko-KR" sz="14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2A54F1B1-7217-4ABD-9E0C-256C47CB12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1DF4E0AD-E609-4F3C-AAEA-D36916A66F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7F0BCB11-A45A-403B-8975-D8D3DFCA28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21B94D4-AF6D-4D31-8218-7B15FF4BD5C2}" type="slidenum">
              <a:rPr lang="en-US" altLang="ko-KR" sz="1400"/>
              <a:pPr>
                <a:spcBef>
                  <a:spcPct val="0"/>
                </a:spcBef>
              </a:pPr>
              <a:t>26</a:t>
            </a:fld>
            <a:endParaRPr lang="en-US" altLang="ko-KR" sz="140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22690E53-60EF-49FF-9522-78A3A9E1B7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B30CDBE8-1DBE-4F6F-8C33-C9FED54166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B43F76C4-3DFC-47AB-B838-273C8C34B5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0FD8BBB-DF55-46AD-B7E1-F752658B69E9}" type="slidenum">
              <a:rPr lang="en-US" altLang="ko-KR" sz="1400"/>
              <a:pPr>
                <a:spcBef>
                  <a:spcPct val="0"/>
                </a:spcBef>
              </a:pPr>
              <a:t>27</a:t>
            </a:fld>
            <a:endParaRPr lang="en-US" altLang="ko-KR" sz="14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142B9797-3C8B-4DEA-9494-8529714CCE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D094C7D0-FBEB-4D2C-ADE3-F715F882D6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51F3ACA4-B191-4796-81AD-39E83F9CD9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46022A4-2D1A-4E44-8959-DA86BD65DF9C}" type="slidenum">
              <a:rPr lang="en-US" altLang="ko-KR" sz="1400"/>
              <a:pPr>
                <a:spcBef>
                  <a:spcPct val="0"/>
                </a:spcBef>
              </a:pPr>
              <a:t>28</a:t>
            </a:fld>
            <a:endParaRPr lang="en-US" altLang="ko-KR" sz="140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9EA6492B-0033-4578-A8E4-3A12B8F04D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000785DD-7C99-4136-9C98-D3A6E2614D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49E330DF-9346-4649-B2C0-AAA5D32347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33CE43A-E873-48C0-85A8-A56E226B493A}" type="slidenum">
              <a:rPr lang="en-US" altLang="ko-KR" sz="1400"/>
              <a:pPr>
                <a:spcBef>
                  <a:spcPct val="0"/>
                </a:spcBef>
              </a:pPr>
              <a:t>29</a:t>
            </a:fld>
            <a:endParaRPr lang="en-US" altLang="ko-KR" sz="140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EFB6BA0C-FC0D-432F-AD73-F906DC0D58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DEF6EE17-5F54-4C4D-8C09-1B631C9E70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0B0759CC-990D-4C81-BECF-1045164365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DF828F7-F656-4440-A8A5-DDC7251A6773}" type="slidenum">
              <a:rPr lang="en-US" altLang="ko-KR" sz="1400"/>
              <a:pPr>
                <a:spcBef>
                  <a:spcPct val="0"/>
                </a:spcBef>
              </a:pPr>
              <a:t>30</a:t>
            </a:fld>
            <a:endParaRPr lang="en-US" altLang="ko-KR" sz="140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01EFEEF0-D4C9-49F8-8A93-55389DE759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6E037B4F-783C-4627-9BA2-6AA389666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05400AA9-0656-4AA7-AB17-B8A2ABD2D2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D913071-1F96-4306-B351-7AA024AD4FB9}" type="slidenum">
              <a:rPr lang="en-US" altLang="ko-KR" sz="1400"/>
              <a:pPr>
                <a:spcBef>
                  <a:spcPct val="0"/>
                </a:spcBef>
              </a:pPr>
              <a:t>31</a:t>
            </a:fld>
            <a:endParaRPr lang="en-US" altLang="ko-KR" sz="1400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CA1A006F-E5B8-42F0-8D36-C74075C3CD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BE06B801-B926-4224-9114-A3ECD6760D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1093376" y="746233"/>
            <a:ext cx="4612486" cy="368951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7503" y="4692268"/>
            <a:ext cx="4982671" cy="444407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368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1093376" y="746233"/>
            <a:ext cx="4612486" cy="368951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96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7503" y="4692268"/>
            <a:ext cx="4982671" cy="444407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ko-KR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scanf</a:t>
            </a:r>
            <a:r>
              <a:rPr lang="en-GB" altLang="ko-KR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(“%d”, </a:t>
            </a:r>
            <a:r>
              <a:rPr lang="en-GB" altLang="ko-KR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val</a:t>
            </a:r>
            <a:r>
              <a:rPr lang="en-GB" altLang="ko-KR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);</a:t>
            </a:r>
          </a:p>
          <a:p>
            <a:endParaRPr lang="en-US" dirty="0"/>
          </a:p>
          <a:p>
            <a:r>
              <a:rPr lang="en-US" dirty="0"/>
              <a:t>should be</a:t>
            </a:r>
          </a:p>
          <a:p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ko-KR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scanf</a:t>
            </a:r>
            <a:r>
              <a:rPr lang="en-GB" altLang="ko-KR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(“%d”, </a:t>
            </a:r>
            <a:r>
              <a:rPr lang="en-GB" altLang="ko-KR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&amp;</a:t>
            </a:r>
            <a:r>
              <a:rPr lang="en-GB" altLang="ko-KR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val</a:t>
            </a:r>
            <a:r>
              <a:rPr lang="en-GB" altLang="ko-KR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681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9124BC28-FD1E-4950-8DCD-7EFD4B0D3A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43E699D-0F66-4470-9E6C-9211292941D5}" type="slidenum">
              <a:rPr lang="en-US" altLang="ko-KR" sz="1400"/>
              <a:pPr>
                <a:spcBef>
                  <a:spcPct val="0"/>
                </a:spcBef>
              </a:pPr>
              <a:t>5</a:t>
            </a:fld>
            <a:endParaRPr lang="en-US" altLang="ko-KR" sz="14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0577643F-ABEA-41B9-BAC8-A6AC9EA9D0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EF8122CE-C1AF-450A-B3B6-2FA514C54B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1093376" y="746233"/>
            <a:ext cx="4612486" cy="368951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06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7503" y="4692268"/>
            <a:ext cx="4982671" cy="444407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y[</a:t>
            </a:r>
            <a:r>
              <a:rPr lang="en-US" dirty="0" err="1"/>
              <a:t>i</a:t>
            </a:r>
            <a:r>
              <a:rPr lang="en-US" dirty="0"/>
              <a:t>] must be initialized to 0 before the j-loop</a:t>
            </a:r>
          </a:p>
        </p:txBody>
      </p:sp>
    </p:spTree>
    <p:extLst>
      <p:ext uri="{BB962C8B-B14F-4D97-AF65-F5344CB8AC3E}">
        <p14:creationId xmlns:p14="http://schemas.microsoft.com/office/powerpoint/2010/main" val="31608558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1093376" y="746233"/>
            <a:ext cx="4612486" cy="368951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6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7503" y="4692268"/>
            <a:ext cx="4982671" cy="444407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ko-KR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p = </a:t>
            </a:r>
            <a:r>
              <a:rPr lang="en-GB" altLang="ko-KR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malloc</a:t>
            </a:r>
            <a:r>
              <a:rPr lang="en-GB" altLang="ko-KR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(N*</a:t>
            </a:r>
            <a:r>
              <a:rPr lang="en-GB" altLang="ko-KR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sizeof</a:t>
            </a:r>
            <a:r>
              <a:rPr lang="en-GB" altLang="ko-KR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</a:t>
            </a:r>
            <a:r>
              <a:rPr lang="en-GB" altLang="ko-KR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GB" altLang="ko-KR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));</a:t>
            </a:r>
          </a:p>
          <a:p>
            <a:endParaRPr lang="en-US" dirty="0"/>
          </a:p>
          <a:p>
            <a:r>
              <a:rPr lang="en-US" dirty="0"/>
              <a:t>should be</a:t>
            </a:r>
          </a:p>
          <a:p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ko-KR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p = </a:t>
            </a:r>
            <a:r>
              <a:rPr lang="en-GB" altLang="ko-KR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malloc</a:t>
            </a:r>
            <a:r>
              <a:rPr lang="en-GB" altLang="ko-KR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(N*</a:t>
            </a:r>
            <a:r>
              <a:rPr lang="en-GB" altLang="ko-KR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sizeof</a:t>
            </a:r>
            <a:r>
              <a:rPr lang="en-GB" altLang="ko-KR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</a:t>
            </a:r>
            <a:r>
              <a:rPr lang="en-GB" altLang="ko-KR" b="1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GB" altLang="ko-KR" b="1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*</a:t>
            </a:r>
            <a:r>
              <a:rPr lang="en-GB" altLang="ko-KR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));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9299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1093376" y="746233"/>
            <a:ext cx="4612486" cy="368951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37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7503" y="4692268"/>
            <a:ext cx="4982671" cy="444407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151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1093376" y="746233"/>
            <a:ext cx="4612486" cy="368951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7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7503" y="4692268"/>
            <a:ext cx="4982671" cy="444407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GB" altLang="ko-KR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p += </a:t>
            </a:r>
            <a:r>
              <a:rPr lang="en-GB" altLang="ko-KR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sizeof</a:t>
            </a:r>
            <a:r>
              <a:rPr lang="en-GB" altLang="ko-KR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</a:t>
            </a:r>
            <a:r>
              <a:rPr lang="en-GB" altLang="ko-KR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GB" altLang="ko-KR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);</a:t>
            </a:r>
          </a:p>
          <a:p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should be</a:t>
            </a:r>
          </a:p>
          <a:p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altLang="ko-KR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p++;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</a:p>
          <a:p>
            <a:r>
              <a:rPr lang="en-GB" altLang="ko-KR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p += 1;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4537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1093376" y="746233"/>
            <a:ext cx="4612486" cy="368951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49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7503" y="4692268"/>
            <a:ext cx="4982671" cy="444407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GB" altLang="ko-KR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*size--;</a:t>
            </a:r>
            <a:br>
              <a:rPr lang="en-GB" altLang="ko-KR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endParaRPr lang="en-GB" altLang="ko-KR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should be</a:t>
            </a:r>
          </a:p>
          <a:p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altLang="ko-KR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(*size)--;</a:t>
            </a:r>
            <a:br>
              <a:rPr lang="en-GB" altLang="ko-KR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6696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1093376" y="746233"/>
            <a:ext cx="4612486" cy="368951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7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7503" y="4692268"/>
            <a:ext cx="4982671" cy="444407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303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1093376" y="746233"/>
            <a:ext cx="4612486" cy="368951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8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7503" y="4692268"/>
            <a:ext cx="4982671" cy="444407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341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1093376" y="746233"/>
            <a:ext cx="4612486" cy="368951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78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7503" y="4692268"/>
            <a:ext cx="4982671" cy="444407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596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1093376" y="746233"/>
            <a:ext cx="4612486" cy="368951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88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7503" y="4692268"/>
            <a:ext cx="4982671" cy="444407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3916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1093376" y="746233"/>
            <a:ext cx="4612486" cy="368951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98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7503" y="4692268"/>
            <a:ext cx="4982671" cy="444407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81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10F60C4E-7D41-4F7E-88DD-1386BE02026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BC79F24E-3C45-4F84-9C43-56CCEC5DF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BDD08407-5118-4E46-8220-CEDF920997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66A9681-5EA9-4BE9-8855-7AD45422A789}" type="slidenum">
              <a:rPr lang="en-US" altLang="ko-KR" sz="1400"/>
              <a:pPr>
                <a:spcBef>
                  <a:spcPct val="0"/>
                </a:spcBef>
              </a:pPr>
              <a:t>7</a:t>
            </a:fld>
            <a:endParaRPr lang="en-US" altLang="ko-KR" sz="140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ext Box 1"/>
          <p:cNvSpPr txBox="1">
            <a:spLocks noChangeArrowheads="1"/>
          </p:cNvSpPr>
          <p:nvPr/>
        </p:nvSpPr>
        <p:spPr bwMode="auto">
          <a:xfrm>
            <a:off x="1093376" y="746233"/>
            <a:ext cx="4612486" cy="368951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08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7503" y="4692268"/>
            <a:ext cx="4982671" cy="444407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644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098063" y="746233"/>
            <a:ext cx="4612485" cy="368951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7503" y="4692268"/>
            <a:ext cx="4982671" cy="444407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6978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098063" y="746233"/>
            <a:ext cx="4612485" cy="368951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7503" y="4692268"/>
            <a:ext cx="4982671" cy="444407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6075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1098063" y="746233"/>
            <a:ext cx="4612485" cy="368951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4631" tIns="47316" rIns="94631" bIns="47316" anchor="ctr"/>
          <a:lstStyle/>
          <a:p>
            <a:endParaRPr lang="en-US"/>
          </a:p>
        </p:txBody>
      </p:sp>
      <p:sp>
        <p:nvSpPr>
          <p:cNvPr id="593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07503" y="4692268"/>
            <a:ext cx="4982671" cy="4444079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46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8A2756E6-2907-4C85-8550-5D3023D14A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CD36C55-D4C4-4D1F-BA68-8CF140CE90CD}" type="slidenum">
              <a:rPr lang="en-US" altLang="ko-KR" sz="1400"/>
              <a:pPr>
                <a:spcBef>
                  <a:spcPct val="0"/>
                </a:spcBef>
              </a:pPr>
              <a:t>8</a:t>
            </a:fld>
            <a:endParaRPr lang="en-US" altLang="ko-KR" sz="14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B736DBAC-8066-49D6-84C2-D6FB1EAAE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2928814C-F81A-40ED-B8BC-107646BEAB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CAC9852F-58E3-4CF2-952E-6D3F4E3051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38907AB-C16A-432F-83A2-931076D6B3B4}" type="slidenum">
              <a:rPr lang="en-US" altLang="ko-KR" sz="1400"/>
              <a:pPr>
                <a:spcBef>
                  <a:spcPct val="0"/>
                </a:spcBef>
              </a:pPr>
              <a:t>9</a:t>
            </a:fld>
            <a:endParaRPr lang="en-US" altLang="ko-KR" sz="14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FE087255-B64C-48DF-8903-597C5D4CE0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67644CC4-48C2-46FB-A53B-50FBA0E28A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8F936DCB-AA0B-4F2A-94B8-7F02F0F234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4F2C13B-7B34-41E8-9D19-710D0D653BD7}" type="slidenum">
              <a:rPr lang="en-US" altLang="ko-KR" sz="1400"/>
              <a:pPr>
                <a:spcBef>
                  <a:spcPct val="0"/>
                </a:spcBef>
              </a:pPr>
              <a:t>10</a:t>
            </a:fld>
            <a:endParaRPr lang="en-US" altLang="ko-KR" sz="14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C0ADAC1D-5463-456A-B669-AC824083ED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E941A300-D183-41D1-B04A-CA3B3A462B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CEADCEB6-D5C2-450F-8BBB-1609652659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81D68D2-CC11-4CB5-889C-B929D5E3DEAE}" type="slidenum">
              <a:rPr lang="en-US" altLang="ko-KR" sz="1400"/>
              <a:pPr>
                <a:spcBef>
                  <a:spcPct val="0"/>
                </a:spcBef>
              </a:pPr>
              <a:t>11</a:t>
            </a:fld>
            <a:endParaRPr lang="en-US" altLang="ko-KR" sz="14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F5B78BAA-B668-40BB-A9E8-11A08955AC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08178A31-D738-4516-A4B9-855A69F00D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12D23A56-EAEC-48E5-8BBB-64AF3FE071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683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683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88DD433-DF54-411D-9DB9-B14CF890DC7C}" type="slidenum">
              <a:rPr lang="en-US" altLang="ko-KR" sz="1400"/>
              <a:pPr>
                <a:spcBef>
                  <a:spcPct val="0"/>
                </a:spcBef>
              </a:pPr>
              <a:t>12</a:t>
            </a:fld>
            <a:endParaRPr lang="en-US" altLang="ko-KR" sz="14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F92254B0-C83B-411A-A181-5EBFAEB9C4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99D65F55-01AF-45F3-805F-1E18332325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051563"/>
            <a:ext cx="8458200" cy="2775857"/>
          </a:xfrm>
        </p:spPr>
        <p:txBody>
          <a:bodyPr/>
          <a:lstStyle>
            <a:lvl1pPr algn="ctr">
              <a:defRPr sz="4300">
                <a:latin typeface="+mn-lt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Box 11"/>
          <p:cNvSpPr txBox="1">
            <a:spLocks noChangeArrowheads="1"/>
          </p:cNvSpPr>
          <p:nvPr userDrawn="1"/>
        </p:nvSpPr>
        <p:spPr bwMode="auto">
          <a:xfrm>
            <a:off x="3149995" y="6532562"/>
            <a:ext cx="2844048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ko-KR" sz="1000" b="1" baseline="0" dirty="0">
                <a:solidFill>
                  <a:srgbClr val="006699"/>
                </a:solidFill>
                <a:latin typeface="+mn-lt"/>
              </a:rPr>
              <a:t>M1522.000800 System Programming, Spring 2025</a:t>
            </a:r>
            <a:endParaRPr lang="en-US" altLang="ko-KR" sz="1000" b="1" dirty="0">
              <a:solidFill>
                <a:srgbClr val="006699"/>
              </a:solidFill>
              <a:latin typeface="+mn-lt"/>
            </a:endParaRPr>
          </a:p>
        </p:txBody>
      </p:sp>
      <p:grpSp>
        <p:nvGrpSpPr>
          <p:cNvPr id="4" name="Group 3"/>
          <p:cNvGrpSpPr>
            <a:grpSpLocks/>
          </p:cNvGrpSpPr>
          <p:nvPr userDrawn="1"/>
        </p:nvGrpSpPr>
        <p:grpSpPr bwMode="auto">
          <a:xfrm>
            <a:off x="266700" y="4005743"/>
            <a:ext cx="8610600" cy="179388"/>
            <a:chOff x="125" y="1865"/>
            <a:chExt cx="5424" cy="113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13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ko-KR" dirty="0">
                <a:ea typeface="굴림" charset="-127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13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ko-KR" dirty="0">
                <a:ea typeface="굴림" charset="-127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13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ko-KR" dirty="0">
                <a:ea typeface="굴림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5416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94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40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5">
                  <a:lumMod val="50000"/>
                </a:schemeClr>
              </a:buClr>
              <a:defRPr sz="2000"/>
            </a:lvl1pPr>
            <a:lvl2pPr>
              <a:buClr>
                <a:schemeClr val="bg2"/>
              </a:buClr>
              <a:defRPr sz="2000"/>
            </a:lvl2pPr>
            <a:lvl3pPr>
              <a:buClr>
                <a:schemeClr val="accent5">
                  <a:lumMod val="75000"/>
                </a:schemeClr>
              </a:buClr>
              <a:defRPr sz="2000"/>
            </a:lvl3pPr>
            <a:lvl4pPr>
              <a:defRPr sz="2000"/>
            </a:lvl4pPr>
            <a:lvl5pPr marL="1771650" indent="-228600">
              <a:buClr>
                <a:schemeClr val="tx1"/>
              </a:buClr>
              <a:buFont typeface="Helvetica" pitchFamily="34" charset="0"/>
              <a:buChar char="−"/>
              <a:defRPr sz="2000"/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70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wrap="square" anchor="t"/>
          <a:lstStyle>
            <a:lvl1pPr algn="l">
              <a:defRPr sz="4000" b="1" cap="none" baseline="0">
                <a:latin typeface="+mn-lt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955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18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18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760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38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7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0276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9087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0027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0000" y="288000"/>
            <a:ext cx="8820318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0000" y="1260000"/>
            <a:ext cx="8820000" cy="52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5715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lang="ko-KR" altLang="ko-KR" sz="2400" dirty="0">
              <a:latin typeface="Times New Roman" charset="0"/>
              <a:ea typeface="굴림" charset="-127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2286000"/>
            <a:ext cx="57150" cy="22860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lang="ko-KR" altLang="ko-KR" sz="2400" dirty="0">
              <a:latin typeface="Times New Roman" charset="0"/>
              <a:ea typeface="굴림" charset="-127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4572000"/>
            <a:ext cx="5715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lang="ko-KR" altLang="ko-KR" sz="2400" dirty="0">
              <a:latin typeface="Times New Roman" charset="0"/>
              <a:ea typeface="굴림" charset="-127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4409135" y="6549250"/>
            <a:ext cx="32573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4BC02FA7-EE0C-4C52-8B97-3D9960760D62}" type="slidenum">
              <a:rPr lang="en-US" altLang="ko-KR" sz="900" b="1" smtClean="0">
                <a:solidFill>
                  <a:srgbClr val="006699"/>
                </a:solidFill>
                <a:latin typeface="+mn-lt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ko-KR" sz="900" b="1" dirty="0">
              <a:solidFill>
                <a:srgbClr val="006699"/>
              </a:solidFill>
              <a:latin typeface="+mn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67" y="6511141"/>
            <a:ext cx="1854926" cy="307051"/>
          </a:xfrm>
          <a:prstGeom prst="rect">
            <a:avLst/>
          </a:prstGeom>
        </p:spPr>
      </p:pic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180000" y="6549250"/>
            <a:ext cx="2487911" cy="230832"/>
          </a:xfrm>
          <a:prstGeom prst="rect">
            <a:avLst/>
          </a:prstGeom>
          <a:noFill/>
          <a:ln>
            <a:noFill/>
          </a:ln>
        </p:spPr>
        <p:txBody>
          <a:bodyPr wrap="none" lIns="54000" rIns="54000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ko-KR" sz="900" b="1" dirty="0">
                <a:solidFill>
                  <a:srgbClr val="006699"/>
                </a:solidFill>
                <a:latin typeface="+mn-lt"/>
              </a:rPr>
              <a:t>M1522.000800 System Programming</a:t>
            </a:r>
            <a:r>
              <a:rPr lang="en-US" altLang="ko-KR" sz="900" b="1">
                <a:solidFill>
                  <a:srgbClr val="006699"/>
                </a:solidFill>
                <a:latin typeface="+mn-lt"/>
              </a:rPr>
              <a:t>, Spring 2025</a:t>
            </a:r>
            <a:endParaRPr lang="en-US" altLang="ko-KR" sz="900" b="1" dirty="0">
              <a:solidFill>
                <a:srgbClr val="006699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n-lt"/>
          <a:ea typeface="ＭＳ Ｐゴシック" charset="-128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1" fontAlgn="base" latinLnBrk="0" hangingPunct="1">
        <a:spcBef>
          <a:spcPct val="35000"/>
        </a:spcBef>
        <a:spcAft>
          <a:spcPct val="0"/>
        </a:spcAft>
        <a:buClr>
          <a:schemeClr val="accent5">
            <a:lumMod val="50000"/>
          </a:schemeClr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1" fontAlgn="base" latinLnBrk="0" hangingPunct="1">
        <a:spcBef>
          <a:spcPct val="35000"/>
        </a:spcBef>
        <a:spcAft>
          <a:spcPct val="0"/>
        </a:spcAft>
        <a:buClr>
          <a:schemeClr val="bg2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085850" indent="-228600" algn="l" rtl="0" eaLnBrk="1" fontAlgn="base" latinLnBrk="0" hangingPunct="1">
        <a:spcBef>
          <a:spcPct val="35000"/>
        </a:spcBef>
        <a:spcAft>
          <a:spcPct val="0"/>
        </a:spcAft>
        <a:buClr>
          <a:schemeClr val="accent5">
            <a:lumMod val="75000"/>
          </a:schemeClr>
        </a:buClr>
        <a:buSzPct val="75000"/>
        <a:buFont typeface="Webdings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1428750" indent="-228600" algn="l" rtl="0" eaLnBrk="1" fontAlgn="base" latinLnBrk="0" hangingPunct="1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1771650" indent="-228600" algn="l" rtl="0" eaLnBrk="1" fontAlgn="base" latinLnBrk="0" hangingPunct="1">
        <a:spcBef>
          <a:spcPct val="35000"/>
        </a:spcBef>
        <a:spcAft>
          <a:spcPct val="0"/>
        </a:spcAft>
        <a:buClrTx/>
        <a:buSzPct val="75000"/>
        <a:buFont typeface="Helvetica" pitchFamily="34" charset="0"/>
        <a:buChar char="−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2228850" indent="-228600" algn="l" rtl="0" eaLnBrk="1" fontAlgn="base" latinLnBrk="1" hangingPunct="1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1" fontAlgn="base" latinLnBrk="1" hangingPunct="1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1" fontAlgn="base" latinLnBrk="1" hangingPunct="1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1" fontAlgn="base" latinLnBrk="1" hangingPunct="1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13" Type="http://schemas.openxmlformats.org/officeDocument/2006/relationships/tags" Target="../tags/tag69.xml"/><Relationship Id="rId18" Type="http://schemas.openxmlformats.org/officeDocument/2006/relationships/tags" Target="../tags/tag74.xml"/><Relationship Id="rId3" Type="http://schemas.openxmlformats.org/officeDocument/2006/relationships/tags" Target="../tags/tag59.xml"/><Relationship Id="rId21" Type="http://schemas.openxmlformats.org/officeDocument/2006/relationships/tags" Target="../tags/tag77.xml"/><Relationship Id="rId7" Type="http://schemas.openxmlformats.org/officeDocument/2006/relationships/tags" Target="../tags/tag63.xml"/><Relationship Id="rId12" Type="http://schemas.openxmlformats.org/officeDocument/2006/relationships/tags" Target="../tags/tag68.xml"/><Relationship Id="rId17" Type="http://schemas.openxmlformats.org/officeDocument/2006/relationships/tags" Target="../tags/tag73.xml"/><Relationship Id="rId2" Type="http://schemas.openxmlformats.org/officeDocument/2006/relationships/tags" Target="../tags/tag58.xml"/><Relationship Id="rId16" Type="http://schemas.openxmlformats.org/officeDocument/2006/relationships/tags" Target="../tags/tag72.xml"/><Relationship Id="rId20" Type="http://schemas.openxmlformats.org/officeDocument/2006/relationships/tags" Target="../tags/tag76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tags" Target="../tags/tag67.xml"/><Relationship Id="rId5" Type="http://schemas.openxmlformats.org/officeDocument/2006/relationships/tags" Target="../tags/tag61.xml"/><Relationship Id="rId15" Type="http://schemas.openxmlformats.org/officeDocument/2006/relationships/tags" Target="../tags/tag71.xml"/><Relationship Id="rId23" Type="http://schemas.openxmlformats.org/officeDocument/2006/relationships/notesSlide" Target="../notesSlides/notesSlide7.xml"/><Relationship Id="rId10" Type="http://schemas.openxmlformats.org/officeDocument/2006/relationships/tags" Target="../tags/tag66.xml"/><Relationship Id="rId19" Type="http://schemas.openxmlformats.org/officeDocument/2006/relationships/tags" Target="../tags/tag75.xml"/><Relationship Id="rId4" Type="http://schemas.openxmlformats.org/officeDocument/2006/relationships/tags" Target="../tags/tag60.xml"/><Relationship Id="rId9" Type="http://schemas.openxmlformats.org/officeDocument/2006/relationships/tags" Target="../tags/tag65.xml"/><Relationship Id="rId14" Type="http://schemas.openxmlformats.org/officeDocument/2006/relationships/tags" Target="../tags/tag70.xml"/><Relationship Id="rId2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85.xml"/><Relationship Id="rId13" Type="http://schemas.openxmlformats.org/officeDocument/2006/relationships/tags" Target="../tags/tag90.xml"/><Relationship Id="rId3" Type="http://schemas.openxmlformats.org/officeDocument/2006/relationships/tags" Target="../tags/tag80.xml"/><Relationship Id="rId7" Type="http://schemas.openxmlformats.org/officeDocument/2006/relationships/tags" Target="../tags/tag84.xml"/><Relationship Id="rId12" Type="http://schemas.openxmlformats.org/officeDocument/2006/relationships/tags" Target="../tags/tag89.xml"/><Relationship Id="rId17" Type="http://schemas.openxmlformats.org/officeDocument/2006/relationships/notesSlide" Target="../notesSlides/notesSlide8.xml"/><Relationship Id="rId2" Type="http://schemas.openxmlformats.org/officeDocument/2006/relationships/tags" Target="../tags/tag79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11" Type="http://schemas.openxmlformats.org/officeDocument/2006/relationships/tags" Target="../tags/tag88.xml"/><Relationship Id="rId5" Type="http://schemas.openxmlformats.org/officeDocument/2006/relationships/tags" Target="../tags/tag82.xml"/><Relationship Id="rId15" Type="http://schemas.openxmlformats.org/officeDocument/2006/relationships/tags" Target="../tags/tag92.xml"/><Relationship Id="rId10" Type="http://schemas.openxmlformats.org/officeDocument/2006/relationships/tags" Target="../tags/tag87.xml"/><Relationship Id="rId4" Type="http://schemas.openxmlformats.org/officeDocument/2006/relationships/tags" Target="../tags/tag81.xml"/><Relationship Id="rId9" Type="http://schemas.openxmlformats.org/officeDocument/2006/relationships/tags" Target="../tags/tag86.xml"/><Relationship Id="rId14" Type="http://schemas.openxmlformats.org/officeDocument/2006/relationships/tags" Target="../tags/tag9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00.xml"/><Relationship Id="rId3" Type="http://schemas.openxmlformats.org/officeDocument/2006/relationships/tags" Target="../tags/tag95.xml"/><Relationship Id="rId7" Type="http://schemas.openxmlformats.org/officeDocument/2006/relationships/tags" Target="../tags/tag99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10" Type="http://schemas.openxmlformats.org/officeDocument/2006/relationships/notesSlide" Target="../notesSlides/notesSlide9.xml"/><Relationship Id="rId4" Type="http://schemas.openxmlformats.org/officeDocument/2006/relationships/tags" Target="../tags/tag96.xml"/><Relationship Id="rId9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08.xml"/><Relationship Id="rId13" Type="http://schemas.openxmlformats.org/officeDocument/2006/relationships/tags" Target="../tags/tag113.xml"/><Relationship Id="rId18" Type="http://schemas.openxmlformats.org/officeDocument/2006/relationships/tags" Target="../tags/tag118.xml"/><Relationship Id="rId3" Type="http://schemas.openxmlformats.org/officeDocument/2006/relationships/tags" Target="../tags/tag103.xml"/><Relationship Id="rId21" Type="http://schemas.openxmlformats.org/officeDocument/2006/relationships/notesSlide" Target="../notesSlides/notesSlide10.xml"/><Relationship Id="rId7" Type="http://schemas.openxmlformats.org/officeDocument/2006/relationships/tags" Target="../tags/tag107.xml"/><Relationship Id="rId12" Type="http://schemas.openxmlformats.org/officeDocument/2006/relationships/tags" Target="../tags/tag112.xml"/><Relationship Id="rId17" Type="http://schemas.openxmlformats.org/officeDocument/2006/relationships/tags" Target="../tags/tag117.xml"/><Relationship Id="rId2" Type="http://schemas.openxmlformats.org/officeDocument/2006/relationships/tags" Target="../tags/tag102.xml"/><Relationship Id="rId16" Type="http://schemas.openxmlformats.org/officeDocument/2006/relationships/tags" Target="../tags/tag116.xml"/><Relationship Id="rId20" Type="http://schemas.openxmlformats.org/officeDocument/2006/relationships/slideLayout" Target="../slideLayouts/slideLayout2.xml"/><Relationship Id="rId1" Type="http://schemas.openxmlformats.org/officeDocument/2006/relationships/tags" Target="../tags/tag101.xml"/><Relationship Id="rId6" Type="http://schemas.openxmlformats.org/officeDocument/2006/relationships/tags" Target="../tags/tag106.xml"/><Relationship Id="rId11" Type="http://schemas.openxmlformats.org/officeDocument/2006/relationships/tags" Target="../tags/tag111.xml"/><Relationship Id="rId5" Type="http://schemas.openxmlformats.org/officeDocument/2006/relationships/tags" Target="../tags/tag105.xml"/><Relationship Id="rId15" Type="http://schemas.openxmlformats.org/officeDocument/2006/relationships/tags" Target="../tags/tag115.xml"/><Relationship Id="rId10" Type="http://schemas.openxmlformats.org/officeDocument/2006/relationships/tags" Target="../tags/tag110.xml"/><Relationship Id="rId19" Type="http://schemas.openxmlformats.org/officeDocument/2006/relationships/tags" Target="../tags/tag119.xml"/><Relationship Id="rId4" Type="http://schemas.openxmlformats.org/officeDocument/2006/relationships/tags" Target="../tags/tag104.xml"/><Relationship Id="rId9" Type="http://schemas.openxmlformats.org/officeDocument/2006/relationships/tags" Target="../tags/tag109.xml"/><Relationship Id="rId14" Type="http://schemas.openxmlformats.org/officeDocument/2006/relationships/tags" Target="../tags/tag11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27.xml"/><Relationship Id="rId13" Type="http://schemas.openxmlformats.org/officeDocument/2006/relationships/tags" Target="../tags/tag132.xml"/><Relationship Id="rId18" Type="http://schemas.openxmlformats.org/officeDocument/2006/relationships/tags" Target="../tags/tag137.xml"/><Relationship Id="rId3" Type="http://schemas.openxmlformats.org/officeDocument/2006/relationships/tags" Target="../tags/tag122.xml"/><Relationship Id="rId21" Type="http://schemas.openxmlformats.org/officeDocument/2006/relationships/notesSlide" Target="../notesSlides/notesSlide11.xml"/><Relationship Id="rId7" Type="http://schemas.openxmlformats.org/officeDocument/2006/relationships/tags" Target="../tags/tag126.xml"/><Relationship Id="rId12" Type="http://schemas.openxmlformats.org/officeDocument/2006/relationships/tags" Target="../tags/tag131.xml"/><Relationship Id="rId17" Type="http://schemas.openxmlformats.org/officeDocument/2006/relationships/tags" Target="../tags/tag136.xml"/><Relationship Id="rId2" Type="http://schemas.openxmlformats.org/officeDocument/2006/relationships/tags" Target="../tags/tag121.xml"/><Relationship Id="rId16" Type="http://schemas.openxmlformats.org/officeDocument/2006/relationships/tags" Target="../tags/tag135.xml"/><Relationship Id="rId20" Type="http://schemas.openxmlformats.org/officeDocument/2006/relationships/slideLayout" Target="../slideLayouts/slideLayout2.xml"/><Relationship Id="rId1" Type="http://schemas.openxmlformats.org/officeDocument/2006/relationships/tags" Target="../tags/tag120.xml"/><Relationship Id="rId6" Type="http://schemas.openxmlformats.org/officeDocument/2006/relationships/tags" Target="../tags/tag125.xml"/><Relationship Id="rId11" Type="http://schemas.openxmlformats.org/officeDocument/2006/relationships/tags" Target="../tags/tag130.xml"/><Relationship Id="rId5" Type="http://schemas.openxmlformats.org/officeDocument/2006/relationships/tags" Target="../tags/tag124.xml"/><Relationship Id="rId15" Type="http://schemas.openxmlformats.org/officeDocument/2006/relationships/tags" Target="../tags/tag134.xml"/><Relationship Id="rId10" Type="http://schemas.openxmlformats.org/officeDocument/2006/relationships/tags" Target="../tags/tag129.xml"/><Relationship Id="rId19" Type="http://schemas.openxmlformats.org/officeDocument/2006/relationships/tags" Target="../tags/tag138.xml"/><Relationship Id="rId4" Type="http://schemas.openxmlformats.org/officeDocument/2006/relationships/tags" Target="../tags/tag123.xml"/><Relationship Id="rId9" Type="http://schemas.openxmlformats.org/officeDocument/2006/relationships/tags" Target="../tags/tag128.xml"/><Relationship Id="rId14" Type="http://schemas.openxmlformats.org/officeDocument/2006/relationships/tags" Target="../tags/tag13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46.xml"/><Relationship Id="rId13" Type="http://schemas.openxmlformats.org/officeDocument/2006/relationships/tags" Target="../tags/tag151.xml"/><Relationship Id="rId18" Type="http://schemas.openxmlformats.org/officeDocument/2006/relationships/tags" Target="../tags/tag156.xml"/><Relationship Id="rId3" Type="http://schemas.openxmlformats.org/officeDocument/2006/relationships/tags" Target="../tags/tag141.xml"/><Relationship Id="rId21" Type="http://schemas.openxmlformats.org/officeDocument/2006/relationships/tags" Target="../tags/tag159.xml"/><Relationship Id="rId7" Type="http://schemas.openxmlformats.org/officeDocument/2006/relationships/tags" Target="../tags/tag145.xml"/><Relationship Id="rId12" Type="http://schemas.openxmlformats.org/officeDocument/2006/relationships/tags" Target="../tags/tag150.xml"/><Relationship Id="rId17" Type="http://schemas.openxmlformats.org/officeDocument/2006/relationships/tags" Target="../tags/tag155.xml"/><Relationship Id="rId2" Type="http://schemas.openxmlformats.org/officeDocument/2006/relationships/tags" Target="../tags/tag140.xml"/><Relationship Id="rId16" Type="http://schemas.openxmlformats.org/officeDocument/2006/relationships/tags" Target="../tags/tag154.xml"/><Relationship Id="rId20" Type="http://schemas.openxmlformats.org/officeDocument/2006/relationships/tags" Target="../tags/tag158.xml"/><Relationship Id="rId1" Type="http://schemas.openxmlformats.org/officeDocument/2006/relationships/tags" Target="../tags/tag139.xml"/><Relationship Id="rId6" Type="http://schemas.openxmlformats.org/officeDocument/2006/relationships/tags" Target="../tags/tag144.xml"/><Relationship Id="rId11" Type="http://schemas.openxmlformats.org/officeDocument/2006/relationships/tags" Target="../tags/tag149.xml"/><Relationship Id="rId24" Type="http://schemas.openxmlformats.org/officeDocument/2006/relationships/notesSlide" Target="../notesSlides/notesSlide12.xml"/><Relationship Id="rId5" Type="http://schemas.openxmlformats.org/officeDocument/2006/relationships/tags" Target="../tags/tag143.xml"/><Relationship Id="rId15" Type="http://schemas.openxmlformats.org/officeDocument/2006/relationships/tags" Target="../tags/tag153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148.xml"/><Relationship Id="rId19" Type="http://schemas.openxmlformats.org/officeDocument/2006/relationships/tags" Target="../tags/tag157.xml"/><Relationship Id="rId4" Type="http://schemas.openxmlformats.org/officeDocument/2006/relationships/tags" Target="../tags/tag142.xml"/><Relationship Id="rId9" Type="http://schemas.openxmlformats.org/officeDocument/2006/relationships/tags" Target="../tags/tag147.xml"/><Relationship Id="rId14" Type="http://schemas.openxmlformats.org/officeDocument/2006/relationships/tags" Target="../tags/tag152.xml"/><Relationship Id="rId22" Type="http://schemas.openxmlformats.org/officeDocument/2006/relationships/tags" Target="../tags/tag16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68.xml"/><Relationship Id="rId13" Type="http://schemas.openxmlformats.org/officeDocument/2006/relationships/tags" Target="../tags/tag173.xml"/><Relationship Id="rId18" Type="http://schemas.openxmlformats.org/officeDocument/2006/relationships/tags" Target="../tags/tag178.xml"/><Relationship Id="rId3" Type="http://schemas.openxmlformats.org/officeDocument/2006/relationships/tags" Target="../tags/tag163.xml"/><Relationship Id="rId21" Type="http://schemas.openxmlformats.org/officeDocument/2006/relationships/tags" Target="../tags/tag181.xml"/><Relationship Id="rId7" Type="http://schemas.openxmlformats.org/officeDocument/2006/relationships/tags" Target="../tags/tag167.xml"/><Relationship Id="rId12" Type="http://schemas.openxmlformats.org/officeDocument/2006/relationships/tags" Target="../tags/tag172.xml"/><Relationship Id="rId17" Type="http://schemas.openxmlformats.org/officeDocument/2006/relationships/tags" Target="../tags/tag177.xml"/><Relationship Id="rId2" Type="http://schemas.openxmlformats.org/officeDocument/2006/relationships/tags" Target="../tags/tag162.xml"/><Relationship Id="rId16" Type="http://schemas.openxmlformats.org/officeDocument/2006/relationships/tags" Target="../tags/tag176.xml"/><Relationship Id="rId20" Type="http://schemas.openxmlformats.org/officeDocument/2006/relationships/tags" Target="../tags/tag180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tags" Target="../tags/tag171.xml"/><Relationship Id="rId5" Type="http://schemas.openxmlformats.org/officeDocument/2006/relationships/tags" Target="../tags/tag165.xml"/><Relationship Id="rId15" Type="http://schemas.openxmlformats.org/officeDocument/2006/relationships/tags" Target="../tags/tag175.xml"/><Relationship Id="rId23" Type="http://schemas.openxmlformats.org/officeDocument/2006/relationships/notesSlide" Target="../notesSlides/notesSlide13.xml"/><Relationship Id="rId10" Type="http://schemas.openxmlformats.org/officeDocument/2006/relationships/tags" Target="../tags/tag170.xml"/><Relationship Id="rId19" Type="http://schemas.openxmlformats.org/officeDocument/2006/relationships/tags" Target="../tags/tag179.xml"/><Relationship Id="rId4" Type="http://schemas.openxmlformats.org/officeDocument/2006/relationships/tags" Target="../tags/tag164.xml"/><Relationship Id="rId9" Type="http://schemas.openxmlformats.org/officeDocument/2006/relationships/tags" Target="../tags/tag169.xml"/><Relationship Id="rId14" Type="http://schemas.openxmlformats.org/officeDocument/2006/relationships/tags" Target="../tags/tag174.xml"/><Relationship Id="rId2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89.xml"/><Relationship Id="rId13" Type="http://schemas.openxmlformats.org/officeDocument/2006/relationships/tags" Target="../tags/tag194.xml"/><Relationship Id="rId18" Type="http://schemas.openxmlformats.org/officeDocument/2006/relationships/tags" Target="../tags/tag199.xml"/><Relationship Id="rId26" Type="http://schemas.openxmlformats.org/officeDocument/2006/relationships/tags" Target="../tags/tag207.xml"/><Relationship Id="rId3" Type="http://schemas.openxmlformats.org/officeDocument/2006/relationships/tags" Target="../tags/tag184.xml"/><Relationship Id="rId21" Type="http://schemas.openxmlformats.org/officeDocument/2006/relationships/tags" Target="../tags/tag202.xml"/><Relationship Id="rId7" Type="http://schemas.openxmlformats.org/officeDocument/2006/relationships/tags" Target="../tags/tag188.xml"/><Relationship Id="rId12" Type="http://schemas.openxmlformats.org/officeDocument/2006/relationships/tags" Target="../tags/tag193.xml"/><Relationship Id="rId17" Type="http://schemas.openxmlformats.org/officeDocument/2006/relationships/tags" Target="../tags/tag198.xml"/><Relationship Id="rId25" Type="http://schemas.openxmlformats.org/officeDocument/2006/relationships/tags" Target="../tags/tag206.xml"/><Relationship Id="rId2" Type="http://schemas.openxmlformats.org/officeDocument/2006/relationships/tags" Target="../tags/tag183.xml"/><Relationship Id="rId16" Type="http://schemas.openxmlformats.org/officeDocument/2006/relationships/tags" Target="../tags/tag197.xml"/><Relationship Id="rId20" Type="http://schemas.openxmlformats.org/officeDocument/2006/relationships/tags" Target="../tags/tag201.xml"/><Relationship Id="rId1" Type="http://schemas.openxmlformats.org/officeDocument/2006/relationships/tags" Target="../tags/tag182.xml"/><Relationship Id="rId6" Type="http://schemas.openxmlformats.org/officeDocument/2006/relationships/tags" Target="../tags/tag187.xml"/><Relationship Id="rId11" Type="http://schemas.openxmlformats.org/officeDocument/2006/relationships/tags" Target="../tags/tag192.xml"/><Relationship Id="rId24" Type="http://schemas.openxmlformats.org/officeDocument/2006/relationships/tags" Target="../tags/tag205.xml"/><Relationship Id="rId5" Type="http://schemas.openxmlformats.org/officeDocument/2006/relationships/tags" Target="../tags/tag186.xml"/><Relationship Id="rId15" Type="http://schemas.openxmlformats.org/officeDocument/2006/relationships/tags" Target="../tags/tag196.xml"/><Relationship Id="rId23" Type="http://schemas.openxmlformats.org/officeDocument/2006/relationships/tags" Target="../tags/tag204.xml"/><Relationship Id="rId28" Type="http://schemas.openxmlformats.org/officeDocument/2006/relationships/notesSlide" Target="../notesSlides/notesSlide14.xml"/><Relationship Id="rId10" Type="http://schemas.openxmlformats.org/officeDocument/2006/relationships/tags" Target="../tags/tag191.xml"/><Relationship Id="rId19" Type="http://schemas.openxmlformats.org/officeDocument/2006/relationships/tags" Target="../tags/tag200.xml"/><Relationship Id="rId4" Type="http://schemas.openxmlformats.org/officeDocument/2006/relationships/tags" Target="../tags/tag185.xml"/><Relationship Id="rId9" Type="http://schemas.openxmlformats.org/officeDocument/2006/relationships/tags" Target="../tags/tag190.xml"/><Relationship Id="rId14" Type="http://schemas.openxmlformats.org/officeDocument/2006/relationships/tags" Target="../tags/tag195.xml"/><Relationship Id="rId22" Type="http://schemas.openxmlformats.org/officeDocument/2006/relationships/tags" Target="../tags/tag203.xml"/><Relationship Id="rId27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215.xml"/><Relationship Id="rId13" Type="http://schemas.openxmlformats.org/officeDocument/2006/relationships/tags" Target="../tags/tag220.xml"/><Relationship Id="rId18" Type="http://schemas.openxmlformats.org/officeDocument/2006/relationships/tags" Target="../tags/tag225.xml"/><Relationship Id="rId26" Type="http://schemas.openxmlformats.org/officeDocument/2006/relationships/slideLayout" Target="../slideLayouts/slideLayout2.xml"/><Relationship Id="rId3" Type="http://schemas.openxmlformats.org/officeDocument/2006/relationships/tags" Target="../tags/tag210.xml"/><Relationship Id="rId21" Type="http://schemas.openxmlformats.org/officeDocument/2006/relationships/tags" Target="../tags/tag228.xml"/><Relationship Id="rId7" Type="http://schemas.openxmlformats.org/officeDocument/2006/relationships/tags" Target="../tags/tag214.xml"/><Relationship Id="rId12" Type="http://schemas.openxmlformats.org/officeDocument/2006/relationships/tags" Target="../tags/tag219.xml"/><Relationship Id="rId17" Type="http://schemas.openxmlformats.org/officeDocument/2006/relationships/tags" Target="../tags/tag224.xml"/><Relationship Id="rId25" Type="http://schemas.openxmlformats.org/officeDocument/2006/relationships/tags" Target="../tags/tag232.xml"/><Relationship Id="rId2" Type="http://schemas.openxmlformats.org/officeDocument/2006/relationships/tags" Target="../tags/tag209.xml"/><Relationship Id="rId16" Type="http://schemas.openxmlformats.org/officeDocument/2006/relationships/tags" Target="../tags/tag223.xml"/><Relationship Id="rId20" Type="http://schemas.openxmlformats.org/officeDocument/2006/relationships/tags" Target="../tags/tag227.xml"/><Relationship Id="rId1" Type="http://schemas.openxmlformats.org/officeDocument/2006/relationships/tags" Target="../tags/tag208.xml"/><Relationship Id="rId6" Type="http://schemas.openxmlformats.org/officeDocument/2006/relationships/tags" Target="../tags/tag213.xml"/><Relationship Id="rId11" Type="http://schemas.openxmlformats.org/officeDocument/2006/relationships/tags" Target="../tags/tag218.xml"/><Relationship Id="rId24" Type="http://schemas.openxmlformats.org/officeDocument/2006/relationships/tags" Target="../tags/tag231.xml"/><Relationship Id="rId5" Type="http://schemas.openxmlformats.org/officeDocument/2006/relationships/tags" Target="../tags/tag212.xml"/><Relationship Id="rId15" Type="http://schemas.openxmlformats.org/officeDocument/2006/relationships/tags" Target="../tags/tag222.xml"/><Relationship Id="rId23" Type="http://schemas.openxmlformats.org/officeDocument/2006/relationships/tags" Target="../tags/tag230.xml"/><Relationship Id="rId10" Type="http://schemas.openxmlformats.org/officeDocument/2006/relationships/tags" Target="../tags/tag217.xml"/><Relationship Id="rId19" Type="http://schemas.openxmlformats.org/officeDocument/2006/relationships/tags" Target="../tags/tag226.xml"/><Relationship Id="rId4" Type="http://schemas.openxmlformats.org/officeDocument/2006/relationships/tags" Target="../tags/tag211.xml"/><Relationship Id="rId9" Type="http://schemas.openxmlformats.org/officeDocument/2006/relationships/tags" Target="../tags/tag216.xml"/><Relationship Id="rId14" Type="http://schemas.openxmlformats.org/officeDocument/2006/relationships/tags" Target="../tags/tag221.xml"/><Relationship Id="rId22" Type="http://schemas.openxmlformats.org/officeDocument/2006/relationships/tags" Target="../tags/tag229.xml"/><Relationship Id="rId27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240.xml"/><Relationship Id="rId13" Type="http://schemas.openxmlformats.org/officeDocument/2006/relationships/tags" Target="../tags/tag245.xml"/><Relationship Id="rId18" Type="http://schemas.openxmlformats.org/officeDocument/2006/relationships/tags" Target="../tags/tag250.xml"/><Relationship Id="rId3" Type="http://schemas.openxmlformats.org/officeDocument/2006/relationships/tags" Target="../tags/tag235.xml"/><Relationship Id="rId21" Type="http://schemas.openxmlformats.org/officeDocument/2006/relationships/tags" Target="../tags/tag253.xml"/><Relationship Id="rId7" Type="http://schemas.openxmlformats.org/officeDocument/2006/relationships/tags" Target="../tags/tag239.xml"/><Relationship Id="rId12" Type="http://schemas.openxmlformats.org/officeDocument/2006/relationships/tags" Target="../tags/tag244.xml"/><Relationship Id="rId17" Type="http://schemas.openxmlformats.org/officeDocument/2006/relationships/tags" Target="../tags/tag249.xml"/><Relationship Id="rId25" Type="http://schemas.openxmlformats.org/officeDocument/2006/relationships/notesSlide" Target="../notesSlides/notesSlide16.xml"/><Relationship Id="rId2" Type="http://schemas.openxmlformats.org/officeDocument/2006/relationships/tags" Target="../tags/tag234.xml"/><Relationship Id="rId16" Type="http://schemas.openxmlformats.org/officeDocument/2006/relationships/tags" Target="../tags/tag248.xml"/><Relationship Id="rId20" Type="http://schemas.openxmlformats.org/officeDocument/2006/relationships/tags" Target="../tags/tag252.xml"/><Relationship Id="rId1" Type="http://schemas.openxmlformats.org/officeDocument/2006/relationships/tags" Target="../tags/tag233.xml"/><Relationship Id="rId6" Type="http://schemas.openxmlformats.org/officeDocument/2006/relationships/tags" Target="../tags/tag238.xml"/><Relationship Id="rId11" Type="http://schemas.openxmlformats.org/officeDocument/2006/relationships/tags" Target="../tags/tag243.xml"/><Relationship Id="rId24" Type="http://schemas.openxmlformats.org/officeDocument/2006/relationships/slideLayout" Target="../slideLayouts/slideLayout2.xml"/><Relationship Id="rId5" Type="http://schemas.openxmlformats.org/officeDocument/2006/relationships/tags" Target="../tags/tag237.xml"/><Relationship Id="rId15" Type="http://schemas.openxmlformats.org/officeDocument/2006/relationships/tags" Target="../tags/tag247.xml"/><Relationship Id="rId23" Type="http://schemas.openxmlformats.org/officeDocument/2006/relationships/tags" Target="../tags/tag255.xml"/><Relationship Id="rId10" Type="http://schemas.openxmlformats.org/officeDocument/2006/relationships/tags" Target="../tags/tag242.xml"/><Relationship Id="rId19" Type="http://schemas.openxmlformats.org/officeDocument/2006/relationships/tags" Target="../tags/tag251.xml"/><Relationship Id="rId4" Type="http://schemas.openxmlformats.org/officeDocument/2006/relationships/tags" Target="../tags/tag236.xml"/><Relationship Id="rId9" Type="http://schemas.openxmlformats.org/officeDocument/2006/relationships/tags" Target="../tags/tag241.xml"/><Relationship Id="rId14" Type="http://schemas.openxmlformats.org/officeDocument/2006/relationships/tags" Target="../tags/tag246.xml"/><Relationship Id="rId22" Type="http://schemas.openxmlformats.org/officeDocument/2006/relationships/tags" Target="../tags/tag25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263.xml"/><Relationship Id="rId13" Type="http://schemas.openxmlformats.org/officeDocument/2006/relationships/tags" Target="../tags/tag268.xml"/><Relationship Id="rId18" Type="http://schemas.openxmlformats.org/officeDocument/2006/relationships/tags" Target="../tags/tag273.xml"/><Relationship Id="rId3" Type="http://schemas.openxmlformats.org/officeDocument/2006/relationships/tags" Target="../tags/tag258.xml"/><Relationship Id="rId7" Type="http://schemas.openxmlformats.org/officeDocument/2006/relationships/tags" Target="../tags/tag262.xml"/><Relationship Id="rId12" Type="http://schemas.openxmlformats.org/officeDocument/2006/relationships/tags" Target="../tags/tag267.xml"/><Relationship Id="rId17" Type="http://schemas.openxmlformats.org/officeDocument/2006/relationships/tags" Target="../tags/tag272.xml"/><Relationship Id="rId2" Type="http://schemas.openxmlformats.org/officeDocument/2006/relationships/tags" Target="../tags/tag257.xml"/><Relationship Id="rId16" Type="http://schemas.openxmlformats.org/officeDocument/2006/relationships/tags" Target="../tags/tag271.xml"/><Relationship Id="rId20" Type="http://schemas.openxmlformats.org/officeDocument/2006/relationships/notesSlide" Target="../notesSlides/notesSlide17.xml"/><Relationship Id="rId1" Type="http://schemas.openxmlformats.org/officeDocument/2006/relationships/tags" Target="../tags/tag256.xml"/><Relationship Id="rId6" Type="http://schemas.openxmlformats.org/officeDocument/2006/relationships/tags" Target="../tags/tag261.xml"/><Relationship Id="rId11" Type="http://schemas.openxmlformats.org/officeDocument/2006/relationships/tags" Target="../tags/tag266.xml"/><Relationship Id="rId5" Type="http://schemas.openxmlformats.org/officeDocument/2006/relationships/tags" Target="../tags/tag260.xml"/><Relationship Id="rId15" Type="http://schemas.openxmlformats.org/officeDocument/2006/relationships/tags" Target="../tags/tag270.xml"/><Relationship Id="rId10" Type="http://schemas.openxmlformats.org/officeDocument/2006/relationships/tags" Target="../tags/tag265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259.xml"/><Relationship Id="rId9" Type="http://schemas.openxmlformats.org/officeDocument/2006/relationships/tags" Target="../tags/tag264.xml"/><Relationship Id="rId14" Type="http://schemas.openxmlformats.org/officeDocument/2006/relationships/tags" Target="../tags/tag26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276.xml"/><Relationship Id="rId7" Type="http://schemas.openxmlformats.org/officeDocument/2006/relationships/tags" Target="../tags/tag280.xml"/><Relationship Id="rId2" Type="http://schemas.openxmlformats.org/officeDocument/2006/relationships/tags" Target="../tags/tag275.xml"/><Relationship Id="rId1" Type="http://schemas.openxmlformats.org/officeDocument/2006/relationships/tags" Target="../tags/tag274.xml"/><Relationship Id="rId6" Type="http://schemas.openxmlformats.org/officeDocument/2006/relationships/tags" Target="../tags/tag279.xml"/><Relationship Id="rId5" Type="http://schemas.openxmlformats.org/officeDocument/2006/relationships/tags" Target="../tags/tag278.xml"/><Relationship Id="rId4" Type="http://schemas.openxmlformats.org/officeDocument/2006/relationships/tags" Target="../tags/tag277.xml"/><Relationship Id="rId9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288.xml"/><Relationship Id="rId13" Type="http://schemas.openxmlformats.org/officeDocument/2006/relationships/tags" Target="../tags/tag293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283.xml"/><Relationship Id="rId7" Type="http://schemas.openxmlformats.org/officeDocument/2006/relationships/tags" Target="../tags/tag287.xml"/><Relationship Id="rId12" Type="http://schemas.openxmlformats.org/officeDocument/2006/relationships/tags" Target="../tags/tag292.xml"/><Relationship Id="rId17" Type="http://schemas.openxmlformats.org/officeDocument/2006/relationships/tags" Target="../tags/tag297.xml"/><Relationship Id="rId2" Type="http://schemas.openxmlformats.org/officeDocument/2006/relationships/tags" Target="../tags/tag282.xml"/><Relationship Id="rId16" Type="http://schemas.openxmlformats.org/officeDocument/2006/relationships/tags" Target="../tags/tag296.xml"/><Relationship Id="rId1" Type="http://schemas.openxmlformats.org/officeDocument/2006/relationships/tags" Target="../tags/tag281.xml"/><Relationship Id="rId6" Type="http://schemas.openxmlformats.org/officeDocument/2006/relationships/tags" Target="../tags/tag286.xml"/><Relationship Id="rId11" Type="http://schemas.openxmlformats.org/officeDocument/2006/relationships/tags" Target="../tags/tag291.xml"/><Relationship Id="rId5" Type="http://schemas.openxmlformats.org/officeDocument/2006/relationships/tags" Target="../tags/tag285.xml"/><Relationship Id="rId15" Type="http://schemas.openxmlformats.org/officeDocument/2006/relationships/tags" Target="../tags/tag295.xml"/><Relationship Id="rId10" Type="http://schemas.openxmlformats.org/officeDocument/2006/relationships/tags" Target="../tags/tag290.xml"/><Relationship Id="rId19" Type="http://schemas.openxmlformats.org/officeDocument/2006/relationships/notesSlide" Target="../notesSlides/notesSlide19.xml"/><Relationship Id="rId4" Type="http://schemas.openxmlformats.org/officeDocument/2006/relationships/tags" Target="../tags/tag284.xml"/><Relationship Id="rId9" Type="http://schemas.openxmlformats.org/officeDocument/2006/relationships/tags" Target="../tags/tag289.xml"/><Relationship Id="rId14" Type="http://schemas.openxmlformats.org/officeDocument/2006/relationships/tags" Target="../tags/tag29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305.xml"/><Relationship Id="rId13" Type="http://schemas.openxmlformats.org/officeDocument/2006/relationships/tags" Target="../tags/tag310.xml"/><Relationship Id="rId18" Type="http://schemas.openxmlformats.org/officeDocument/2006/relationships/tags" Target="../tags/tag315.xml"/><Relationship Id="rId3" Type="http://schemas.openxmlformats.org/officeDocument/2006/relationships/tags" Target="../tags/tag300.xml"/><Relationship Id="rId7" Type="http://schemas.openxmlformats.org/officeDocument/2006/relationships/tags" Target="../tags/tag304.xml"/><Relationship Id="rId12" Type="http://schemas.openxmlformats.org/officeDocument/2006/relationships/tags" Target="../tags/tag309.xml"/><Relationship Id="rId17" Type="http://schemas.openxmlformats.org/officeDocument/2006/relationships/tags" Target="../tags/tag314.xml"/><Relationship Id="rId2" Type="http://schemas.openxmlformats.org/officeDocument/2006/relationships/tags" Target="../tags/tag299.xml"/><Relationship Id="rId16" Type="http://schemas.openxmlformats.org/officeDocument/2006/relationships/tags" Target="../tags/tag313.xml"/><Relationship Id="rId20" Type="http://schemas.openxmlformats.org/officeDocument/2006/relationships/notesSlide" Target="../notesSlides/notesSlide20.xml"/><Relationship Id="rId1" Type="http://schemas.openxmlformats.org/officeDocument/2006/relationships/tags" Target="../tags/tag298.xml"/><Relationship Id="rId6" Type="http://schemas.openxmlformats.org/officeDocument/2006/relationships/tags" Target="../tags/tag303.xml"/><Relationship Id="rId11" Type="http://schemas.openxmlformats.org/officeDocument/2006/relationships/tags" Target="../tags/tag308.xml"/><Relationship Id="rId5" Type="http://schemas.openxmlformats.org/officeDocument/2006/relationships/tags" Target="../tags/tag302.xml"/><Relationship Id="rId15" Type="http://schemas.openxmlformats.org/officeDocument/2006/relationships/tags" Target="../tags/tag312.xml"/><Relationship Id="rId10" Type="http://schemas.openxmlformats.org/officeDocument/2006/relationships/tags" Target="../tags/tag307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301.xml"/><Relationship Id="rId9" Type="http://schemas.openxmlformats.org/officeDocument/2006/relationships/tags" Target="../tags/tag306.xml"/><Relationship Id="rId14" Type="http://schemas.openxmlformats.org/officeDocument/2006/relationships/tags" Target="../tags/tag31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323.xml"/><Relationship Id="rId13" Type="http://schemas.openxmlformats.org/officeDocument/2006/relationships/tags" Target="../tags/tag328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318.xml"/><Relationship Id="rId7" Type="http://schemas.openxmlformats.org/officeDocument/2006/relationships/tags" Target="../tags/tag322.xml"/><Relationship Id="rId12" Type="http://schemas.openxmlformats.org/officeDocument/2006/relationships/tags" Target="../tags/tag327.xml"/><Relationship Id="rId17" Type="http://schemas.openxmlformats.org/officeDocument/2006/relationships/tags" Target="../tags/tag332.xml"/><Relationship Id="rId2" Type="http://schemas.openxmlformats.org/officeDocument/2006/relationships/tags" Target="../tags/tag317.xml"/><Relationship Id="rId16" Type="http://schemas.openxmlformats.org/officeDocument/2006/relationships/tags" Target="../tags/tag331.xml"/><Relationship Id="rId1" Type="http://schemas.openxmlformats.org/officeDocument/2006/relationships/tags" Target="../tags/tag316.xml"/><Relationship Id="rId6" Type="http://schemas.openxmlformats.org/officeDocument/2006/relationships/tags" Target="../tags/tag321.xml"/><Relationship Id="rId11" Type="http://schemas.openxmlformats.org/officeDocument/2006/relationships/tags" Target="../tags/tag326.xml"/><Relationship Id="rId5" Type="http://schemas.openxmlformats.org/officeDocument/2006/relationships/tags" Target="../tags/tag320.xml"/><Relationship Id="rId15" Type="http://schemas.openxmlformats.org/officeDocument/2006/relationships/tags" Target="../tags/tag330.xml"/><Relationship Id="rId10" Type="http://schemas.openxmlformats.org/officeDocument/2006/relationships/tags" Target="../tags/tag325.xml"/><Relationship Id="rId19" Type="http://schemas.openxmlformats.org/officeDocument/2006/relationships/notesSlide" Target="../notesSlides/notesSlide21.xml"/><Relationship Id="rId4" Type="http://schemas.openxmlformats.org/officeDocument/2006/relationships/tags" Target="../tags/tag319.xml"/><Relationship Id="rId9" Type="http://schemas.openxmlformats.org/officeDocument/2006/relationships/tags" Target="../tags/tag324.xml"/><Relationship Id="rId14" Type="http://schemas.openxmlformats.org/officeDocument/2006/relationships/tags" Target="../tags/tag329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340.xml"/><Relationship Id="rId13" Type="http://schemas.openxmlformats.org/officeDocument/2006/relationships/tags" Target="../tags/tag345.xml"/><Relationship Id="rId18" Type="http://schemas.openxmlformats.org/officeDocument/2006/relationships/tags" Target="../tags/tag350.xml"/><Relationship Id="rId3" Type="http://schemas.openxmlformats.org/officeDocument/2006/relationships/tags" Target="../tags/tag335.xml"/><Relationship Id="rId7" Type="http://schemas.openxmlformats.org/officeDocument/2006/relationships/tags" Target="../tags/tag339.xml"/><Relationship Id="rId12" Type="http://schemas.openxmlformats.org/officeDocument/2006/relationships/tags" Target="../tags/tag344.xml"/><Relationship Id="rId17" Type="http://schemas.openxmlformats.org/officeDocument/2006/relationships/tags" Target="../tags/tag349.xml"/><Relationship Id="rId2" Type="http://schemas.openxmlformats.org/officeDocument/2006/relationships/tags" Target="../tags/tag334.xml"/><Relationship Id="rId16" Type="http://schemas.openxmlformats.org/officeDocument/2006/relationships/tags" Target="../tags/tag348.xml"/><Relationship Id="rId20" Type="http://schemas.openxmlformats.org/officeDocument/2006/relationships/notesSlide" Target="../notesSlides/notesSlide22.xml"/><Relationship Id="rId1" Type="http://schemas.openxmlformats.org/officeDocument/2006/relationships/tags" Target="../tags/tag333.xml"/><Relationship Id="rId6" Type="http://schemas.openxmlformats.org/officeDocument/2006/relationships/tags" Target="../tags/tag338.xml"/><Relationship Id="rId11" Type="http://schemas.openxmlformats.org/officeDocument/2006/relationships/tags" Target="../tags/tag343.xml"/><Relationship Id="rId5" Type="http://schemas.openxmlformats.org/officeDocument/2006/relationships/tags" Target="../tags/tag337.xml"/><Relationship Id="rId15" Type="http://schemas.openxmlformats.org/officeDocument/2006/relationships/tags" Target="../tags/tag347.xml"/><Relationship Id="rId10" Type="http://schemas.openxmlformats.org/officeDocument/2006/relationships/tags" Target="../tags/tag342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336.xml"/><Relationship Id="rId9" Type="http://schemas.openxmlformats.org/officeDocument/2006/relationships/tags" Target="../tags/tag341.xml"/><Relationship Id="rId14" Type="http://schemas.openxmlformats.org/officeDocument/2006/relationships/tags" Target="../tags/tag34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2.xml"/><Relationship Id="rId1" Type="http://schemas.openxmlformats.org/officeDocument/2006/relationships/tags" Target="../tags/tag351.xml"/><Relationship Id="rId4" Type="http://schemas.openxmlformats.org/officeDocument/2006/relationships/notesSlide" Target="../notesSlides/notesSlide2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360.xml"/><Relationship Id="rId13" Type="http://schemas.openxmlformats.org/officeDocument/2006/relationships/tags" Target="../tags/tag365.xml"/><Relationship Id="rId18" Type="http://schemas.openxmlformats.org/officeDocument/2006/relationships/tags" Target="../tags/tag370.xml"/><Relationship Id="rId26" Type="http://schemas.openxmlformats.org/officeDocument/2006/relationships/slideLayout" Target="../slideLayouts/slideLayout2.xml"/><Relationship Id="rId3" Type="http://schemas.openxmlformats.org/officeDocument/2006/relationships/tags" Target="../tags/tag355.xml"/><Relationship Id="rId21" Type="http://schemas.openxmlformats.org/officeDocument/2006/relationships/tags" Target="../tags/tag373.xml"/><Relationship Id="rId7" Type="http://schemas.openxmlformats.org/officeDocument/2006/relationships/tags" Target="../tags/tag359.xml"/><Relationship Id="rId12" Type="http://schemas.openxmlformats.org/officeDocument/2006/relationships/tags" Target="../tags/tag364.xml"/><Relationship Id="rId17" Type="http://schemas.openxmlformats.org/officeDocument/2006/relationships/tags" Target="../tags/tag369.xml"/><Relationship Id="rId25" Type="http://schemas.openxmlformats.org/officeDocument/2006/relationships/tags" Target="../tags/tag377.xml"/><Relationship Id="rId2" Type="http://schemas.openxmlformats.org/officeDocument/2006/relationships/tags" Target="../tags/tag354.xml"/><Relationship Id="rId16" Type="http://schemas.openxmlformats.org/officeDocument/2006/relationships/tags" Target="../tags/tag368.xml"/><Relationship Id="rId20" Type="http://schemas.openxmlformats.org/officeDocument/2006/relationships/tags" Target="../tags/tag372.xml"/><Relationship Id="rId1" Type="http://schemas.openxmlformats.org/officeDocument/2006/relationships/tags" Target="../tags/tag353.xml"/><Relationship Id="rId6" Type="http://schemas.openxmlformats.org/officeDocument/2006/relationships/tags" Target="../tags/tag358.xml"/><Relationship Id="rId11" Type="http://schemas.openxmlformats.org/officeDocument/2006/relationships/tags" Target="../tags/tag363.xml"/><Relationship Id="rId24" Type="http://schemas.openxmlformats.org/officeDocument/2006/relationships/tags" Target="../tags/tag376.xml"/><Relationship Id="rId5" Type="http://schemas.openxmlformats.org/officeDocument/2006/relationships/tags" Target="../tags/tag357.xml"/><Relationship Id="rId15" Type="http://schemas.openxmlformats.org/officeDocument/2006/relationships/tags" Target="../tags/tag367.xml"/><Relationship Id="rId23" Type="http://schemas.openxmlformats.org/officeDocument/2006/relationships/tags" Target="../tags/tag375.xml"/><Relationship Id="rId10" Type="http://schemas.openxmlformats.org/officeDocument/2006/relationships/tags" Target="../tags/tag362.xml"/><Relationship Id="rId19" Type="http://schemas.openxmlformats.org/officeDocument/2006/relationships/tags" Target="../tags/tag371.xml"/><Relationship Id="rId4" Type="http://schemas.openxmlformats.org/officeDocument/2006/relationships/tags" Target="../tags/tag356.xml"/><Relationship Id="rId9" Type="http://schemas.openxmlformats.org/officeDocument/2006/relationships/tags" Target="../tags/tag361.xml"/><Relationship Id="rId14" Type="http://schemas.openxmlformats.org/officeDocument/2006/relationships/tags" Target="../tags/tag366.xml"/><Relationship Id="rId22" Type="http://schemas.openxmlformats.org/officeDocument/2006/relationships/tags" Target="../tags/tag374.xml"/><Relationship Id="rId27" Type="http://schemas.openxmlformats.org/officeDocument/2006/relationships/notesSlide" Target="../notesSlides/notesSlide24.xml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tags" Target="../tags/tag390.xml"/><Relationship Id="rId18" Type="http://schemas.openxmlformats.org/officeDocument/2006/relationships/tags" Target="../tags/tag395.xml"/><Relationship Id="rId26" Type="http://schemas.openxmlformats.org/officeDocument/2006/relationships/tags" Target="../tags/tag403.xml"/><Relationship Id="rId39" Type="http://schemas.openxmlformats.org/officeDocument/2006/relationships/notesSlide" Target="../notesSlides/notesSlide25.xml"/><Relationship Id="rId21" Type="http://schemas.openxmlformats.org/officeDocument/2006/relationships/tags" Target="../tags/tag398.xml"/><Relationship Id="rId34" Type="http://schemas.openxmlformats.org/officeDocument/2006/relationships/tags" Target="../tags/tag411.xml"/><Relationship Id="rId7" Type="http://schemas.openxmlformats.org/officeDocument/2006/relationships/tags" Target="../tags/tag384.xml"/><Relationship Id="rId12" Type="http://schemas.openxmlformats.org/officeDocument/2006/relationships/tags" Target="../tags/tag389.xml"/><Relationship Id="rId17" Type="http://schemas.openxmlformats.org/officeDocument/2006/relationships/tags" Target="../tags/tag394.xml"/><Relationship Id="rId25" Type="http://schemas.openxmlformats.org/officeDocument/2006/relationships/tags" Target="../tags/tag402.xml"/><Relationship Id="rId33" Type="http://schemas.openxmlformats.org/officeDocument/2006/relationships/tags" Target="../tags/tag410.xml"/><Relationship Id="rId38" Type="http://schemas.openxmlformats.org/officeDocument/2006/relationships/slideLayout" Target="../slideLayouts/slideLayout2.xml"/><Relationship Id="rId2" Type="http://schemas.openxmlformats.org/officeDocument/2006/relationships/tags" Target="../tags/tag379.xml"/><Relationship Id="rId16" Type="http://schemas.openxmlformats.org/officeDocument/2006/relationships/tags" Target="../tags/tag393.xml"/><Relationship Id="rId20" Type="http://schemas.openxmlformats.org/officeDocument/2006/relationships/tags" Target="../tags/tag397.xml"/><Relationship Id="rId29" Type="http://schemas.openxmlformats.org/officeDocument/2006/relationships/tags" Target="../tags/tag406.xml"/><Relationship Id="rId1" Type="http://schemas.openxmlformats.org/officeDocument/2006/relationships/tags" Target="../tags/tag378.xml"/><Relationship Id="rId6" Type="http://schemas.openxmlformats.org/officeDocument/2006/relationships/tags" Target="../tags/tag383.xml"/><Relationship Id="rId11" Type="http://schemas.openxmlformats.org/officeDocument/2006/relationships/tags" Target="../tags/tag388.xml"/><Relationship Id="rId24" Type="http://schemas.openxmlformats.org/officeDocument/2006/relationships/tags" Target="../tags/tag401.xml"/><Relationship Id="rId32" Type="http://schemas.openxmlformats.org/officeDocument/2006/relationships/tags" Target="../tags/tag409.xml"/><Relationship Id="rId37" Type="http://schemas.openxmlformats.org/officeDocument/2006/relationships/tags" Target="../tags/tag414.xml"/><Relationship Id="rId5" Type="http://schemas.openxmlformats.org/officeDocument/2006/relationships/tags" Target="../tags/tag382.xml"/><Relationship Id="rId15" Type="http://schemas.openxmlformats.org/officeDocument/2006/relationships/tags" Target="../tags/tag392.xml"/><Relationship Id="rId23" Type="http://schemas.openxmlformats.org/officeDocument/2006/relationships/tags" Target="../tags/tag400.xml"/><Relationship Id="rId28" Type="http://schemas.openxmlformats.org/officeDocument/2006/relationships/tags" Target="../tags/tag405.xml"/><Relationship Id="rId36" Type="http://schemas.openxmlformats.org/officeDocument/2006/relationships/tags" Target="../tags/tag413.xml"/><Relationship Id="rId10" Type="http://schemas.openxmlformats.org/officeDocument/2006/relationships/tags" Target="../tags/tag387.xml"/><Relationship Id="rId19" Type="http://schemas.openxmlformats.org/officeDocument/2006/relationships/tags" Target="../tags/tag396.xml"/><Relationship Id="rId31" Type="http://schemas.openxmlformats.org/officeDocument/2006/relationships/tags" Target="../tags/tag408.xml"/><Relationship Id="rId4" Type="http://schemas.openxmlformats.org/officeDocument/2006/relationships/tags" Target="../tags/tag381.xml"/><Relationship Id="rId9" Type="http://schemas.openxmlformats.org/officeDocument/2006/relationships/tags" Target="../tags/tag386.xml"/><Relationship Id="rId14" Type="http://schemas.openxmlformats.org/officeDocument/2006/relationships/tags" Target="../tags/tag391.xml"/><Relationship Id="rId22" Type="http://schemas.openxmlformats.org/officeDocument/2006/relationships/tags" Target="../tags/tag399.xml"/><Relationship Id="rId27" Type="http://schemas.openxmlformats.org/officeDocument/2006/relationships/tags" Target="../tags/tag404.xml"/><Relationship Id="rId30" Type="http://schemas.openxmlformats.org/officeDocument/2006/relationships/tags" Target="../tags/tag407.xml"/><Relationship Id="rId35" Type="http://schemas.openxmlformats.org/officeDocument/2006/relationships/tags" Target="../tags/tag412.xml"/><Relationship Id="rId8" Type="http://schemas.openxmlformats.org/officeDocument/2006/relationships/tags" Target="../tags/tag385.xml"/><Relationship Id="rId3" Type="http://schemas.openxmlformats.org/officeDocument/2006/relationships/tags" Target="../tags/tag38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tags" Target="../tags/tag427.xml"/><Relationship Id="rId18" Type="http://schemas.openxmlformats.org/officeDocument/2006/relationships/tags" Target="../tags/tag432.xml"/><Relationship Id="rId26" Type="http://schemas.openxmlformats.org/officeDocument/2006/relationships/tags" Target="../tags/tag440.xml"/><Relationship Id="rId39" Type="http://schemas.openxmlformats.org/officeDocument/2006/relationships/notesSlide" Target="../notesSlides/notesSlide26.xml"/><Relationship Id="rId21" Type="http://schemas.openxmlformats.org/officeDocument/2006/relationships/tags" Target="../tags/tag435.xml"/><Relationship Id="rId34" Type="http://schemas.openxmlformats.org/officeDocument/2006/relationships/tags" Target="../tags/tag448.xml"/><Relationship Id="rId7" Type="http://schemas.openxmlformats.org/officeDocument/2006/relationships/tags" Target="../tags/tag421.xml"/><Relationship Id="rId12" Type="http://schemas.openxmlformats.org/officeDocument/2006/relationships/tags" Target="../tags/tag426.xml"/><Relationship Id="rId17" Type="http://schemas.openxmlformats.org/officeDocument/2006/relationships/tags" Target="../tags/tag431.xml"/><Relationship Id="rId25" Type="http://schemas.openxmlformats.org/officeDocument/2006/relationships/tags" Target="../tags/tag439.xml"/><Relationship Id="rId33" Type="http://schemas.openxmlformats.org/officeDocument/2006/relationships/tags" Target="../tags/tag447.xml"/><Relationship Id="rId38" Type="http://schemas.openxmlformats.org/officeDocument/2006/relationships/slideLayout" Target="../slideLayouts/slideLayout2.xml"/><Relationship Id="rId2" Type="http://schemas.openxmlformats.org/officeDocument/2006/relationships/tags" Target="../tags/tag416.xml"/><Relationship Id="rId16" Type="http://schemas.openxmlformats.org/officeDocument/2006/relationships/tags" Target="../tags/tag430.xml"/><Relationship Id="rId20" Type="http://schemas.openxmlformats.org/officeDocument/2006/relationships/tags" Target="../tags/tag434.xml"/><Relationship Id="rId29" Type="http://schemas.openxmlformats.org/officeDocument/2006/relationships/tags" Target="../tags/tag443.xml"/><Relationship Id="rId1" Type="http://schemas.openxmlformats.org/officeDocument/2006/relationships/tags" Target="../tags/tag415.xml"/><Relationship Id="rId6" Type="http://schemas.openxmlformats.org/officeDocument/2006/relationships/tags" Target="../tags/tag420.xml"/><Relationship Id="rId11" Type="http://schemas.openxmlformats.org/officeDocument/2006/relationships/tags" Target="../tags/tag425.xml"/><Relationship Id="rId24" Type="http://schemas.openxmlformats.org/officeDocument/2006/relationships/tags" Target="../tags/tag438.xml"/><Relationship Id="rId32" Type="http://schemas.openxmlformats.org/officeDocument/2006/relationships/tags" Target="../tags/tag446.xml"/><Relationship Id="rId37" Type="http://schemas.openxmlformats.org/officeDocument/2006/relationships/tags" Target="../tags/tag451.xml"/><Relationship Id="rId5" Type="http://schemas.openxmlformats.org/officeDocument/2006/relationships/tags" Target="../tags/tag419.xml"/><Relationship Id="rId15" Type="http://schemas.openxmlformats.org/officeDocument/2006/relationships/tags" Target="../tags/tag429.xml"/><Relationship Id="rId23" Type="http://schemas.openxmlformats.org/officeDocument/2006/relationships/tags" Target="../tags/tag437.xml"/><Relationship Id="rId28" Type="http://schemas.openxmlformats.org/officeDocument/2006/relationships/tags" Target="../tags/tag442.xml"/><Relationship Id="rId36" Type="http://schemas.openxmlformats.org/officeDocument/2006/relationships/tags" Target="../tags/tag450.xml"/><Relationship Id="rId10" Type="http://schemas.openxmlformats.org/officeDocument/2006/relationships/tags" Target="../tags/tag424.xml"/><Relationship Id="rId19" Type="http://schemas.openxmlformats.org/officeDocument/2006/relationships/tags" Target="../tags/tag433.xml"/><Relationship Id="rId31" Type="http://schemas.openxmlformats.org/officeDocument/2006/relationships/tags" Target="../tags/tag445.xml"/><Relationship Id="rId4" Type="http://schemas.openxmlformats.org/officeDocument/2006/relationships/tags" Target="../tags/tag418.xml"/><Relationship Id="rId9" Type="http://schemas.openxmlformats.org/officeDocument/2006/relationships/tags" Target="../tags/tag423.xml"/><Relationship Id="rId14" Type="http://schemas.openxmlformats.org/officeDocument/2006/relationships/tags" Target="../tags/tag428.xml"/><Relationship Id="rId22" Type="http://schemas.openxmlformats.org/officeDocument/2006/relationships/tags" Target="../tags/tag436.xml"/><Relationship Id="rId27" Type="http://schemas.openxmlformats.org/officeDocument/2006/relationships/tags" Target="../tags/tag441.xml"/><Relationship Id="rId30" Type="http://schemas.openxmlformats.org/officeDocument/2006/relationships/tags" Target="../tags/tag444.xml"/><Relationship Id="rId35" Type="http://schemas.openxmlformats.org/officeDocument/2006/relationships/tags" Target="../tags/tag449.xml"/><Relationship Id="rId8" Type="http://schemas.openxmlformats.org/officeDocument/2006/relationships/tags" Target="../tags/tag422.xml"/><Relationship Id="rId3" Type="http://schemas.openxmlformats.org/officeDocument/2006/relationships/tags" Target="../tags/tag41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3.xml"/><Relationship Id="rId1" Type="http://schemas.openxmlformats.org/officeDocument/2006/relationships/tags" Target="../tags/tag452.xml"/><Relationship Id="rId4" Type="http://schemas.openxmlformats.org/officeDocument/2006/relationships/notesSlide" Target="../notesSlides/notesSlide2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chapter/10.1007/3-540-60368-9_19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notesSlide" Target="../notesSlides/notesSlide4.xml"/><Relationship Id="rId5" Type="http://schemas.openxmlformats.org/officeDocument/2006/relationships/tags" Target="../tags/tag16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5.xml"/><Relationship Id="rId9" Type="http://schemas.openxmlformats.org/officeDocument/2006/relationships/tags" Target="../tags/tag2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tags" Target="../tags/tag33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tags" Target="../tags/tag32.xml"/><Relationship Id="rId17" Type="http://schemas.openxmlformats.org/officeDocument/2006/relationships/notesSlide" Target="../notesSlides/notesSlide5.xml"/><Relationship Id="rId2" Type="http://schemas.openxmlformats.org/officeDocument/2006/relationships/tags" Target="../tags/tag22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tags" Target="../tags/tag31.xml"/><Relationship Id="rId5" Type="http://schemas.openxmlformats.org/officeDocument/2006/relationships/tags" Target="../tags/tag25.xml"/><Relationship Id="rId15" Type="http://schemas.openxmlformats.org/officeDocument/2006/relationships/tags" Target="../tags/tag35.xml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tags" Target="../tags/tag3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13" Type="http://schemas.openxmlformats.org/officeDocument/2006/relationships/tags" Target="../tags/tag48.xml"/><Relationship Id="rId18" Type="http://schemas.openxmlformats.org/officeDocument/2006/relationships/tags" Target="../tags/tag53.xml"/><Relationship Id="rId3" Type="http://schemas.openxmlformats.org/officeDocument/2006/relationships/tags" Target="../tags/tag38.xml"/><Relationship Id="rId21" Type="http://schemas.openxmlformats.org/officeDocument/2006/relationships/tags" Target="../tags/tag56.xml"/><Relationship Id="rId7" Type="http://schemas.openxmlformats.org/officeDocument/2006/relationships/tags" Target="../tags/tag42.xml"/><Relationship Id="rId12" Type="http://schemas.openxmlformats.org/officeDocument/2006/relationships/tags" Target="../tags/tag47.xml"/><Relationship Id="rId17" Type="http://schemas.openxmlformats.org/officeDocument/2006/relationships/tags" Target="../tags/tag52.xml"/><Relationship Id="rId2" Type="http://schemas.openxmlformats.org/officeDocument/2006/relationships/tags" Target="../tags/tag37.xml"/><Relationship Id="rId16" Type="http://schemas.openxmlformats.org/officeDocument/2006/relationships/tags" Target="../tags/tag51.xml"/><Relationship Id="rId20" Type="http://schemas.openxmlformats.org/officeDocument/2006/relationships/tags" Target="../tags/tag55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tags" Target="../tags/tag46.xml"/><Relationship Id="rId5" Type="http://schemas.openxmlformats.org/officeDocument/2006/relationships/tags" Target="../tags/tag40.xml"/><Relationship Id="rId15" Type="http://schemas.openxmlformats.org/officeDocument/2006/relationships/tags" Target="../tags/tag50.xml"/><Relationship Id="rId23" Type="http://schemas.openxmlformats.org/officeDocument/2006/relationships/notesSlide" Target="../notesSlides/notesSlide6.xml"/><Relationship Id="rId10" Type="http://schemas.openxmlformats.org/officeDocument/2006/relationships/tags" Target="../tags/tag45.xml"/><Relationship Id="rId19" Type="http://schemas.openxmlformats.org/officeDocument/2006/relationships/tags" Target="../tags/tag54.xml"/><Relationship Id="rId4" Type="http://schemas.openxmlformats.org/officeDocument/2006/relationships/tags" Target="../tags/tag39.xml"/><Relationship Id="rId9" Type="http://schemas.openxmlformats.org/officeDocument/2006/relationships/tags" Target="../tags/tag44.xml"/><Relationship Id="rId14" Type="http://schemas.openxmlformats.org/officeDocument/2006/relationships/tags" Target="../tags/tag49.xml"/><Relationship Id="rId2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200" dirty="0"/>
              <a:t>Memory Abstraction</a:t>
            </a:r>
            <a:br>
              <a:rPr lang="en-US" altLang="ko-KR" sz="3200" dirty="0"/>
            </a:br>
            <a:br>
              <a:rPr lang="en-US" altLang="ko-KR" sz="4800" dirty="0"/>
            </a:br>
            <a:br>
              <a:rPr lang="en-US" altLang="ko-KR" sz="4800" dirty="0"/>
            </a:br>
            <a:r>
              <a:rPr lang="en-US" altLang="ko-KR" sz="4800" dirty="0"/>
              <a:t>Dynamic Memory Allocation II</a:t>
            </a:r>
            <a:endParaRPr lang="ko-KR" altLang="en-US" sz="4800" dirty="0"/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448" y="4630510"/>
            <a:ext cx="4785103" cy="120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709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085F45F1-7338-4B0D-8E5C-28B7FFA3B3A9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Malloc: First Case: Perfect Fit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EC26FFE3-9C12-465F-828D-4AB32EC2BB0A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304800" y="1371600"/>
            <a:ext cx="8686800" cy="4754564"/>
          </a:xfrm>
        </p:spPr>
        <p:txBody>
          <a:bodyPr/>
          <a:lstStyle/>
          <a:p>
            <a:pPr eaLnBrk="1" hangingPunct="1"/>
            <a:r>
              <a:rPr lang="en-US" altLang="ko-KR" sz="2400" dirty="0">
                <a:ea typeface="굴림" panose="020B0600000101010101" pitchFamily="50" charset="-127"/>
              </a:rPr>
              <a:t>Suppose the first fit is a perfect fit</a:t>
            </a:r>
          </a:p>
          <a:p>
            <a:pPr lvl="1" eaLnBrk="1" hangingPunct="1"/>
            <a:r>
              <a:rPr lang="en-US" altLang="ko-KR" dirty="0">
                <a:ea typeface="굴림" panose="020B0600000101010101" pitchFamily="50" charset="-127"/>
              </a:rPr>
              <a:t>Remove the block from the list</a:t>
            </a:r>
          </a:p>
          <a:p>
            <a:pPr lvl="1" eaLnBrk="1" hangingPunct="1"/>
            <a:r>
              <a:rPr lang="en-US" altLang="ko-KR" dirty="0">
                <a:ea typeface="굴림" panose="020B0600000101010101" pitchFamily="50" charset="-127"/>
              </a:rPr>
              <a:t>Link the previous free block with the next free block</a:t>
            </a:r>
          </a:p>
          <a:p>
            <a:pPr lvl="1" eaLnBrk="1" hangingPunct="1"/>
            <a:r>
              <a:rPr lang="en-US" altLang="ko-KR" dirty="0">
                <a:ea typeface="굴림" panose="020B0600000101010101" pitchFamily="50" charset="-127"/>
              </a:rPr>
              <a:t>Return the current  to the user (skipping header)</a:t>
            </a:r>
          </a:p>
        </p:txBody>
      </p:sp>
      <p:sp>
        <p:nvSpPr>
          <p:cNvPr id="19460" name="슬라이드 번호 개체 틀 3">
            <a:extLst>
              <a:ext uri="{FF2B5EF4-FFF2-40B4-BE49-F238E27FC236}">
                <a16:creationId xmlns:a16="http://schemas.microsoft.com/office/drawing/2014/main" id="{2D48ABE3-8B01-4DB7-A2AE-492EC2E1C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FontTx/>
              <a:buChar char="•"/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latinLnBrk="0">
              <a:spcBef>
                <a:spcPct val="0"/>
              </a:spcBef>
              <a:buFontTx/>
              <a:buChar char="•"/>
            </a:pPr>
            <a:fld id="{ABD4E66F-52AA-445C-A178-343F7D534F4E}" type="slidenum">
              <a:rPr lang="en-US" altLang="ko-KR" smtClean="0"/>
              <a:pPr latinLnBrk="0">
                <a:spcBef>
                  <a:spcPct val="0"/>
                </a:spcBef>
                <a:buFontTx/>
                <a:buChar char="•"/>
              </a:pPr>
              <a:t>10</a:t>
            </a:fld>
            <a:endParaRPr lang="en-US" altLang="ko-KR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61" name="Rectangle 4">
            <a:extLst>
              <a:ext uri="{FF2B5EF4-FFF2-40B4-BE49-F238E27FC236}">
                <a16:creationId xmlns:a16="http://schemas.microsoft.com/office/drawing/2014/main" id="{C1CFDFAB-3D74-4E68-875A-8DE57869C174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62000" y="4559431"/>
            <a:ext cx="914400" cy="685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19462" name="Rectangle 5">
            <a:extLst>
              <a:ext uri="{FF2B5EF4-FFF2-40B4-BE49-F238E27FC236}">
                <a16:creationId xmlns:a16="http://schemas.microsoft.com/office/drawing/2014/main" id="{5AABA66F-C132-48CE-B1C9-C090BF70D815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514600" y="4559431"/>
            <a:ext cx="533400" cy="685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19463" name="Rectangle 6">
            <a:extLst>
              <a:ext uri="{FF2B5EF4-FFF2-40B4-BE49-F238E27FC236}">
                <a16:creationId xmlns:a16="http://schemas.microsoft.com/office/drawing/2014/main" id="{BA22C91D-2A05-4D1B-AEE4-C5565D8C4549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581400" y="4559431"/>
            <a:ext cx="1219200" cy="685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19464" name="Rectangle 7">
            <a:extLst>
              <a:ext uri="{FF2B5EF4-FFF2-40B4-BE49-F238E27FC236}">
                <a16:creationId xmlns:a16="http://schemas.microsoft.com/office/drawing/2014/main" id="{615F7438-6512-457B-8FBC-05E10974315F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334000" y="4559431"/>
            <a:ext cx="914400" cy="685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19465" name="Rectangle 8">
            <a:extLst>
              <a:ext uri="{FF2B5EF4-FFF2-40B4-BE49-F238E27FC236}">
                <a16:creationId xmlns:a16="http://schemas.microsoft.com/office/drawing/2014/main" id="{2D385EAF-5391-4C54-87E1-CDC909C2D2EC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934200" y="4559431"/>
            <a:ext cx="1752600" cy="685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19466" name="Line 9">
            <a:extLst>
              <a:ext uri="{FF2B5EF4-FFF2-40B4-BE49-F238E27FC236}">
                <a16:creationId xmlns:a16="http://schemas.microsoft.com/office/drawing/2014/main" id="{6194A06B-0EED-49B4-82B4-12B23E1E3862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1676400" y="4864231"/>
            <a:ext cx="838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467" name="Line 10">
            <a:extLst>
              <a:ext uri="{FF2B5EF4-FFF2-40B4-BE49-F238E27FC236}">
                <a16:creationId xmlns:a16="http://schemas.microsoft.com/office/drawing/2014/main" id="{1D96AF76-D63D-4F8E-8532-38C547F0367D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3048000" y="4864231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468" name="Line 11">
            <a:extLst>
              <a:ext uri="{FF2B5EF4-FFF2-40B4-BE49-F238E27FC236}">
                <a16:creationId xmlns:a16="http://schemas.microsoft.com/office/drawing/2014/main" id="{590DE4FA-1EE3-441F-AAC6-4AF7159C232B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800600" y="4864231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469" name="Line 12">
            <a:extLst>
              <a:ext uri="{FF2B5EF4-FFF2-40B4-BE49-F238E27FC236}">
                <a16:creationId xmlns:a16="http://schemas.microsoft.com/office/drawing/2014/main" id="{4B72478F-8B4A-41B7-B541-1BE85C272A55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6248400" y="4864231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470" name="Line 13">
            <a:extLst>
              <a:ext uri="{FF2B5EF4-FFF2-40B4-BE49-F238E27FC236}">
                <a16:creationId xmlns:a16="http://schemas.microsoft.com/office/drawing/2014/main" id="{713E8945-24E3-4347-AEB8-64D54516A7B2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609600" y="4178431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471" name="Line 15">
            <a:extLst>
              <a:ext uri="{FF2B5EF4-FFF2-40B4-BE49-F238E27FC236}">
                <a16:creationId xmlns:a16="http://schemas.microsoft.com/office/drawing/2014/main" id="{103BF4F0-8279-4906-8DDE-9D7A9B8260C8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2743200" y="4178431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472" name="Line 19">
            <a:extLst>
              <a:ext uri="{FF2B5EF4-FFF2-40B4-BE49-F238E27FC236}">
                <a16:creationId xmlns:a16="http://schemas.microsoft.com/office/drawing/2014/main" id="{FADD79D2-076F-4116-8209-183EAD93D13E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733800" y="4178431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473" name="Text Box 20">
            <a:extLst>
              <a:ext uri="{FF2B5EF4-FFF2-40B4-BE49-F238E27FC236}">
                <a16:creationId xmlns:a16="http://schemas.microsoft.com/office/drawing/2014/main" id="{CA5FF251-22C5-4F07-AB10-FB76165177E0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3581400" y="3721231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</a:p>
        </p:txBody>
      </p:sp>
      <p:sp>
        <p:nvSpPr>
          <p:cNvPr id="19474" name="Line 21">
            <a:extLst>
              <a:ext uri="{FF2B5EF4-FFF2-40B4-BE49-F238E27FC236}">
                <a16:creationId xmlns:a16="http://schemas.microsoft.com/office/drawing/2014/main" id="{0A6A8C66-ECED-452C-920B-AE6F6ADE3DEF}"/>
              </a:ext>
            </a:extLst>
          </p:cNvPr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2743200" y="4178431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475" name="Text Box 22">
            <a:extLst>
              <a:ext uri="{FF2B5EF4-FFF2-40B4-BE49-F238E27FC236}">
                <a16:creationId xmlns:a16="http://schemas.microsoft.com/office/drawing/2014/main" id="{0B961B0F-8B4D-46DC-B37E-A3FC660618A7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438400" y="3721231"/>
            <a:ext cx="725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prev</a:t>
            </a:r>
          </a:p>
        </p:txBody>
      </p:sp>
      <p:sp>
        <p:nvSpPr>
          <p:cNvPr id="19476" name="Freeform 23">
            <a:extLst>
              <a:ext uri="{FF2B5EF4-FFF2-40B4-BE49-F238E27FC236}">
                <a16:creationId xmlns:a16="http://schemas.microsoft.com/office/drawing/2014/main" id="{409B8418-1682-4C8C-AA91-993C5C2BF8D2}"/>
              </a:ext>
            </a:extLst>
          </p:cNvPr>
          <p:cNvSpPr>
            <a:spLocks/>
          </p:cNvSpPr>
          <p:nvPr>
            <p:custDataLst>
              <p:tags r:id="rId18"/>
            </p:custDataLst>
          </p:nvPr>
        </p:nvSpPr>
        <p:spPr bwMode="auto">
          <a:xfrm>
            <a:off x="3048000" y="4965831"/>
            <a:ext cx="2286000" cy="660400"/>
          </a:xfrm>
          <a:custGeom>
            <a:avLst/>
            <a:gdLst>
              <a:gd name="T0" fmla="*/ 0 w 1440"/>
              <a:gd name="T1" fmla="*/ 2147483646 h 416"/>
              <a:gd name="T2" fmla="*/ 2147483646 w 1440"/>
              <a:gd name="T3" fmla="*/ 2147483646 h 416"/>
              <a:gd name="T4" fmla="*/ 2147483646 w 1440"/>
              <a:gd name="T5" fmla="*/ 2147483646 h 416"/>
              <a:gd name="T6" fmla="*/ 2147483646 w 1440"/>
              <a:gd name="T7" fmla="*/ 2147483646 h 416"/>
              <a:gd name="T8" fmla="*/ 2147483646 w 1440"/>
              <a:gd name="T9" fmla="*/ 2147483646 h 416"/>
              <a:gd name="T10" fmla="*/ 2147483646 w 1440"/>
              <a:gd name="T11" fmla="*/ 2147483646 h 416"/>
              <a:gd name="T12" fmla="*/ 2147483646 w 1440"/>
              <a:gd name="T13" fmla="*/ 2147483646 h 416"/>
              <a:gd name="T14" fmla="*/ 2147483646 w 1440"/>
              <a:gd name="T15" fmla="*/ 2147483646 h 41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40"/>
              <a:gd name="T25" fmla="*/ 0 h 416"/>
              <a:gd name="T26" fmla="*/ 1440 w 1440"/>
              <a:gd name="T27" fmla="*/ 416 h 41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40" h="416">
                <a:moveTo>
                  <a:pt x="0" y="32"/>
                </a:moveTo>
                <a:cubicBezTo>
                  <a:pt x="12" y="28"/>
                  <a:pt x="24" y="24"/>
                  <a:pt x="48" y="32"/>
                </a:cubicBezTo>
                <a:cubicBezTo>
                  <a:pt x="72" y="40"/>
                  <a:pt x="104" y="24"/>
                  <a:pt x="144" y="80"/>
                </a:cubicBezTo>
                <a:cubicBezTo>
                  <a:pt x="184" y="136"/>
                  <a:pt x="144" y="320"/>
                  <a:pt x="288" y="368"/>
                </a:cubicBezTo>
                <a:cubicBezTo>
                  <a:pt x="432" y="416"/>
                  <a:pt x="840" y="392"/>
                  <a:pt x="1008" y="368"/>
                </a:cubicBezTo>
                <a:cubicBezTo>
                  <a:pt x="1176" y="344"/>
                  <a:pt x="1240" y="280"/>
                  <a:pt x="1296" y="224"/>
                </a:cubicBezTo>
                <a:cubicBezTo>
                  <a:pt x="1352" y="168"/>
                  <a:pt x="1320" y="64"/>
                  <a:pt x="1344" y="32"/>
                </a:cubicBezTo>
                <a:cubicBezTo>
                  <a:pt x="1368" y="0"/>
                  <a:pt x="1404" y="16"/>
                  <a:pt x="1440" y="32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477" name="Rectangle 24">
            <a:extLst>
              <a:ext uri="{FF2B5EF4-FFF2-40B4-BE49-F238E27FC236}">
                <a16:creationId xmlns:a16="http://schemas.microsoft.com/office/drawing/2014/main" id="{87A8AA6C-97B2-4837-B020-8DED8D2C3356}"/>
              </a:ext>
            </a:extLst>
          </p:cNvPr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3581400" y="4559431"/>
            <a:ext cx="304800" cy="685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19478" name="Line 25">
            <a:extLst>
              <a:ext uri="{FF2B5EF4-FFF2-40B4-BE49-F238E27FC236}">
                <a16:creationId xmlns:a16="http://schemas.microsoft.com/office/drawing/2014/main" id="{D89EB950-ACB8-430E-AB7B-0E8C5DA35A87}"/>
              </a:ext>
            </a:extLst>
          </p:cNvPr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4114800" y="3797431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479" name="Text Box 26">
            <a:extLst>
              <a:ext uri="{FF2B5EF4-FFF2-40B4-BE49-F238E27FC236}">
                <a16:creationId xmlns:a16="http://schemas.microsoft.com/office/drawing/2014/main" id="{870CB3D8-812E-4F78-B634-33073E112ACD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3810000" y="3340231"/>
            <a:ext cx="66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p+1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F1E037DE-9AA4-4630-9573-4C1062F4163C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Malloc: Second Case: Big Block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B8E14225-97A0-40AD-952E-98AEE2C8F7DC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ko-KR" sz="2400" dirty="0">
                <a:ea typeface="굴림" panose="020B0600000101010101" pitchFamily="50" charset="-127"/>
              </a:rPr>
              <a:t>Suppose the block is bigger than requested</a:t>
            </a:r>
          </a:p>
          <a:p>
            <a:pPr lvl="1" eaLnBrk="1" hangingPunct="1"/>
            <a:r>
              <a:rPr lang="en-US" altLang="ko-KR" dirty="0">
                <a:ea typeface="굴림" panose="020B0600000101010101" pitchFamily="50" charset="-127"/>
              </a:rPr>
              <a:t>Divide the free block into two blocks</a:t>
            </a:r>
          </a:p>
          <a:p>
            <a:pPr lvl="1" eaLnBrk="1" hangingPunct="1"/>
            <a:r>
              <a:rPr lang="en-US" altLang="ko-KR" dirty="0">
                <a:ea typeface="굴림" panose="020B0600000101010101" pitchFamily="50" charset="-127"/>
              </a:rPr>
              <a:t>Keep first (now smaller) block in the free list</a:t>
            </a:r>
          </a:p>
          <a:p>
            <a:pPr lvl="1" eaLnBrk="1" hangingPunct="1"/>
            <a:r>
              <a:rPr lang="en-US" altLang="ko-KR" dirty="0">
                <a:ea typeface="굴림" panose="020B0600000101010101" pitchFamily="50" charset="-127"/>
              </a:rPr>
              <a:t>Allocate the second block to the user</a:t>
            </a:r>
          </a:p>
          <a:p>
            <a:pPr lvl="1" eaLnBrk="1" hangingPunct="1"/>
            <a:r>
              <a:rPr lang="en-US" altLang="ko-KR" dirty="0">
                <a:ea typeface="굴림" panose="020B0600000101010101" pitchFamily="50" charset="-127"/>
              </a:rPr>
              <a:t>Bonus:  No need to manipulate links</a:t>
            </a:r>
          </a:p>
          <a:p>
            <a:pPr lvl="2" eaLnBrk="1" hangingPunct="1">
              <a:buFontTx/>
              <a:buNone/>
            </a:pPr>
            <a:endParaRPr lang="en-US" altLang="ko-KR" sz="1800" b="1" dirty="0">
              <a:latin typeface="Courier New" panose="02070309020205020404" pitchFamily="49" charset="0"/>
              <a:ea typeface="굴림" panose="020B0600000101010101" pitchFamily="50" charset="-127"/>
            </a:endParaRPr>
          </a:p>
        </p:txBody>
      </p:sp>
      <p:sp>
        <p:nvSpPr>
          <p:cNvPr id="21508" name="슬라이드 번호 개체 틀 3">
            <a:extLst>
              <a:ext uri="{FF2B5EF4-FFF2-40B4-BE49-F238E27FC236}">
                <a16:creationId xmlns:a16="http://schemas.microsoft.com/office/drawing/2014/main" id="{699223B9-4128-47A9-8602-851BB35D0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FontTx/>
              <a:buChar char="•"/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latinLnBrk="0">
              <a:spcBef>
                <a:spcPct val="0"/>
              </a:spcBef>
              <a:buFontTx/>
              <a:buChar char="•"/>
            </a:pPr>
            <a:fld id="{ABD4E66F-52AA-445C-A178-343F7D534F4E}" type="slidenum">
              <a:rPr lang="en-US" altLang="ko-KR" smtClean="0"/>
              <a:pPr latinLnBrk="0">
                <a:spcBef>
                  <a:spcPct val="0"/>
                </a:spcBef>
                <a:buFontTx/>
                <a:buChar char="•"/>
              </a:pPr>
              <a:t>11</a:t>
            </a:fld>
            <a:endParaRPr lang="en-US" altLang="ko-KR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9" name="Rectangle 4">
            <a:extLst>
              <a:ext uri="{FF2B5EF4-FFF2-40B4-BE49-F238E27FC236}">
                <a16:creationId xmlns:a16="http://schemas.microsoft.com/office/drawing/2014/main" id="{A569C142-A0C4-4C42-859C-1B0E189ED653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13900" y="4226400"/>
            <a:ext cx="2743200" cy="1371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21510" name="Line 7">
            <a:extLst>
              <a:ext uri="{FF2B5EF4-FFF2-40B4-BE49-F238E27FC236}">
                <a16:creationId xmlns:a16="http://schemas.microsoft.com/office/drawing/2014/main" id="{45322C5D-68D0-4379-94EC-E8D7CB5D381F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966300" y="3845400"/>
            <a:ext cx="158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11" name="Text Box 8">
            <a:extLst>
              <a:ext uri="{FF2B5EF4-FFF2-40B4-BE49-F238E27FC236}">
                <a16:creationId xmlns:a16="http://schemas.microsoft.com/office/drawing/2014/main" id="{961581B1-991E-48F7-9E1B-15A8AD7B0F76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13900" y="3388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</a:p>
        </p:txBody>
      </p:sp>
      <p:sp>
        <p:nvSpPr>
          <p:cNvPr id="21512" name="Rectangle 10">
            <a:extLst>
              <a:ext uri="{FF2B5EF4-FFF2-40B4-BE49-F238E27FC236}">
                <a16:creationId xmlns:a16="http://schemas.microsoft.com/office/drawing/2014/main" id="{71017AE6-72EA-48A3-9921-7CC20CDC7183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13900" y="4226400"/>
            <a:ext cx="304800" cy="1371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21513" name="Rectangle 13">
            <a:extLst>
              <a:ext uri="{FF2B5EF4-FFF2-40B4-BE49-F238E27FC236}">
                <a16:creationId xmlns:a16="http://schemas.microsoft.com/office/drawing/2014/main" id="{A9D04163-F56A-4744-8579-CB9FE02BDC87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82102" y="4227264"/>
            <a:ext cx="2743200" cy="1371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21514" name="Line 14">
            <a:extLst>
              <a:ext uri="{FF2B5EF4-FFF2-40B4-BE49-F238E27FC236}">
                <a16:creationId xmlns:a16="http://schemas.microsoft.com/office/drawing/2014/main" id="{B53E1D4A-2D28-4489-AEF1-728167CEEAC9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7187102" y="3846264"/>
            <a:ext cx="158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15" name="Text Box 15">
            <a:extLst>
              <a:ext uri="{FF2B5EF4-FFF2-40B4-BE49-F238E27FC236}">
                <a16:creationId xmlns:a16="http://schemas.microsoft.com/office/drawing/2014/main" id="{2EB4A365-79BD-4EF6-802B-412D468FE546}"/>
              </a:ext>
            </a:extLst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045093" y="3335229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</a:p>
        </p:txBody>
      </p:sp>
      <p:sp>
        <p:nvSpPr>
          <p:cNvPr id="21516" name="Rectangle 16">
            <a:extLst>
              <a:ext uri="{FF2B5EF4-FFF2-40B4-BE49-F238E27FC236}">
                <a16:creationId xmlns:a16="http://schemas.microsoft.com/office/drawing/2014/main" id="{8B4D4D53-B923-42AD-AF1F-63C4147282C2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282102" y="4227264"/>
            <a:ext cx="304800" cy="1371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21517" name="Rectangle 17">
            <a:extLst>
              <a:ext uri="{FF2B5EF4-FFF2-40B4-BE49-F238E27FC236}">
                <a16:creationId xmlns:a16="http://schemas.microsoft.com/office/drawing/2014/main" id="{BA833AA3-BD73-4E94-AADA-96F429802348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7034702" y="4227264"/>
            <a:ext cx="3048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21518" name="Rectangle 18">
            <a:extLst>
              <a:ext uri="{FF2B5EF4-FFF2-40B4-BE49-F238E27FC236}">
                <a16:creationId xmlns:a16="http://schemas.microsoft.com/office/drawing/2014/main" id="{DF01E2FC-4769-4595-B58F-C48BF2E844BF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339502" y="4227264"/>
            <a:ext cx="6858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21519" name="Freeform 19">
            <a:extLst>
              <a:ext uri="{FF2B5EF4-FFF2-40B4-BE49-F238E27FC236}">
                <a16:creationId xmlns:a16="http://schemas.microsoft.com/office/drawing/2014/main" id="{D0B54306-E509-47CD-AF68-D49FE9C4F0A1}"/>
              </a:ext>
            </a:extLst>
          </p:cNvPr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966300" y="5598000"/>
            <a:ext cx="2895600" cy="546100"/>
          </a:xfrm>
          <a:custGeom>
            <a:avLst/>
            <a:gdLst>
              <a:gd name="T0" fmla="*/ 0 w 1824"/>
              <a:gd name="T1" fmla="*/ 0 h 344"/>
              <a:gd name="T2" fmla="*/ 2147483646 w 1824"/>
              <a:gd name="T3" fmla="*/ 2147483646 h 344"/>
              <a:gd name="T4" fmla="*/ 2147483646 w 1824"/>
              <a:gd name="T5" fmla="*/ 2147483646 h 344"/>
              <a:gd name="T6" fmla="*/ 2147483646 w 1824"/>
              <a:gd name="T7" fmla="*/ 2147483646 h 344"/>
              <a:gd name="T8" fmla="*/ 0 60000 65536"/>
              <a:gd name="T9" fmla="*/ 0 60000 65536"/>
              <a:gd name="T10" fmla="*/ 0 60000 65536"/>
              <a:gd name="T11" fmla="*/ 0 60000 65536"/>
              <a:gd name="T12" fmla="*/ 0 w 1824"/>
              <a:gd name="T13" fmla="*/ 0 h 344"/>
              <a:gd name="T14" fmla="*/ 1824 w 1824"/>
              <a:gd name="T15" fmla="*/ 344 h 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4" h="344">
                <a:moveTo>
                  <a:pt x="0" y="0"/>
                </a:moveTo>
                <a:cubicBezTo>
                  <a:pt x="32" y="116"/>
                  <a:pt x="64" y="232"/>
                  <a:pt x="144" y="288"/>
                </a:cubicBezTo>
                <a:cubicBezTo>
                  <a:pt x="224" y="344"/>
                  <a:pt x="200" y="328"/>
                  <a:pt x="480" y="336"/>
                </a:cubicBezTo>
                <a:cubicBezTo>
                  <a:pt x="760" y="344"/>
                  <a:pt x="1292" y="340"/>
                  <a:pt x="1824" y="336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20" name="Freeform 20">
            <a:extLst>
              <a:ext uri="{FF2B5EF4-FFF2-40B4-BE49-F238E27FC236}">
                <a16:creationId xmlns:a16="http://schemas.microsoft.com/office/drawing/2014/main" id="{BC706951-09A2-417C-8AC3-9ECC48CA5BD3}"/>
              </a:ext>
            </a:extLst>
          </p:cNvPr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5510702" y="5598864"/>
            <a:ext cx="2895600" cy="546100"/>
          </a:xfrm>
          <a:custGeom>
            <a:avLst/>
            <a:gdLst>
              <a:gd name="T0" fmla="*/ 0 w 1824"/>
              <a:gd name="T1" fmla="*/ 0 h 344"/>
              <a:gd name="T2" fmla="*/ 2147483646 w 1824"/>
              <a:gd name="T3" fmla="*/ 2147483646 h 344"/>
              <a:gd name="T4" fmla="*/ 2147483646 w 1824"/>
              <a:gd name="T5" fmla="*/ 2147483646 h 344"/>
              <a:gd name="T6" fmla="*/ 2147483646 w 1824"/>
              <a:gd name="T7" fmla="*/ 2147483646 h 344"/>
              <a:gd name="T8" fmla="*/ 0 60000 65536"/>
              <a:gd name="T9" fmla="*/ 0 60000 65536"/>
              <a:gd name="T10" fmla="*/ 0 60000 65536"/>
              <a:gd name="T11" fmla="*/ 0 60000 65536"/>
              <a:gd name="T12" fmla="*/ 0 w 1824"/>
              <a:gd name="T13" fmla="*/ 0 h 344"/>
              <a:gd name="T14" fmla="*/ 1824 w 1824"/>
              <a:gd name="T15" fmla="*/ 344 h 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4" h="344">
                <a:moveTo>
                  <a:pt x="0" y="0"/>
                </a:moveTo>
                <a:cubicBezTo>
                  <a:pt x="32" y="116"/>
                  <a:pt x="64" y="232"/>
                  <a:pt x="144" y="288"/>
                </a:cubicBezTo>
                <a:cubicBezTo>
                  <a:pt x="224" y="344"/>
                  <a:pt x="200" y="328"/>
                  <a:pt x="480" y="336"/>
                </a:cubicBezTo>
                <a:cubicBezTo>
                  <a:pt x="760" y="344"/>
                  <a:pt x="1292" y="340"/>
                  <a:pt x="1824" y="336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21" name="AutoShape 21">
            <a:extLst>
              <a:ext uri="{FF2B5EF4-FFF2-40B4-BE49-F238E27FC236}">
                <a16:creationId xmlns:a16="http://schemas.microsoft.com/office/drawing/2014/main" id="{53EAB737-6D88-4DAD-A364-4FBC794ABBEC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3839700" y="4592662"/>
            <a:ext cx="1143000" cy="609600"/>
          </a:xfrm>
          <a:prstGeom prst="rightArrow">
            <a:avLst>
              <a:gd name="adj1" fmla="val 50000"/>
              <a:gd name="adj2" fmla="val 46875"/>
            </a:avLst>
          </a:prstGeom>
          <a:solidFill>
            <a:srgbClr val="9933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545BE918-32CA-43F3-A2D5-6E729EFE67D9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Free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A1EBC064-73B7-460E-9C5C-1AF47559E898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358218" y="1260000"/>
            <a:ext cx="8641781" cy="5220000"/>
          </a:xfrm>
        </p:spPr>
        <p:txBody>
          <a:bodyPr/>
          <a:lstStyle/>
          <a:p>
            <a:pPr eaLnBrk="1" hangingPunct="1"/>
            <a:r>
              <a:rPr lang="en-US" altLang="ko-KR" sz="2400" dirty="0">
                <a:ea typeface="굴림" panose="020B0600000101010101" pitchFamily="50" charset="-127"/>
              </a:rPr>
              <a:t>User passes a pointer to the memory block </a:t>
            </a:r>
          </a:p>
          <a:p>
            <a:pPr lvl="1" eaLnBrk="1" hangingPunct="1"/>
            <a:r>
              <a:rPr lang="en-US" altLang="ko-KR" b="1" dirty="0">
                <a:latin typeface="Courier New" panose="02070309020205020404" pitchFamily="49" charset="0"/>
                <a:ea typeface="굴림" panose="020B0600000101010101" pitchFamily="50" charset="-127"/>
              </a:rPr>
              <a:t>void free(void *ap);</a:t>
            </a:r>
          </a:p>
          <a:p>
            <a:pPr eaLnBrk="1" hangingPunct="1"/>
            <a:r>
              <a:rPr lang="en-US" altLang="ko-KR" sz="2400" b="1" dirty="0">
                <a:latin typeface="Courier New" panose="02070309020205020404" pitchFamily="49" charset="0"/>
                <a:ea typeface="굴림" panose="020B0600000101010101" pitchFamily="50" charset="-127"/>
              </a:rPr>
              <a:t>free()</a:t>
            </a:r>
            <a:r>
              <a:rPr lang="en-US" altLang="ko-KR" sz="2400" dirty="0">
                <a:ea typeface="굴림" panose="020B0600000101010101" pitchFamily="50" charset="-127"/>
              </a:rPr>
              <a:t> function inserts block into the list</a:t>
            </a:r>
          </a:p>
          <a:p>
            <a:pPr lvl="1" eaLnBrk="1" hangingPunct="1"/>
            <a:r>
              <a:rPr lang="en-US" altLang="ko-KR" dirty="0">
                <a:ea typeface="굴림" panose="020B0600000101010101" pitchFamily="50" charset="-127"/>
              </a:rPr>
              <a:t>Identify the start of entry </a:t>
            </a:r>
          </a:p>
          <a:p>
            <a:pPr lvl="1" eaLnBrk="1" hangingPunct="1"/>
            <a:r>
              <a:rPr lang="en-US" altLang="ko-KR" dirty="0">
                <a:ea typeface="굴림" panose="020B0600000101010101" pitchFamily="50" charset="-127"/>
              </a:rPr>
              <a:t>Find the location in the free list</a:t>
            </a:r>
          </a:p>
          <a:p>
            <a:pPr lvl="1" eaLnBrk="1" hangingPunct="1"/>
            <a:r>
              <a:rPr lang="en-US" altLang="ko-KR" dirty="0">
                <a:ea typeface="굴림" panose="020B0600000101010101" pitchFamily="50" charset="-127"/>
              </a:rPr>
              <a:t>Add to the list, coalescing entries, if needed</a:t>
            </a:r>
          </a:p>
          <a:p>
            <a:pPr eaLnBrk="1" hangingPunct="1"/>
            <a:endParaRPr lang="en-US" altLang="ko-KR" sz="2400" dirty="0">
              <a:ea typeface="굴림" panose="020B0600000101010101" pitchFamily="50" charset="-127"/>
            </a:endParaRPr>
          </a:p>
        </p:txBody>
      </p:sp>
      <p:sp>
        <p:nvSpPr>
          <p:cNvPr id="23556" name="슬라이드 번호 개체 틀 3">
            <a:extLst>
              <a:ext uri="{FF2B5EF4-FFF2-40B4-BE49-F238E27FC236}">
                <a16:creationId xmlns:a16="http://schemas.microsoft.com/office/drawing/2014/main" id="{4BBBA464-298C-4351-91B4-93B07BA28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FontTx/>
              <a:buChar char="•"/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latinLnBrk="0">
              <a:spcBef>
                <a:spcPct val="0"/>
              </a:spcBef>
              <a:buFontTx/>
              <a:buChar char="•"/>
            </a:pPr>
            <a:fld id="{ABD4E66F-52AA-445C-A178-343F7D534F4E}" type="slidenum">
              <a:rPr lang="en-US" altLang="ko-KR" smtClean="0"/>
              <a:pPr latinLnBrk="0">
                <a:spcBef>
                  <a:spcPct val="0"/>
                </a:spcBef>
                <a:buFontTx/>
                <a:buChar char="•"/>
              </a:pPr>
              <a:t>12</a:t>
            </a:fld>
            <a:endParaRPr lang="en-US" altLang="ko-KR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7" name="Rectangle 17">
            <a:extLst>
              <a:ext uri="{FF2B5EF4-FFF2-40B4-BE49-F238E27FC236}">
                <a16:creationId xmlns:a16="http://schemas.microsoft.com/office/drawing/2014/main" id="{11B8A3AB-4926-40DC-BC8C-4C3B07EC5BDB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897171" y="4670981"/>
            <a:ext cx="2743200" cy="1371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23558" name="Line 18">
            <a:extLst>
              <a:ext uri="{FF2B5EF4-FFF2-40B4-BE49-F238E27FC236}">
                <a16:creationId xmlns:a16="http://schemas.microsoft.com/office/drawing/2014/main" id="{9FC43714-5D25-4EFC-A65F-3C54A2760145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049571" y="4289981"/>
            <a:ext cx="158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559" name="Rectangle 19">
            <a:extLst>
              <a:ext uri="{FF2B5EF4-FFF2-40B4-BE49-F238E27FC236}">
                <a16:creationId xmlns:a16="http://schemas.microsoft.com/office/drawing/2014/main" id="{3F512D00-4380-43D1-B0EC-5ACA8B439E6A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897171" y="4670981"/>
            <a:ext cx="304800" cy="1371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23560" name="Line 21">
            <a:extLst>
              <a:ext uri="{FF2B5EF4-FFF2-40B4-BE49-F238E27FC236}">
                <a16:creationId xmlns:a16="http://schemas.microsoft.com/office/drawing/2014/main" id="{8A839131-F5F4-4D6B-8F07-DA96207500A5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428984" y="4289981"/>
            <a:ext cx="1587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561" name="Text Box 22">
            <a:extLst>
              <a:ext uri="{FF2B5EF4-FFF2-40B4-BE49-F238E27FC236}">
                <a16:creationId xmlns:a16="http://schemas.microsoft.com/office/drawing/2014/main" id="{5F9FB76D-E894-450E-BF06-A97806DD20EA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201971" y="3832781"/>
            <a:ext cx="47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ap</a:t>
            </a:r>
          </a:p>
        </p:txBody>
      </p:sp>
      <p:sp>
        <p:nvSpPr>
          <p:cNvPr id="23562" name="Text Box 23">
            <a:extLst>
              <a:ext uri="{FF2B5EF4-FFF2-40B4-BE49-F238E27FC236}">
                <a16:creationId xmlns:a16="http://schemas.microsoft.com/office/drawing/2014/main" id="{9B686485-C387-4674-8ECB-2EBA9D155E7D}"/>
              </a:ext>
            </a:extLst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820971" y="3832781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bp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676854EC-9605-4B50-861B-75995799C1BA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Free: Finding Location to Insert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4EEBB8D9-A757-4FB3-80BD-3A4295E375B7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358219" y="1219200"/>
            <a:ext cx="8557181" cy="2286000"/>
          </a:xfrm>
        </p:spPr>
        <p:txBody>
          <a:bodyPr/>
          <a:lstStyle/>
          <a:p>
            <a:pPr eaLnBrk="1" hangingPunct="1"/>
            <a:r>
              <a:rPr lang="en-US" altLang="ko-KR" sz="2400" dirty="0">
                <a:ea typeface="굴림" panose="020B0600000101010101" pitchFamily="50" charset="-127"/>
              </a:rPr>
              <a:t>Start at the beginning</a:t>
            </a:r>
            <a:endParaRPr lang="en-US" altLang="ko-KR" sz="2400" b="1" dirty="0"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 sz="2400" dirty="0">
                <a:ea typeface="굴림" panose="020B0600000101010101" pitchFamily="50" charset="-127"/>
              </a:rPr>
              <a:t>Sequence through the list</a:t>
            </a:r>
            <a:endParaRPr lang="en-US" altLang="ko-KR" sz="2400" b="1" dirty="0"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 sz="2400" dirty="0">
                <a:ea typeface="굴림" panose="020B0600000101010101" pitchFamily="50" charset="-127"/>
              </a:rPr>
              <a:t>Stop at last entry before the to-be-freed element</a:t>
            </a:r>
          </a:p>
        </p:txBody>
      </p:sp>
      <p:sp>
        <p:nvSpPr>
          <p:cNvPr id="25604" name="슬라이드 번호 개체 틀 3">
            <a:extLst>
              <a:ext uri="{FF2B5EF4-FFF2-40B4-BE49-F238E27FC236}">
                <a16:creationId xmlns:a16="http://schemas.microsoft.com/office/drawing/2014/main" id="{CE1574EE-EF80-487E-AB54-59445D302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FontTx/>
              <a:buChar char="•"/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latinLnBrk="0">
              <a:spcBef>
                <a:spcPct val="0"/>
              </a:spcBef>
              <a:buFontTx/>
              <a:buChar char="•"/>
            </a:pPr>
            <a:fld id="{ABD4E66F-52AA-445C-A178-343F7D534F4E}" type="slidenum">
              <a:rPr lang="en-US" altLang="ko-KR" smtClean="0"/>
              <a:pPr latinLnBrk="0">
                <a:spcBef>
                  <a:spcPct val="0"/>
                </a:spcBef>
                <a:buFontTx/>
                <a:buChar char="•"/>
              </a:pPr>
              <a:t>13</a:t>
            </a:fld>
            <a:endParaRPr lang="en-US" altLang="ko-KR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5" name="Rectangle 4">
            <a:extLst>
              <a:ext uri="{FF2B5EF4-FFF2-40B4-BE49-F238E27FC236}">
                <a16:creationId xmlns:a16="http://schemas.microsoft.com/office/drawing/2014/main" id="{40CDDBE0-EE86-4257-8587-B8B83F4EA71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62000" y="4291552"/>
            <a:ext cx="7924800" cy="1600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25606" name="Rectangle 5">
            <a:extLst>
              <a:ext uri="{FF2B5EF4-FFF2-40B4-BE49-F238E27FC236}">
                <a16:creationId xmlns:a16="http://schemas.microsoft.com/office/drawing/2014/main" id="{835CB552-16E2-4D97-BAAC-509C76A1F2B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62000" y="4291552"/>
            <a:ext cx="838200" cy="1600200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25607" name="Rectangle 6">
            <a:extLst>
              <a:ext uri="{FF2B5EF4-FFF2-40B4-BE49-F238E27FC236}">
                <a16:creationId xmlns:a16="http://schemas.microsoft.com/office/drawing/2014/main" id="{D26CF067-1C6F-4606-B627-8A8E81F758B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048000" y="4291552"/>
            <a:ext cx="838200" cy="1600200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25608" name="Rectangle 7">
            <a:extLst>
              <a:ext uri="{FF2B5EF4-FFF2-40B4-BE49-F238E27FC236}">
                <a16:creationId xmlns:a16="http://schemas.microsoft.com/office/drawing/2014/main" id="{2EE8AE6C-1F9D-442B-A33C-930643BCD014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886200" y="4291552"/>
            <a:ext cx="1371600" cy="1600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25609" name="Rectangle 8">
            <a:extLst>
              <a:ext uri="{FF2B5EF4-FFF2-40B4-BE49-F238E27FC236}">
                <a16:creationId xmlns:a16="http://schemas.microsoft.com/office/drawing/2014/main" id="{0C94EFB7-79E4-4F2D-BC75-7D4108640EFB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57800" y="4291552"/>
            <a:ext cx="1066800" cy="1600200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25610" name="Text Box 9">
            <a:extLst>
              <a:ext uri="{FF2B5EF4-FFF2-40B4-BE49-F238E27FC236}">
                <a16:creationId xmlns:a16="http://schemas.microsoft.com/office/drawing/2014/main" id="{776E4B3E-001A-4B7D-9054-C41B000E01F9}"/>
              </a:ext>
            </a:extLst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38200" y="4672552"/>
            <a:ext cx="6080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 b="1">
                <a:solidFill>
                  <a:schemeClr val="bg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In</a:t>
            </a:r>
          </a:p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 b="1">
                <a:solidFill>
                  <a:schemeClr val="bg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use</a:t>
            </a:r>
          </a:p>
        </p:txBody>
      </p:sp>
      <p:sp>
        <p:nvSpPr>
          <p:cNvPr id="25611" name="Text Box 10">
            <a:extLst>
              <a:ext uri="{FF2B5EF4-FFF2-40B4-BE49-F238E27FC236}">
                <a16:creationId xmlns:a16="http://schemas.microsoft.com/office/drawing/2014/main" id="{35F6105F-ED2F-4AD3-BF7D-496D772A65B0}"/>
              </a:ext>
            </a:extLst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257800" y="4672552"/>
            <a:ext cx="9969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 b="1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FREE</a:t>
            </a:r>
          </a:p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 b="1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ME</a:t>
            </a:r>
          </a:p>
        </p:txBody>
      </p:sp>
      <p:sp>
        <p:nvSpPr>
          <p:cNvPr id="25612" name="Text Box 11">
            <a:extLst>
              <a:ext uri="{FF2B5EF4-FFF2-40B4-BE49-F238E27FC236}">
                <a16:creationId xmlns:a16="http://schemas.microsoft.com/office/drawing/2014/main" id="{CC12F79E-64EE-429D-A316-9A1899FB4770}"/>
              </a:ext>
            </a:extLst>
          </p:cNvPr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124200" y="4672552"/>
            <a:ext cx="6080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 b="1">
                <a:solidFill>
                  <a:schemeClr val="bg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In</a:t>
            </a:r>
          </a:p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 b="1">
                <a:solidFill>
                  <a:schemeClr val="bg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use</a:t>
            </a:r>
          </a:p>
        </p:txBody>
      </p:sp>
      <p:sp>
        <p:nvSpPr>
          <p:cNvPr id="25613" name="Line 12">
            <a:extLst>
              <a:ext uri="{FF2B5EF4-FFF2-40B4-BE49-F238E27FC236}">
                <a16:creationId xmlns:a16="http://schemas.microsoft.com/office/drawing/2014/main" id="{7B82AA74-AE24-4AC6-A1F7-B37C6B35B7F0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1066800" y="3605752"/>
            <a:ext cx="8382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614" name="Text Box 13">
            <a:extLst>
              <a:ext uri="{FF2B5EF4-FFF2-40B4-BE49-F238E27FC236}">
                <a16:creationId xmlns:a16="http://schemas.microsoft.com/office/drawing/2014/main" id="{C496AAB3-AB37-4DED-9414-A74282D1F2F8}"/>
              </a:ext>
            </a:extLst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33400" y="3148552"/>
            <a:ext cx="1174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Free list</a:t>
            </a:r>
          </a:p>
        </p:txBody>
      </p:sp>
      <p:sp>
        <p:nvSpPr>
          <p:cNvPr id="25615" name="Freeform 14">
            <a:extLst>
              <a:ext uri="{FF2B5EF4-FFF2-40B4-BE49-F238E27FC236}">
                <a16:creationId xmlns:a16="http://schemas.microsoft.com/office/drawing/2014/main" id="{311ACABA-5351-4FA9-982C-84C6673223D1}"/>
              </a:ext>
            </a:extLst>
          </p:cNvPr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1917700" y="3224752"/>
            <a:ext cx="2578100" cy="1168400"/>
          </a:xfrm>
          <a:custGeom>
            <a:avLst/>
            <a:gdLst>
              <a:gd name="T0" fmla="*/ 2147483646 w 1624"/>
              <a:gd name="T1" fmla="*/ 2147483646 h 448"/>
              <a:gd name="T2" fmla="*/ 2147483646 w 1624"/>
              <a:gd name="T3" fmla="*/ 2147483646 h 448"/>
              <a:gd name="T4" fmla="*/ 2147483646 w 1624"/>
              <a:gd name="T5" fmla="*/ 0 h 448"/>
              <a:gd name="T6" fmla="*/ 2147483646 w 1624"/>
              <a:gd name="T7" fmla="*/ 2147483646 h 448"/>
              <a:gd name="T8" fmla="*/ 0 60000 65536"/>
              <a:gd name="T9" fmla="*/ 0 60000 65536"/>
              <a:gd name="T10" fmla="*/ 0 60000 65536"/>
              <a:gd name="T11" fmla="*/ 0 60000 65536"/>
              <a:gd name="T12" fmla="*/ 0 w 1624"/>
              <a:gd name="T13" fmla="*/ 0 h 448"/>
              <a:gd name="T14" fmla="*/ 1624 w 1624"/>
              <a:gd name="T15" fmla="*/ 448 h 4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4" h="448">
                <a:moveTo>
                  <a:pt x="88" y="384"/>
                </a:moveTo>
                <a:cubicBezTo>
                  <a:pt x="44" y="416"/>
                  <a:pt x="0" y="448"/>
                  <a:pt x="136" y="384"/>
                </a:cubicBezTo>
                <a:cubicBezTo>
                  <a:pt x="272" y="320"/>
                  <a:pt x="656" y="0"/>
                  <a:pt x="904" y="0"/>
                </a:cubicBezTo>
                <a:cubicBezTo>
                  <a:pt x="1152" y="0"/>
                  <a:pt x="1388" y="192"/>
                  <a:pt x="1624" y="384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616" name="Freeform 15">
            <a:extLst>
              <a:ext uri="{FF2B5EF4-FFF2-40B4-BE49-F238E27FC236}">
                <a16:creationId xmlns:a16="http://schemas.microsoft.com/office/drawing/2014/main" id="{789AC5E3-8836-4D3B-A99E-068E67FE5097}"/>
              </a:ext>
            </a:extLst>
          </p:cNvPr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4648200" y="3224752"/>
            <a:ext cx="3657600" cy="1066800"/>
          </a:xfrm>
          <a:custGeom>
            <a:avLst/>
            <a:gdLst>
              <a:gd name="T0" fmla="*/ 0 w 1536"/>
              <a:gd name="T1" fmla="*/ 2147483646 h 336"/>
              <a:gd name="T2" fmla="*/ 2147483646 w 1536"/>
              <a:gd name="T3" fmla="*/ 0 h 336"/>
              <a:gd name="T4" fmla="*/ 2147483646 w 1536"/>
              <a:gd name="T5" fmla="*/ 2147483646 h 336"/>
              <a:gd name="T6" fmla="*/ 0 60000 65536"/>
              <a:gd name="T7" fmla="*/ 0 60000 65536"/>
              <a:gd name="T8" fmla="*/ 0 60000 65536"/>
              <a:gd name="T9" fmla="*/ 0 w 1536"/>
              <a:gd name="T10" fmla="*/ 0 h 336"/>
              <a:gd name="T11" fmla="*/ 1536 w 1536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36" h="336">
                <a:moveTo>
                  <a:pt x="0" y="336"/>
                </a:moveTo>
                <a:cubicBezTo>
                  <a:pt x="256" y="168"/>
                  <a:pt x="512" y="0"/>
                  <a:pt x="768" y="0"/>
                </a:cubicBezTo>
                <a:cubicBezTo>
                  <a:pt x="1024" y="0"/>
                  <a:pt x="1280" y="168"/>
                  <a:pt x="1536" y="336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617" name="Freeform 16">
            <a:extLst>
              <a:ext uri="{FF2B5EF4-FFF2-40B4-BE49-F238E27FC236}">
                <a16:creationId xmlns:a16="http://schemas.microsoft.com/office/drawing/2014/main" id="{EBEFB077-AEDE-4929-866A-D6C65405C7A4}"/>
              </a:ext>
            </a:extLst>
          </p:cNvPr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1981200" y="2767552"/>
            <a:ext cx="6477000" cy="1524000"/>
          </a:xfrm>
          <a:custGeom>
            <a:avLst/>
            <a:gdLst>
              <a:gd name="T0" fmla="*/ 2147483646 w 4080"/>
              <a:gd name="T1" fmla="*/ 2147483646 h 560"/>
              <a:gd name="T2" fmla="*/ 2147483646 w 4080"/>
              <a:gd name="T3" fmla="*/ 2147483646 h 560"/>
              <a:gd name="T4" fmla="*/ 2147483646 w 4080"/>
              <a:gd name="T5" fmla="*/ 2147483646 h 560"/>
              <a:gd name="T6" fmla="*/ 2147483646 w 4080"/>
              <a:gd name="T7" fmla="*/ 2147483646 h 560"/>
              <a:gd name="T8" fmla="*/ 2147483646 w 4080"/>
              <a:gd name="T9" fmla="*/ 2147483646 h 560"/>
              <a:gd name="T10" fmla="*/ 0 w 4080"/>
              <a:gd name="T11" fmla="*/ 2147483646 h 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080"/>
              <a:gd name="T19" fmla="*/ 0 h 560"/>
              <a:gd name="T20" fmla="*/ 4080 w 4080"/>
              <a:gd name="T21" fmla="*/ 560 h 5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080" h="560">
                <a:moveTo>
                  <a:pt x="4080" y="560"/>
                </a:moveTo>
                <a:cubicBezTo>
                  <a:pt x="3988" y="452"/>
                  <a:pt x="3896" y="344"/>
                  <a:pt x="3792" y="272"/>
                </a:cubicBezTo>
                <a:cubicBezTo>
                  <a:pt x="3688" y="200"/>
                  <a:pt x="3760" y="160"/>
                  <a:pt x="3456" y="128"/>
                </a:cubicBezTo>
                <a:cubicBezTo>
                  <a:pt x="3152" y="96"/>
                  <a:pt x="2480" y="88"/>
                  <a:pt x="1968" y="80"/>
                </a:cubicBezTo>
                <a:cubicBezTo>
                  <a:pt x="1456" y="72"/>
                  <a:pt x="712" y="0"/>
                  <a:pt x="384" y="80"/>
                </a:cubicBezTo>
                <a:cubicBezTo>
                  <a:pt x="56" y="160"/>
                  <a:pt x="28" y="360"/>
                  <a:pt x="0" y="56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618" name="Line 17">
            <a:extLst>
              <a:ext uri="{FF2B5EF4-FFF2-40B4-BE49-F238E27FC236}">
                <a16:creationId xmlns:a16="http://schemas.microsoft.com/office/drawing/2014/main" id="{2680FF44-9A48-4695-B45E-72A66E040687}"/>
              </a:ext>
            </a:extLst>
          </p:cNvPr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5835650" y="3910552"/>
            <a:ext cx="158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619" name="Text Box 18">
            <a:extLst>
              <a:ext uri="{FF2B5EF4-FFF2-40B4-BE49-F238E27FC236}">
                <a16:creationId xmlns:a16="http://schemas.microsoft.com/office/drawing/2014/main" id="{AB7079A7-F992-43B0-9257-A00C63F3CA89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607050" y="3453352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bp</a:t>
            </a:r>
          </a:p>
        </p:txBody>
      </p:sp>
      <p:sp>
        <p:nvSpPr>
          <p:cNvPr id="25620" name="Line 19">
            <a:extLst>
              <a:ext uri="{FF2B5EF4-FFF2-40B4-BE49-F238E27FC236}">
                <a16:creationId xmlns:a16="http://schemas.microsoft.com/office/drawing/2014/main" id="{4006CFD4-C87E-49FD-8622-2747636A5320}"/>
              </a:ext>
            </a:extLst>
          </p:cNvPr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4572000" y="3910552"/>
            <a:ext cx="158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5621" name="Text Box 20">
            <a:extLst>
              <a:ext uri="{FF2B5EF4-FFF2-40B4-BE49-F238E27FC236}">
                <a16:creationId xmlns:a16="http://schemas.microsoft.com/office/drawing/2014/main" id="{D8996F51-C26E-474A-88D4-60B714787549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4387850" y="345335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B7EBB692-1842-4EDC-AF00-623E2D6E1D6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Free: Handling Corner Cases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1F8A8F04-A9EE-4665-BB7C-16D7D5233A57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80000" y="1524000"/>
            <a:ext cx="8506800" cy="1981200"/>
          </a:xfrm>
        </p:spPr>
        <p:txBody>
          <a:bodyPr/>
          <a:lstStyle/>
          <a:p>
            <a:pPr eaLnBrk="1" hangingPunct="1"/>
            <a:r>
              <a:rPr lang="en-US" altLang="ko-KR" sz="2400" dirty="0">
                <a:ea typeface="굴림" panose="020B0600000101010101" pitchFamily="50" charset="-127"/>
              </a:rPr>
              <a:t>Check for wrap-around in memory</a:t>
            </a:r>
          </a:p>
          <a:p>
            <a:pPr lvl="1" eaLnBrk="1" hangingPunct="1"/>
            <a:r>
              <a:rPr lang="en-US" altLang="ko-KR" dirty="0">
                <a:ea typeface="굴림" panose="020B0600000101010101" pitchFamily="50" charset="-127"/>
              </a:rPr>
              <a:t>To-be-freed block is before first entry in the free list, or</a:t>
            </a:r>
          </a:p>
          <a:p>
            <a:pPr lvl="1" eaLnBrk="1" hangingPunct="1"/>
            <a:r>
              <a:rPr lang="en-US" altLang="ko-KR" dirty="0">
                <a:ea typeface="굴림" panose="020B0600000101010101" pitchFamily="50" charset="-127"/>
              </a:rPr>
              <a:t>To-be-freed block is after the last entry in the free list</a:t>
            </a:r>
          </a:p>
        </p:txBody>
      </p:sp>
      <p:sp>
        <p:nvSpPr>
          <p:cNvPr id="27652" name="슬라이드 번호 개체 틀 3">
            <a:extLst>
              <a:ext uri="{FF2B5EF4-FFF2-40B4-BE49-F238E27FC236}">
                <a16:creationId xmlns:a16="http://schemas.microsoft.com/office/drawing/2014/main" id="{FCA3D107-B284-497D-B023-44566A153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FontTx/>
              <a:buChar char="•"/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latinLnBrk="0">
              <a:spcBef>
                <a:spcPct val="0"/>
              </a:spcBef>
              <a:buFontTx/>
              <a:buChar char="•"/>
            </a:pPr>
            <a:fld id="{ABD4E66F-52AA-445C-A178-343F7D534F4E}" type="slidenum">
              <a:rPr lang="en-US" altLang="ko-KR" smtClean="0"/>
              <a:pPr latinLnBrk="0">
                <a:spcBef>
                  <a:spcPct val="0"/>
                </a:spcBef>
                <a:buFontTx/>
                <a:buChar char="•"/>
              </a:pPr>
              <a:t>14</a:t>
            </a:fld>
            <a:endParaRPr lang="en-US" altLang="ko-KR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3" name="Rectangle 4">
            <a:extLst>
              <a:ext uri="{FF2B5EF4-FFF2-40B4-BE49-F238E27FC236}">
                <a16:creationId xmlns:a16="http://schemas.microsoft.com/office/drawing/2014/main" id="{E7ED2228-797D-4418-892C-C708F9F76F3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62000" y="4395248"/>
            <a:ext cx="7924800" cy="1600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27654" name="Rectangle 5">
            <a:extLst>
              <a:ext uri="{FF2B5EF4-FFF2-40B4-BE49-F238E27FC236}">
                <a16:creationId xmlns:a16="http://schemas.microsoft.com/office/drawing/2014/main" id="{D12E4518-9AE6-4777-B4BC-2424E2EA180E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62000" y="4395248"/>
            <a:ext cx="838200" cy="1600200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27655" name="Rectangle 6">
            <a:extLst>
              <a:ext uri="{FF2B5EF4-FFF2-40B4-BE49-F238E27FC236}">
                <a16:creationId xmlns:a16="http://schemas.microsoft.com/office/drawing/2014/main" id="{35F69B19-5A1C-4AE5-A90F-D033F280039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048000" y="4395248"/>
            <a:ext cx="838200" cy="1600200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27656" name="Rectangle 7">
            <a:extLst>
              <a:ext uri="{FF2B5EF4-FFF2-40B4-BE49-F238E27FC236}">
                <a16:creationId xmlns:a16="http://schemas.microsoft.com/office/drawing/2014/main" id="{E891699A-44E3-4CDC-B382-89C69F917EFB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886200" y="4395248"/>
            <a:ext cx="1371600" cy="1600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27657" name="Rectangle 8">
            <a:extLst>
              <a:ext uri="{FF2B5EF4-FFF2-40B4-BE49-F238E27FC236}">
                <a16:creationId xmlns:a16="http://schemas.microsoft.com/office/drawing/2014/main" id="{FFDCFF95-07C2-490B-AD2E-4C2999928E87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57800" y="4395248"/>
            <a:ext cx="1066800" cy="1600200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27658" name="Text Box 9">
            <a:extLst>
              <a:ext uri="{FF2B5EF4-FFF2-40B4-BE49-F238E27FC236}">
                <a16:creationId xmlns:a16="http://schemas.microsoft.com/office/drawing/2014/main" id="{17E94B37-8F44-4A51-93A0-C99C74681138}"/>
              </a:ext>
            </a:extLst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486400" y="4776248"/>
            <a:ext cx="6080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 b="1">
                <a:solidFill>
                  <a:schemeClr val="bg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In</a:t>
            </a:r>
          </a:p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 b="1">
                <a:solidFill>
                  <a:schemeClr val="bg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use</a:t>
            </a:r>
          </a:p>
        </p:txBody>
      </p:sp>
      <p:sp>
        <p:nvSpPr>
          <p:cNvPr id="27659" name="Text Box 10">
            <a:extLst>
              <a:ext uri="{FF2B5EF4-FFF2-40B4-BE49-F238E27FC236}">
                <a16:creationId xmlns:a16="http://schemas.microsoft.com/office/drawing/2014/main" id="{14DBB56F-A8BD-4E77-BF65-BFC63D62736D}"/>
              </a:ext>
            </a:extLst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85800" y="4776248"/>
            <a:ext cx="9969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 b="1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FREE</a:t>
            </a:r>
          </a:p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 b="1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ME</a:t>
            </a:r>
          </a:p>
        </p:txBody>
      </p:sp>
      <p:sp>
        <p:nvSpPr>
          <p:cNvPr id="27660" name="Text Box 11">
            <a:extLst>
              <a:ext uri="{FF2B5EF4-FFF2-40B4-BE49-F238E27FC236}">
                <a16:creationId xmlns:a16="http://schemas.microsoft.com/office/drawing/2014/main" id="{E600CDC9-9CFB-4DD0-90F1-13276B5C9CEC}"/>
              </a:ext>
            </a:extLst>
          </p:cNvPr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124200" y="4776248"/>
            <a:ext cx="6080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 b="1">
                <a:solidFill>
                  <a:schemeClr val="bg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In</a:t>
            </a:r>
          </a:p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 b="1">
                <a:solidFill>
                  <a:schemeClr val="bg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use</a:t>
            </a:r>
          </a:p>
        </p:txBody>
      </p:sp>
      <p:sp>
        <p:nvSpPr>
          <p:cNvPr id="27661" name="Line 12">
            <a:extLst>
              <a:ext uri="{FF2B5EF4-FFF2-40B4-BE49-F238E27FC236}">
                <a16:creationId xmlns:a16="http://schemas.microsoft.com/office/drawing/2014/main" id="{5D762D69-9CCE-406C-A224-3669B24FB737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1524000" y="3709448"/>
            <a:ext cx="3810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62" name="Text Box 13">
            <a:extLst>
              <a:ext uri="{FF2B5EF4-FFF2-40B4-BE49-F238E27FC236}">
                <a16:creationId xmlns:a16="http://schemas.microsoft.com/office/drawing/2014/main" id="{CAB075EF-8807-4B4F-A6C5-CF1A90E31CD4}"/>
              </a:ext>
            </a:extLst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838200" y="3099848"/>
            <a:ext cx="1174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Free list</a:t>
            </a:r>
          </a:p>
        </p:txBody>
      </p:sp>
      <p:sp>
        <p:nvSpPr>
          <p:cNvPr id="27663" name="Freeform 14">
            <a:extLst>
              <a:ext uri="{FF2B5EF4-FFF2-40B4-BE49-F238E27FC236}">
                <a16:creationId xmlns:a16="http://schemas.microsoft.com/office/drawing/2014/main" id="{2F23C2F9-F9AC-4A46-A419-EC588E393D8B}"/>
              </a:ext>
            </a:extLst>
          </p:cNvPr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1917700" y="3328448"/>
            <a:ext cx="2578100" cy="1168400"/>
          </a:xfrm>
          <a:custGeom>
            <a:avLst/>
            <a:gdLst>
              <a:gd name="T0" fmla="*/ 2147483646 w 1624"/>
              <a:gd name="T1" fmla="*/ 2147483646 h 448"/>
              <a:gd name="T2" fmla="*/ 2147483646 w 1624"/>
              <a:gd name="T3" fmla="*/ 2147483646 h 448"/>
              <a:gd name="T4" fmla="*/ 2147483646 w 1624"/>
              <a:gd name="T5" fmla="*/ 0 h 448"/>
              <a:gd name="T6" fmla="*/ 2147483646 w 1624"/>
              <a:gd name="T7" fmla="*/ 2147483646 h 448"/>
              <a:gd name="T8" fmla="*/ 0 60000 65536"/>
              <a:gd name="T9" fmla="*/ 0 60000 65536"/>
              <a:gd name="T10" fmla="*/ 0 60000 65536"/>
              <a:gd name="T11" fmla="*/ 0 60000 65536"/>
              <a:gd name="T12" fmla="*/ 0 w 1624"/>
              <a:gd name="T13" fmla="*/ 0 h 448"/>
              <a:gd name="T14" fmla="*/ 1624 w 1624"/>
              <a:gd name="T15" fmla="*/ 448 h 4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4" h="448">
                <a:moveTo>
                  <a:pt x="88" y="384"/>
                </a:moveTo>
                <a:cubicBezTo>
                  <a:pt x="44" y="416"/>
                  <a:pt x="0" y="448"/>
                  <a:pt x="136" y="384"/>
                </a:cubicBezTo>
                <a:cubicBezTo>
                  <a:pt x="272" y="320"/>
                  <a:pt x="656" y="0"/>
                  <a:pt x="904" y="0"/>
                </a:cubicBezTo>
                <a:cubicBezTo>
                  <a:pt x="1152" y="0"/>
                  <a:pt x="1388" y="192"/>
                  <a:pt x="1624" y="384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64" name="Freeform 15">
            <a:extLst>
              <a:ext uri="{FF2B5EF4-FFF2-40B4-BE49-F238E27FC236}">
                <a16:creationId xmlns:a16="http://schemas.microsoft.com/office/drawing/2014/main" id="{2204999A-DCB8-42C8-9F6B-BE5F9B1E4F78}"/>
              </a:ext>
            </a:extLst>
          </p:cNvPr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4648200" y="3557048"/>
            <a:ext cx="3657600" cy="838200"/>
          </a:xfrm>
          <a:custGeom>
            <a:avLst/>
            <a:gdLst>
              <a:gd name="T0" fmla="*/ 0 w 1536"/>
              <a:gd name="T1" fmla="*/ 2147483646 h 336"/>
              <a:gd name="T2" fmla="*/ 2147483646 w 1536"/>
              <a:gd name="T3" fmla="*/ 0 h 336"/>
              <a:gd name="T4" fmla="*/ 2147483646 w 1536"/>
              <a:gd name="T5" fmla="*/ 2147483646 h 336"/>
              <a:gd name="T6" fmla="*/ 0 60000 65536"/>
              <a:gd name="T7" fmla="*/ 0 60000 65536"/>
              <a:gd name="T8" fmla="*/ 0 60000 65536"/>
              <a:gd name="T9" fmla="*/ 0 w 1536"/>
              <a:gd name="T10" fmla="*/ 0 h 336"/>
              <a:gd name="T11" fmla="*/ 1536 w 1536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36" h="336">
                <a:moveTo>
                  <a:pt x="0" y="336"/>
                </a:moveTo>
                <a:cubicBezTo>
                  <a:pt x="256" y="168"/>
                  <a:pt x="512" y="0"/>
                  <a:pt x="768" y="0"/>
                </a:cubicBezTo>
                <a:cubicBezTo>
                  <a:pt x="1024" y="0"/>
                  <a:pt x="1280" y="168"/>
                  <a:pt x="1536" y="336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65" name="Freeform 16">
            <a:extLst>
              <a:ext uri="{FF2B5EF4-FFF2-40B4-BE49-F238E27FC236}">
                <a16:creationId xmlns:a16="http://schemas.microsoft.com/office/drawing/2014/main" id="{ADCBDD50-6CEC-4895-B5ED-7FD9753B26BD}"/>
              </a:ext>
            </a:extLst>
          </p:cNvPr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1981200" y="3023648"/>
            <a:ext cx="6477000" cy="1371600"/>
          </a:xfrm>
          <a:custGeom>
            <a:avLst/>
            <a:gdLst>
              <a:gd name="T0" fmla="*/ 2147483646 w 4080"/>
              <a:gd name="T1" fmla="*/ 2147483646 h 560"/>
              <a:gd name="T2" fmla="*/ 2147483646 w 4080"/>
              <a:gd name="T3" fmla="*/ 2147483646 h 560"/>
              <a:gd name="T4" fmla="*/ 2147483646 w 4080"/>
              <a:gd name="T5" fmla="*/ 2147483646 h 560"/>
              <a:gd name="T6" fmla="*/ 2147483646 w 4080"/>
              <a:gd name="T7" fmla="*/ 2147483646 h 560"/>
              <a:gd name="T8" fmla="*/ 2147483646 w 4080"/>
              <a:gd name="T9" fmla="*/ 2147483646 h 560"/>
              <a:gd name="T10" fmla="*/ 0 w 4080"/>
              <a:gd name="T11" fmla="*/ 2147483646 h 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080"/>
              <a:gd name="T19" fmla="*/ 0 h 560"/>
              <a:gd name="T20" fmla="*/ 4080 w 4080"/>
              <a:gd name="T21" fmla="*/ 560 h 5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080" h="560">
                <a:moveTo>
                  <a:pt x="4080" y="560"/>
                </a:moveTo>
                <a:cubicBezTo>
                  <a:pt x="3988" y="452"/>
                  <a:pt x="3896" y="344"/>
                  <a:pt x="3792" y="272"/>
                </a:cubicBezTo>
                <a:cubicBezTo>
                  <a:pt x="3688" y="200"/>
                  <a:pt x="3760" y="160"/>
                  <a:pt x="3456" y="128"/>
                </a:cubicBezTo>
                <a:cubicBezTo>
                  <a:pt x="3152" y="96"/>
                  <a:pt x="2480" y="88"/>
                  <a:pt x="1968" y="80"/>
                </a:cubicBezTo>
                <a:cubicBezTo>
                  <a:pt x="1456" y="72"/>
                  <a:pt x="712" y="0"/>
                  <a:pt x="384" y="80"/>
                </a:cubicBezTo>
                <a:cubicBezTo>
                  <a:pt x="56" y="160"/>
                  <a:pt x="28" y="360"/>
                  <a:pt x="0" y="56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66" name="Line 17">
            <a:extLst>
              <a:ext uri="{FF2B5EF4-FFF2-40B4-BE49-F238E27FC236}">
                <a16:creationId xmlns:a16="http://schemas.microsoft.com/office/drawing/2014/main" id="{57A15628-9D34-4EF1-BE99-BE742DA3B959}"/>
              </a:ext>
            </a:extLst>
          </p:cNvPr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958850" y="4014248"/>
            <a:ext cx="158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67" name="Text Box 18">
            <a:extLst>
              <a:ext uri="{FF2B5EF4-FFF2-40B4-BE49-F238E27FC236}">
                <a16:creationId xmlns:a16="http://schemas.microsoft.com/office/drawing/2014/main" id="{D08B7B98-8EE4-449C-98B7-7F9ED604DB75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30250" y="355704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bp</a:t>
            </a:r>
          </a:p>
        </p:txBody>
      </p:sp>
      <p:sp>
        <p:nvSpPr>
          <p:cNvPr id="27668" name="Line 19">
            <a:extLst>
              <a:ext uri="{FF2B5EF4-FFF2-40B4-BE49-F238E27FC236}">
                <a16:creationId xmlns:a16="http://schemas.microsoft.com/office/drawing/2014/main" id="{7E8F6EC8-7ED5-4D41-AD6D-96588D730B34}"/>
              </a:ext>
            </a:extLst>
          </p:cNvPr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6705600" y="4014248"/>
            <a:ext cx="158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669" name="Text Box 20">
            <a:extLst>
              <a:ext uri="{FF2B5EF4-FFF2-40B4-BE49-F238E27FC236}">
                <a16:creationId xmlns:a16="http://schemas.microsoft.com/office/drawing/2014/main" id="{A73A4B95-1F4B-4DDA-9F7E-04C2D4AECB0D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6521450" y="355704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E70E4ACD-D627-4672-8BD3-91665C3B92A0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Free: Inserting Into Free List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C1BF7437-35A2-4AC4-B66D-FD0F6CCCD0DC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228600" y="1371600"/>
            <a:ext cx="8458200" cy="1752600"/>
          </a:xfrm>
        </p:spPr>
        <p:txBody>
          <a:bodyPr/>
          <a:lstStyle/>
          <a:p>
            <a:pPr eaLnBrk="1" hangingPunct="1"/>
            <a:r>
              <a:rPr lang="en-US" altLang="ko-KR" sz="2400" dirty="0">
                <a:ea typeface="굴림" panose="020B0600000101010101" pitchFamily="50" charset="-127"/>
              </a:rPr>
              <a:t>New element to add to free list</a:t>
            </a:r>
            <a:endParaRPr lang="en-US" altLang="ko-KR" sz="2400" b="1" dirty="0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 sz="2400" dirty="0">
                <a:ea typeface="굴림" panose="020B0600000101010101" pitchFamily="50" charset="-127"/>
              </a:rPr>
              <a:t>Insert in between previous and next entries</a:t>
            </a:r>
            <a:endParaRPr lang="en-US" altLang="ko-KR" sz="2400" b="1" dirty="0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 sz="2400" dirty="0">
                <a:ea typeface="굴림" panose="020B0600000101010101" pitchFamily="50" charset="-127"/>
              </a:rPr>
              <a:t>But, there may be opportunities to coalesce</a:t>
            </a:r>
          </a:p>
        </p:txBody>
      </p:sp>
      <p:sp>
        <p:nvSpPr>
          <p:cNvPr id="29700" name="슬라이드 번호 개체 틀 3">
            <a:extLst>
              <a:ext uri="{FF2B5EF4-FFF2-40B4-BE49-F238E27FC236}">
                <a16:creationId xmlns:a16="http://schemas.microsoft.com/office/drawing/2014/main" id="{0A2D20FE-AC6D-489E-8080-499ED026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FontTx/>
              <a:buChar char="•"/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latinLnBrk="0">
              <a:spcBef>
                <a:spcPct val="0"/>
              </a:spcBef>
              <a:buFontTx/>
              <a:buChar char="•"/>
            </a:pPr>
            <a:fld id="{ABD4E66F-52AA-445C-A178-343F7D534F4E}" type="slidenum">
              <a:rPr lang="en-US" altLang="ko-KR" smtClean="0"/>
              <a:pPr latinLnBrk="0">
                <a:spcBef>
                  <a:spcPct val="0"/>
                </a:spcBef>
                <a:buFontTx/>
                <a:buChar char="•"/>
              </a:pPr>
              <a:t>15</a:t>
            </a:fld>
            <a:endParaRPr lang="en-US" altLang="ko-KR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01" name="Rectangle 4">
            <a:extLst>
              <a:ext uri="{FF2B5EF4-FFF2-40B4-BE49-F238E27FC236}">
                <a16:creationId xmlns:a16="http://schemas.microsoft.com/office/drawing/2014/main" id="{37BE3B66-8271-4813-A529-E7F2507A9C4A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62000" y="4953000"/>
            <a:ext cx="914400" cy="685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29702" name="Rectangle 5">
            <a:extLst>
              <a:ext uri="{FF2B5EF4-FFF2-40B4-BE49-F238E27FC236}">
                <a16:creationId xmlns:a16="http://schemas.microsoft.com/office/drawing/2014/main" id="{C12EC242-6F99-4AD4-B190-4CE5438665CB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514600" y="4953000"/>
            <a:ext cx="533400" cy="685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29703" name="Rectangle 6">
            <a:extLst>
              <a:ext uri="{FF2B5EF4-FFF2-40B4-BE49-F238E27FC236}">
                <a16:creationId xmlns:a16="http://schemas.microsoft.com/office/drawing/2014/main" id="{4C160959-14A9-4E5E-B53A-E7770691CCFC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657600" y="4191000"/>
            <a:ext cx="1219200" cy="685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29704" name="Rectangle 7">
            <a:extLst>
              <a:ext uri="{FF2B5EF4-FFF2-40B4-BE49-F238E27FC236}">
                <a16:creationId xmlns:a16="http://schemas.microsoft.com/office/drawing/2014/main" id="{B6F1FC69-101E-4842-BD0A-629F54292A65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334000" y="4953000"/>
            <a:ext cx="914400" cy="685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29705" name="Rectangle 8">
            <a:extLst>
              <a:ext uri="{FF2B5EF4-FFF2-40B4-BE49-F238E27FC236}">
                <a16:creationId xmlns:a16="http://schemas.microsoft.com/office/drawing/2014/main" id="{76DA4510-3957-46C5-B418-23541E2368A7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934200" y="4953000"/>
            <a:ext cx="1752600" cy="685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29706" name="Line 9">
            <a:extLst>
              <a:ext uri="{FF2B5EF4-FFF2-40B4-BE49-F238E27FC236}">
                <a16:creationId xmlns:a16="http://schemas.microsoft.com/office/drawing/2014/main" id="{DF3ECE60-B96D-48C3-9196-7812E4FF294B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1676400" y="5257800"/>
            <a:ext cx="838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707" name="Line 10">
            <a:extLst>
              <a:ext uri="{FF2B5EF4-FFF2-40B4-BE49-F238E27FC236}">
                <a16:creationId xmlns:a16="http://schemas.microsoft.com/office/drawing/2014/main" id="{60B3E21D-F092-431A-ADA4-CEE2D8E50A30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 flipV="1">
            <a:off x="3048000" y="4495800"/>
            <a:ext cx="609600" cy="6096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Dot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708" name="Line 11">
            <a:extLst>
              <a:ext uri="{FF2B5EF4-FFF2-40B4-BE49-F238E27FC236}">
                <a16:creationId xmlns:a16="http://schemas.microsoft.com/office/drawing/2014/main" id="{C133C46F-E6AB-4582-A277-04B134A4BC81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876800" y="4495800"/>
            <a:ext cx="457200" cy="6096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Dot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709" name="Line 12">
            <a:extLst>
              <a:ext uri="{FF2B5EF4-FFF2-40B4-BE49-F238E27FC236}">
                <a16:creationId xmlns:a16="http://schemas.microsoft.com/office/drawing/2014/main" id="{1B4E5543-7611-4FDE-BEF6-8BE79563BB20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6248400" y="5257800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710" name="Line 13">
            <a:extLst>
              <a:ext uri="{FF2B5EF4-FFF2-40B4-BE49-F238E27FC236}">
                <a16:creationId xmlns:a16="http://schemas.microsoft.com/office/drawing/2014/main" id="{CFDF7D41-13BA-4C6D-B35A-77C85C04480A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609600" y="4572000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711" name="Line 14">
            <a:extLst>
              <a:ext uri="{FF2B5EF4-FFF2-40B4-BE49-F238E27FC236}">
                <a16:creationId xmlns:a16="http://schemas.microsoft.com/office/drawing/2014/main" id="{743C1794-B5E3-4686-9C47-360CEFBD80BA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2743200" y="45720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712" name="Line 15">
            <a:extLst>
              <a:ext uri="{FF2B5EF4-FFF2-40B4-BE49-F238E27FC236}">
                <a16:creationId xmlns:a16="http://schemas.microsoft.com/office/drawing/2014/main" id="{13C95C44-8B89-4F3D-80C2-9D2105DC8A54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3810000" y="38100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713" name="Text Box 16">
            <a:extLst>
              <a:ext uri="{FF2B5EF4-FFF2-40B4-BE49-F238E27FC236}">
                <a16:creationId xmlns:a16="http://schemas.microsoft.com/office/drawing/2014/main" id="{11FA5AF7-2170-4B9F-A6E7-C400A415B14A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3549650" y="33528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bp</a:t>
            </a:r>
          </a:p>
        </p:txBody>
      </p:sp>
      <p:sp>
        <p:nvSpPr>
          <p:cNvPr id="29714" name="Line 17">
            <a:extLst>
              <a:ext uri="{FF2B5EF4-FFF2-40B4-BE49-F238E27FC236}">
                <a16:creationId xmlns:a16="http://schemas.microsoft.com/office/drawing/2014/main" id="{E3C6932A-85C4-4B33-927C-8C797380AE22}"/>
              </a:ext>
            </a:extLst>
          </p:cNvPr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2743200" y="45720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715" name="Text Box 18">
            <a:extLst>
              <a:ext uri="{FF2B5EF4-FFF2-40B4-BE49-F238E27FC236}">
                <a16:creationId xmlns:a16="http://schemas.microsoft.com/office/drawing/2014/main" id="{14B21B8C-2E22-444A-A217-2F15421DCF80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590800" y="4114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</a:p>
        </p:txBody>
      </p:sp>
      <p:sp>
        <p:nvSpPr>
          <p:cNvPr id="29716" name="Rectangle 20">
            <a:extLst>
              <a:ext uri="{FF2B5EF4-FFF2-40B4-BE49-F238E27FC236}">
                <a16:creationId xmlns:a16="http://schemas.microsoft.com/office/drawing/2014/main" id="{78C8AF28-1041-498C-832B-A0CB54ABE48A}"/>
              </a:ext>
            </a:extLst>
          </p:cNvPr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3657600" y="4191000"/>
            <a:ext cx="304800" cy="685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29717" name="Line 22">
            <a:extLst>
              <a:ext uri="{FF2B5EF4-FFF2-40B4-BE49-F238E27FC236}">
                <a16:creationId xmlns:a16="http://schemas.microsoft.com/office/drawing/2014/main" id="{35B0B1DD-C57B-4B45-9941-8B697B58C3A8}"/>
              </a:ext>
            </a:extLst>
          </p:cNvPr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3048000" y="52578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718" name="Line 24">
            <a:extLst>
              <a:ext uri="{FF2B5EF4-FFF2-40B4-BE49-F238E27FC236}">
                <a16:creationId xmlns:a16="http://schemas.microsoft.com/office/drawing/2014/main" id="{719C75D7-E1A0-4B0E-96B9-3648CC790D9B}"/>
              </a:ext>
            </a:extLst>
          </p:cNvPr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5607050" y="45720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719" name="Line 25">
            <a:extLst>
              <a:ext uri="{FF2B5EF4-FFF2-40B4-BE49-F238E27FC236}">
                <a16:creationId xmlns:a16="http://schemas.microsoft.com/office/drawing/2014/main" id="{8BEAFB33-51B2-4F81-889A-BC702A19EB02}"/>
              </a:ext>
            </a:extLst>
          </p:cNvPr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>
            <a:off x="5607050" y="45720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720" name="Text Box 26">
            <a:extLst>
              <a:ext uri="{FF2B5EF4-FFF2-40B4-BE49-F238E27FC236}">
                <a16:creationId xmlns:a16="http://schemas.microsoft.com/office/drawing/2014/main" id="{C460083A-00C3-47D4-9CFB-EF7F6834AE4A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5454650" y="4114800"/>
            <a:ext cx="11432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50" charset="-127"/>
              </a:rPr>
              <a:t>p-&gt;next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9B16F5AE-6672-4743-9A0B-D0B3CBC04A51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Coalescing With Neighbors</a:t>
            </a:r>
          </a:p>
        </p:txBody>
      </p:sp>
      <p:sp>
        <p:nvSpPr>
          <p:cNvPr id="2325507" name="Rectangle 3">
            <a:extLst>
              <a:ext uri="{FF2B5EF4-FFF2-40B4-BE49-F238E27FC236}">
                <a16:creationId xmlns:a16="http://schemas.microsoft.com/office/drawing/2014/main" id="{28468664-EFFC-4F11-BCF3-A5575D8892BC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75359" y="1155700"/>
            <a:ext cx="8229600" cy="23177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>
                <a:ea typeface="굴림" charset="-127"/>
              </a:rPr>
              <a:t>Scanning the list finds the location for inserting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Pointer to </a:t>
            </a:r>
            <a:r>
              <a:rPr lang="en-US" altLang="ko-KR" dirty="0" err="1">
                <a:ea typeface="굴림" charset="-127"/>
              </a:rPr>
              <a:t>to</a:t>
            </a:r>
            <a:r>
              <a:rPr lang="en-US" altLang="ko-KR" dirty="0">
                <a:ea typeface="굴림" charset="-127"/>
              </a:rPr>
              <a:t>-be-freed element: </a:t>
            </a:r>
            <a:r>
              <a:rPr lang="en-US" altLang="ko-KR" b="1" dirty="0" err="1">
                <a:latin typeface="Courier New" pitchFamily="49" charset="0"/>
                <a:ea typeface="굴림" charset="-127"/>
              </a:rPr>
              <a:t>bp</a:t>
            </a:r>
            <a:endParaRPr lang="en-US" altLang="ko-KR" b="1" dirty="0">
              <a:latin typeface="Courier New" pitchFamily="49" charset="0"/>
              <a:ea typeface="굴림" charset="-127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Pointer to previous element in free list: </a:t>
            </a:r>
            <a:r>
              <a:rPr lang="en-US" altLang="ko-KR" b="1" dirty="0">
                <a:latin typeface="Courier New" pitchFamily="49" charset="0"/>
                <a:ea typeface="굴림" charset="-127"/>
              </a:rPr>
              <a:t>p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ko-KR" sz="2400" dirty="0">
                <a:ea typeface="굴림" charset="-127"/>
              </a:rPr>
              <a:t>Coalescing into larger free blocks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Check if contiguous to upper and lower neighbors</a:t>
            </a:r>
          </a:p>
        </p:txBody>
      </p:sp>
      <p:sp>
        <p:nvSpPr>
          <p:cNvPr id="31748" name="슬라이드 번호 개체 틀 3">
            <a:extLst>
              <a:ext uri="{FF2B5EF4-FFF2-40B4-BE49-F238E27FC236}">
                <a16:creationId xmlns:a16="http://schemas.microsoft.com/office/drawing/2014/main" id="{794C618A-A94A-472F-8364-808D3684C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FontTx/>
              <a:buChar char="•"/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latinLnBrk="0">
              <a:spcBef>
                <a:spcPct val="0"/>
              </a:spcBef>
              <a:buFontTx/>
              <a:buChar char="•"/>
            </a:pPr>
            <a:fld id="{ABD4E66F-52AA-445C-A178-343F7D534F4E}" type="slidenum">
              <a:rPr lang="en-US" altLang="ko-KR" smtClean="0"/>
              <a:pPr latinLnBrk="0">
                <a:spcBef>
                  <a:spcPct val="0"/>
                </a:spcBef>
                <a:buFontTx/>
                <a:buChar char="•"/>
              </a:pPr>
              <a:t>16</a:t>
            </a:fld>
            <a:endParaRPr lang="en-US" altLang="ko-KR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49" name="Rectangle 4">
            <a:extLst>
              <a:ext uri="{FF2B5EF4-FFF2-40B4-BE49-F238E27FC236}">
                <a16:creationId xmlns:a16="http://schemas.microsoft.com/office/drawing/2014/main" id="{DC2197F1-85C4-41E9-989C-712761F5E70E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80159" y="4670196"/>
            <a:ext cx="7924800" cy="1600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Char char="•"/>
            </a:pPr>
            <a:endParaRPr lang="ko-KR" altLang="ko-KR" sz="2400">
              <a:latin typeface="Times New Roman" panose="02020603050405020304" pitchFamily="18" charset="0"/>
            </a:endParaRPr>
          </a:p>
        </p:txBody>
      </p:sp>
      <p:sp>
        <p:nvSpPr>
          <p:cNvPr id="31750" name="Rectangle 5">
            <a:extLst>
              <a:ext uri="{FF2B5EF4-FFF2-40B4-BE49-F238E27FC236}">
                <a16:creationId xmlns:a16="http://schemas.microsoft.com/office/drawing/2014/main" id="{D64A4F67-1A98-4E5D-ABD8-DE5EB9BA956E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80159" y="4670196"/>
            <a:ext cx="838200" cy="1600200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31751" name="Rectangle 6">
            <a:extLst>
              <a:ext uri="{FF2B5EF4-FFF2-40B4-BE49-F238E27FC236}">
                <a16:creationId xmlns:a16="http://schemas.microsoft.com/office/drawing/2014/main" id="{6F8B2F29-6B7A-443A-81A9-2893F0369F3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066159" y="4670196"/>
            <a:ext cx="838200" cy="1600200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31752" name="Rectangle 7">
            <a:extLst>
              <a:ext uri="{FF2B5EF4-FFF2-40B4-BE49-F238E27FC236}">
                <a16:creationId xmlns:a16="http://schemas.microsoft.com/office/drawing/2014/main" id="{D6EDC18C-9AB8-4396-AC0E-E1227A02698A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904359" y="4670196"/>
            <a:ext cx="1371600" cy="1600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31753" name="Rectangle 8">
            <a:extLst>
              <a:ext uri="{FF2B5EF4-FFF2-40B4-BE49-F238E27FC236}">
                <a16:creationId xmlns:a16="http://schemas.microsoft.com/office/drawing/2014/main" id="{41E6F1B0-9E53-43F1-A904-BCDAB8055840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75959" y="4670196"/>
            <a:ext cx="1066800" cy="1600200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31754" name="Text Box 9">
            <a:extLst>
              <a:ext uri="{FF2B5EF4-FFF2-40B4-BE49-F238E27FC236}">
                <a16:creationId xmlns:a16="http://schemas.microsoft.com/office/drawing/2014/main" id="{1C74457B-57A5-446D-8FF4-7B62D7CE43DC}"/>
              </a:ext>
            </a:extLst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56359" y="5051196"/>
            <a:ext cx="6080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 b="1">
                <a:solidFill>
                  <a:schemeClr val="bg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In</a:t>
            </a:r>
          </a:p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 b="1">
                <a:solidFill>
                  <a:schemeClr val="bg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use</a:t>
            </a:r>
          </a:p>
        </p:txBody>
      </p:sp>
      <p:sp>
        <p:nvSpPr>
          <p:cNvPr id="31755" name="Text Box 10">
            <a:extLst>
              <a:ext uri="{FF2B5EF4-FFF2-40B4-BE49-F238E27FC236}">
                <a16:creationId xmlns:a16="http://schemas.microsoft.com/office/drawing/2014/main" id="{87937805-C82A-45A5-8BA7-1E9EC1A874D6}"/>
              </a:ext>
            </a:extLst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275959" y="5051196"/>
            <a:ext cx="9969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 b="1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FREE</a:t>
            </a:r>
          </a:p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 b="1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ME</a:t>
            </a:r>
          </a:p>
        </p:txBody>
      </p:sp>
      <p:sp>
        <p:nvSpPr>
          <p:cNvPr id="31756" name="Text Box 11">
            <a:extLst>
              <a:ext uri="{FF2B5EF4-FFF2-40B4-BE49-F238E27FC236}">
                <a16:creationId xmlns:a16="http://schemas.microsoft.com/office/drawing/2014/main" id="{F9F0E19D-5D83-465D-BBE1-32CBBBF39DC6}"/>
              </a:ext>
            </a:extLst>
          </p:cNvPr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142359" y="5051196"/>
            <a:ext cx="6080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 b="1">
                <a:solidFill>
                  <a:schemeClr val="bg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In</a:t>
            </a:r>
          </a:p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 b="1">
                <a:solidFill>
                  <a:schemeClr val="bg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use</a:t>
            </a:r>
          </a:p>
        </p:txBody>
      </p:sp>
      <p:sp>
        <p:nvSpPr>
          <p:cNvPr id="31757" name="Line 12">
            <a:extLst>
              <a:ext uri="{FF2B5EF4-FFF2-40B4-BE49-F238E27FC236}">
                <a16:creationId xmlns:a16="http://schemas.microsoft.com/office/drawing/2014/main" id="{0037B706-2579-406D-B470-68BC09B2355F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1084959" y="3984396"/>
            <a:ext cx="8382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1758" name="Text Box 13">
            <a:extLst>
              <a:ext uri="{FF2B5EF4-FFF2-40B4-BE49-F238E27FC236}">
                <a16:creationId xmlns:a16="http://schemas.microsoft.com/office/drawing/2014/main" id="{B3BC9F14-5B97-41E5-9246-F50D51B6D6DE}"/>
              </a:ext>
            </a:extLst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51559" y="3527196"/>
            <a:ext cx="1174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Free list</a:t>
            </a:r>
          </a:p>
        </p:txBody>
      </p:sp>
      <p:sp>
        <p:nvSpPr>
          <p:cNvPr id="31759" name="Freeform 14">
            <a:extLst>
              <a:ext uri="{FF2B5EF4-FFF2-40B4-BE49-F238E27FC236}">
                <a16:creationId xmlns:a16="http://schemas.microsoft.com/office/drawing/2014/main" id="{1B68C89B-4CBA-4550-B271-86ED5D229D71}"/>
              </a:ext>
            </a:extLst>
          </p:cNvPr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1935859" y="3603396"/>
            <a:ext cx="2578100" cy="1168400"/>
          </a:xfrm>
          <a:custGeom>
            <a:avLst/>
            <a:gdLst>
              <a:gd name="T0" fmla="*/ 2147483646 w 1624"/>
              <a:gd name="T1" fmla="*/ 2147483646 h 448"/>
              <a:gd name="T2" fmla="*/ 2147483646 w 1624"/>
              <a:gd name="T3" fmla="*/ 2147483646 h 448"/>
              <a:gd name="T4" fmla="*/ 2147483646 w 1624"/>
              <a:gd name="T5" fmla="*/ 0 h 448"/>
              <a:gd name="T6" fmla="*/ 2147483646 w 1624"/>
              <a:gd name="T7" fmla="*/ 2147483646 h 448"/>
              <a:gd name="T8" fmla="*/ 0 60000 65536"/>
              <a:gd name="T9" fmla="*/ 0 60000 65536"/>
              <a:gd name="T10" fmla="*/ 0 60000 65536"/>
              <a:gd name="T11" fmla="*/ 0 60000 65536"/>
              <a:gd name="T12" fmla="*/ 0 w 1624"/>
              <a:gd name="T13" fmla="*/ 0 h 448"/>
              <a:gd name="T14" fmla="*/ 1624 w 1624"/>
              <a:gd name="T15" fmla="*/ 448 h 4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4" h="448">
                <a:moveTo>
                  <a:pt x="88" y="384"/>
                </a:moveTo>
                <a:cubicBezTo>
                  <a:pt x="44" y="416"/>
                  <a:pt x="0" y="448"/>
                  <a:pt x="136" y="384"/>
                </a:cubicBezTo>
                <a:cubicBezTo>
                  <a:pt x="272" y="320"/>
                  <a:pt x="656" y="0"/>
                  <a:pt x="904" y="0"/>
                </a:cubicBezTo>
                <a:cubicBezTo>
                  <a:pt x="1152" y="0"/>
                  <a:pt x="1388" y="192"/>
                  <a:pt x="1624" y="384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1760" name="Freeform 15">
            <a:extLst>
              <a:ext uri="{FF2B5EF4-FFF2-40B4-BE49-F238E27FC236}">
                <a16:creationId xmlns:a16="http://schemas.microsoft.com/office/drawing/2014/main" id="{5EFCFDD7-C3B2-4D57-8656-117C82E4A9BD}"/>
              </a:ext>
            </a:extLst>
          </p:cNvPr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4666359" y="3603396"/>
            <a:ext cx="3657600" cy="1066800"/>
          </a:xfrm>
          <a:custGeom>
            <a:avLst/>
            <a:gdLst>
              <a:gd name="T0" fmla="*/ 0 w 1536"/>
              <a:gd name="T1" fmla="*/ 2147483646 h 336"/>
              <a:gd name="T2" fmla="*/ 2147483646 w 1536"/>
              <a:gd name="T3" fmla="*/ 0 h 336"/>
              <a:gd name="T4" fmla="*/ 2147483646 w 1536"/>
              <a:gd name="T5" fmla="*/ 2147483646 h 336"/>
              <a:gd name="T6" fmla="*/ 0 60000 65536"/>
              <a:gd name="T7" fmla="*/ 0 60000 65536"/>
              <a:gd name="T8" fmla="*/ 0 60000 65536"/>
              <a:gd name="T9" fmla="*/ 0 w 1536"/>
              <a:gd name="T10" fmla="*/ 0 h 336"/>
              <a:gd name="T11" fmla="*/ 1536 w 1536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36" h="336">
                <a:moveTo>
                  <a:pt x="0" y="336"/>
                </a:moveTo>
                <a:cubicBezTo>
                  <a:pt x="256" y="168"/>
                  <a:pt x="512" y="0"/>
                  <a:pt x="768" y="0"/>
                </a:cubicBezTo>
                <a:cubicBezTo>
                  <a:pt x="1024" y="0"/>
                  <a:pt x="1280" y="168"/>
                  <a:pt x="1536" y="336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1761" name="Freeform 16">
            <a:extLst>
              <a:ext uri="{FF2B5EF4-FFF2-40B4-BE49-F238E27FC236}">
                <a16:creationId xmlns:a16="http://schemas.microsoft.com/office/drawing/2014/main" id="{78E3AA87-6F28-4FE0-860A-47A2A180F60A}"/>
              </a:ext>
            </a:extLst>
          </p:cNvPr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1999359" y="3222396"/>
            <a:ext cx="6477000" cy="1447800"/>
          </a:xfrm>
          <a:custGeom>
            <a:avLst/>
            <a:gdLst>
              <a:gd name="T0" fmla="*/ 2147483646 w 4080"/>
              <a:gd name="T1" fmla="*/ 2147483646 h 560"/>
              <a:gd name="T2" fmla="*/ 2147483646 w 4080"/>
              <a:gd name="T3" fmla="*/ 2147483646 h 560"/>
              <a:gd name="T4" fmla="*/ 2147483646 w 4080"/>
              <a:gd name="T5" fmla="*/ 2147483646 h 560"/>
              <a:gd name="T6" fmla="*/ 2147483646 w 4080"/>
              <a:gd name="T7" fmla="*/ 2147483646 h 560"/>
              <a:gd name="T8" fmla="*/ 2147483646 w 4080"/>
              <a:gd name="T9" fmla="*/ 2147483646 h 560"/>
              <a:gd name="T10" fmla="*/ 0 w 4080"/>
              <a:gd name="T11" fmla="*/ 2147483646 h 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080"/>
              <a:gd name="T19" fmla="*/ 0 h 560"/>
              <a:gd name="T20" fmla="*/ 4080 w 4080"/>
              <a:gd name="T21" fmla="*/ 560 h 5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080" h="560">
                <a:moveTo>
                  <a:pt x="4080" y="560"/>
                </a:moveTo>
                <a:cubicBezTo>
                  <a:pt x="3988" y="452"/>
                  <a:pt x="3896" y="344"/>
                  <a:pt x="3792" y="272"/>
                </a:cubicBezTo>
                <a:cubicBezTo>
                  <a:pt x="3688" y="200"/>
                  <a:pt x="3760" y="160"/>
                  <a:pt x="3456" y="128"/>
                </a:cubicBezTo>
                <a:cubicBezTo>
                  <a:pt x="3152" y="96"/>
                  <a:pt x="2480" y="88"/>
                  <a:pt x="1968" y="80"/>
                </a:cubicBezTo>
                <a:cubicBezTo>
                  <a:pt x="1456" y="72"/>
                  <a:pt x="712" y="0"/>
                  <a:pt x="384" y="80"/>
                </a:cubicBezTo>
                <a:cubicBezTo>
                  <a:pt x="56" y="160"/>
                  <a:pt x="28" y="360"/>
                  <a:pt x="0" y="56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1762" name="Line 17">
            <a:extLst>
              <a:ext uri="{FF2B5EF4-FFF2-40B4-BE49-F238E27FC236}">
                <a16:creationId xmlns:a16="http://schemas.microsoft.com/office/drawing/2014/main" id="{13CD3833-4647-40A9-999E-6D624D99BEB3}"/>
              </a:ext>
            </a:extLst>
          </p:cNvPr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5853809" y="4289196"/>
            <a:ext cx="158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1763" name="Text Box 18">
            <a:extLst>
              <a:ext uri="{FF2B5EF4-FFF2-40B4-BE49-F238E27FC236}">
                <a16:creationId xmlns:a16="http://schemas.microsoft.com/office/drawing/2014/main" id="{E3F982B2-10E8-466E-A5E4-A3150BC1ED88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625209" y="3831996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bp</a:t>
            </a:r>
          </a:p>
        </p:txBody>
      </p:sp>
      <p:sp>
        <p:nvSpPr>
          <p:cNvPr id="31764" name="Line 19">
            <a:extLst>
              <a:ext uri="{FF2B5EF4-FFF2-40B4-BE49-F238E27FC236}">
                <a16:creationId xmlns:a16="http://schemas.microsoft.com/office/drawing/2014/main" id="{56975CD3-1499-4428-8B59-52A3A0C58003}"/>
              </a:ext>
            </a:extLst>
          </p:cNvPr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4590159" y="4289196"/>
            <a:ext cx="158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1765" name="Text Box 20">
            <a:extLst>
              <a:ext uri="{FF2B5EF4-FFF2-40B4-BE49-F238E27FC236}">
                <a16:creationId xmlns:a16="http://schemas.microsoft.com/office/drawing/2014/main" id="{390D81D0-AAB5-4A03-8CD4-F527F2665896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4406009" y="3831996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</a:p>
        </p:txBody>
      </p:sp>
      <p:sp>
        <p:nvSpPr>
          <p:cNvPr id="31766" name="Text Box 22">
            <a:extLst>
              <a:ext uri="{FF2B5EF4-FFF2-40B4-BE49-F238E27FC236}">
                <a16:creationId xmlns:a16="http://schemas.microsoft.com/office/drawing/2014/main" id="{9CC8E622-A190-40BC-A7F4-6A2BDAF4A8A9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4132959" y="5279796"/>
            <a:ext cx="911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 b="1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lower</a:t>
            </a:r>
          </a:p>
        </p:txBody>
      </p:sp>
      <p:sp>
        <p:nvSpPr>
          <p:cNvPr id="31767" name="Text Box 23">
            <a:extLst>
              <a:ext uri="{FF2B5EF4-FFF2-40B4-BE49-F238E27FC236}">
                <a16:creationId xmlns:a16="http://schemas.microsoft.com/office/drawing/2014/main" id="{CA0F40AF-A92A-46B2-B88F-A4BD9CD5F252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6855522" y="5279796"/>
            <a:ext cx="963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 b="1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upper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EEE3CAA2-3FDC-4FF8-8FC6-C53535A3A985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Coalesce With Upper Neighbor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8333833E-8E92-4961-99B3-655C67D5ED01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219200"/>
            <a:ext cx="8458200" cy="1752600"/>
          </a:xfrm>
        </p:spPr>
        <p:txBody>
          <a:bodyPr/>
          <a:lstStyle/>
          <a:p>
            <a:pPr eaLnBrk="1" hangingPunct="1"/>
            <a:r>
              <a:rPr lang="en-US" altLang="ko-KR" sz="2400" dirty="0">
                <a:ea typeface="굴림" panose="020B0600000101010101" pitchFamily="50" charset="-127"/>
              </a:rPr>
              <a:t>Check if next part of memory is in the free list</a:t>
            </a:r>
          </a:p>
          <a:p>
            <a:pPr eaLnBrk="1" hangingPunct="1">
              <a:lnSpc>
                <a:spcPct val="70000"/>
              </a:lnSpc>
            </a:pPr>
            <a:r>
              <a:rPr lang="en-US" altLang="ko-KR" sz="2400" dirty="0">
                <a:ea typeface="굴림" panose="020B0600000101010101" pitchFamily="50" charset="-127"/>
              </a:rPr>
              <a:t>If so, make into one bigger block</a:t>
            </a:r>
            <a:endParaRPr lang="en-US" altLang="ko-KR" sz="2400" b="1" dirty="0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 sz="2400" dirty="0">
                <a:ea typeface="굴림" panose="020B0600000101010101" pitchFamily="50" charset="-127"/>
              </a:rPr>
              <a:t>Else, simply point to the next free element</a:t>
            </a:r>
            <a:endParaRPr lang="en-US" altLang="ko-KR" sz="2400" b="1" dirty="0">
              <a:latin typeface="Courier New" panose="02070309020205020404" pitchFamily="49" charset="0"/>
              <a:ea typeface="굴림" panose="020B0600000101010101" pitchFamily="50" charset="-127"/>
            </a:endParaRPr>
          </a:p>
        </p:txBody>
      </p:sp>
      <p:sp>
        <p:nvSpPr>
          <p:cNvPr id="33796" name="슬라이드 번호 개체 틀 3">
            <a:extLst>
              <a:ext uri="{FF2B5EF4-FFF2-40B4-BE49-F238E27FC236}">
                <a16:creationId xmlns:a16="http://schemas.microsoft.com/office/drawing/2014/main" id="{004B0D86-E7F9-4E09-8A77-1CBE8DAD5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61918" y="5932143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FontTx/>
              <a:buChar char="•"/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latinLnBrk="0">
              <a:spcBef>
                <a:spcPct val="0"/>
              </a:spcBef>
              <a:buFontTx/>
              <a:buChar char="•"/>
            </a:pPr>
            <a:fld id="{ABD4E66F-52AA-445C-A178-343F7D534F4E}" type="slidenum">
              <a:rPr lang="en-US" altLang="ko-KR" smtClean="0"/>
              <a:pPr latinLnBrk="0">
                <a:spcBef>
                  <a:spcPct val="0"/>
                </a:spcBef>
                <a:buFontTx/>
                <a:buChar char="•"/>
              </a:pPr>
              <a:t>17</a:t>
            </a:fld>
            <a:endParaRPr lang="en-US" altLang="ko-KR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7" name="Rectangle 13">
            <a:extLst>
              <a:ext uri="{FF2B5EF4-FFF2-40B4-BE49-F238E27FC236}">
                <a16:creationId xmlns:a16="http://schemas.microsoft.com/office/drawing/2014/main" id="{EFDB6500-BF6E-4DAA-BD3C-0D480441F91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904318" y="3309593"/>
            <a:ext cx="1676400" cy="1600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33798" name="Rectangle 8">
            <a:extLst>
              <a:ext uri="{FF2B5EF4-FFF2-40B4-BE49-F238E27FC236}">
                <a16:creationId xmlns:a16="http://schemas.microsoft.com/office/drawing/2014/main" id="{650D8BD6-AF6D-4FB1-9148-E63CD294163A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37518" y="3309593"/>
            <a:ext cx="1066800" cy="1600200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33799" name="Line 10">
            <a:extLst>
              <a:ext uri="{FF2B5EF4-FFF2-40B4-BE49-F238E27FC236}">
                <a16:creationId xmlns:a16="http://schemas.microsoft.com/office/drawing/2014/main" id="{B9028873-611E-4930-BCE9-93475A951F38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1989918" y="2928593"/>
            <a:ext cx="158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3800" name="Text Box 11">
            <a:extLst>
              <a:ext uri="{FF2B5EF4-FFF2-40B4-BE49-F238E27FC236}">
                <a16:creationId xmlns:a16="http://schemas.microsoft.com/office/drawing/2014/main" id="{0132015E-C264-4556-9463-881086354ACC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761318" y="247139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bp</a:t>
            </a:r>
          </a:p>
        </p:txBody>
      </p:sp>
      <p:sp>
        <p:nvSpPr>
          <p:cNvPr id="33801" name="Text Box 12">
            <a:extLst>
              <a:ext uri="{FF2B5EF4-FFF2-40B4-BE49-F238E27FC236}">
                <a16:creationId xmlns:a16="http://schemas.microsoft.com/office/drawing/2014/main" id="{0C30A4CB-4ACC-4FEE-B301-DBF5D6BACAB9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437718" y="3842993"/>
            <a:ext cx="963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 b="1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upper</a:t>
            </a:r>
          </a:p>
        </p:txBody>
      </p:sp>
      <p:sp>
        <p:nvSpPr>
          <p:cNvPr id="33802" name="Rectangle 14">
            <a:extLst>
              <a:ext uri="{FF2B5EF4-FFF2-40B4-BE49-F238E27FC236}">
                <a16:creationId xmlns:a16="http://schemas.microsoft.com/office/drawing/2014/main" id="{2786BDDA-485E-4D29-92AA-66739ECAACC4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837518" y="3309593"/>
            <a:ext cx="381000" cy="1600200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33803" name="Rectangle 15">
            <a:extLst>
              <a:ext uri="{FF2B5EF4-FFF2-40B4-BE49-F238E27FC236}">
                <a16:creationId xmlns:a16="http://schemas.microsoft.com/office/drawing/2014/main" id="{706593E7-78D2-471F-AE2B-78C5F440A23D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904318" y="3309593"/>
            <a:ext cx="381000" cy="1600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33804" name="Rectangle 16">
            <a:extLst>
              <a:ext uri="{FF2B5EF4-FFF2-40B4-BE49-F238E27FC236}">
                <a16:creationId xmlns:a16="http://schemas.microsoft.com/office/drawing/2014/main" id="{528F45F6-6AB2-4556-B9BA-F051FDA8BA22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65918" y="3309593"/>
            <a:ext cx="1371600" cy="1600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33805" name="Line 17">
            <a:extLst>
              <a:ext uri="{FF2B5EF4-FFF2-40B4-BE49-F238E27FC236}">
                <a16:creationId xmlns:a16="http://schemas.microsoft.com/office/drawing/2014/main" id="{BE51F285-13E5-4CA3-B504-8DEEDCABC651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650068" y="2928593"/>
            <a:ext cx="158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3806" name="Text Box 18">
            <a:extLst>
              <a:ext uri="{FF2B5EF4-FFF2-40B4-BE49-F238E27FC236}">
                <a16:creationId xmlns:a16="http://schemas.microsoft.com/office/drawing/2014/main" id="{B327F836-B88F-44D6-86AB-62BE6B6CA7A3}"/>
              </a:ext>
            </a:extLst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65918" y="247139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</a:p>
        </p:txBody>
      </p:sp>
      <p:sp>
        <p:nvSpPr>
          <p:cNvPr id="33807" name="Line 20">
            <a:extLst>
              <a:ext uri="{FF2B5EF4-FFF2-40B4-BE49-F238E27FC236}">
                <a16:creationId xmlns:a16="http://schemas.microsoft.com/office/drawing/2014/main" id="{C88F290A-67F7-4D9D-9F9D-4626E40E9B83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012268" y="2928593"/>
            <a:ext cx="158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3808" name="Text Box 21">
            <a:extLst>
              <a:ext uri="{FF2B5EF4-FFF2-40B4-BE49-F238E27FC236}">
                <a16:creationId xmlns:a16="http://schemas.microsoft.com/office/drawing/2014/main" id="{4462F2A5-E439-4D7B-A0F6-ECF2FFFCF153}"/>
              </a:ext>
            </a:extLst>
          </p:cNvPr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599518" y="2471393"/>
            <a:ext cx="11432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50" charset="-127"/>
              </a:rPr>
              <a:t>p-&gt;next</a:t>
            </a:r>
          </a:p>
        </p:txBody>
      </p:sp>
      <p:sp>
        <p:nvSpPr>
          <p:cNvPr id="33809" name="Rectangle 22">
            <a:extLst>
              <a:ext uri="{FF2B5EF4-FFF2-40B4-BE49-F238E27FC236}">
                <a16:creationId xmlns:a16="http://schemas.microsoft.com/office/drawing/2014/main" id="{FD47B4EE-D321-4FE8-8068-2B8EFA328E74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837518" y="3309593"/>
            <a:ext cx="2743200" cy="1600200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33810" name="Rectangle 24">
            <a:extLst>
              <a:ext uri="{FF2B5EF4-FFF2-40B4-BE49-F238E27FC236}">
                <a16:creationId xmlns:a16="http://schemas.microsoft.com/office/drawing/2014/main" id="{F114DDCB-984F-48EC-BA85-C54034CBEF27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638118" y="4681193"/>
            <a:ext cx="2362200" cy="1600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33811" name="Line 26">
            <a:extLst>
              <a:ext uri="{FF2B5EF4-FFF2-40B4-BE49-F238E27FC236}">
                <a16:creationId xmlns:a16="http://schemas.microsoft.com/office/drawing/2014/main" id="{EB0062AE-4B48-4E53-B79E-3853EB1703CA}"/>
              </a:ext>
            </a:extLst>
          </p:cNvPr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6409518" y="4300193"/>
            <a:ext cx="158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3812" name="Rectangle 29">
            <a:extLst>
              <a:ext uri="{FF2B5EF4-FFF2-40B4-BE49-F238E27FC236}">
                <a16:creationId xmlns:a16="http://schemas.microsoft.com/office/drawing/2014/main" id="{ED3E4280-4EF5-4042-8AFC-D06308B52FD3}"/>
              </a:ext>
            </a:extLst>
          </p:cNvPr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257118" y="4681193"/>
            <a:ext cx="381000" cy="1600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33813" name="Rectangle 31">
            <a:extLst>
              <a:ext uri="{FF2B5EF4-FFF2-40B4-BE49-F238E27FC236}">
                <a16:creationId xmlns:a16="http://schemas.microsoft.com/office/drawing/2014/main" id="{816BBDB0-2B2C-4E4D-8A06-0F3E434B87AA}"/>
              </a:ext>
            </a:extLst>
          </p:cNvPr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4885518" y="4681193"/>
            <a:ext cx="1371600" cy="1600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33814" name="Line 32">
            <a:extLst>
              <a:ext uri="{FF2B5EF4-FFF2-40B4-BE49-F238E27FC236}">
                <a16:creationId xmlns:a16="http://schemas.microsoft.com/office/drawing/2014/main" id="{AFB5B04E-645C-4B5C-9155-B7FFB297D308}"/>
              </a:ext>
            </a:extLst>
          </p:cNvPr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5069668" y="4300193"/>
            <a:ext cx="158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3815" name="Text Box 33">
            <a:extLst>
              <a:ext uri="{FF2B5EF4-FFF2-40B4-BE49-F238E27FC236}">
                <a16:creationId xmlns:a16="http://schemas.microsoft.com/office/drawing/2014/main" id="{DFE552DA-3849-411F-8768-C01645716C14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4885518" y="384299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</a:p>
        </p:txBody>
      </p:sp>
      <p:sp>
        <p:nvSpPr>
          <p:cNvPr id="33816" name="Text Box 36">
            <a:extLst>
              <a:ext uri="{FF2B5EF4-FFF2-40B4-BE49-F238E27FC236}">
                <a16:creationId xmlns:a16="http://schemas.microsoft.com/office/drawing/2014/main" id="{4F513AAB-FF76-42CF-84E6-E0D8D0A91BCB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5952318" y="3842993"/>
            <a:ext cx="11432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50" charset="-127"/>
              </a:rPr>
              <a:t>p-&gt;next</a:t>
            </a:r>
          </a:p>
        </p:txBody>
      </p:sp>
      <p:sp>
        <p:nvSpPr>
          <p:cNvPr id="33817" name="Rectangle 37">
            <a:extLst>
              <a:ext uri="{FF2B5EF4-FFF2-40B4-BE49-F238E27FC236}">
                <a16:creationId xmlns:a16="http://schemas.microsoft.com/office/drawing/2014/main" id="{0EA59883-B693-40E6-987D-917E23CCAE41}"/>
              </a:ext>
            </a:extLst>
          </p:cNvPr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6257118" y="4681193"/>
            <a:ext cx="2743200" cy="1600200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33818" name="Rectangle 40">
            <a:extLst>
              <a:ext uri="{FF2B5EF4-FFF2-40B4-BE49-F238E27FC236}">
                <a16:creationId xmlns:a16="http://schemas.microsoft.com/office/drawing/2014/main" id="{37C68561-377C-4A54-A406-0B0D92298BC1}"/>
              </a:ext>
            </a:extLst>
          </p:cNvPr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465918" y="3309593"/>
            <a:ext cx="381000" cy="1600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33819" name="Rectangle 41">
            <a:extLst>
              <a:ext uri="{FF2B5EF4-FFF2-40B4-BE49-F238E27FC236}">
                <a16:creationId xmlns:a16="http://schemas.microsoft.com/office/drawing/2014/main" id="{E1CB99A7-3AC5-4DB8-B46F-750D86D42A0C}"/>
              </a:ext>
            </a:extLst>
          </p:cNvPr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4885518" y="4681193"/>
            <a:ext cx="381000" cy="1600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33820" name="AutoShape 42">
            <a:extLst>
              <a:ext uri="{FF2B5EF4-FFF2-40B4-BE49-F238E27FC236}">
                <a16:creationId xmlns:a16="http://schemas.microsoft.com/office/drawing/2014/main" id="{90F87EE3-5124-4E5D-8EAB-70588D884F02}"/>
              </a:ext>
            </a:extLst>
          </p:cNvPr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 flipV="1">
            <a:off x="2828118" y="5062193"/>
            <a:ext cx="1600200" cy="10668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>
            <a:extLst>
              <a:ext uri="{FF2B5EF4-FFF2-40B4-BE49-F238E27FC236}">
                <a16:creationId xmlns:a16="http://schemas.microsoft.com/office/drawing/2014/main" id="{A088B72E-B66B-4F05-A73A-0CBD9DBCD49A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panose="020B0600000101010101" pitchFamily="50" charset="-127"/>
              </a:rPr>
              <a:t>Coalesce With Lower Neighbor</a:t>
            </a:r>
          </a:p>
        </p:txBody>
      </p:sp>
      <p:sp>
        <p:nvSpPr>
          <p:cNvPr id="35843" name="Rectangle 4">
            <a:extLst>
              <a:ext uri="{FF2B5EF4-FFF2-40B4-BE49-F238E27FC236}">
                <a16:creationId xmlns:a16="http://schemas.microsoft.com/office/drawing/2014/main" id="{FF3E3858-0E17-44DB-BA25-BA875A625131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80000" y="1371600"/>
            <a:ext cx="8964000" cy="1371600"/>
          </a:xfrm>
        </p:spPr>
        <p:txBody>
          <a:bodyPr/>
          <a:lstStyle/>
          <a:p>
            <a:pPr eaLnBrk="1" hangingPunct="1"/>
            <a:r>
              <a:rPr lang="en-US" altLang="ko-KR" sz="2400" dirty="0">
                <a:ea typeface="굴림" panose="020B0600000101010101" pitchFamily="50" charset="-127"/>
              </a:rPr>
              <a:t>Check if previous part of memory is in the free list</a:t>
            </a:r>
          </a:p>
          <a:p>
            <a:pPr eaLnBrk="1" hangingPunct="1"/>
            <a:r>
              <a:rPr lang="en-US" altLang="ko-KR" sz="2400" dirty="0">
                <a:ea typeface="굴림" panose="020B0600000101010101" pitchFamily="50" charset="-127"/>
              </a:rPr>
              <a:t>If so, make into one bigger block</a:t>
            </a:r>
            <a:endParaRPr lang="en-US" altLang="ko-KR" sz="2400" b="1" dirty="0">
              <a:latin typeface="Courier New" panose="02070309020205020404" pitchFamily="49" charset="0"/>
              <a:ea typeface="굴림" panose="020B0600000101010101" pitchFamily="50" charset="-127"/>
            </a:endParaRPr>
          </a:p>
        </p:txBody>
      </p:sp>
      <p:sp>
        <p:nvSpPr>
          <p:cNvPr id="35844" name="슬라이드 번호 개체 틀 3">
            <a:extLst>
              <a:ext uri="{FF2B5EF4-FFF2-40B4-BE49-F238E27FC236}">
                <a16:creationId xmlns:a16="http://schemas.microsoft.com/office/drawing/2014/main" id="{A2EB8443-C035-42A6-84BC-1F7C9B552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629400" y="59372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FontTx/>
              <a:buChar char="•"/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latinLnBrk="0">
              <a:spcBef>
                <a:spcPct val="0"/>
              </a:spcBef>
              <a:buFontTx/>
              <a:buChar char="•"/>
            </a:pPr>
            <a:fld id="{ABD4E66F-52AA-445C-A178-343F7D534F4E}" type="slidenum">
              <a:rPr lang="en-US" altLang="ko-KR" smtClean="0"/>
              <a:pPr latinLnBrk="0">
                <a:spcBef>
                  <a:spcPct val="0"/>
                </a:spcBef>
                <a:buFontTx/>
                <a:buChar char="•"/>
              </a:pPr>
              <a:t>18</a:t>
            </a:fld>
            <a:endParaRPr lang="en-US" altLang="ko-KR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45" name="Rectangle 2">
            <a:extLst>
              <a:ext uri="{FF2B5EF4-FFF2-40B4-BE49-F238E27FC236}">
                <a16:creationId xmlns:a16="http://schemas.microsoft.com/office/drawing/2014/main" id="{476B7BE9-C5BC-4BAE-ABC6-83455215D95C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48000" y="3086100"/>
            <a:ext cx="1371600" cy="1600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35846" name="Rectangle 5">
            <a:extLst>
              <a:ext uri="{FF2B5EF4-FFF2-40B4-BE49-F238E27FC236}">
                <a16:creationId xmlns:a16="http://schemas.microsoft.com/office/drawing/2014/main" id="{658FDFE7-4350-4D94-80AF-BA5180DE58E7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81200" y="3086100"/>
            <a:ext cx="1066800" cy="1600200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35847" name="Line 6">
            <a:extLst>
              <a:ext uri="{FF2B5EF4-FFF2-40B4-BE49-F238E27FC236}">
                <a16:creationId xmlns:a16="http://schemas.microsoft.com/office/drawing/2014/main" id="{3C1F9CE5-A6ED-44C7-ABA9-7AB98D991BAD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2133600" y="2705100"/>
            <a:ext cx="158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848" name="Text Box 7">
            <a:extLst>
              <a:ext uri="{FF2B5EF4-FFF2-40B4-BE49-F238E27FC236}">
                <a16:creationId xmlns:a16="http://schemas.microsoft.com/office/drawing/2014/main" id="{6D3E05E2-A339-445C-8757-B49CBFE59355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05000" y="22479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bp</a:t>
            </a:r>
          </a:p>
        </p:txBody>
      </p:sp>
      <p:sp>
        <p:nvSpPr>
          <p:cNvPr id="35849" name="Rectangle 9">
            <a:extLst>
              <a:ext uri="{FF2B5EF4-FFF2-40B4-BE49-F238E27FC236}">
                <a16:creationId xmlns:a16="http://schemas.microsoft.com/office/drawing/2014/main" id="{28FC2BA3-D4C0-4907-87EB-3CF1F918BA01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981200" y="3086100"/>
            <a:ext cx="381000" cy="1600200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35850" name="Rectangle 10">
            <a:extLst>
              <a:ext uri="{FF2B5EF4-FFF2-40B4-BE49-F238E27FC236}">
                <a16:creationId xmlns:a16="http://schemas.microsoft.com/office/drawing/2014/main" id="{D61AE16B-3A45-44E5-B6E3-CAE75CEF9EE8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048000" y="3086100"/>
            <a:ext cx="381000" cy="1600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35851" name="Rectangle 11">
            <a:extLst>
              <a:ext uri="{FF2B5EF4-FFF2-40B4-BE49-F238E27FC236}">
                <a16:creationId xmlns:a16="http://schemas.microsoft.com/office/drawing/2014/main" id="{DF067991-9908-45B8-A11A-95DDC4FA9706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09600" y="3086100"/>
            <a:ext cx="1371600" cy="1600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35852" name="Line 12">
            <a:extLst>
              <a:ext uri="{FF2B5EF4-FFF2-40B4-BE49-F238E27FC236}">
                <a16:creationId xmlns:a16="http://schemas.microsoft.com/office/drawing/2014/main" id="{B4E34C89-7D09-4352-BA8C-4FE18601C3C2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793750" y="2705100"/>
            <a:ext cx="158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853" name="Text Box 13">
            <a:extLst>
              <a:ext uri="{FF2B5EF4-FFF2-40B4-BE49-F238E27FC236}">
                <a16:creationId xmlns:a16="http://schemas.microsoft.com/office/drawing/2014/main" id="{A1FCF0B2-9983-4049-9689-A1283FB81563}"/>
              </a:ext>
            </a:extLst>
          </p:cNvPr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09600" y="22479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</a:p>
        </p:txBody>
      </p:sp>
      <p:sp>
        <p:nvSpPr>
          <p:cNvPr id="35854" name="Text Box 14">
            <a:extLst>
              <a:ext uri="{FF2B5EF4-FFF2-40B4-BE49-F238E27FC236}">
                <a16:creationId xmlns:a16="http://schemas.microsoft.com/office/drawing/2014/main" id="{6EFF465C-7324-4A03-82FB-16B0F08ACA61}"/>
              </a:ext>
            </a:extLst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838200" y="3695700"/>
            <a:ext cx="911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 b="1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lower</a:t>
            </a:r>
          </a:p>
        </p:txBody>
      </p:sp>
      <p:sp>
        <p:nvSpPr>
          <p:cNvPr id="35855" name="Line 15">
            <a:extLst>
              <a:ext uri="{FF2B5EF4-FFF2-40B4-BE49-F238E27FC236}">
                <a16:creationId xmlns:a16="http://schemas.microsoft.com/office/drawing/2014/main" id="{25CDBC5E-6947-4222-AB81-4A88F7B4846C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155950" y="2705100"/>
            <a:ext cx="158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856" name="Text Box 16">
            <a:extLst>
              <a:ext uri="{FF2B5EF4-FFF2-40B4-BE49-F238E27FC236}">
                <a16:creationId xmlns:a16="http://schemas.microsoft.com/office/drawing/2014/main" id="{5B13AF8B-5431-4E07-8F46-0824F5E9F220}"/>
              </a:ext>
            </a:extLst>
          </p:cNvPr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743200" y="2247900"/>
            <a:ext cx="11432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50" charset="-127"/>
              </a:rPr>
              <a:t>p-&gt;next</a:t>
            </a:r>
          </a:p>
        </p:txBody>
      </p:sp>
      <p:sp>
        <p:nvSpPr>
          <p:cNvPr id="35857" name="Rectangle 17">
            <a:extLst>
              <a:ext uri="{FF2B5EF4-FFF2-40B4-BE49-F238E27FC236}">
                <a16:creationId xmlns:a16="http://schemas.microsoft.com/office/drawing/2014/main" id="{00323818-69F1-4DD9-9E26-BFFF4B918E71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09600" y="3086100"/>
            <a:ext cx="2438400" cy="1600200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35858" name="Rectangle 18">
            <a:extLst>
              <a:ext uri="{FF2B5EF4-FFF2-40B4-BE49-F238E27FC236}">
                <a16:creationId xmlns:a16="http://schemas.microsoft.com/office/drawing/2014/main" id="{3D0A3CFE-1080-4AA7-8F48-F96283EA462E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7772400" y="4686300"/>
            <a:ext cx="1371600" cy="1600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35859" name="Rectangle 23">
            <a:extLst>
              <a:ext uri="{FF2B5EF4-FFF2-40B4-BE49-F238E27FC236}">
                <a16:creationId xmlns:a16="http://schemas.microsoft.com/office/drawing/2014/main" id="{B88D7412-5D22-45CB-89AE-8B073AE0E2B0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772400" y="4686300"/>
            <a:ext cx="381000" cy="1600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35860" name="Rectangle 24">
            <a:extLst>
              <a:ext uri="{FF2B5EF4-FFF2-40B4-BE49-F238E27FC236}">
                <a16:creationId xmlns:a16="http://schemas.microsoft.com/office/drawing/2014/main" id="{F25AA0DD-B2B3-4681-B4BF-295A58E2106F}"/>
              </a:ext>
            </a:extLst>
          </p:cNvPr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5334000" y="4686300"/>
            <a:ext cx="2438400" cy="1600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35861" name="Line 25">
            <a:extLst>
              <a:ext uri="{FF2B5EF4-FFF2-40B4-BE49-F238E27FC236}">
                <a16:creationId xmlns:a16="http://schemas.microsoft.com/office/drawing/2014/main" id="{0ED208BD-4F49-4FAA-BFE9-261C40D18CC3}"/>
              </a:ext>
            </a:extLst>
          </p:cNvPr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5518150" y="4305300"/>
            <a:ext cx="158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862" name="Text Box 26">
            <a:extLst>
              <a:ext uri="{FF2B5EF4-FFF2-40B4-BE49-F238E27FC236}">
                <a16:creationId xmlns:a16="http://schemas.microsoft.com/office/drawing/2014/main" id="{4A6179D3-F13D-4AE7-B164-387159867B5D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334000" y="38481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</a:p>
        </p:txBody>
      </p:sp>
      <p:sp>
        <p:nvSpPr>
          <p:cNvPr id="35863" name="Line 28">
            <a:extLst>
              <a:ext uri="{FF2B5EF4-FFF2-40B4-BE49-F238E27FC236}">
                <a16:creationId xmlns:a16="http://schemas.microsoft.com/office/drawing/2014/main" id="{D8029C12-2715-4249-95D9-1B9A581E99D1}"/>
              </a:ext>
            </a:extLst>
          </p:cNvPr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>
            <a:off x="7880350" y="4305300"/>
            <a:ext cx="158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864" name="Text Box 29">
            <a:extLst>
              <a:ext uri="{FF2B5EF4-FFF2-40B4-BE49-F238E27FC236}">
                <a16:creationId xmlns:a16="http://schemas.microsoft.com/office/drawing/2014/main" id="{430B73C0-A462-4827-8CCD-C321FB75976C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7467600" y="3848100"/>
            <a:ext cx="11432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50" charset="-127"/>
              </a:rPr>
              <a:t>p-&gt;next</a:t>
            </a:r>
          </a:p>
        </p:txBody>
      </p:sp>
      <p:sp>
        <p:nvSpPr>
          <p:cNvPr id="35865" name="Rectangle 31">
            <a:extLst>
              <a:ext uri="{FF2B5EF4-FFF2-40B4-BE49-F238E27FC236}">
                <a16:creationId xmlns:a16="http://schemas.microsoft.com/office/drawing/2014/main" id="{C73039D2-3A55-4875-8398-94AB8EF9B4B6}"/>
              </a:ext>
            </a:extLst>
          </p:cNvPr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5334000" y="4686300"/>
            <a:ext cx="381000" cy="1600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35866" name="Rectangle 30">
            <a:extLst>
              <a:ext uri="{FF2B5EF4-FFF2-40B4-BE49-F238E27FC236}">
                <a16:creationId xmlns:a16="http://schemas.microsoft.com/office/drawing/2014/main" id="{6DB84329-EB81-499C-9660-1C0930B1F857}"/>
              </a:ext>
            </a:extLst>
          </p:cNvPr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5334000" y="4686300"/>
            <a:ext cx="2438400" cy="1600200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35867" name="AutoShape 32">
            <a:extLst>
              <a:ext uri="{FF2B5EF4-FFF2-40B4-BE49-F238E27FC236}">
                <a16:creationId xmlns:a16="http://schemas.microsoft.com/office/drawing/2014/main" id="{B7E4B74C-3CE0-41FE-8862-97955E5B2370}"/>
              </a:ext>
            </a:extLst>
          </p:cNvPr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 flipV="1">
            <a:off x="2667000" y="4914900"/>
            <a:ext cx="1828800" cy="12192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85D770BA-0F8D-43F3-BD53-C57D17707E5B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Strengths of K&amp;R Approach</a:t>
            </a:r>
          </a:p>
        </p:txBody>
      </p:sp>
      <p:sp>
        <p:nvSpPr>
          <p:cNvPr id="2332675" name="Rectangle 3">
            <a:extLst>
              <a:ext uri="{FF2B5EF4-FFF2-40B4-BE49-F238E27FC236}">
                <a16:creationId xmlns:a16="http://schemas.microsoft.com/office/drawing/2014/main" id="{1FADA26A-E19F-42A8-9208-2F90D56E934F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52400" y="1219200"/>
            <a:ext cx="4224338" cy="5257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>
                <a:ea typeface="굴림" charset="-127"/>
              </a:rPr>
              <a:t>Advantages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Simplicity of the code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>
                <a:ea typeface="굴림" charset="-127"/>
              </a:rPr>
              <a:t>Optimizations to </a:t>
            </a:r>
            <a:r>
              <a:rPr lang="en-US" altLang="ko-KR" sz="2400" b="1" dirty="0" err="1">
                <a:latin typeface="Courier New" pitchFamily="49" charset="0"/>
                <a:ea typeface="굴림" charset="-127"/>
                <a:cs typeface="Courier New" pitchFamily="49" charset="0"/>
              </a:rPr>
              <a:t>malloc</a:t>
            </a:r>
            <a:r>
              <a:rPr lang="en-US" altLang="ko-KR" sz="2400" b="1" dirty="0">
                <a:latin typeface="Courier New" pitchFamily="49" charset="0"/>
                <a:ea typeface="굴림" charset="-127"/>
                <a:cs typeface="Courier New" pitchFamily="49" charset="0"/>
              </a:rPr>
              <a:t>()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Splitting large free block to avoid wasting space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>
                <a:ea typeface="굴림" charset="-127"/>
              </a:rPr>
              <a:t>Optimization to </a:t>
            </a:r>
            <a:r>
              <a:rPr lang="en-US" altLang="ko-KR" sz="2400" b="1" dirty="0">
                <a:latin typeface="Courier New" pitchFamily="49" charset="0"/>
                <a:ea typeface="굴림" charset="-127"/>
                <a:cs typeface="Courier New" pitchFamily="49" charset="0"/>
              </a:rPr>
              <a:t>free()</a:t>
            </a:r>
            <a:endParaRPr lang="en-US" altLang="ko-KR" sz="2800" b="1" dirty="0">
              <a:latin typeface="Courier New" pitchFamily="49" charset="0"/>
              <a:ea typeface="굴림" charset="-127"/>
              <a:cs typeface="Courier New" pitchFamily="49" charset="0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Roving free-list pointer is left at the last place a block was allocated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Coalescing contiguous free blocks to reduce fragmentation</a:t>
            </a:r>
          </a:p>
        </p:txBody>
      </p:sp>
      <p:sp>
        <p:nvSpPr>
          <p:cNvPr id="37892" name="슬라이드 번호 개체 틀 3">
            <a:extLst>
              <a:ext uri="{FF2B5EF4-FFF2-40B4-BE49-F238E27FC236}">
                <a16:creationId xmlns:a16="http://schemas.microsoft.com/office/drawing/2014/main" id="{F84E3B92-1BAA-41C4-A130-FD7B690CB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FontTx/>
              <a:buChar char="•"/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latinLnBrk="0">
              <a:spcBef>
                <a:spcPct val="0"/>
              </a:spcBef>
              <a:buFontTx/>
              <a:buChar char="•"/>
            </a:pPr>
            <a:fld id="{ABD4E66F-52AA-445C-A178-343F7D534F4E}" type="slidenum">
              <a:rPr lang="en-US" altLang="ko-KR" smtClean="0"/>
              <a:pPr latinLnBrk="0">
                <a:spcBef>
                  <a:spcPct val="0"/>
                </a:spcBef>
                <a:buFontTx/>
                <a:buChar char="•"/>
              </a:pPr>
              <a:t>19</a:t>
            </a:fld>
            <a:endParaRPr lang="en-US" altLang="ko-KR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3" name="Rectangle 4">
            <a:extLst>
              <a:ext uri="{FF2B5EF4-FFF2-40B4-BE49-F238E27FC236}">
                <a16:creationId xmlns:a16="http://schemas.microsoft.com/office/drawing/2014/main" id="{44DFE3D0-CAFE-4C42-86B2-D5FC59A6E0D1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105400" y="1892300"/>
            <a:ext cx="2743200" cy="1371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37894" name="Line 5">
            <a:extLst>
              <a:ext uri="{FF2B5EF4-FFF2-40B4-BE49-F238E27FC236}">
                <a16:creationId xmlns:a16="http://schemas.microsoft.com/office/drawing/2014/main" id="{FDEF1835-66F6-4704-82B9-F2FAF89DAA73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7010400" y="1511300"/>
            <a:ext cx="158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895" name="Text Box 6">
            <a:extLst>
              <a:ext uri="{FF2B5EF4-FFF2-40B4-BE49-F238E27FC236}">
                <a16:creationId xmlns:a16="http://schemas.microsoft.com/office/drawing/2014/main" id="{0BDE9AA6-BA76-4402-AFFD-E6D7347ED60C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858000" y="10541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</a:p>
        </p:txBody>
      </p:sp>
      <p:sp>
        <p:nvSpPr>
          <p:cNvPr id="37896" name="Rectangle 7">
            <a:extLst>
              <a:ext uri="{FF2B5EF4-FFF2-40B4-BE49-F238E27FC236}">
                <a16:creationId xmlns:a16="http://schemas.microsoft.com/office/drawing/2014/main" id="{9088CBC3-ED52-4782-BAC4-2FF50ABCA98D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105400" y="1892300"/>
            <a:ext cx="304800" cy="1371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37897" name="Rectangle 8">
            <a:extLst>
              <a:ext uri="{FF2B5EF4-FFF2-40B4-BE49-F238E27FC236}">
                <a16:creationId xmlns:a16="http://schemas.microsoft.com/office/drawing/2014/main" id="{D240E277-553A-4B4D-8871-C6FD39128D5C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858000" y="1892300"/>
            <a:ext cx="3048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37898" name="Rectangle 9">
            <a:extLst>
              <a:ext uri="{FF2B5EF4-FFF2-40B4-BE49-F238E27FC236}">
                <a16:creationId xmlns:a16="http://schemas.microsoft.com/office/drawing/2014/main" id="{547D78CF-6D25-42D3-9601-4452B654ECD1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162800" y="1892300"/>
            <a:ext cx="6858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37899" name="Freeform 10">
            <a:extLst>
              <a:ext uri="{FF2B5EF4-FFF2-40B4-BE49-F238E27FC236}">
                <a16:creationId xmlns:a16="http://schemas.microsoft.com/office/drawing/2014/main" id="{A69CBCE6-B451-4808-9D88-6296A41AB015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5334000" y="3263900"/>
            <a:ext cx="2895600" cy="546100"/>
          </a:xfrm>
          <a:custGeom>
            <a:avLst/>
            <a:gdLst>
              <a:gd name="T0" fmla="*/ 0 w 1824"/>
              <a:gd name="T1" fmla="*/ 0 h 344"/>
              <a:gd name="T2" fmla="*/ 2147483646 w 1824"/>
              <a:gd name="T3" fmla="*/ 2147483646 h 344"/>
              <a:gd name="T4" fmla="*/ 2147483646 w 1824"/>
              <a:gd name="T5" fmla="*/ 2147483646 h 344"/>
              <a:gd name="T6" fmla="*/ 2147483646 w 1824"/>
              <a:gd name="T7" fmla="*/ 2147483646 h 344"/>
              <a:gd name="T8" fmla="*/ 0 60000 65536"/>
              <a:gd name="T9" fmla="*/ 0 60000 65536"/>
              <a:gd name="T10" fmla="*/ 0 60000 65536"/>
              <a:gd name="T11" fmla="*/ 0 60000 65536"/>
              <a:gd name="T12" fmla="*/ 0 w 1824"/>
              <a:gd name="T13" fmla="*/ 0 h 344"/>
              <a:gd name="T14" fmla="*/ 1824 w 1824"/>
              <a:gd name="T15" fmla="*/ 344 h 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4" h="344">
                <a:moveTo>
                  <a:pt x="0" y="0"/>
                </a:moveTo>
                <a:cubicBezTo>
                  <a:pt x="32" y="116"/>
                  <a:pt x="64" y="232"/>
                  <a:pt x="144" y="288"/>
                </a:cubicBezTo>
                <a:cubicBezTo>
                  <a:pt x="224" y="344"/>
                  <a:pt x="200" y="328"/>
                  <a:pt x="480" y="336"/>
                </a:cubicBezTo>
                <a:cubicBezTo>
                  <a:pt x="760" y="344"/>
                  <a:pt x="1292" y="340"/>
                  <a:pt x="1824" y="336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37900" name="Group 48">
            <a:extLst>
              <a:ext uri="{FF2B5EF4-FFF2-40B4-BE49-F238E27FC236}">
                <a16:creationId xmlns:a16="http://schemas.microsoft.com/office/drawing/2014/main" id="{D6DCB131-02DB-4EB0-A5C9-FFAA64FD9D91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4114800"/>
            <a:ext cx="4114800" cy="2438400"/>
            <a:chOff x="288" y="1824"/>
            <a:chExt cx="2592" cy="1536"/>
          </a:xfrm>
        </p:grpSpPr>
        <p:sp>
          <p:nvSpPr>
            <p:cNvPr id="37901" name="Rectangle 34">
              <a:extLst>
                <a:ext uri="{FF2B5EF4-FFF2-40B4-BE49-F238E27FC236}">
                  <a16:creationId xmlns:a16="http://schemas.microsoft.com/office/drawing/2014/main" id="{972474F4-7CF1-4744-9305-7747FD5C4FED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824" y="2352"/>
              <a:ext cx="1056" cy="100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7902" name="Rectangle 35">
              <a:extLst>
                <a:ext uri="{FF2B5EF4-FFF2-40B4-BE49-F238E27FC236}">
                  <a16:creationId xmlns:a16="http://schemas.microsoft.com/office/drawing/2014/main" id="{9ACE2CBE-8CA1-40F0-B140-63FE7BCD9C12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152" y="2352"/>
              <a:ext cx="672" cy="1008"/>
            </a:xfrm>
            <a:prstGeom prst="rect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7903" name="Line 36">
              <a:extLst>
                <a:ext uri="{FF2B5EF4-FFF2-40B4-BE49-F238E27FC236}">
                  <a16:creationId xmlns:a16="http://schemas.microsoft.com/office/drawing/2014/main" id="{D29D9075-81FC-42D8-9FCE-9724A7F66F8F}"/>
                </a:ext>
              </a:extLst>
            </p:cNvPr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1248" y="2112"/>
              <a:ext cx="1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04" name="Text Box 37">
              <a:extLst>
                <a:ext uri="{FF2B5EF4-FFF2-40B4-BE49-F238E27FC236}">
                  <a16:creationId xmlns:a16="http://schemas.microsoft.com/office/drawing/2014/main" id="{1B131236-A252-47DF-8451-61B207370F28}"/>
                </a:ext>
              </a:extLst>
            </p:cNvPr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104" y="1824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  <a:ea typeface="굴림" panose="020B0600000101010101" pitchFamily="50" charset="-127"/>
                </a:rPr>
                <a:t>bp</a:t>
              </a:r>
            </a:p>
          </p:txBody>
        </p:sp>
        <p:sp>
          <p:nvSpPr>
            <p:cNvPr id="37905" name="Text Box 38">
              <a:extLst>
                <a:ext uri="{FF2B5EF4-FFF2-40B4-BE49-F238E27FC236}">
                  <a16:creationId xmlns:a16="http://schemas.microsoft.com/office/drawing/2014/main" id="{7A8B3634-7CF0-4E1C-96B1-A5D28117875E}"/>
                </a:ext>
              </a:extLst>
            </p:cNvPr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160" y="2688"/>
              <a:ext cx="60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2400" b="1">
                  <a:solidFill>
                    <a:schemeClr val="accent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upper</a:t>
              </a:r>
            </a:p>
          </p:txBody>
        </p:sp>
        <p:sp>
          <p:nvSpPr>
            <p:cNvPr id="37906" name="Rectangle 39">
              <a:extLst>
                <a:ext uri="{FF2B5EF4-FFF2-40B4-BE49-F238E27FC236}">
                  <a16:creationId xmlns:a16="http://schemas.microsoft.com/office/drawing/2014/main" id="{7B6794CD-FB10-46E5-A87C-EFE0EAF2819D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152" y="2352"/>
              <a:ext cx="240" cy="1008"/>
            </a:xfrm>
            <a:prstGeom prst="rect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7907" name="Rectangle 40">
              <a:extLst>
                <a:ext uri="{FF2B5EF4-FFF2-40B4-BE49-F238E27FC236}">
                  <a16:creationId xmlns:a16="http://schemas.microsoft.com/office/drawing/2014/main" id="{45F96465-FDEE-4106-82A3-FD52FA92D994}"/>
                </a:ext>
              </a:extLst>
            </p:cNvPr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824" y="2352"/>
              <a:ext cx="240" cy="100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7908" name="Rectangle 41">
              <a:extLst>
                <a:ext uri="{FF2B5EF4-FFF2-40B4-BE49-F238E27FC236}">
                  <a16:creationId xmlns:a16="http://schemas.microsoft.com/office/drawing/2014/main" id="{EB6565F9-B4AE-43B5-B1BA-4CFC734C8147}"/>
                </a:ext>
              </a:extLst>
            </p:cNvPr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88" y="2352"/>
              <a:ext cx="864" cy="100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7909" name="Line 42">
              <a:extLst>
                <a:ext uri="{FF2B5EF4-FFF2-40B4-BE49-F238E27FC236}">
                  <a16:creationId xmlns:a16="http://schemas.microsoft.com/office/drawing/2014/main" id="{5D1C2E78-EA8D-429D-983F-D4EE82B83F6D}"/>
                </a:ext>
              </a:extLst>
            </p:cNvPr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404" y="2112"/>
              <a:ext cx="1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10" name="Text Box 43">
              <a:extLst>
                <a:ext uri="{FF2B5EF4-FFF2-40B4-BE49-F238E27FC236}">
                  <a16:creationId xmlns:a16="http://schemas.microsoft.com/office/drawing/2014/main" id="{B6198E3C-8131-4C87-8E77-BDA5A0F06217}"/>
                </a:ext>
              </a:extLst>
            </p:cNvPr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88" y="182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  <a:ea typeface="굴림" panose="020B0600000101010101" pitchFamily="50" charset="-127"/>
                </a:rPr>
                <a:t>p</a:t>
              </a:r>
            </a:p>
          </p:txBody>
        </p:sp>
        <p:sp>
          <p:nvSpPr>
            <p:cNvPr id="37911" name="Line 44">
              <a:extLst>
                <a:ext uri="{FF2B5EF4-FFF2-40B4-BE49-F238E27FC236}">
                  <a16:creationId xmlns:a16="http://schemas.microsoft.com/office/drawing/2014/main" id="{8098D0B2-C543-45C0-8D08-89D511CBFA7D}"/>
                </a:ext>
              </a:extLst>
            </p:cNvPr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1892" y="2112"/>
              <a:ext cx="1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912" name="Text Box 45">
              <a:extLst>
                <a:ext uri="{FF2B5EF4-FFF2-40B4-BE49-F238E27FC236}">
                  <a16:creationId xmlns:a16="http://schemas.microsoft.com/office/drawing/2014/main" id="{EAA867B7-752A-4ABB-9588-0C122779A367}"/>
                </a:ext>
              </a:extLst>
            </p:cNvPr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632" y="1824"/>
              <a:ext cx="72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2400" dirty="0">
                  <a:latin typeface="Times New Roman" panose="02020603050405020304" pitchFamily="18" charset="0"/>
                  <a:ea typeface="굴림" panose="020B0600000101010101" pitchFamily="50" charset="-127"/>
                </a:rPr>
                <a:t>p-&gt;next</a:t>
              </a:r>
            </a:p>
          </p:txBody>
        </p:sp>
        <p:sp>
          <p:nvSpPr>
            <p:cNvPr id="37913" name="Rectangle 46">
              <a:extLst>
                <a:ext uri="{FF2B5EF4-FFF2-40B4-BE49-F238E27FC236}">
                  <a16:creationId xmlns:a16="http://schemas.microsoft.com/office/drawing/2014/main" id="{BBD576E2-43DB-46F4-B6E5-C0AC27EC611B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152" y="2352"/>
              <a:ext cx="1728" cy="1008"/>
            </a:xfrm>
            <a:prstGeom prst="rect">
              <a:avLst/>
            </a:prstGeom>
            <a:noFill/>
            <a:ln w="762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7914" name="Rectangle 47">
              <a:extLst>
                <a:ext uri="{FF2B5EF4-FFF2-40B4-BE49-F238E27FC236}">
                  <a16:creationId xmlns:a16="http://schemas.microsoft.com/office/drawing/2014/main" id="{76012672-8259-4BD7-883B-D048784BB360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288" y="2352"/>
              <a:ext cx="240" cy="100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00" y="288000"/>
            <a:ext cx="8964000" cy="576262"/>
          </a:xfrm>
        </p:spPr>
        <p:txBody>
          <a:bodyPr lIns="90000" rIns="36000"/>
          <a:lstStyle/>
          <a:p>
            <a:r>
              <a:rPr lang="en-US" sz="3100" dirty="0"/>
              <a:t>Dynamic Memory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Part I: Basic Concepts &amp; K&amp;R Implementation</a:t>
            </a:r>
          </a:p>
          <a:p>
            <a:pPr>
              <a:lnSpc>
                <a:spcPct val="150000"/>
              </a:lnSpc>
            </a:pPr>
            <a:r>
              <a:rPr lang="en-US" b="1" dirty="0"/>
              <a:t>Part II: Detailed K&amp;R Implementation &amp; Optimizations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46E022-3578-4A81-BFA6-D92D81AD8381}"/>
              </a:ext>
            </a:extLst>
          </p:cNvPr>
          <p:cNvSpPr txBox="1"/>
          <p:nvPr/>
        </p:nvSpPr>
        <p:spPr>
          <a:xfrm>
            <a:off x="367646" y="2545237"/>
            <a:ext cx="778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(Some slides are borrowed from Princeton University COS217)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6432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4DF1C51F-F495-42BC-8E87-2280940C546A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panose="020B0600000101010101" pitchFamily="50" charset="-127"/>
              </a:rPr>
              <a:t>Weaknesses of K&amp;R Approach</a:t>
            </a:r>
          </a:p>
        </p:txBody>
      </p:sp>
      <p:sp>
        <p:nvSpPr>
          <p:cNvPr id="2387971" name="Rectangle 3">
            <a:extLst>
              <a:ext uri="{FF2B5EF4-FFF2-40B4-BE49-F238E27FC236}">
                <a16:creationId xmlns:a16="http://schemas.microsoft.com/office/drawing/2014/main" id="{8D175DB4-60B9-4DC3-BCC7-F513A8DB3114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112617"/>
            <a:ext cx="8229600" cy="376418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Inefficient use of memory: fragmentation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First-fit policy can leave lots of “holes” of free blocks in memory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Long execution times: linear-time overhead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b="1" dirty="0" err="1">
                <a:latin typeface="Courier New" pitchFamily="49" charset="0"/>
                <a:ea typeface="굴림" charset="-127"/>
                <a:cs typeface="Courier New" pitchFamily="49" charset="0"/>
              </a:rPr>
              <a:t>malloc</a:t>
            </a: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()</a:t>
            </a:r>
            <a:r>
              <a:rPr lang="en-US" altLang="ko-KR" dirty="0">
                <a:ea typeface="굴림" charset="-127"/>
              </a:rPr>
              <a:t> scans the free list to find a big-enough block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free()</a:t>
            </a:r>
            <a:r>
              <a:rPr lang="en-US" altLang="ko-KR" dirty="0">
                <a:ea typeface="굴림" charset="-127"/>
              </a:rPr>
              <a:t> scans the free list to find where to insert a block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Accessing a wide range of memory addresses in free list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Can lead to large amount of paging to/from the disk</a:t>
            </a:r>
          </a:p>
        </p:txBody>
      </p:sp>
      <p:sp>
        <p:nvSpPr>
          <p:cNvPr id="39940" name="슬라이드 번호 개체 틀 3">
            <a:extLst>
              <a:ext uri="{FF2B5EF4-FFF2-40B4-BE49-F238E27FC236}">
                <a16:creationId xmlns:a16="http://schemas.microsoft.com/office/drawing/2014/main" id="{C9E05F3E-F508-44DE-9CCF-2F5542DE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007559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FontTx/>
              <a:buChar char="•"/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latinLnBrk="0">
              <a:spcBef>
                <a:spcPct val="0"/>
              </a:spcBef>
              <a:buFontTx/>
              <a:buChar char="•"/>
            </a:pPr>
            <a:fld id="{ABD4E66F-52AA-445C-A178-343F7D534F4E}" type="slidenum">
              <a:rPr lang="en-US" altLang="ko-KR" smtClean="0"/>
              <a:pPr latinLnBrk="0">
                <a:spcBef>
                  <a:spcPct val="0"/>
                </a:spcBef>
                <a:buFontTx/>
                <a:buChar char="•"/>
              </a:pPr>
              <a:t>20</a:t>
            </a:fld>
            <a:endParaRPr lang="en-US" altLang="ko-KR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9941" name="Group 20">
            <a:extLst>
              <a:ext uri="{FF2B5EF4-FFF2-40B4-BE49-F238E27FC236}">
                <a16:creationId xmlns:a16="http://schemas.microsoft.com/office/drawing/2014/main" id="{69AF0346-1E66-49CF-8B91-6AF1EBF5F959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994609"/>
            <a:ext cx="7848600" cy="2438400"/>
            <a:chOff x="288" y="2448"/>
            <a:chExt cx="5136" cy="1728"/>
          </a:xfrm>
        </p:grpSpPr>
        <p:sp>
          <p:nvSpPr>
            <p:cNvPr id="39942" name="Rectangle 4">
              <a:extLst>
                <a:ext uri="{FF2B5EF4-FFF2-40B4-BE49-F238E27FC236}">
                  <a16:creationId xmlns:a16="http://schemas.microsoft.com/office/drawing/2014/main" id="{35F9153D-31FB-4600-9EF5-D8C422241697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32" y="3168"/>
              <a:ext cx="4992" cy="100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ko-KR" sz="2400">
                <a:latin typeface="Times New Roman" panose="02020603050405020304" pitchFamily="18" charset="0"/>
              </a:endParaRPr>
            </a:p>
          </p:txBody>
        </p:sp>
        <p:sp>
          <p:nvSpPr>
            <p:cNvPr id="39943" name="Rectangle 5">
              <a:extLst>
                <a:ext uri="{FF2B5EF4-FFF2-40B4-BE49-F238E27FC236}">
                  <a16:creationId xmlns:a16="http://schemas.microsoft.com/office/drawing/2014/main" id="{3A3C80F0-0B8B-401C-93D1-28D457997EE0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32" y="3168"/>
              <a:ext cx="528" cy="1008"/>
            </a:xfrm>
            <a:prstGeom prst="rect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9944" name="Rectangle 6">
              <a:extLst>
                <a:ext uri="{FF2B5EF4-FFF2-40B4-BE49-F238E27FC236}">
                  <a16:creationId xmlns:a16="http://schemas.microsoft.com/office/drawing/2014/main" id="{E06078AC-F079-49F6-979F-5154D8A642A6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872" y="3168"/>
              <a:ext cx="528" cy="1008"/>
            </a:xfrm>
            <a:prstGeom prst="rect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9945" name="Rectangle 7">
              <a:extLst>
                <a:ext uri="{FF2B5EF4-FFF2-40B4-BE49-F238E27FC236}">
                  <a16:creationId xmlns:a16="http://schemas.microsoft.com/office/drawing/2014/main" id="{BD400426-60E7-4365-8C98-1F64607CEB2F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400" y="3168"/>
              <a:ext cx="624" cy="100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9946" name="Rectangle 8">
              <a:extLst>
                <a:ext uri="{FF2B5EF4-FFF2-40B4-BE49-F238E27FC236}">
                  <a16:creationId xmlns:a16="http://schemas.microsoft.com/office/drawing/2014/main" id="{E96CABF7-ED75-4C3E-87E5-D6D587A3AF01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024" y="3168"/>
              <a:ext cx="912" cy="1008"/>
            </a:xfrm>
            <a:prstGeom prst="rect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9947" name="Text Box 9">
              <a:extLst>
                <a:ext uri="{FF2B5EF4-FFF2-40B4-BE49-F238E27FC236}">
                  <a16:creationId xmlns:a16="http://schemas.microsoft.com/office/drawing/2014/main" id="{5D37CDF5-2EFE-4C07-AD71-9AE9676335C0}"/>
                </a:ext>
              </a:extLst>
            </p:cNvPr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73" y="3408"/>
              <a:ext cx="398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2400" b="1">
                  <a:solidFill>
                    <a:schemeClr val="bg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In</a:t>
              </a:r>
            </a:p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2400" b="1">
                  <a:solidFill>
                    <a:schemeClr val="bg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use</a:t>
              </a:r>
            </a:p>
          </p:txBody>
        </p:sp>
        <p:sp>
          <p:nvSpPr>
            <p:cNvPr id="39948" name="Text Box 10">
              <a:extLst>
                <a:ext uri="{FF2B5EF4-FFF2-40B4-BE49-F238E27FC236}">
                  <a16:creationId xmlns:a16="http://schemas.microsoft.com/office/drawing/2014/main" id="{F4FD9C67-E343-4D33-BA2E-56610E9A383F}"/>
                </a:ext>
              </a:extLst>
            </p:cNvPr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961" y="3408"/>
              <a:ext cx="397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2400" b="1">
                  <a:solidFill>
                    <a:schemeClr val="bg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In</a:t>
              </a:r>
            </a:p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2400" b="1">
                  <a:solidFill>
                    <a:schemeClr val="bg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use</a:t>
              </a:r>
            </a:p>
          </p:txBody>
        </p:sp>
        <p:sp>
          <p:nvSpPr>
            <p:cNvPr id="39949" name="Text Box 11">
              <a:extLst>
                <a:ext uri="{FF2B5EF4-FFF2-40B4-BE49-F238E27FC236}">
                  <a16:creationId xmlns:a16="http://schemas.microsoft.com/office/drawing/2014/main" id="{844A0637-C13B-41A5-818D-640D031B444C}"/>
                </a:ext>
              </a:extLst>
            </p:cNvPr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306" y="3408"/>
              <a:ext cx="398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2400" b="1">
                  <a:solidFill>
                    <a:schemeClr val="bg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In</a:t>
              </a:r>
            </a:p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2400" b="1">
                  <a:solidFill>
                    <a:schemeClr val="bg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use</a:t>
              </a:r>
            </a:p>
          </p:txBody>
        </p:sp>
        <p:sp>
          <p:nvSpPr>
            <p:cNvPr id="39950" name="Line 12">
              <a:extLst>
                <a:ext uri="{FF2B5EF4-FFF2-40B4-BE49-F238E27FC236}">
                  <a16:creationId xmlns:a16="http://schemas.microsoft.com/office/drawing/2014/main" id="{DA8EC8BA-40D3-4886-8B07-C3461E790D39}"/>
                </a:ext>
              </a:extLst>
            </p:cNvPr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624" y="2736"/>
              <a:ext cx="528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951" name="Text Box 13">
              <a:extLst>
                <a:ext uri="{FF2B5EF4-FFF2-40B4-BE49-F238E27FC236}">
                  <a16:creationId xmlns:a16="http://schemas.microsoft.com/office/drawing/2014/main" id="{34151BDE-FE5A-4A29-AF8D-309BB043E10C}"/>
                </a:ext>
              </a:extLst>
            </p:cNvPr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88" y="2448"/>
              <a:ext cx="768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  <a:ea typeface="굴림" panose="020B0600000101010101" pitchFamily="50" charset="-127"/>
                </a:rPr>
                <a:t>Free list</a:t>
              </a:r>
            </a:p>
          </p:txBody>
        </p:sp>
        <p:sp>
          <p:nvSpPr>
            <p:cNvPr id="39952" name="Freeform 14">
              <a:extLst>
                <a:ext uri="{FF2B5EF4-FFF2-40B4-BE49-F238E27FC236}">
                  <a16:creationId xmlns:a16="http://schemas.microsoft.com/office/drawing/2014/main" id="{5C7FE383-BE47-45DA-A2CD-7C5132261F76}"/>
                </a:ext>
              </a:extLst>
            </p:cNvPr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>
              <a:off x="1160" y="2784"/>
              <a:ext cx="1624" cy="448"/>
            </a:xfrm>
            <a:custGeom>
              <a:avLst/>
              <a:gdLst>
                <a:gd name="T0" fmla="*/ 88 w 1624"/>
                <a:gd name="T1" fmla="*/ 384 h 448"/>
                <a:gd name="T2" fmla="*/ 136 w 1624"/>
                <a:gd name="T3" fmla="*/ 384 h 448"/>
                <a:gd name="T4" fmla="*/ 904 w 1624"/>
                <a:gd name="T5" fmla="*/ 0 h 448"/>
                <a:gd name="T6" fmla="*/ 1624 w 1624"/>
                <a:gd name="T7" fmla="*/ 384 h 4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24"/>
                <a:gd name="T13" fmla="*/ 0 h 448"/>
                <a:gd name="T14" fmla="*/ 1624 w 1624"/>
                <a:gd name="T15" fmla="*/ 448 h 4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24" h="448">
                  <a:moveTo>
                    <a:pt x="88" y="384"/>
                  </a:moveTo>
                  <a:cubicBezTo>
                    <a:pt x="44" y="416"/>
                    <a:pt x="0" y="448"/>
                    <a:pt x="136" y="384"/>
                  </a:cubicBezTo>
                  <a:cubicBezTo>
                    <a:pt x="272" y="320"/>
                    <a:pt x="656" y="0"/>
                    <a:pt x="904" y="0"/>
                  </a:cubicBezTo>
                  <a:cubicBezTo>
                    <a:pt x="1152" y="0"/>
                    <a:pt x="1388" y="192"/>
                    <a:pt x="1624" y="38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953" name="Freeform 15">
              <a:extLst>
                <a:ext uri="{FF2B5EF4-FFF2-40B4-BE49-F238E27FC236}">
                  <a16:creationId xmlns:a16="http://schemas.microsoft.com/office/drawing/2014/main" id="{013E1BA5-2B66-4033-95D7-CF5392DB0E96}"/>
                </a:ext>
              </a:extLst>
            </p:cNvPr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2880" y="2832"/>
              <a:ext cx="2304" cy="336"/>
            </a:xfrm>
            <a:custGeom>
              <a:avLst/>
              <a:gdLst>
                <a:gd name="T0" fmla="*/ 0 w 1536"/>
                <a:gd name="T1" fmla="*/ 336 h 336"/>
                <a:gd name="T2" fmla="*/ 5832 w 1536"/>
                <a:gd name="T3" fmla="*/ 0 h 336"/>
                <a:gd name="T4" fmla="*/ 11664 w 1536"/>
                <a:gd name="T5" fmla="*/ 336 h 336"/>
                <a:gd name="T6" fmla="*/ 0 60000 65536"/>
                <a:gd name="T7" fmla="*/ 0 60000 65536"/>
                <a:gd name="T8" fmla="*/ 0 60000 65536"/>
                <a:gd name="T9" fmla="*/ 0 w 1536"/>
                <a:gd name="T10" fmla="*/ 0 h 336"/>
                <a:gd name="T11" fmla="*/ 1536 w 1536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336">
                  <a:moveTo>
                    <a:pt x="0" y="336"/>
                  </a:moveTo>
                  <a:cubicBezTo>
                    <a:pt x="256" y="168"/>
                    <a:pt x="512" y="0"/>
                    <a:pt x="768" y="0"/>
                  </a:cubicBezTo>
                  <a:cubicBezTo>
                    <a:pt x="1024" y="0"/>
                    <a:pt x="1280" y="168"/>
                    <a:pt x="1536" y="336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954" name="Freeform 16">
              <a:extLst>
                <a:ext uri="{FF2B5EF4-FFF2-40B4-BE49-F238E27FC236}">
                  <a16:creationId xmlns:a16="http://schemas.microsoft.com/office/drawing/2014/main" id="{97D3071D-037A-45B7-972A-9BCEE374DF96}"/>
                </a:ext>
              </a:extLst>
            </p:cNvPr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1200" y="2608"/>
              <a:ext cx="4080" cy="560"/>
            </a:xfrm>
            <a:custGeom>
              <a:avLst/>
              <a:gdLst>
                <a:gd name="T0" fmla="*/ 4080 w 4080"/>
                <a:gd name="T1" fmla="*/ 560 h 560"/>
                <a:gd name="T2" fmla="*/ 3792 w 4080"/>
                <a:gd name="T3" fmla="*/ 272 h 560"/>
                <a:gd name="T4" fmla="*/ 3456 w 4080"/>
                <a:gd name="T5" fmla="*/ 128 h 560"/>
                <a:gd name="T6" fmla="*/ 1968 w 4080"/>
                <a:gd name="T7" fmla="*/ 80 h 560"/>
                <a:gd name="T8" fmla="*/ 384 w 4080"/>
                <a:gd name="T9" fmla="*/ 80 h 560"/>
                <a:gd name="T10" fmla="*/ 0 w 4080"/>
                <a:gd name="T11" fmla="*/ 560 h 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80"/>
                <a:gd name="T19" fmla="*/ 0 h 560"/>
                <a:gd name="T20" fmla="*/ 4080 w 4080"/>
                <a:gd name="T21" fmla="*/ 560 h 5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80" h="560">
                  <a:moveTo>
                    <a:pt x="4080" y="560"/>
                  </a:moveTo>
                  <a:cubicBezTo>
                    <a:pt x="3988" y="452"/>
                    <a:pt x="3896" y="344"/>
                    <a:pt x="3792" y="272"/>
                  </a:cubicBezTo>
                  <a:cubicBezTo>
                    <a:pt x="3688" y="200"/>
                    <a:pt x="3760" y="160"/>
                    <a:pt x="3456" y="128"/>
                  </a:cubicBezTo>
                  <a:cubicBezTo>
                    <a:pt x="3152" y="96"/>
                    <a:pt x="2480" y="88"/>
                    <a:pt x="1968" y="80"/>
                  </a:cubicBezTo>
                  <a:cubicBezTo>
                    <a:pt x="1456" y="72"/>
                    <a:pt x="712" y="0"/>
                    <a:pt x="384" y="80"/>
                  </a:cubicBezTo>
                  <a:cubicBezTo>
                    <a:pt x="56" y="160"/>
                    <a:pt x="28" y="360"/>
                    <a:pt x="0" y="56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955" name="Text Box 17">
              <a:extLst>
                <a:ext uri="{FF2B5EF4-FFF2-40B4-BE49-F238E27FC236}">
                  <a16:creationId xmlns:a16="http://schemas.microsoft.com/office/drawing/2014/main" id="{D81CEE98-8B40-401D-9987-1247DF59E7BA}"/>
                </a:ext>
              </a:extLst>
            </p:cNvPr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248" y="3552"/>
              <a:ext cx="320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  <a:ea typeface="굴림" panose="020B0600000101010101" pitchFamily="50" charset="-127"/>
                </a:rPr>
                <a:t>20</a:t>
              </a:r>
            </a:p>
          </p:txBody>
        </p:sp>
        <p:sp>
          <p:nvSpPr>
            <p:cNvPr id="39956" name="Text Box 18">
              <a:extLst>
                <a:ext uri="{FF2B5EF4-FFF2-40B4-BE49-F238E27FC236}">
                  <a16:creationId xmlns:a16="http://schemas.microsoft.com/office/drawing/2014/main" id="{07B773E6-9682-492E-A8FC-C41A0BDD9F5A}"/>
                </a:ext>
              </a:extLst>
            </p:cNvPr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620" y="3504"/>
              <a:ext cx="220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  <a:ea typeface="굴림" panose="020B0600000101010101" pitchFamily="50" charset="-127"/>
                </a:rPr>
                <a:t>8</a:t>
              </a:r>
            </a:p>
          </p:txBody>
        </p:sp>
        <p:sp>
          <p:nvSpPr>
            <p:cNvPr id="39957" name="Text Box 19">
              <a:extLst>
                <a:ext uri="{FF2B5EF4-FFF2-40B4-BE49-F238E27FC236}">
                  <a16:creationId xmlns:a16="http://schemas.microsoft.com/office/drawing/2014/main" id="{F0DAD937-C76E-4C74-B011-C41905C72B3C}"/>
                </a:ext>
              </a:extLst>
            </p:cNvPr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4444" y="3504"/>
              <a:ext cx="320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  <a:ea typeface="굴림" panose="020B0600000101010101" pitchFamily="50" charset="-127"/>
                </a:rPr>
                <a:t>50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EC0DEBE8-D29D-4062-A5B9-21C597E5AE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ko-KR" altLang="ko-KR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960C2EBE-A5F2-4155-9EA5-80B5A5A556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686800" cy="4525963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pPr eaLnBrk="1" hangingPunct="1">
              <a:buFontTx/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pPr eaLnBrk="1" hangingPunct="1">
              <a:buFontTx/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pPr algn="ctr" eaLnBrk="1" hangingPunct="1">
              <a:buFontTx/>
              <a:buNone/>
            </a:pPr>
            <a:r>
              <a:rPr lang="en-US" altLang="ko-KR" sz="3600" dirty="0">
                <a:ea typeface="굴림" panose="020B0600000101010101" pitchFamily="50" charset="-127"/>
              </a:rPr>
              <a:t>Optimizations Related to Assignment 3</a:t>
            </a:r>
          </a:p>
        </p:txBody>
      </p:sp>
      <p:sp>
        <p:nvSpPr>
          <p:cNvPr id="41988" name="슬라이드 번호 개체 틀 3">
            <a:extLst>
              <a:ext uri="{FF2B5EF4-FFF2-40B4-BE49-F238E27FC236}">
                <a16:creationId xmlns:a16="http://schemas.microsoft.com/office/drawing/2014/main" id="{0545AB69-FC8B-46D9-B646-2F61FF5FE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FontTx/>
              <a:buChar char="•"/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latinLnBrk="0">
              <a:spcBef>
                <a:spcPct val="0"/>
              </a:spcBef>
              <a:buFontTx/>
              <a:buChar char="•"/>
            </a:pPr>
            <a:fld id="{ABD4E66F-52AA-445C-A178-343F7D534F4E}" type="slidenum">
              <a:rPr lang="en-US" altLang="ko-KR" smtClean="0"/>
              <a:pPr latinLnBrk="0">
                <a:spcBef>
                  <a:spcPct val="0"/>
                </a:spcBef>
                <a:buFontTx/>
                <a:buChar char="•"/>
              </a:pPr>
              <a:t>21</a:t>
            </a:fld>
            <a:endParaRPr lang="en-US" altLang="ko-KR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F618CEE9-B215-432A-8B80-EAB4B2519460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Faster Free</a:t>
            </a:r>
          </a:p>
        </p:txBody>
      </p:sp>
      <p:sp>
        <p:nvSpPr>
          <p:cNvPr id="2337795" name="Rectangle 3">
            <a:extLst>
              <a:ext uri="{FF2B5EF4-FFF2-40B4-BE49-F238E27FC236}">
                <a16:creationId xmlns:a16="http://schemas.microsoft.com/office/drawing/2014/main" id="{902F4A01-3C8B-4033-A210-F644E55DCE12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219200"/>
            <a:ext cx="8458200" cy="411480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800" dirty="0">
                <a:ea typeface="굴림" charset="-127"/>
              </a:rPr>
              <a:t>Performance problems with K&amp;R </a:t>
            </a:r>
            <a:r>
              <a:rPr lang="en-US" altLang="ko-KR" sz="2800" b="1" dirty="0">
                <a:latin typeface="Courier New" pitchFamily="49" charset="0"/>
                <a:ea typeface="굴림" charset="-127"/>
              </a:rPr>
              <a:t>free()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sz="2400" dirty="0">
                <a:ea typeface="굴림" charset="-127"/>
              </a:rPr>
              <a:t>Scanning the free list to know where to insert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sz="2400" dirty="0">
                <a:ea typeface="굴림" charset="-127"/>
              </a:rPr>
              <a:t>Keeping track of the “previous” node to do the insertion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800" dirty="0">
                <a:ea typeface="굴림" charset="-127"/>
              </a:rPr>
              <a:t>Doubly-linked, non-circular list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sz="2400" dirty="0">
                <a:ea typeface="굴림" charset="-127"/>
              </a:rPr>
              <a:t>Header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Size of the block (in # of units)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Flag indicating whether the block is free or in use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If free, a pointer to the next free block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sz="2400" dirty="0">
                <a:ea typeface="굴림" charset="-127"/>
              </a:rPr>
              <a:t>Footer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Size of the block (in # of units)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If free, a pointer to the previous free block</a:t>
            </a:r>
          </a:p>
        </p:txBody>
      </p:sp>
      <p:sp>
        <p:nvSpPr>
          <p:cNvPr id="43012" name="슬라이드 번호 개체 틀 3">
            <a:extLst>
              <a:ext uri="{FF2B5EF4-FFF2-40B4-BE49-F238E27FC236}">
                <a16:creationId xmlns:a16="http://schemas.microsoft.com/office/drawing/2014/main" id="{C4E9B1BF-20A7-448B-8150-60A69862F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FontTx/>
              <a:buChar char="•"/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latinLnBrk="0">
              <a:spcBef>
                <a:spcPct val="0"/>
              </a:spcBef>
              <a:buFontTx/>
              <a:buChar char="•"/>
            </a:pPr>
            <a:fld id="{ABD4E66F-52AA-445C-A178-343F7D534F4E}" type="slidenum">
              <a:rPr lang="en-US" altLang="ko-KR" smtClean="0"/>
              <a:pPr latinLnBrk="0">
                <a:spcBef>
                  <a:spcPct val="0"/>
                </a:spcBef>
                <a:buFontTx/>
                <a:buChar char="•"/>
              </a:pPr>
              <a:t>22</a:t>
            </a:fld>
            <a:endParaRPr lang="en-US" altLang="ko-KR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3" name="Rectangle 22">
            <a:extLst>
              <a:ext uri="{FF2B5EF4-FFF2-40B4-BE49-F238E27FC236}">
                <a16:creationId xmlns:a16="http://schemas.microsoft.com/office/drawing/2014/main" id="{07B5087C-7AF6-4F79-A639-FBF7238CF488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91779" y="4455736"/>
            <a:ext cx="1676400" cy="1600200"/>
          </a:xfrm>
          <a:prstGeom prst="rect">
            <a:avLst/>
          </a:prstGeom>
          <a:solidFill>
            <a:srgbClr val="99CCFF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43014" name="Line 23">
            <a:extLst>
              <a:ext uri="{FF2B5EF4-FFF2-40B4-BE49-F238E27FC236}">
                <a16:creationId xmlns:a16="http://schemas.microsoft.com/office/drawing/2014/main" id="{5B131224-46E1-4E31-ADE2-5E93D345C1D0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7272779" y="4455736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015" name="Line 24">
            <a:extLst>
              <a:ext uri="{FF2B5EF4-FFF2-40B4-BE49-F238E27FC236}">
                <a16:creationId xmlns:a16="http://schemas.microsoft.com/office/drawing/2014/main" id="{997B394C-6126-4188-822D-47F8D0D28A96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8187179" y="4455736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3016" name="Text Box 25">
            <a:extLst>
              <a:ext uri="{FF2B5EF4-FFF2-40B4-BE49-F238E27FC236}">
                <a16:creationId xmlns:a16="http://schemas.microsoft.com/office/drawing/2014/main" id="{0C5E24D6-ED45-4B6B-B49A-5A373474650B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891779" y="4531936"/>
            <a:ext cx="3365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h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e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a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d</a:t>
            </a:r>
          </a:p>
        </p:txBody>
      </p:sp>
      <p:sp>
        <p:nvSpPr>
          <p:cNvPr id="43017" name="Text Box 26">
            <a:extLst>
              <a:ext uri="{FF2B5EF4-FFF2-40B4-BE49-F238E27FC236}">
                <a16:creationId xmlns:a16="http://schemas.microsoft.com/office/drawing/2014/main" id="{D3CBB741-1AE0-4FDE-80D9-2A1A2B4F51B2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231629" y="4503361"/>
            <a:ext cx="3365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f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o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o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>
            <a:extLst>
              <a:ext uri="{FF2B5EF4-FFF2-40B4-BE49-F238E27FC236}">
                <a16:creationId xmlns:a16="http://schemas.microsoft.com/office/drawing/2014/main" id="{26DF32A8-05B6-4DE1-BFAB-34B776A23D0A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Size: Finding Next Block</a:t>
            </a:r>
          </a:p>
        </p:txBody>
      </p:sp>
      <p:sp>
        <p:nvSpPr>
          <p:cNvPr id="2340868" name="Rectangle 4">
            <a:extLst>
              <a:ext uri="{FF2B5EF4-FFF2-40B4-BE49-F238E27FC236}">
                <a16:creationId xmlns:a16="http://schemas.microsoft.com/office/drawing/2014/main" id="{B2A2DB6F-7EA2-4056-B9D0-5BAD1B29D2AD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228600" y="1245262"/>
            <a:ext cx="8458200" cy="3060038"/>
          </a:xfrm>
        </p:spPr>
        <p:txBody>
          <a:bodyPr/>
          <a:lstStyle/>
          <a:p>
            <a:pPr eaLnBrk="1" hangingPunct="1"/>
            <a:r>
              <a:rPr lang="en-US" altLang="ko-KR" sz="2400" dirty="0">
                <a:ea typeface="굴림" panose="020B0600000101010101" pitchFamily="50" charset="-127"/>
              </a:rPr>
              <a:t>Go quickly to next block in memory</a:t>
            </a:r>
          </a:p>
          <a:p>
            <a:pPr lvl="1" eaLnBrk="1" hangingPunct="1"/>
            <a:r>
              <a:rPr lang="en-US" altLang="ko-KR" dirty="0">
                <a:ea typeface="굴림" panose="020B0600000101010101" pitchFamily="50" charset="-127"/>
              </a:rPr>
              <a:t>Start with the user’s data portion of the block</a:t>
            </a:r>
          </a:p>
          <a:p>
            <a:pPr lvl="1" eaLnBrk="1" hangingPunct="1"/>
            <a:r>
              <a:rPr lang="en-US" altLang="ko-KR" dirty="0">
                <a:ea typeface="굴림" panose="020B0600000101010101" pitchFamily="50" charset="-127"/>
              </a:rPr>
              <a:t>Go backwards to the head of the block</a:t>
            </a:r>
          </a:p>
          <a:p>
            <a:pPr lvl="2" eaLnBrk="1" hangingPunct="1"/>
            <a:r>
              <a:rPr lang="en-US" altLang="ko-KR" sz="1800" dirty="0">
                <a:ea typeface="굴림" panose="020B0600000101010101" pitchFamily="50" charset="-127"/>
              </a:rPr>
              <a:t>Easy, since you know the size of the header</a:t>
            </a:r>
          </a:p>
          <a:p>
            <a:pPr lvl="1" eaLnBrk="1" hangingPunct="1"/>
            <a:r>
              <a:rPr lang="en-US" altLang="ko-KR" dirty="0">
                <a:ea typeface="굴림" panose="020B0600000101010101" pitchFamily="50" charset="-127"/>
              </a:rPr>
              <a:t>Go forward to the head of the next block</a:t>
            </a:r>
          </a:p>
          <a:p>
            <a:pPr lvl="2" eaLnBrk="1" hangingPunct="1"/>
            <a:r>
              <a:rPr lang="en-US" altLang="ko-KR" sz="1800" dirty="0">
                <a:ea typeface="굴림" panose="020B0600000101010101" pitchFamily="50" charset="-127"/>
              </a:rPr>
              <a:t>Easy, since you know the size of the current block</a:t>
            </a:r>
          </a:p>
        </p:txBody>
      </p:sp>
      <p:sp>
        <p:nvSpPr>
          <p:cNvPr id="45060" name="슬라이드 번호 개체 틀 3">
            <a:extLst>
              <a:ext uri="{FF2B5EF4-FFF2-40B4-BE49-F238E27FC236}">
                <a16:creationId xmlns:a16="http://schemas.microsoft.com/office/drawing/2014/main" id="{341AD44C-ACA5-4A92-900D-8F239EAA6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FontTx/>
              <a:buChar char="•"/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latinLnBrk="0">
              <a:spcBef>
                <a:spcPct val="0"/>
              </a:spcBef>
              <a:buFontTx/>
              <a:buChar char="•"/>
            </a:pPr>
            <a:fld id="{ABD4E66F-52AA-445C-A178-343F7D534F4E}" type="slidenum">
              <a:rPr lang="en-US" altLang="ko-KR" smtClean="0"/>
              <a:pPr latinLnBrk="0">
                <a:spcBef>
                  <a:spcPct val="0"/>
                </a:spcBef>
                <a:buFontTx/>
                <a:buChar char="•"/>
              </a:pPr>
              <a:t>23</a:t>
            </a:fld>
            <a:endParaRPr lang="en-US" altLang="ko-KR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61" name="Rectangle 2">
            <a:extLst>
              <a:ext uri="{FF2B5EF4-FFF2-40B4-BE49-F238E27FC236}">
                <a16:creationId xmlns:a16="http://schemas.microsoft.com/office/drawing/2014/main" id="{BF33E72A-B01F-40EA-B1BE-7AA4324CC39E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43000" y="4876800"/>
            <a:ext cx="1676400" cy="1600200"/>
          </a:xfrm>
          <a:prstGeom prst="rect">
            <a:avLst/>
          </a:prstGeom>
          <a:solidFill>
            <a:srgbClr val="99CCFF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45062" name="Rectangle 5">
            <a:extLst>
              <a:ext uri="{FF2B5EF4-FFF2-40B4-BE49-F238E27FC236}">
                <a16:creationId xmlns:a16="http://schemas.microsoft.com/office/drawing/2014/main" id="{26D12D29-A63B-4375-B0A7-D6B7A9D4CD97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819400" y="4876800"/>
            <a:ext cx="1676400" cy="1600200"/>
          </a:xfrm>
          <a:prstGeom prst="rect">
            <a:avLst/>
          </a:prstGeom>
          <a:solidFill>
            <a:srgbClr val="9999FF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45063" name="Rectangle 6">
            <a:extLst>
              <a:ext uri="{FF2B5EF4-FFF2-40B4-BE49-F238E27FC236}">
                <a16:creationId xmlns:a16="http://schemas.microsoft.com/office/drawing/2014/main" id="{2887D3FB-3384-4B01-90FC-B85F6EA39132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495800" y="4876800"/>
            <a:ext cx="1676400" cy="1600200"/>
          </a:xfrm>
          <a:prstGeom prst="rect">
            <a:avLst/>
          </a:prstGeom>
          <a:solidFill>
            <a:srgbClr val="99CCFF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45064" name="Rectangle 7">
            <a:extLst>
              <a:ext uri="{FF2B5EF4-FFF2-40B4-BE49-F238E27FC236}">
                <a16:creationId xmlns:a16="http://schemas.microsoft.com/office/drawing/2014/main" id="{C26E065B-D7BE-45D3-BF8F-1D77EC959B69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172200" y="4876800"/>
            <a:ext cx="1676400" cy="1600200"/>
          </a:xfrm>
          <a:prstGeom prst="rect">
            <a:avLst/>
          </a:prstGeom>
          <a:solidFill>
            <a:srgbClr val="9999FF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45065" name="Line 8">
            <a:extLst>
              <a:ext uri="{FF2B5EF4-FFF2-40B4-BE49-F238E27FC236}">
                <a16:creationId xmlns:a16="http://schemas.microsoft.com/office/drawing/2014/main" id="{69FA463D-B122-439B-B1F7-65901655A7A1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524000" y="48768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066" name="Line 9">
            <a:extLst>
              <a:ext uri="{FF2B5EF4-FFF2-40B4-BE49-F238E27FC236}">
                <a16:creationId xmlns:a16="http://schemas.microsoft.com/office/drawing/2014/main" id="{D1A16780-CEC7-4EBA-90B0-9E3B0C1D308A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2438400" y="48768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067" name="Line 10">
            <a:extLst>
              <a:ext uri="{FF2B5EF4-FFF2-40B4-BE49-F238E27FC236}">
                <a16:creationId xmlns:a16="http://schemas.microsoft.com/office/drawing/2014/main" id="{69C0E321-FACA-4DBF-8C83-D9469AA8474D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3200400" y="48768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068" name="Line 11">
            <a:extLst>
              <a:ext uri="{FF2B5EF4-FFF2-40B4-BE49-F238E27FC236}">
                <a16:creationId xmlns:a16="http://schemas.microsoft.com/office/drawing/2014/main" id="{69EBB443-B821-4EE3-98D9-B38D8AA7914B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114800" y="48768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069" name="Line 12">
            <a:extLst>
              <a:ext uri="{FF2B5EF4-FFF2-40B4-BE49-F238E27FC236}">
                <a16:creationId xmlns:a16="http://schemas.microsoft.com/office/drawing/2014/main" id="{6CE5F5BB-D9E8-4D01-AB13-084C5A439B52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876800" y="48768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070" name="Line 13">
            <a:extLst>
              <a:ext uri="{FF2B5EF4-FFF2-40B4-BE49-F238E27FC236}">
                <a16:creationId xmlns:a16="http://schemas.microsoft.com/office/drawing/2014/main" id="{D725ACB2-DDE4-449E-AD2E-4A8499A72904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5791200" y="48768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071" name="Line 14">
            <a:extLst>
              <a:ext uri="{FF2B5EF4-FFF2-40B4-BE49-F238E27FC236}">
                <a16:creationId xmlns:a16="http://schemas.microsoft.com/office/drawing/2014/main" id="{4B8F3DC8-8E8A-48E6-9923-E61B3A5991BF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6553200" y="48768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5072" name="Line 15">
            <a:extLst>
              <a:ext uri="{FF2B5EF4-FFF2-40B4-BE49-F238E27FC236}">
                <a16:creationId xmlns:a16="http://schemas.microsoft.com/office/drawing/2014/main" id="{8365DEA9-F3FD-4592-937C-77981A1ED24C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7467600" y="48768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40880" name="Line 16">
            <a:extLst>
              <a:ext uri="{FF2B5EF4-FFF2-40B4-BE49-F238E27FC236}">
                <a16:creationId xmlns:a16="http://schemas.microsoft.com/office/drawing/2014/main" id="{631359E5-DDB8-4F03-B799-568EF6890F85}"/>
              </a:ext>
            </a:extLst>
          </p:cNvPr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5029200" y="4495800"/>
            <a:ext cx="158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40881" name="Line 17">
            <a:extLst>
              <a:ext uri="{FF2B5EF4-FFF2-40B4-BE49-F238E27FC236}">
                <a16:creationId xmlns:a16="http://schemas.microsoft.com/office/drawing/2014/main" id="{BFD57286-2CB3-4AFD-BC3E-FDE8A5251120}"/>
              </a:ext>
            </a:extLst>
          </p:cNvPr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4648200" y="4495800"/>
            <a:ext cx="158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40882" name="Line 18">
            <a:extLst>
              <a:ext uri="{FF2B5EF4-FFF2-40B4-BE49-F238E27FC236}">
                <a16:creationId xmlns:a16="http://schemas.microsoft.com/office/drawing/2014/main" id="{9E0667FF-4D91-4A7C-AE90-854A08FE6852}"/>
              </a:ext>
            </a:extLst>
          </p:cNvPr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6399213" y="4495800"/>
            <a:ext cx="1587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0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0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0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0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0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0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0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0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834F452E-7806-4432-A11A-405084DD39A8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Size: Finding Previous Block</a:t>
            </a:r>
          </a:p>
        </p:txBody>
      </p:sp>
      <p:sp>
        <p:nvSpPr>
          <p:cNvPr id="2338819" name="Rectangle 3">
            <a:extLst>
              <a:ext uri="{FF2B5EF4-FFF2-40B4-BE49-F238E27FC236}">
                <a16:creationId xmlns:a16="http://schemas.microsoft.com/office/drawing/2014/main" id="{7C9757A7-0956-4F5B-A3BD-C2DB63E3694F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265538" y="1178351"/>
            <a:ext cx="8820318" cy="3241249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>
                <a:ea typeface="굴림" charset="-127"/>
              </a:rPr>
              <a:t>Go quickly to previous chunk in memory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Start with the user’s data portion of the block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Go backwards to the head of the block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ko-KR" sz="1800" dirty="0">
                <a:ea typeface="굴림" charset="-127"/>
              </a:rPr>
              <a:t>Easy, since you know the size of the header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Go backwards to the footer of the previous block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ko-KR" sz="1800" dirty="0">
                <a:ea typeface="굴림" charset="-127"/>
              </a:rPr>
              <a:t>Easy, since you know the size of the footer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Go backwards to the header of the previous block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ko-KR" sz="1800" dirty="0">
                <a:ea typeface="굴림" charset="-127"/>
              </a:rPr>
              <a:t>Easy, since you know the size from the footer</a:t>
            </a:r>
          </a:p>
        </p:txBody>
      </p:sp>
      <p:sp>
        <p:nvSpPr>
          <p:cNvPr id="47108" name="슬라이드 번호 개체 틀 3">
            <a:extLst>
              <a:ext uri="{FF2B5EF4-FFF2-40B4-BE49-F238E27FC236}">
                <a16:creationId xmlns:a16="http://schemas.microsoft.com/office/drawing/2014/main" id="{EB3BED2E-DDDE-4322-A2CB-E2751DCDF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FontTx/>
              <a:buChar char="•"/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latinLnBrk="0">
              <a:spcBef>
                <a:spcPct val="0"/>
              </a:spcBef>
              <a:buFontTx/>
              <a:buChar char="•"/>
            </a:pPr>
            <a:fld id="{ABD4E66F-52AA-445C-A178-343F7D534F4E}" type="slidenum">
              <a:rPr lang="en-US" altLang="ko-KR" smtClean="0"/>
              <a:pPr latinLnBrk="0">
                <a:spcBef>
                  <a:spcPct val="0"/>
                </a:spcBef>
                <a:buFontTx/>
                <a:buChar char="•"/>
              </a:pPr>
              <a:t>24</a:t>
            </a:fld>
            <a:endParaRPr lang="en-US" altLang="ko-KR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id="{CE445D3B-879E-4C5B-BDEA-25B53DF8D91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43000" y="5105400"/>
            <a:ext cx="1676400" cy="1600200"/>
          </a:xfrm>
          <a:prstGeom prst="rect">
            <a:avLst/>
          </a:prstGeom>
          <a:solidFill>
            <a:srgbClr val="99CCFF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47110" name="Rectangle 26">
            <a:extLst>
              <a:ext uri="{FF2B5EF4-FFF2-40B4-BE49-F238E27FC236}">
                <a16:creationId xmlns:a16="http://schemas.microsoft.com/office/drawing/2014/main" id="{55E0437A-3AE7-4F5B-B7E9-5165C37775E6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819400" y="5105400"/>
            <a:ext cx="1676400" cy="1600200"/>
          </a:xfrm>
          <a:prstGeom prst="rect">
            <a:avLst/>
          </a:prstGeom>
          <a:solidFill>
            <a:srgbClr val="9999FF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47111" name="Rectangle 29">
            <a:extLst>
              <a:ext uri="{FF2B5EF4-FFF2-40B4-BE49-F238E27FC236}">
                <a16:creationId xmlns:a16="http://schemas.microsoft.com/office/drawing/2014/main" id="{76EB717E-22D4-4059-BC87-7228146A1D35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495800" y="5105400"/>
            <a:ext cx="1676400" cy="1600200"/>
          </a:xfrm>
          <a:prstGeom prst="rect">
            <a:avLst/>
          </a:prstGeom>
          <a:solidFill>
            <a:srgbClr val="99CCFF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47112" name="Rectangle 32">
            <a:extLst>
              <a:ext uri="{FF2B5EF4-FFF2-40B4-BE49-F238E27FC236}">
                <a16:creationId xmlns:a16="http://schemas.microsoft.com/office/drawing/2014/main" id="{2524C14C-75F2-48FE-8728-4D4B84930DF2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172200" y="5105400"/>
            <a:ext cx="1676400" cy="1600200"/>
          </a:xfrm>
          <a:prstGeom prst="rect">
            <a:avLst/>
          </a:prstGeom>
          <a:solidFill>
            <a:srgbClr val="9999FF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47113" name="Line 35">
            <a:extLst>
              <a:ext uri="{FF2B5EF4-FFF2-40B4-BE49-F238E27FC236}">
                <a16:creationId xmlns:a16="http://schemas.microsoft.com/office/drawing/2014/main" id="{EBD55D09-B397-4510-B524-67972D64E244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524000" y="51054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7114" name="Line 36">
            <a:extLst>
              <a:ext uri="{FF2B5EF4-FFF2-40B4-BE49-F238E27FC236}">
                <a16:creationId xmlns:a16="http://schemas.microsoft.com/office/drawing/2014/main" id="{2941FA7E-BCBE-4772-942F-6A2AE9B5C79C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2438400" y="51054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7115" name="Line 37">
            <a:extLst>
              <a:ext uri="{FF2B5EF4-FFF2-40B4-BE49-F238E27FC236}">
                <a16:creationId xmlns:a16="http://schemas.microsoft.com/office/drawing/2014/main" id="{CED5F2E0-7E39-42DD-90F7-D8F9734D95CA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3200400" y="51054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7116" name="Line 38">
            <a:extLst>
              <a:ext uri="{FF2B5EF4-FFF2-40B4-BE49-F238E27FC236}">
                <a16:creationId xmlns:a16="http://schemas.microsoft.com/office/drawing/2014/main" id="{4E389C3F-6FBF-41A1-9B3B-44F09C6B8487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114800" y="51054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7117" name="Line 39">
            <a:extLst>
              <a:ext uri="{FF2B5EF4-FFF2-40B4-BE49-F238E27FC236}">
                <a16:creationId xmlns:a16="http://schemas.microsoft.com/office/drawing/2014/main" id="{0A692657-460B-4C40-ACC9-AA5F9DA57920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876800" y="51054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7118" name="Line 40">
            <a:extLst>
              <a:ext uri="{FF2B5EF4-FFF2-40B4-BE49-F238E27FC236}">
                <a16:creationId xmlns:a16="http://schemas.microsoft.com/office/drawing/2014/main" id="{24CF8D3C-9B55-449A-8C3D-331512AB2778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5791200" y="51054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7119" name="Line 41">
            <a:extLst>
              <a:ext uri="{FF2B5EF4-FFF2-40B4-BE49-F238E27FC236}">
                <a16:creationId xmlns:a16="http://schemas.microsoft.com/office/drawing/2014/main" id="{33654239-7B9E-4F7E-820D-9D91B1415BF9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6553200" y="51054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7120" name="Line 42">
            <a:extLst>
              <a:ext uri="{FF2B5EF4-FFF2-40B4-BE49-F238E27FC236}">
                <a16:creationId xmlns:a16="http://schemas.microsoft.com/office/drawing/2014/main" id="{3F6764F1-9964-4EC8-858E-D59F7D117536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7467600" y="51054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38860" name="Line 44">
            <a:extLst>
              <a:ext uri="{FF2B5EF4-FFF2-40B4-BE49-F238E27FC236}">
                <a16:creationId xmlns:a16="http://schemas.microsoft.com/office/drawing/2014/main" id="{D797DB32-B6A9-4ACB-A9B4-3F7F334A68F4}"/>
              </a:ext>
            </a:extLst>
          </p:cNvPr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5029200" y="4724400"/>
            <a:ext cx="158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38862" name="Line 46">
            <a:extLst>
              <a:ext uri="{FF2B5EF4-FFF2-40B4-BE49-F238E27FC236}">
                <a16:creationId xmlns:a16="http://schemas.microsoft.com/office/drawing/2014/main" id="{02405E87-4429-47CD-8C4E-1BF6C2ABFB16}"/>
              </a:ext>
            </a:extLst>
          </p:cNvPr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4648200" y="4724400"/>
            <a:ext cx="158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38863" name="Line 47">
            <a:extLst>
              <a:ext uri="{FF2B5EF4-FFF2-40B4-BE49-F238E27FC236}">
                <a16:creationId xmlns:a16="http://schemas.microsoft.com/office/drawing/2014/main" id="{A8BA6D6B-7E19-4150-BC5E-CEF92523C75A}"/>
              </a:ext>
            </a:extLst>
          </p:cNvPr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4267200" y="4724400"/>
            <a:ext cx="158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38864" name="Line 48">
            <a:extLst>
              <a:ext uri="{FF2B5EF4-FFF2-40B4-BE49-F238E27FC236}">
                <a16:creationId xmlns:a16="http://schemas.microsoft.com/office/drawing/2014/main" id="{136A43EC-4447-439D-B3BE-CC2B4E528EEC}"/>
              </a:ext>
            </a:extLst>
          </p:cNvPr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3046413" y="4724400"/>
            <a:ext cx="1587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8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8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8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8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8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8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29FB7ADB-F92E-43E8-A01F-EB3C8CEDAEE7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Pointers: Next Free Block</a:t>
            </a:r>
          </a:p>
        </p:txBody>
      </p:sp>
      <p:sp>
        <p:nvSpPr>
          <p:cNvPr id="2341891" name="Rectangle 3">
            <a:extLst>
              <a:ext uri="{FF2B5EF4-FFF2-40B4-BE49-F238E27FC236}">
                <a16:creationId xmlns:a16="http://schemas.microsoft.com/office/drawing/2014/main" id="{F6F027BE-EE57-4D99-AB03-2B14CBB83317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304800" y="1219200"/>
            <a:ext cx="8610600" cy="2895600"/>
          </a:xfrm>
        </p:spPr>
        <p:txBody>
          <a:bodyPr/>
          <a:lstStyle/>
          <a:p>
            <a:pPr eaLnBrk="1" hangingPunct="1"/>
            <a:r>
              <a:rPr lang="en-US" altLang="ko-KR" sz="2400" dirty="0">
                <a:ea typeface="굴림" panose="020B0600000101010101" pitchFamily="50" charset="-127"/>
              </a:rPr>
              <a:t>Go quickly to next free block in memory</a:t>
            </a:r>
          </a:p>
          <a:p>
            <a:pPr lvl="1" eaLnBrk="1" hangingPunct="1"/>
            <a:r>
              <a:rPr lang="en-US" altLang="ko-KR" dirty="0">
                <a:ea typeface="굴림" panose="020B0600000101010101" pitchFamily="50" charset="-127"/>
              </a:rPr>
              <a:t>Start with the user’s data portion of the block</a:t>
            </a:r>
          </a:p>
          <a:p>
            <a:pPr lvl="1" eaLnBrk="1" hangingPunct="1"/>
            <a:r>
              <a:rPr lang="en-US" altLang="ko-KR" dirty="0">
                <a:ea typeface="굴림" panose="020B0600000101010101" pitchFamily="50" charset="-127"/>
              </a:rPr>
              <a:t>Go backwards to the head of the block</a:t>
            </a:r>
          </a:p>
          <a:p>
            <a:pPr lvl="2" eaLnBrk="1" hangingPunct="1"/>
            <a:r>
              <a:rPr lang="en-US" altLang="ko-KR" sz="1800" dirty="0">
                <a:ea typeface="굴림" panose="020B0600000101010101" pitchFamily="50" charset="-127"/>
              </a:rPr>
              <a:t>Easy, since you know the size of the header</a:t>
            </a:r>
          </a:p>
          <a:p>
            <a:pPr lvl="1" eaLnBrk="1" hangingPunct="1"/>
            <a:r>
              <a:rPr lang="en-US" altLang="ko-KR" dirty="0">
                <a:ea typeface="굴림" panose="020B0600000101010101" pitchFamily="50" charset="-127"/>
              </a:rPr>
              <a:t>Go forwards to the next free block</a:t>
            </a:r>
          </a:p>
          <a:p>
            <a:pPr lvl="2" eaLnBrk="1" hangingPunct="1"/>
            <a:r>
              <a:rPr lang="en-US" altLang="ko-KR" sz="1800" dirty="0">
                <a:ea typeface="굴림" panose="020B0600000101010101" pitchFamily="50" charset="-127"/>
              </a:rPr>
              <a:t>Easy, since you have the next free pointer</a:t>
            </a:r>
          </a:p>
        </p:txBody>
      </p:sp>
      <p:sp>
        <p:nvSpPr>
          <p:cNvPr id="49156" name="슬라이드 번호 개체 틀 3">
            <a:extLst>
              <a:ext uri="{FF2B5EF4-FFF2-40B4-BE49-F238E27FC236}">
                <a16:creationId xmlns:a16="http://schemas.microsoft.com/office/drawing/2014/main" id="{1198C190-2C55-4A08-AB67-D86AC84E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FontTx/>
              <a:buChar char="•"/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latinLnBrk="0">
              <a:spcBef>
                <a:spcPct val="0"/>
              </a:spcBef>
              <a:buFontTx/>
              <a:buChar char="•"/>
            </a:pPr>
            <a:fld id="{ABD4E66F-52AA-445C-A178-343F7D534F4E}" type="slidenum">
              <a:rPr lang="en-US" altLang="ko-KR" smtClean="0"/>
              <a:pPr latinLnBrk="0">
                <a:spcBef>
                  <a:spcPct val="0"/>
                </a:spcBef>
                <a:buFontTx/>
                <a:buChar char="•"/>
              </a:pPr>
              <a:t>25</a:t>
            </a:fld>
            <a:endParaRPr lang="en-US" altLang="ko-KR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57" name="Rectangle 4">
            <a:extLst>
              <a:ext uri="{FF2B5EF4-FFF2-40B4-BE49-F238E27FC236}">
                <a16:creationId xmlns:a16="http://schemas.microsoft.com/office/drawing/2014/main" id="{91815E2E-AA9F-49D4-AD4E-92CE179E7C9A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43000" y="4876800"/>
            <a:ext cx="1676400" cy="1600200"/>
          </a:xfrm>
          <a:prstGeom prst="rect">
            <a:avLst/>
          </a:prstGeom>
          <a:solidFill>
            <a:srgbClr val="99CCFF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49158" name="Rectangle 5">
            <a:extLst>
              <a:ext uri="{FF2B5EF4-FFF2-40B4-BE49-F238E27FC236}">
                <a16:creationId xmlns:a16="http://schemas.microsoft.com/office/drawing/2014/main" id="{59D593B9-4A2A-4805-B956-0B91EBA2931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819400" y="4876800"/>
            <a:ext cx="1676400" cy="1600200"/>
          </a:xfrm>
          <a:prstGeom prst="rect">
            <a:avLst/>
          </a:prstGeom>
          <a:solidFill>
            <a:srgbClr val="9999FF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49159" name="Rectangle 6">
            <a:extLst>
              <a:ext uri="{FF2B5EF4-FFF2-40B4-BE49-F238E27FC236}">
                <a16:creationId xmlns:a16="http://schemas.microsoft.com/office/drawing/2014/main" id="{5F3704E0-D3AF-4610-A598-7D7BEFFECE0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495800" y="4876800"/>
            <a:ext cx="1676400" cy="1600200"/>
          </a:xfrm>
          <a:prstGeom prst="rect">
            <a:avLst/>
          </a:prstGeom>
          <a:solidFill>
            <a:srgbClr val="99CCFF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49160" name="Rectangle 7">
            <a:extLst>
              <a:ext uri="{FF2B5EF4-FFF2-40B4-BE49-F238E27FC236}">
                <a16:creationId xmlns:a16="http://schemas.microsoft.com/office/drawing/2014/main" id="{2F710BDA-ABF5-4365-8742-E71706B173CD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172200" y="4876800"/>
            <a:ext cx="1676400" cy="1600200"/>
          </a:xfrm>
          <a:prstGeom prst="rect">
            <a:avLst/>
          </a:prstGeom>
          <a:solidFill>
            <a:srgbClr val="9999FF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49161" name="Line 8">
            <a:extLst>
              <a:ext uri="{FF2B5EF4-FFF2-40B4-BE49-F238E27FC236}">
                <a16:creationId xmlns:a16="http://schemas.microsoft.com/office/drawing/2014/main" id="{8FB514D3-471F-4AC2-A8EA-E12C4CA95D94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524000" y="48768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62" name="Line 9">
            <a:extLst>
              <a:ext uri="{FF2B5EF4-FFF2-40B4-BE49-F238E27FC236}">
                <a16:creationId xmlns:a16="http://schemas.microsoft.com/office/drawing/2014/main" id="{7A2ECDE0-4EFB-4646-978F-243D4C1BAD03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2438400" y="48768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63" name="Line 10">
            <a:extLst>
              <a:ext uri="{FF2B5EF4-FFF2-40B4-BE49-F238E27FC236}">
                <a16:creationId xmlns:a16="http://schemas.microsoft.com/office/drawing/2014/main" id="{044500CE-6548-4061-8293-FEE6BFE18CC9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3200400" y="48768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64" name="Line 11">
            <a:extLst>
              <a:ext uri="{FF2B5EF4-FFF2-40B4-BE49-F238E27FC236}">
                <a16:creationId xmlns:a16="http://schemas.microsoft.com/office/drawing/2014/main" id="{83D5C03F-CE6B-4108-BCC4-246155A06990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114800" y="48768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65" name="Line 12">
            <a:extLst>
              <a:ext uri="{FF2B5EF4-FFF2-40B4-BE49-F238E27FC236}">
                <a16:creationId xmlns:a16="http://schemas.microsoft.com/office/drawing/2014/main" id="{21A1031D-E5C9-4379-BAD5-B6028E7E4774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876800" y="48768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66" name="Line 13">
            <a:extLst>
              <a:ext uri="{FF2B5EF4-FFF2-40B4-BE49-F238E27FC236}">
                <a16:creationId xmlns:a16="http://schemas.microsoft.com/office/drawing/2014/main" id="{D57D00C5-5A75-4FEF-995B-FD10746560EA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5791200" y="48768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67" name="Line 14">
            <a:extLst>
              <a:ext uri="{FF2B5EF4-FFF2-40B4-BE49-F238E27FC236}">
                <a16:creationId xmlns:a16="http://schemas.microsoft.com/office/drawing/2014/main" id="{D8DF2511-211A-4DB1-9B70-08249726F84A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6553200" y="48768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168" name="Line 15">
            <a:extLst>
              <a:ext uri="{FF2B5EF4-FFF2-40B4-BE49-F238E27FC236}">
                <a16:creationId xmlns:a16="http://schemas.microsoft.com/office/drawing/2014/main" id="{71FD0AA8-0856-45C5-9733-6867A38D8DB7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7467600" y="48768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41904" name="Line 16">
            <a:extLst>
              <a:ext uri="{FF2B5EF4-FFF2-40B4-BE49-F238E27FC236}">
                <a16:creationId xmlns:a16="http://schemas.microsoft.com/office/drawing/2014/main" id="{86EA283C-2B16-4DFE-A9BB-7B42B8F197AA}"/>
              </a:ext>
            </a:extLst>
          </p:cNvPr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5029200" y="4495800"/>
            <a:ext cx="158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41905" name="Line 17">
            <a:extLst>
              <a:ext uri="{FF2B5EF4-FFF2-40B4-BE49-F238E27FC236}">
                <a16:creationId xmlns:a16="http://schemas.microsoft.com/office/drawing/2014/main" id="{34925F54-A47C-48A9-AE7D-F8F8FBBC4B01}"/>
              </a:ext>
            </a:extLst>
          </p:cNvPr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4648200" y="4495800"/>
            <a:ext cx="158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41906" name="Freeform 18">
            <a:extLst>
              <a:ext uri="{FF2B5EF4-FFF2-40B4-BE49-F238E27FC236}">
                <a16:creationId xmlns:a16="http://schemas.microsoft.com/office/drawing/2014/main" id="{57B682DC-8C37-4378-9054-1C6CADB24F7D}"/>
              </a:ext>
            </a:extLst>
          </p:cNvPr>
          <p:cNvSpPr>
            <a:spLocks/>
          </p:cNvSpPr>
          <p:nvPr>
            <p:custDataLst>
              <p:tags r:id="rId17"/>
            </p:custDataLst>
          </p:nvPr>
        </p:nvSpPr>
        <p:spPr bwMode="auto">
          <a:xfrm flipH="1">
            <a:off x="4724400" y="3962400"/>
            <a:ext cx="4114800" cy="1143000"/>
          </a:xfrm>
          <a:custGeom>
            <a:avLst/>
            <a:gdLst>
              <a:gd name="T0" fmla="*/ 2147483646 w 2272"/>
              <a:gd name="T1" fmla="*/ 2147483646 h 720"/>
              <a:gd name="T2" fmla="*/ 2147483646 w 2272"/>
              <a:gd name="T3" fmla="*/ 2147483646 h 720"/>
              <a:gd name="T4" fmla="*/ 2147483646 w 2272"/>
              <a:gd name="T5" fmla="*/ 2147483646 h 720"/>
              <a:gd name="T6" fmla="*/ 2147483646 w 2272"/>
              <a:gd name="T7" fmla="*/ 2147483646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2272"/>
              <a:gd name="T13" fmla="*/ 0 h 720"/>
              <a:gd name="T14" fmla="*/ 2272 w 2272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72" h="720">
                <a:moveTo>
                  <a:pt x="2272" y="720"/>
                </a:moveTo>
                <a:cubicBezTo>
                  <a:pt x="2128" y="488"/>
                  <a:pt x="1984" y="256"/>
                  <a:pt x="1648" y="144"/>
                </a:cubicBezTo>
                <a:cubicBezTo>
                  <a:pt x="1312" y="32"/>
                  <a:pt x="512" y="0"/>
                  <a:pt x="256" y="48"/>
                </a:cubicBezTo>
                <a:cubicBezTo>
                  <a:pt x="0" y="96"/>
                  <a:pt x="56" y="264"/>
                  <a:pt x="112" y="432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4B2D2FB2-1876-4A20-AAAF-EE38423AB168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Pointers: Previous Free Block</a:t>
            </a:r>
          </a:p>
        </p:txBody>
      </p:sp>
      <p:sp>
        <p:nvSpPr>
          <p:cNvPr id="2339844" name="Rectangle 4">
            <a:extLst>
              <a:ext uri="{FF2B5EF4-FFF2-40B4-BE49-F238E27FC236}">
                <a16:creationId xmlns:a16="http://schemas.microsoft.com/office/drawing/2014/main" id="{80472813-202C-411A-A40D-0414571763F6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219199"/>
            <a:ext cx="8458200" cy="3041715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800" dirty="0">
                <a:ea typeface="굴림" charset="-127"/>
              </a:rPr>
              <a:t>Go quickly to previous free block in memory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sz="2400" dirty="0">
                <a:ea typeface="굴림" charset="-127"/>
              </a:rPr>
              <a:t>Start with the user’s data portion of the block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sz="2400" dirty="0">
                <a:ea typeface="굴림" charset="-127"/>
              </a:rPr>
              <a:t>Go backwards to the head of the block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Easy, since you know the size of the header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sz="2400" dirty="0">
                <a:ea typeface="굴림" charset="-127"/>
              </a:rPr>
              <a:t>Go forwards to the footer of the block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Easy, since you know the block size from the header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sz="2400" dirty="0">
                <a:ea typeface="굴림" charset="-127"/>
              </a:rPr>
              <a:t>Go backwards to the previous free block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Easy, since you have the previous free pointer</a:t>
            </a:r>
          </a:p>
        </p:txBody>
      </p:sp>
      <p:sp>
        <p:nvSpPr>
          <p:cNvPr id="51204" name="슬라이드 번호 개체 틀 3">
            <a:extLst>
              <a:ext uri="{FF2B5EF4-FFF2-40B4-BE49-F238E27FC236}">
                <a16:creationId xmlns:a16="http://schemas.microsoft.com/office/drawing/2014/main" id="{59E79AD4-3209-4331-B372-B347637B0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FontTx/>
              <a:buChar char="•"/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latinLnBrk="0">
              <a:spcBef>
                <a:spcPct val="0"/>
              </a:spcBef>
              <a:buFontTx/>
              <a:buChar char="•"/>
            </a:pPr>
            <a:fld id="{ABD4E66F-52AA-445C-A178-343F7D534F4E}" type="slidenum">
              <a:rPr lang="en-US" altLang="ko-KR" smtClean="0"/>
              <a:pPr latinLnBrk="0">
                <a:spcBef>
                  <a:spcPct val="0"/>
                </a:spcBef>
                <a:buFontTx/>
                <a:buChar char="•"/>
              </a:pPr>
              <a:t>26</a:t>
            </a:fld>
            <a:endParaRPr lang="en-US" altLang="ko-KR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05" name="Rectangle 5">
            <a:extLst>
              <a:ext uri="{FF2B5EF4-FFF2-40B4-BE49-F238E27FC236}">
                <a16:creationId xmlns:a16="http://schemas.microsoft.com/office/drawing/2014/main" id="{5EA1E12D-9A89-4A4A-A04C-55E41FD1A044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43000" y="5181600"/>
            <a:ext cx="1676400" cy="1600200"/>
          </a:xfrm>
          <a:prstGeom prst="rect">
            <a:avLst/>
          </a:prstGeom>
          <a:solidFill>
            <a:srgbClr val="99CCFF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51206" name="Rectangle 6">
            <a:extLst>
              <a:ext uri="{FF2B5EF4-FFF2-40B4-BE49-F238E27FC236}">
                <a16:creationId xmlns:a16="http://schemas.microsoft.com/office/drawing/2014/main" id="{7DA9C05E-4F43-4F34-8D3F-3EDB0ED491B6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819400" y="5181600"/>
            <a:ext cx="1676400" cy="1600200"/>
          </a:xfrm>
          <a:prstGeom prst="rect">
            <a:avLst/>
          </a:prstGeom>
          <a:solidFill>
            <a:srgbClr val="9999FF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51207" name="Rectangle 7">
            <a:extLst>
              <a:ext uri="{FF2B5EF4-FFF2-40B4-BE49-F238E27FC236}">
                <a16:creationId xmlns:a16="http://schemas.microsoft.com/office/drawing/2014/main" id="{B4545F72-5691-4F7E-A154-3072C6C3B6E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495800" y="5181600"/>
            <a:ext cx="1676400" cy="1600200"/>
          </a:xfrm>
          <a:prstGeom prst="rect">
            <a:avLst/>
          </a:prstGeom>
          <a:solidFill>
            <a:srgbClr val="99CCFF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51208" name="Rectangle 8">
            <a:extLst>
              <a:ext uri="{FF2B5EF4-FFF2-40B4-BE49-F238E27FC236}">
                <a16:creationId xmlns:a16="http://schemas.microsoft.com/office/drawing/2014/main" id="{73780915-F168-4E03-88B1-4AE492D40B44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172200" y="5181600"/>
            <a:ext cx="1676400" cy="1600200"/>
          </a:xfrm>
          <a:prstGeom prst="rect">
            <a:avLst/>
          </a:prstGeom>
          <a:solidFill>
            <a:srgbClr val="9999FF"/>
          </a:solidFill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51209" name="Line 9">
            <a:extLst>
              <a:ext uri="{FF2B5EF4-FFF2-40B4-BE49-F238E27FC236}">
                <a16:creationId xmlns:a16="http://schemas.microsoft.com/office/drawing/2014/main" id="{3C303B25-73F9-4438-804C-F1474D633620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524000" y="51816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10" name="Line 10">
            <a:extLst>
              <a:ext uri="{FF2B5EF4-FFF2-40B4-BE49-F238E27FC236}">
                <a16:creationId xmlns:a16="http://schemas.microsoft.com/office/drawing/2014/main" id="{E6CB798D-5FE4-40CC-A9E6-25EA5D3E6E86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2438400" y="51816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11" name="Line 11">
            <a:extLst>
              <a:ext uri="{FF2B5EF4-FFF2-40B4-BE49-F238E27FC236}">
                <a16:creationId xmlns:a16="http://schemas.microsoft.com/office/drawing/2014/main" id="{499CD2D1-96B5-4431-B4A3-F2CF04E3327F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3200400" y="51816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12" name="Line 12">
            <a:extLst>
              <a:ext uri="{FF2B5EF4-FFF2-40B4-BE49-F238E27FC236}">
                <a16:creationId xmlns:a16="http://schemas.microsoft.com/office/drawing/2014/main" id="{8C8F7992-4E8D-40D5-8452-A39C0D4C4F5B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114800" y="51816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13" name="Line 13">
            <a:extLst>
              <a:ext uri="{FF2B5EF4-FFF2-40B4-BE49-F238E27FC236}">
                <a16:creationId xmlns:a16="http://schemas.microsoft.com/office/drawing/2014/main" id="{F331F80E-2D8B-4709-A8C8-D93324C961B8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876800" y="51816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14" name="Line 14">
            <a:extLst>
              <a:ext uri="{FF2B5EF4-FFF2-40B4-BE49-F238E27FC236}">
                <a16:creationId xmlns:a16="http://schemas.microsoft.com/office/drawing/2014/main" id="{A7110F44-7505-4936-A842-EBFB4CFC386B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5791200" y="51816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15" name="Line 15">
            <a:extLst>
              <a:ext uri="{FF2B5EF4-FFF2-40B4-BE49-F238E27FC236}">
                <a16:creationId xmlns:a16="http://schemas.microsoft.com/office/drawing/2014/main" id="{0C3F7205-CC0A-4DAB-B5F4-ADD622D8BB29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6553200" y="51816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1216" name="Line 16">
            <a:extLst>
              <a:ext uri="{FF2B5EF4-FFF2-40B4-BE49-F238E27FC236}">
                <a16:creationId xmlns:a16="http://schemas.microsoft.com/office/drawing/2014/main" id="{05E80F6C-0A42-44CD-9B59-71192067E16B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7467600" y="51816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39857" name="Line 17">
            <a:extLst>
              <a:ext uri="{FF2B5EF4-FFF2-40B4-BE49-F238E27FC236}">
                <a16:creationId xmlns:a16="http://schemas.microsoft.com/office/drawing/2014/main" id="{EE7FA0DA-ABC8-4257-9CBB-E58C316DE141}"/>
              </a:ext>
            </a:extLst>
          </p:cNvPr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5029200" y="4800600"/>
            <a:ext cx="158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39858" name="Line 18">
            <a:extLst>
              <a:ext uri="{FF2B5EF4-FFF2-40B4-BE49-F238E27FC236}">
                <a16:creationId xmlns:a16="http://schemas.microsoft.com/office/drawing/2014/main" id="{01FD76D8-54AF-4562-8988-45BCE508B8DD}"/>
              </a:ext>
            </a:extLst>
          </p:cNvPr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4648200" y="4800600"/>
            <a:ext cx="158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39861" name="Freeform 21">
            <a:extLst>
              <a:ext uri="{FF2B5EF4-FFF2-40B4-BE49-F238E27FC236}">
                <a16:creationId xmlns:a16="http://schemas.microsoft.com/office/drawing/2014/main" id="{FB730755-004B-45F1-96EF-B7074000CF31}"/>
              </a:ext>
            </a:extLst>
          </p:cNvPr>
          <p:cNvSpPr>
            <a:spLocks/>
          </p:cNvSpPr>
          <p:nvPr>
            <p:custDataLst>
              <p:tags r:id="rId17"/>
            </p:custDataLst>
          </p:nvPr>
        </p:nvSpPr>
        <p:spPr bwMode="auto">
          <a:xfrm>
            <a:off x="1117600" y="4495800"/>
            <a:ext cx="4826000" cy="1143000"/>
          </a:xfrm>
          <a:custGeom>
            <a:avLst/>
            <a:gdLst>
              <a:gd name="T0" fmla="*/ 2147483646 w 2272"/>
              <a:gd name="T1" fmla="*/ 2147483646 h 720"/>
              <a:gd name="T2" fmla="*/ 2147483646 w 2272"/>
              <a:gd name="T3" fmla="*/ 2147483646 h 720"/>
              <a:gd name="T4" fmla="*/ 2147483646 w 2272"/>
              <a:gd name="T5" fmla="*/ 2147483646 h 720"/>
              <a:gd name="T6" fmla="*/ 2147483646 w 2272"/>
              <a:gd name="T7" fmla="*/ 2147483646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2272"/>
              <a:gd name="T13" fmla="*/ 0 h 720"/>
              <a:gd name="T14" fmla="*/ 2272 w 2272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72" h="720">
                <a:moveTo>
                  <a:pt x="2272" y="720"/>
                </a:moveTo>
                <a:cubicBezTo>
                  <a:pt x="2128" y="488"/>
                  <a:pt x="1984" y="256"/>
                  <a:pt x="1648" y="144"/>
                </a:cubicBezTo>
                <a:cubicBezTo>
                  <a:pt x="1312" y="32"/>
                  <a:pt x="512" y="0"/>
                  <a:pt x="256" y="48"/>
                </a:cubicBezTo>
                <a:cubicBezTo>
                  <a:pt x="0" y="96"/>
                  <a:pt x="56" y="264"/>
                  <a:pt x="112" y="432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39862" name="Line 22">
            <a:extLst>
              <a:ext uri="{FF2B5EF4-FFF2-40B4-BE49-F238E27FC236}">
                <a16:creationId xmlns:a16="http://schemas.microsoft.com/office/drawing/2014/main" id="{AC800D2A-6587-4D57-8B86-BA708C852138}"/>
              </a:ext>
            </a:extLst>
          </p:cNvPr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5943600" y="4800600"/>
            <a:ext cx="158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9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9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9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9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9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9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98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6DBBACC1-BD0A-4E34-81F6-1F7F2067B661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Efficient Free </a:t>
            </a:r>
          </a:p>
        </p:txBody>
      </p:sp>
      <p:sp>
        <p:nvSpPr>
          <p:cNvPr id="2342915" name="Rectangle 3">
            <a:extLst>
              <a:ext uri="{FF2B5EF4-FFF2-40B4-BE49-F238E27FC236}">
                <a16:creationId xmlns:a16="http://schemas.microsoft.com/office/drawing/2014/main" id="{575AAE7F-2560-4996-8FAB-A03C4809FC62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80000" y="1102936"/>
            <a:ext cx="8820000" cy="5377064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>
                <a:ea typeface="굴림" charset="-127"/>
              </a:rPr>
              <a:t>Before: K&amp;R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Scan the free list till you find the place to insert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ko-KR" sz="1800" dirty="0">
                <a:ea typeface="굴림" charset="-127"/>
              </a:rPr>
              <a:t>Needed to see if you can coalesce adjacent blocks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Expensive for loop with several pointer comparisons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>
                <a:ea typeface="굴림" charset="-127"/>
              </a:rPr>
              <a:t>After: with header/footer and doubly-linked list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Coalescing with the previous block in memory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ko-KR" sz="1800" dirty="0">
                <a:ea typeface="굴림" charset="-127"/>
              </a:rPr>
              <a:t>Check if previous block in memory is also free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ko-KR" sz="1800" dirty="0">
                <a:ea typeface="굴림" charset="-127"/>
              </a:rPr>
              <a:t>If so, coalesce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Coalescing with the next block in memory the same way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Add the new, larger block to the front of the linked list</a:t>
            </a:r>
          </a:p>
        </p:txBody>
      </p:sp>
      <p:sp>
        <p:nvSpPr>
          <p:cNvPr id="53252" name="슬라이드 번호 개체 틀 3">
            <a:extLst>
              <a:ext uri="{FF2B5EF4-FFF2-40B4-BE49-F238E27FC236}">
                <a16:creationId xmlns:a16="http://schemas.microsoft.com/office/drawing/2014/main" id="{3FF4B407-29B8-48A5-9FE5-7600F3EF7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FontTx/>
              <a:buChar char="•"/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latinLnBrk="0">
              <a:spcBef>
                <a:spcPct val="0"/>
              </a:spcBef>
              <a:buFontTx/>
              <a:buChar char="•"/>
            </a:pPr>
            <a:fld id="{ABD4E66F-52AA-445C-A178-343F7D534F4E}" type="slidenum">
              <a:rPr lang="en-US" altLang="ko-KR" smtClean="0"/>
              <a:pPr latinLnBrk="0">
                <a:spcBef>
                  <a:spcPct val="0"/>
                </a:spcBef>
                <a:buFontTx/>
                <a:buChar char="•"/>
              </a:pPr>
              <a:t>27</a:t>
            </a:fld>
            <a:endParaRPr lang="en-US" altLang="ko-KR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B7C209E7-81C8-4179-8AF0-A5F46C9CD78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But Malloc is Still Slow…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DA810DD2-C8C7-459B-9B13-8276E16BC083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80000" y="1143000"/>
            <a:ext cx="8820000" cy="5337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400" dirty="0">
                <a:ea typeface="굴림" panose="020B0600000101010101" pitchFamily="50" charset="-127"/>
              </a:rPr>
              <a:t>Still need to scan the free list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>
                <a:ea typeface="굴림" panose="020B0600000101010101" pitchFamily="50" charset="-127"/>
              </a:rPr>
              <a:t>To find the first, or best, block that fits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>
                <a:ea typeface="굴림" panose="020B0600000101010101" pitchFamily="50" charset="-127"/>
              </a:rPr>
              <a:t>Root of the 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>
                <a:ea typeface="굴림" panose="020B0600000101010101" pitchFamily="50" charset="-127"/>
              </a:rPr>
              <a:t>Free blocks have a wide range of sizes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>
                <a:ea typeface="굴림" panose="020B0600000101010101" pitchFamily="50" charset="-127"/>
              </a:rPr>
              <a:t>Solution: binning (or segregated free list)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>
                <a:ea typeface="굴림" panose="020B0600000101010101" pitchFamily="50" charset="-127"/>
              </a:rPr>
              <a:t>Separate free lists by block size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>
                <a:ea typeface="굴림" panose="020B0600000101010101" pitchFamily="50" charset="-127"/>
              </a:rPr>
              <a:t>Implemented as an array of free-list pointers</a:t>
            </a:r>
          </a:p>
        </p:txBody>
      </p:sp>
      <p:sp>
        <p:nvSpPr>
          <p:cNvPr id="55300" name="슬라이드 번호 개체 틀 3">
            <a:extLst>
              <a:ext uri="{FF2B5EF4-FFF2-40B4-BE49-F238E27FC236}">
                <a16:creationId xmlns:a16="http://schemas.microsoft.com/office/drawing/2014/main" id="{D25C70F2-B89B-4064-8856-434A30CF0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FontTx/>
              <a:buChar char="•"/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latinLnBrk="0">
              <a:spcBef>
                <a:spcPct val="0"/>
              </a:spcBef>
              <a:buFontTx/>
              <a:buChar char="•"/>
            </a:pPr>
            <a:fld id="{ABD4E66F-52AA-445C-A178-343F7D534F4E}" type="slidenum">
              <a:rPr lang="en-US" altLang="ko-KR" smtClean="0"/>
              <a:pPr latinLnBrk="0">
                <a:spcBef>
                  <a:spcPct val="0"/>
                </a:spcBef>
                <a:buFontTx/>
                <a:buChar char="•"/>
              </a:pPr>
              <a:t>28</a:t>
            </a:fld>
            <a:endParaRPr lang="en-US" altLang="ko-KR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01" name="Rectangle 4">
            <a:extLst>
              <a:ext uri="{FF2B5EF4-FFF2-40B4-BE49-F238E27FC236}">
                <a16:creationId xmlns:a16="http://schemas.microsoft.com/office/drawing/2014/main" id="{3D30DDF0-B977-441E-B88E-74B3F31105A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85887" y="4192920"/>
            <a:ext cx="5334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55302" name="Rectangle 5">
            <a:extLst>
              <a:ext uri="{FF2B5EF4-FFF2-40B4-BE49-F238E27FC236}">
                <a16:creationId xmlns:a16="http://schemas.microsoft.com/office/drawing/2014/main" id="{741157F9-9C44-4B92-A5DD-DCF058E0A112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85887" y="4573920"/>
            <a:ext cx="5334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55303" name="Rectangle 6">
            <a:extLst>
              <a:ext uri="{FF2B5EF4-FFF2-40B4-BE49-F238E27FC236}">
                <a16:creationId xmlns:a16="http://schemas.microsoft.com/office/drawing/2014/main" id="{B42A4B28-D44E-48CD-8B89-F6C8B34F1DDD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85887" y="4954920"/>
            <a:ext cx="5334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55304" name="Rectangle 7">
            <a:extLst>
              <a:ext uri="{FF2B5EF4-FFF2-40B4-BE49-F238E27FC236}">
                <a16:creationId xmlns:a16="http://schemas.microsoft.com/office/drawing/2014/main" id="{685D59BC-7183-441E-BC5D-50A54052509B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985887" y="5335920"/>
            <a:ext cx="5334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55305" name="Rectangle 8">
            <a:extLst>
              <a:ext uri="{FF2B5EF4-FFF2-40B4-BE49-F238E27FC236}">
                <a16:creationId xmlns:a16="http://schemas.microsoft.com/office/drawing/2014/main" id="{91E80A16-07F2-4188-B3F5-0520A99E058E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985887" y="5716920"/>
            <a:ext cx="5334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55306" name="Rectangle 10">
            <a:extLst>
              <a:ext uri="{FF2B5EF4-FFF2-40B4-BE49-F238E27FC236}">
                <a16:creationId xmlns:a16="http://schemas.microsoft.com/office/drawing/2014/main" id="{95F00921-B7BC-46D1-AEB0-E6F3B6B12133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976487" y="4192920"/>
            <a:ext cx="5334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55307" name="Rectangle 11">
            <a:extLst>
              <a:ext uri="{FF2B5EF4-FFF2-40B4-BE49-F238E27FC236}">
                <a16:creationId xmlns:a16="http://schemas.microsoft.com/office/drawing/2014/main" id="{B089B21B-CA8A-438C-832A-B37E3840DEF2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967087" y="4192920"/>
            <a:ext cx="5334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55308" name="Rectangle 12">
            <a:extLst>
              <a:ext uri="{FF2B5EF4-FFF2-40B4-BE49-F238E27FC236}">
                <a16:creationId xmlns:a16="http://schemas.microsoft.com/office/drawing/2014/main" id="{4D32D528-C3F4-42E7-9531-5B09139CF597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957687" y="4192920"/>
            <a:ext cx="5334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55309" name="Line 13">
            <a:extLst>
              <a:ext uri="{FF2B5EF4-FFF2-40B4-BE49-F238E27FC236}">
                <a16:creationId xmlns:a16="http://schemas.microsoft.com/office/drawing/2014/main" id="{B9D8FF0A-69EA-451B-A385-6109CCDB87C0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V="1">
            <a:off x="1519287" y="426912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310" name="Line 14">
            <a:extLst>
              <a:ext uri="{FF2B5EF4-FFF2-40B4-BE49-F238E27FC236}">
                <a16:creationId xmlns:a16="http://schemas.microsoft.com/office/drawing/2014/main" id="{5BB9B684-EA1C-4F24-84A5-2DFBECA9B1C8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flipV="1">
            <a:off x="2509887" y="426912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311" name="Line 15">
            <a:extLst>
              <a:ext uri="{FF2B5EF4-FFF2-40B4-BE49-F238E27FC236}">
                <a16:creationId xmlns:a16="http://schemas.microsoft.com/office/drawing/2014/main" id="{B3809F43-08A7-4712-9160-F866AC793661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 flipV="1">
            <a:off x="3500487" y="426912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312" name="Rectangle 16">
            <a:extLst>
              <a:ext uri="{FF2B5EF4-FFF2-40B4-BE49-F238E27FC236}">
                <a16:creationId xmlns:a16="http://schemas.microsoft.com/office/drawing/2014/main" id="{53122D90-8EC2-49E8-9C97-CDCC0EDDF578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976487" y="5031120"/>
            <a:ext cx="11430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55313" name="Line 19">
            <a:extLst>
              <a:ext uri="{FF2B5EF4-FFF2-40B4-BE49-F238E27FC236}">
                <a16:creationId xmlns:a16="http://schemas.microsoft.com/office/drawing/2014/main" id="{27E3A184-98BA-4A49-91BE-B96C95AD318A}"/>
              </a:ext>
            </a:extLst>
          </p:cNvPr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 flipV="1">
            <a:off x="1519287" y="510732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314" name="Line 25">
            <a:extLst>
              <a:ext uri="{FF2B5EF4-FFF2-40B4-BE49-F238E27FC236}">
                <a16:creationId xmlns:a16="http://schemas.microsoft.com/office/drawing/2014/main" id="{3B2287F7-6C91-4C81-BD51-29D1D2B945E6}"/>
              </a:ext>
            </a:extLst>
          </p:cNvPr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 flipV="1">
            <a:off x="1519287" y="586932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315" name="Line 28">
            <a:extLst>
              <a:ext uri="{FF2B5EF4-FFF2-40B4-BE49-F238E27FC236}">
                <a16:creationId xmlns:a16="http://schemas.microsoft.com/office/drawing/2014/main" id="{14D7D4F4-C34E-4A6B-9AB6-80BA004A8DAE}"/>
              </a:ext>
            </a:extLst>
          </p:cNvPr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 flipV="1">
            <a:off x="3119487" y="510732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316" name="Rectangle 29">
            <a:extLst>
              <a:ext uri="{FF2B5EF4-FFF2-40B4-BE49-F238E27FC236}">
                <a16:creationId xmlns:a16="http://schemas.microsoft.com/office/drawing/2014/main" id="{0A1C13BE-B82F-4524-AFA0-F18BEC022007}"/>
              </a:ext>
            </a:extLst>
          </p:cNvPr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3576687" y="5031120"/>
            <a:ext cx="11430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55317" name="Rectangle 30">
            <a:extLst>
              <a:ext uri="{FF2B5EF4-FFF2-40B4-BE49-F238E27FC236}">
                <a16:creationId xmlns:a16="http://schemas.microsoft.com/office/drawing/2014/main" id="{36CD7F0D-BD5E-4FBA-A450-CB104A106DF1}"/>
              </a:ext>
            </a:extLst>
          </p:cNvPr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976487" y="5793120"/>
            <a:ext cx="22860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55318" name="Rectangle 31">
            <a:extLst>
              <a:ext uri="{FF2B5EF4-FFF2-40B4-BE49-F238E27FC236}">
                <a16:creationId xmlns:a16="http://schemas.microsoft.com/office/drawing/2014/main" id="{A8E78CCA-6DBC-41CA-B8E4-2EEA3A447D9B}"/>
              </a:ext>
            </a:extLst>
          </p:cNvPr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4719687" y="5793120"/>
            <a:ext cx="22860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55319" name="Line 32">
            <a:extLst>
              <a:ext uri="{FF2B5EF4-FFF2-40B4-BE49-F238E27FC236}">
                <a16:creationId xmlns:a16="http://schemas.microsoft.com/office/drawing/2014/main" id="{1ABD1D86-12B8-42AD-B283-78F036C2AE75}"/>
              </a:ext>
            </a:extLst>
          </p:cNvPr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 flipV="1">
            <a:off x="4262487" y="586932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320" name="Line 33">
            <a:extLst>
              <a:ext uri="{FF2B5EF4-FFF2-40B4-BE49-F238E27FC236}">
                <a16:creationId xmlns:a16="http://schemas.microsoft.com/office/drawing/2014/main" id="{32302A61-2B30-4BE6-8FD1-E5E25A70974F}"/>
              </a:ext>
            </a:extLst>
          </p:cNvPr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 flipH="1" flipV="1">
            <a:off x="4262487" y="602172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321" name="Line 34">
            <a:extLst>
              <a:ext uri="{FF2B5EF4-FFF2-40B4-BE49-F238E27FC236}">
                <a16:creationId xmlns:a16="http://schemas.microsoft.com/office/drawing/2014/main" id="{A3773767-40D5-4738-8F95-E3AE96749FFD}"/>
              </a:ext>
            </a:extLst>
          </p:cNvPr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 flipH="1" flipV="1">
            <a:off x="3119487" y="525972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322" name="Line 35">
            <a:extLst>
              <a:ext uri="{FF2B5EF4-FFF2-40B4-BE49-F238E27FC236}">
                <a16:creationId xmlns:a16="http://schemas.microsoft.com/office/drawing/2014/main" id="{9B385CE0-4A96-4AF2-9E49-17A1D30787EA}"/>
              </a:ext>
            </a:extLst>
          </p:cNvPr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 flipH="1" flipV="1">
            <a:off x="2509887" y="442152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323" name="Line 36">
            <a:extLst>
              <a:ext uri="{FF2B5EF4-FFF2-40B4-BE49-F238E27FC236}">
                <a16:creationId xmlns:a16="http://schemas.microsoft.com/office/drawing/2014/main" id="{B7C2A78F-B1B7-4FD9-87C0-F1DB8D79918E}"/>
              </a:ext>
            </a:extLst>
          </p:cNvPr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 flipH="1" flipV="1">
            <a:off x="3500487" y="442152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9B9809AF-098D-44E8-A32D-E8B5F7CED152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Binning Strategies: Exact Fit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D9CDA7F6-A03A-49EE-9DA5-1819ADF62609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219200"/>
            <a:ext cx="8458200" cy="3124200"/>
          </a:xfrm>
        </p:spPr>
        <p:txBody>
          <a:bodyPr/>
          <a:lstStyle/>
          <a:p>
            <a:pPr eaLnBrk="1" hangingPunct="1"/>
            <a:r>
              <a:rPr lang="en-US" altLang="ko-KR" sz="2400" dirty="0">
                <a:ea typeface="굴림" panose="020B0600000101010101" pitchFamily="50" charset="-127"/>
              </a:rPr>
              <a:t>Have a bin for each block size, up to a limit</a:t>
            </a:r>
          </a:p>
          <a:p>
            <a:pPr lvl="1" eaLnBrk="1" hangingPunct="1"/>
            <a:r>
              <a:rPr lang="en-US" altLang="ko-KR" dirty="0">
                <a:ea typeface="굴림" panose="020B0600000101010101" pitchFamily="50" charset="-127"/>
              </a:rPr>
              <a:t>Advantages: no search for requests up to that size</a:t>
            </a:r>
          </a:p>
          <a:p>
            <a:pPr lvl="1" eaLnBrk="1" hangingPunct="1"/>
            <a:r>
              <a:rPr lang="en-US" altLang="ko-KR" dirty="0">
                <a:ea typeface="굴림" panose="020B0600000101010101" pitchFamily="50" charset="-127"/>
              </a:rPr>
              <a:t>Disadvantages: many bins, each storing a pointer</a:t>
            </a:r>
          </a:p>
          <a:p>
            <a:pPr eaLnBrk="1" hangingPunct="1"/>
            <a:r>
              <a:rPr lang="en-US" altLang="ko-KR" sz="2400" dirty="0">
                <a:ea typeface="굴림" panose="020B0600000101010101" pitchFamily="50" charset="-127"/>
              </a:rPr>
              <a:t>Except for a final bin for all larger free blocks</a:t>
            </a:r>
          </a:p>
          <a:p>
            <a:pPr lvl="1" eaLnBrk="1" hangingPunct="1"/>
            <a:r>
              <a:rPr lang="en-US" altLang="ko-KR" dirty="0">
                <a:ea typeface="굴림" panose="020B0600000101010101" pitchFamily="50" charset="-127"/>
              </a:rPr>
              <a:t>For allocating larger amounts of memory</a:t>
            </a:r>
          </a:p>
          <a:p>
            <a:pPr lvl="1" eaLnBrk="1" hangingPunct="1"/>
            <a:r>
              <a:rPr lang="en-US" altLang="ko-KR" dirty="0">
                <a:ea typeface="굴림" panose="020B0600000101010101" pitchFamily="50" charset="-127"/>
              </a:rPr>
              <a:t>For splitting to create smaller blocks, when needed</a:t>
            </a:r>
          </a:p>
        </p:txBody>
      </p:sp>
      <p:sp>
        <p:nvSpPr>
          <p:cNvPr id="57348" name="슬라이드 번호 개체 틀 3">
            <a:extLst>
              <a:ext uri="{FF2B5EF4-FFF2-40B4-BE49-F238E27FC236}">
                <a16:creationId xmlns:a16="http://schemas.microsoft.com/office/drawing/2014/main" id="{FE51A553-A83C-49C8-BEB6-0DA5744F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FontTx/>
              <a:buChar char="•"/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latinLnBrk="0">
              <a:spcBef>
                <a:spcPct val="0"/>
              </a:spcBef>
              <a:buFontTx/>
              <a:buChar char="•"/>
            </a:pPr>
            <a:fld id="{ABD4E66F-52AA-445C-A178-343F7D534F4E}" type="slidenum">
              <a:rPr lang="en-US" altLang="ko-KR" smtClean="0"/>
              <a:pPr latinLnBrk="0">
                <a:spcBef>
                  <a:spcPct val="0"/>
                </a:spcBef>
                <a:buFontTx/>
                <a:buChar char="•"/>
              </a:pPr>
              <a:t>29</a:t>
            </a:fld>
            <a:endParaRPr lang="en-US" altLang="ko-KR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49" name="Rectangle 4">
            <a:extLst>
              <a:ext uri="{FF2B5EF4-FFF2-40B4-BE49-F238E27FC236}">
                <a16:creationId xmlns:a16="http://schemas.microsoft.com/office/drawing/2014/main" id="{E0E3D4C3-2ED8-4C77-9075-69A5A7D4AF2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485900" y="4038600"/>
            <a:ext cx="5334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57350" name="Rectangle 5">
            <a:extLst>
              <a:ext uri="{FF2B5EF4-FFF2-40B4-BE49-F238E27FC236}">
                <a16:creationId xmlns:a16="http://schemas.microsoft.com/office/drawing/2014/main" id="{CC815CFC-D1FE-4E33-8F88-BF81BC144E9B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85900" y="4419600"/>
            <a:ext cx="5334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57351" name="Rectangle 6">
            <a:extLst>
              <a:ext uri="{FF2B5EF4-FFF2-40B4-BE49-F238E27FC236}">
                <a16:creationId xmlns:a16="http://schemas.microsoft.com/office/drawing/2014/main" id="{D2BE437C-D678-47A5-BC4A-9669B6298A6D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485900" y="4800600"/>
            <a:ext cx="5334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57352" name="Rectangle 7">
            <a:extLst>
              <a:ext uri="{FF2B5EF4-FFF2-40B4-BE49-F238E27FC236}">
                <a16:creationId xmlns:a16="http://schemas.microsoft.com/office/drawing/2014/main" id="{095375EB-FD81-4778-AC3F-CA9E34AD9C4B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485900" y="5181600"/>
            <a:ext cx="5334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57353" name="Rectangle 8">
            <a:extLst>
              <a:ext uri="{FF2B5EF4-FFF2-40B4-BE49-F238E27FC236}">
                <a16:creationId xmlns:a16="http://schemas.microsoft.com/office/drawing/2014/main" id="{901BAE7A-3F9B-4A39-AD36-9AC8AD816071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485900" y="5562600"/>
            <a:ext cx="5334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57354" name="Rectangle 10">
            <a:extLst>
              <a:ext uri="{FF2B5EF4-FFF2-40B4-BE49-F238E27FC236}">
                <a16:creationId xmlns:a16="http://schemas.microsoft.com/office/drawing/2014/main" id="{CE8DCF24-79F6-4EC3-9672-CAD1F9F9D0E9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476500" y="4038600"/>
            <a:ext cx="5334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57355" name="Rectangle 11">
            <a:extLst>
              <a:ext uri="{FF2B5EF4-FFF2-40B4-BE49-F238E27FC236}">
                <a16:creationId xmlns:a16="http://schemas.microsoft.com/office/drawing/2014/main" id="{3FAC1A23-9EDC-4C83-A9FA-3172C17BA73B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467100" y="4038600"/>
            <a:ext cx="5334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57356" name="Rectangle 12">
            <a:extLst>
              <a:ext uri="{FF2B5EF4-FFF2-40B4-BE49-F238E27FC236}">
                <a16:creationId xmlns:a16="http://schemas.microsoft.com/office/drawing/2014/main" id="{447E65EB-9861-4198-98B7-6D3BDB35EF03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457700" y="4038600"/>
            <a:ext cx="5334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57357" name="Line 13">
            <a:extLst>
              <a:ext uri="{FF2B5EF4-FFF2-40B4-BE49-F238E27FC236}">
                <a16:creationId xmlns:a16="http://schemas.microsoft.com/office/drawing/2014/main" id="{9727DCFB-9933-46A1-AF26-91053208FE68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V="1">
            <a:off x="2019300" y="4114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58" name="Line 14">
            <a:extLst>
              <a:ext uri="{FF2B5EF4-FFF2-40B4-BE49-F238E27FC236}">
                <a16:creationId xmlns:a16="http://schemas.microsoft.com/office/drawing/2014/main" id="{04A6F4AD-B175-4A57-B623-2226BCA26412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flipV="1">
            <a:off x="3009900" y="4114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59" name="Line 15">
            <a:extLst>
              <a:ext uri="{FF2B5EF4-FFF2-40B4-BE49-F238E27FC236}">
                <a16:creationId xmlns:a16="http://schemas.microsoft.com/office/drawing/2014/main" id="{C1296A18-DC65-45BE-B6BE-E3301135EAF2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 flipV="1">
            <a:off x="4000500" y="4114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60" name="Rectangle 16">
            <a:extLst>
              <a:ext uri="{FF2B5EF4-FFF2-40B4-BE49-F238E27FC236}">
                <a16:creationId xmlns:a16="http://schemas.microsoft.com/office/drawing/2014/main" id="{D0AE22B0-B80A-4341-BDB0-9848DDBE3FA0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476500" y="4876800"/>
            <a:ext cx="11430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57361" name="Line 17">
            <a:extLst>
              <a:ext uri="{FF2B5EF4-FFF2-40B4-BE49-F238E27FC236}">
                <a16:creationId xmlns:a16="http://schemas.microsoft.com/office/drawing/2014/main" id="{E8071E61-9B01-4C55-BCFA-F796E430069E}"/>
              </a:ext>
            </a:extLst>
          </p:cNvPr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 flipV="1">
            <a:off x="2019300" y="495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62" name="Line 18">
            <a:extLst>
              <a:ext uri="{FF2B5EF4-FFF2-40B4-BE49-F238E27FC236}">
                <a16:creationId xmlns:a16="http://schemas.microsoft.com/office/drawing/2014/main" id="{9801FBD4-ECF3-4035-8DA1-C5E06D4B51A1}"/>
              </a:ext>
            </a:extLst>
          </p:cNvPr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 flipV="1">
            <a:off x="2019300" y="5715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63" name="Line 19">
            <a:extLst>
              <a:ext uri="{FF2B5EF4-FFF2-40B4-BE49-F238E27FC236}">
                <a16:creationId xmlns:a16="http://schemas.microsoft.com/office/drawing/2014/main" id="{55BFAB29-D584-477A-A6AA-4936FA0036B2}"/>
              </a:ext>
            </a:extLst>
          </p:cNvPr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 flipV="1">
            <a:off x="3619500" y="495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64" name="Rectangle 20">
            <a:extLst>
              <a:ext uri="{FF2B5EF4-FFF2-40B4-BE49-F238E27FC236}">
                <a16:creationId xmlns:a16="http://schemas.microsoft.com/office/drawing/2014/main" id="{B2FB7BC1-C964-463D-8FBC-44EB5FCDB993}"/>
              </a:ext>
            </a:extLst>
          </p:cNvPr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4076700" y="4876800"/>
            <a:ext cx="11430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57365" name="Rectangle 21">
            <a:extLst>
              <a:ext uri="{FF2B5EF4-FFF2-40B4-BE49-F238E27FC236}">
                <a16:creationId xmlns:a16="http://schemas.microsoft.com/office/drawing/2014/main" id="{0D908AFA-A498-4F66-822C-7A4EEAD22164}"/>
              </a:ext>
            </a:extLst>
          </p:cNvPr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476500" y="5638800"/>
            <a:ext cx="19812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57366" name="Rectangle 22">
            <a:extLst>
              <a:ext uri="{FF2B5EF4-FFF2-40B4-BE49-F238E27FC236}">
                <a16:creationId xmlns:a16="http://schemas.microsoft.com/office/drawing/2014/main" id="{33FE6A77-FD88-4D8A-817B-A4050AED9F5A}"/>
              </a:ext>
            </a:extLst>
          </p:cNvPr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4914900" y="5638800"/>
            <a:ext cx="32766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57367" name="Line 23">
            <a:extLst>
              <a:ext uri="{FF2B5EF4-FFF2-40B4-BE49-F238E27FC236}">
                <a16:creationId xmlns:a16="http://schemas.microsoft.com/office/drawing/2014/main" id="{AFBEA54C-CB70-42F6-87EC-40D2FB66F89D}"/>
              </a:ext>
            </a:extLst>
          </p:cNvPr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 flipV="1">
            <a:off x="4457700" y="5715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68" name="Line 24">
            <a:extLst>
              <a:ext uri="{FF2B5EF4-FFF2-40B4-BE49-F238E27FC236}">
                <a16:creationId xmlns:a16="http://schemas.microsoft.com/office/drawing/2014/main" id="{60061733-6DB4-410D-9FAA-59DC0F9C5422}"/>
              </a:ext>
            </a:extLst>
          </p:cNvPr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 flipH="1" flipV="1">
            <a:off x="4457700" y="586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69" name="Line 25">
            <a:extLst>
              <a:ext uri="{FF2B5EF4-FFF2-40B4-BE49-F238E27FC236}">
                <a16:creationId xmlns:a16="http://schemas.microsoft.com/office/drawing/2014/main" id="{921B0694-DE33-441A-9B91-6EB167665574}"/>
              </a:ext>
            </a:extLst>
          </p:cNvPr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 flipH="1" flipV="1">
            <a:off x="3619500" y="510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70" name="Line 26">
            <a:extLst>
              <a:ext uri="{FF2B5EF4-FFF2-40B4-BE49-F238E27FC236}">
                <a16:creationId xmlns:a16="http://schemas.microsoft.com/office/drawing/2014/main" id="{91648D25-3FB2-4BF9-80EC-0A493688DBAD}"/>
              </a:ext>
            </a:extLst>
          </p:cNvPr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 flipH="1" flipV="1">
            <a:off x="3009900" y="4267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71" name="Line 27">
            <a:extLst>
              <a:ext uri="{FF2B5EF4-FFF2-40B4-BE49-F238E27FC236}">
                <a16:creationId xmlns:a16="http://schemas.microsoft.com/office/drawing/2014/main" id="{990F73AF-5E0B-4ADC-B72A-942E019552AE}"/>
              </a:ext>
            </a:extLst>
          </p:cNvPr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 flipH="1" flipV="1">
            <a:off x="4000500" y="4267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7372" name="Text Box 28">
            <a:extLst>
              <a:ext uri="{FF2B5EF4-FFF2-40B4-BE49-F238E27FC236}">
                <a16:creationId xmlns:a16="http://schemas.microsoft.com/office/drawing/2014/main" id="{4ED2886E-4020-4F31-9F87-2E6A4F33358C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10287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57373" name="Text Box 29">
            <a:extLst>
              <a:ext uri="{FF2B5EF4-FFF2-40B4-BE49-F238E27FC236}">
                <a16:creationId xmlns:a16="http://schemas.microsoft.com/office/drawing/2014/main" id="{DFEC8F34-FFF8-47ED-B942-25E6D6C0D384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1028700" y="4343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57374" name="Text Box 30">
            <a:extLst>
              <a:ext uri="{FF2B5EF4-FFF2-40B4-BE49-F238E27FC236}">
                <a16:creationId xmlns:a16="http://schemas.microsoft.com/office/drawing/2014/main" id="{8F202013-9D2F-45D3-828E-CF742F092A9B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1028700" y="4724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57375" name="Text Box 31">
            <a:extLst>
              <a:ext uri="{FF2B5EF4-FFF2-40B4-BE49-F238E27FC236}">
                <a16:creationId xmlns:a16="http://schemas.microsoft.com/office/drawing/2014/main" id="{230CADA4-0AAA-4D4E-A7A9-998EDDF4A7FB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1028700" y="5105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4</a:t>
            </a:r>
          </a:p>
        </p:txBody>
      </p:sp>
      <p:sp>
        <p:nvSpPr>
          <p:cNvPr id="57376" name="Text Box 32">
            <a:extLst>
              <a:ext uri="{FF2B5EF4-FFF2-40B4-BE49-F238E27FC236}">
                <a16:creationId xmlns:a16="http://schemas.microsoft.com/office/drawing/2014/main" id="{AD637F09-11D4-4F06-B687-D68253A0E1E2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876300" y="5562600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&gt; 4</a:t>
            </a:r>
          </a:p>
        </p:txBody>
      </p:sp>
      <p:sp>
        <p:nvSpPr>
          <p:cNvPr id="57377" name="Text Box 34">
            <a:extLst>
              <a:ext uri="{FF2B5EF4-FFF2-40B4-BE49-F238E27FC236}">
                <a16:creationId xmlns:a16="http://schemas.microsoft.com/office/drawing/2014/main" id="{2B8FB204-8372-40B9-AAA9-3491A85F67AB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25527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57378" name="Text Box 35">
            <a:extLst>
              <a:ext uri="{FF2B5EF4-FFF2-40B4-BE49-F238E27FC236}">
                <a16:creationId xmlns:a16="http://schemas.microsoft.com/office/drawing/2014/main" id="{EA2957D9-6ED9-40D5-AE33-24C6BFFEAD96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35433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57379" name="Text Box 36">
            <a:extLst>
              <a:ext uri="{FF2B5EF4-FFF2-40B4-BE49-F238E27FC236}">
                <a16:creationId xmlns:a16="http://schemas.microsoft.com/office/drawing/2014/main" id="{4668F87D-31B0-4E68-9728-DE62323EA1D3}"/>
              </a:ext>
            </a:extLst>
          </p:cNvPr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5339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57380" name="Text Box 37">
            <a:extLst>
              <a:ext uri="{FF2B5EF4-FFF2-40B4-BE49-F238E27FC236}">
                <a16:creationId xmlns:a16="http://schemas.microsoft.com/office/drawing/2014/main" id="{FAB5DE56-E46C-4A92-A955-3FF32ED68332}"/>
              </a:ext>
            </a:extLst>
          </p:cNvPr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2857500" y="4800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57381" name="Text Box 38">
            <a:extLst>
              <a:ext uri="{FF2B5EF4-FFF2-40B4-BE49-F238E27FC236}">
                <a16:creationId xmlns:a16="http://schemas.microsoft.com/office/drawing/2014/main" id="{653C70E6-513E-477B-8C23-AFCA65753529}"/>
              </a:ext>
            </a:extLst>
          </p:cNvPr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4457700" y="4800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3</a:t>
            </a:r>
          </a:p>
        </p:txBody>
      </p:sp>
      <p:sp>
        <p:nvSpPr>
          <p:cNvPr id="57382" name="Text Box 39">
            <a:extLst>
              <a:ext uri="{FF2B5EF4-FFF2-40B4-BE49-F238E27FC236}">
                <a16:creationId xmlns:a16="http://schemas.microsoft.com/office/drawing/2014/main" id="{26166BEC-D5BD-4EDD-A31D-DCA154DD9812}"/>
              </a:ext>
            </a:extLst>
          </p:cNvPr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3238500" y="556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57383" name="Text Box 40">
            <a:extLst>
              <a:ext uri="{FF2B5EF4-FFF2-40B4-BE49-F238E27FC236}">
                <a16:creationId xmlns:a16="http://schemas.microsoft.com/office/drawing/2014/main" id="{4A28992E-0D14-44A4-B19B-3583DD9D4070}"/>
              </a:ext>
            </a:extLst>
          </p:cNvPr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6286500" y="556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B6DBEC65-ED3A-4443-89D4-C32AEC4677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ko-KR" altLang="ko-KR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8161B094-2142-4152-8C95-4B633A3F12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0000" y="1545996"/>
            <a:ext cx="8820000" cy="4934004"/>
          </a:xfrm>
        </p:spPr>
        <p:txBody>
          <a:bodyPr/>
          <a:lstStyle/>
          <a:p>
            <a:pPr eaLnBrk="1" hangingPunct="1"/>
            <a:endParaRPr lang="en-US" altLang="ko-KR" sz="2800" dirty="0">
              <a:ea typeface="굴림" panose="020B0600000101010101" pitchFamily="50" charset="-127"/>
            </a:endParaRPr>
          </a:p>
          <a:p>
            <a:pPr eaLnBrk="1" hangingPunct="1"/>
            <a:endParaRPr lang="en-US" altLang="ko-KR" sz="2800" dirty="0">
              <a:ea typeface="굴림" panose="020B0600000101010101" pitchFamily="50" charset="-127"/>
            </a:endParaRPr>
          </a:p>
          <a:p>
            <a:pPr algn="ctr" eaLnBrk="1" hangingPunct="1">
              <a:buFontTx/>
              <a:buNone/>
            </a:pPr>
            <a:r>
              <a:rPr lang="en-US" altLang="ko-KR" sz="3600" dirty="0">
                <a:ea typeface="굴림" panose="020B0600000101010101" pitchFamily="50" charset="-127"/>
              </a:rPr>
              <a:t>Details of the K&amp;R Heap Manager</a:t>
            </a:r>
          </a:p>
          <a:p>
            <a:pPr lvl="2" eaLnBrk="1" hangingPunct="1"/>
            <a:endParaRPr lang="en-US" altLang="ko-KR" sz="3600" dirty="0">
              <a:ea typeface="굴림" panose="020B0600000101010101" pitchFamily="50" charset="-127"/>
            </a:endParaRPr>
          </a:p>
        </p:txBody>
      </p:sp>
      <p:sp>
        <p:nvSpPr>
          <p:cNvPr id="8196" name="슬라이드 번호 개체 틀 3">
            <a:extLst>
              <a:ext uri="{FF2B5EF4-FFF2-40B4-BE49-F238E27FC236}">
                <a16:creationId xmlns:a16="http://schemas.microsoft.com/office/drawing/2014/main" id="{CAD44A63-1E21-421C-A4CE-721B22B08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FontTx/>
              <a:buChar char="•"/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latinLnBrk="0">
              <a:spcBef>
                <a:spcPct val="0"/>
              </a:spcBef>
              <a:buFontTx/>
              <a:buChar char="•"/>
            </a:pPr>
            <a:fld id="{ABD4E66F-52AA-445C-A178-343F7D534F4E}" type="slidenum">
              <a:rPr lang="en-US" altLang="ko-KR" smtClean="0"/>
              <a:pPr/>
              <a:t>3</a:t>
            </a:fld>
            <a:endParaRPr lang="en-US" altLang="ko-KR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0FAEB7D2-2E49-414A-860A-8CC91096F670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panose="020B0600000101010101" pitchFamily="50" charset="-127"/>
              </a:rPr>
              <a:t>Binning Strategies: Range</a:t>
            </a:r>
          </a:p>
        </p:txBody>
      </p:sp>
      <p:sp>
        <p:nvSpPr>
          <p:cNvPr id="2345987" name="Rectangle 3">
            <a:extLst>
              <a:ext uri="{FF2B5EF4-FFF2-40B4-BE49-F238E27FC236}">
                <a16:creationId xmlns:a16="http://schemas.microsoft.com/office/drawing/2014/main" id="{6F327294-C7A6-4C0B-BB7B-201B94ACF508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219200"/>
            <a:ext cx="8458200" cy="31242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>
                <a:ea typeface="굴림" charset="-127"/>
              </a:rPr>
              <a:t>Have a bin cover a range of sizes, up to a limit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Advantages: fewer bins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Disadvantages: need to search for a big enough block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>
                <a:ea typeface="굴림" charset="-127"/>
              </a:rPr>
              <a:t>Except for a final bin for all larger free chunks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For allocating larger amounts of memory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For splitting to create smaller blocks, when needed</a:t>
            </a:r>
          </a:p>
        </p:txBody>
      </p:sp>
      <p:sp>
        <p:nvSpPr>
          <p:cNvPr id="59396" name="슬라이드 번호 개체 틀 3">
            <a:extLst>
              <a:ext uri="{FF2B5EF4-FFF2-40B4-BE49-F238E27FC236}">
                <a16:creationId xmlns:a16="http://schemas.microsoft.com/office/drawing/2014/main" id="{CADECECF-B61C-4BB6-8E2E-460D5BB8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FontTx/>
              <a:buChar char="•"/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latinLnBrk="0">
              <a:spcBef>
                <a:spcPct val="0"/>
              </a:spcBef>
              <a:buFontTx/>
              <a:buChar char="•"/>
            </a:pPr>
            <a:fld id="{ABD4E66F-52AA-445C-A178-343F7D534F4E}" type="slidenum">
              <a:rPr lang="en-US" altLang="ko-KR" smtClean="0"/>
              <a:pPr latinLnBrk="0">
                <a:spcBef>
                  <a:spcPct val="0"/>
                </a:spcBef>
                <a:buFontTx/>
                <a:buChar char="•"/>
              </a:pPr>
              <a:t>30</a:t>
            </a:fld>
            <a:endParaRPr lang="en-US" altLang="ko-KR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397" name="Rectangle 4">
            <a:extLst>
              <a:ext uri="{FF2B5EF4-FFF2-40B4-BE49-F238E27FC236}">
                <a16:creationId xmlns:a16="http://schemas.microsoft.com/office/drawing/2014/main" id="{41B36E59-F6F9-47CD-A0A0-9483BD2725D4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485900" y="4128154"/>
            <a:ext cx="5334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59398" name="Rectangle 5">
            <a:extLst>
              <a:ext uri="{FF2B5EF4-FFF2-40B4-BE49-F238E27FC236}">
                <a16:creationId xmlns:a16="http://schemas.microsoft.com/office/drawing/2014/main" id="{9B4E5C40-3205-4860-A2F4-249F985E5D70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85900" y="4509154"/>
            <a:ext cx="5334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59399" name="Rectangle 6">
            <a:extLst>
              <a:ext uri="{FF2B5EF4-FFF2-40B4-BE49-F238E27FC236}">
                <a16:creationId xmlns:a16="http://schemas.microsoft.com/office/drawing/2014/main" id="{534AB148-3715-4C1C-A2E0-77E8AB02F40B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485900" y="4890154"/>
            <a:ext cx="5334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59400" name="Rectangle 7">
            <a:extLst>
              <a:ext uri="{FF2B5EF4-FFF2-40B4-BE49-F238E27FC236}">
                <a16:creationId xmlns:a16="http://schemas.microsoft.com/office/drawing/2014/main" id="{81508696-07A4-4DD3-8C28-5F93C5DE9FBA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485900" y="5271154"/>
            <a:ext cx="5334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59401" name="Rectangle 8">
            <a:extLst>
              <a:ext uri="{FF2B5EF4-FFF2-40B4-BE49-F238E27FC236}">
                <a16:creationId xmlns:a16="http://schemas.microsoft.com/office/drawing/2014/main" id="{94AC2CA6-2B5D-44A0-9E4A-CB9A87003A52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485900" y="5652154"/>
            <a:ext cx="5334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59402" name="Rectangle 9">
            <a:extLst>
              <a:ext uri="{FF2B5EF4-FFF2-40B4-BE49-F238E27FC236}">
                <a16:creationId xmlns:a16="http://schemas.microsoft.com/office/drawing/2014/main" id="{FFC8E1E9-EC80-4AF6-9918-3D0845D0C05D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476500" y="4128154"/>
            <a:ext cx="5334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59403" name="Rectangle 10">
            <a:extLst>
              <a:ext uri="{FF2B5EF4-FFF2-40B4-BE49-F238E27FC236}">
                <a16:creationId xmlns:a16="http://schemas.microsoft.com/office/drawing/2014/main" id="{A4823C46-D813-4F81-97F1-E205855EE8FC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467100" y="4128154"/>
            <a:ext cx="10668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59404" name="Rectangle 11">
            <a:extLst>
              <a:ext uri="{FF2B5EF4-FFF2-40B4-BE49-F238E27FC236}">
                <a16:creationId xmlns:a16="http://schemas.microsoft.com/office/drawing/2014/main" id="{ED2FE3BB-F48C-4234-88BC-38D3496070B0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991100" y="4128154"/>
            <a:ext cx="5334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59405" name="Line 12">
            <a:extLst>
              <a:ext uri="{FF2B5EF4-FFF2-40B4-BE49-F238E27FC236}">
                <a16:creationId xmlns:a16="http://schemas.microsoft.com/office/drawing/2014/main" id="{510A9702-C853-4C19-A697-3B78CD0627FD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V="1">
            <a:off x="2019300" y="4204354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406" name="Line 13">
            <a:extLst>
              <a:ext uri="{FF2B5EF4-FFF2-40B4-BE49-F238E27FC236}">
                <a16:creationId xmlns:a16="http://schemas.microsoft.com/office/drawing/2014/main" id="{942A739D-D0A1-45F5-AA6D-159A5D9998E2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 flipV="1">
            <a:off x="3009900" y="4204354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407" name="Line 14">
            <a:extLst>
              <a:ext uri="{FF2B5EF4-FFF2-40B4-BE49-F238E27FC236}">
                <a16:creationId xmlns:a16="http://schemas.microsoft.com/office/drawing/2014/main" id="{A68E0883-F2FF-47EF-A09E-8E628041A5A8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 flipV="1">
            <a:off x="4533900" y="4204354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408" name="Rectangle 15">
            <a:extLst>
              <a:ext uri="{FF2B5EF4-FFF2-40B4-BE49-F238E27FC236}">
                <a16:creationId xmlns:a16="http://schemas.microsoft.com/office/drawing/2014/main" id="{A5118AC4-83A9-4649-A344-FCDCD472F6F1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476500" y="4966354"/>
            <a:ext cx="11430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59409" name="Line 16">
            <a:extLst>
              <a:ext uri="{FF2B5EF4-FFF2-40B4-BE49-F238E27FC236}">
                <a16:creationId xmlns:a16="http://schemas.microsoft.com/office/drawing/2014/main" id="{7CE23B86-385B-409E-874C-E3EFB32E080B}"/>
              </a:ext>
            </a:extLst>
          </p:cNvPr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 flipV="1">
            <a:off x="2019300" y="5042554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410" name="Line 17">
            <a:extLst>
              <a:ext uri="{FF2B5EF4-FFF2-40B4-BE49-F238E27FC236}">
                <a16:creationId xmlns:a16="http://schemas.microsoft.com/office/drawing/2014/main" id="{D033B611-0E5F-4F0B-A870-5F5C56AAA12F}"/>
              </a:ext>
            </a:extLst>
          </p:cNvPr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 flipV="1">
            <a:off x="2019300" y="5804554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411" name="Line 18">
            <a:extLst>
              <a:ext uri="{FF2B5EF4-FFF2-40B4-BE49-F238E27FC236}">
                <a16:creationId xmlns:a16="http://schemas.microsoft.com/office/drawing/2014/main" id="{98CD2731-CEE8-4593-A78D-8B616D111ED3}"/>
              </a:ext>
            </a:extLst>
          </p:cNvPr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 flipV="1">
            <a:off x="3619500" y="5042554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412" name="Rectangle 19">
            <a:extLst>
              <a:ext uri="{FF2B5EF4-FFF2-40B4-BE49-F238E27FC236}">
                <a16:creationId xmlns:a16="http://schemas.microsoft.com/office/drawing/2014/main" id="{95BE82F9-8D4C-4EC3-A8CD-13DDBE86DC04}"/>
              </a:ext>
            </a:extLst>
          </p:cNvPr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4076700" y="4966354"/>
            <a:ext cx="14478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59413" name="Rectangle 20">
            <a:extLst>
              <a:ext uri="{FF2B5EF4-FFF2-40B4-BE49-F238E27FC236}">
                <a16:creationId xmlns:a16="http://schemas.microsoft.com/office/drawing/2014/main" id="{0E2DD06D-C5DD-4608-B8DD-7F5C6D0D68C3}"/>
              </a:ext>
            </a:extLst>
          </p:cNvPr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476500" y="5728354"/>
            <a:ext cx="19812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59414" name="Rectangle 21">
            <a:extLst>
              <a:ext uri="{FF2B5EF4-FFF2-40B4-BE49-F238E27FC236}">
                <a16:creationId xmlns:a16="http://schemas.microsoft.com/office/drawing/2014/main" id="{AA6EDE96-3F41-4620-8230-73A23125DE14}"/>
              </a:ext>
            </a:extLst>
          </p:cNvPr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4914900" y="5728354"/>
            <a:ext cx="32766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59415" name="Line 22">
            <a:extLst>
              <a:ext uri="{FF2B5EF4-FFF2-40B4-BE49-F238E27FC236}">
                <a16:creationId xmlns:a16="http://schemas.microsoft.com/office/drawing/2014/main" id="{FF236002-E02B-446F-B853-57F0F5174F3E}"/>
              </a:ext>
            </a:extLst>
          </p:cNvPr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 flipV="1">
            <a:off x="4457700" y="5804554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416" name="Line 23">
            <a:extLst>
              <a:ext uri="{FF2B5EF4-FFF2-40B4-BE49-F238E27FC236}">
                <a16:creationId xmlns:a16="http://schemas.microsoft.com/office/drawing/2014/main" id="{4AAB0693-50B9-4494-9669-95790978F8D7}"/>
              </a:ext>
            </a:extLst>
          </p:cNvPr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 flipH="1" flipV="1">
            <a:off x="4457700" y="5956954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417" name="Line 24">
            <a:extLst>
              <a:ext uri="{FF2B5EF4-FFF2-40B4-BE49-F238E27FC236}">
                <a16:creationId xmlns:a16="http://schemas.microsoft.com/office/drawing/2014/main" id="{1CFBFFAE-1485-4E5D-9A26-69D73E8EAE68}"/>
              </a:ext>
            </a:extLst>
          </p:cNvPr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 flipH="1" flipV="1">
            <a:off x="3619500" y="5194954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418" name="Line 25">
            <a:extLst>
              <a:ext uri="{FF2B5EF4-FFF2-40B4-BE49-F238E27FC236}">
                <a16:creationId xmlns:a16="http://schemas.microsoft.com/office/drawing/2014/main" id="{6D0A9E33-809A-4D06-8320-0DB852A94A1A}"/>
              </a:ext>
            </a:extLst>
          </p:cNvPr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 flipH="1" flipV="1">
            <a:off x="3009900" y="4356754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419" name="Line 26">
            <a:extLst>
              <a:ext uri="{FF2B5EF4-FFF2-40B4-BE49-F238E27FC236}">
                <a16:creationId xmlns:a16="http://schemas.microsoft.com/office/drawing/2014/main" id="{26584D17-D493-43A2-9032-448664136A9D}"/>
              </a:ext>
            </a:extLst>
          </p:cNvPr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 flipH="1" flipV="1">
            <a:off x="4533900" y="4356754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9420" name="Text Box 27">
            <a:extLst>
              <a:ext uri="{FF2B5EF4-FFF2-40B4-BE49-F238E27FC236}">
                <a16:creationId xmlns:a16="http://schemas.microsoft.com/office/drawing/2014/main" id="{A21EEDBC-A306-4AB5-A3E5-3D91850D51B5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876300" y="4051954"/>
            <a:ext cx="59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1-2</a:t>
            </a:r>
          </a:p>
        </p:txBody>
      </p:sp>
      <p:sp>
        <p:nvSpPr>
          <p:cNvPr id="59421" name="Text Box 28">
            <a:extLst>
              <a:ext uri="{FF2B5EF4-FFF2-40B4-BE49-F238E27FC236}">
                <a16:creationId xmlns:a16="http://schemas.microsoft.com/office/drawing/2014/main" id="{B983741B-5F1F-4E33-856A-9DDAF5F394CF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876300" y="4432954"/>
            <a:ext cx="59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3-4</a:t>
            </a:r>
          </a:p>
        </p:txBody>
      </p:sp>
      <p:sp>
        <p:nvSpPr>
          <p:cNvPr id="59422" name="Text Box 29">
            <a:extLst>
              <a:ext uri="{FF2B5EF4-FFF2-40B4-BE49-F238E27FC236}">
                <a16:creationId xmlns:a16="http://schemas.microsoft.com/office/drawing/2014/main" id="{6F13B78C-D0D4-421D-9707-77D78FE0D5E0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76300" y="4813954"/>
            <a:ext cx="59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5-6</a:t>
            </a:r>
          </a:p>
        </p:txBody>
      </p:sp>
      <p:sp>
        <p:nvSpPr>
          <p:cNvPr id="59423" name="Text Box 30">
            <a:extLst>
              <a:ext uri="{FF2B5EF4-FFF2-40B4-BE49-F238E27FC236}">
                <a16:creationId xmlns:a16="http://schemas.microsoft.com/office/drawing/2014/main" id="{1B1FC795-E390-4773-8A56-30B605663DE3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876300" y="5194954"/>
            <a:ext cx="59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7-8</a:t>
            </a:r>
          </a:p>
        </p:txBody>
      </p:sp>
      <p:sp>
        <p:nvSpPr>
          <p:cNvPr id="59424" name="Text Box 31">
            <a:extLst>
              <a:ext uri="{FF2B5EF4-FFF2-40B4-BE49-F238E27FC236}">
                <a16:creationId xmlns:a16="http://schemas.microsoft.com/office/drawing/2014/main" id="{6F4167E6-2C99-47E4-9646-D3FA41E94786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876300" y="5652154"/>
            <a:ext cx="58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&gt; 8</a:t>
            </a:r>
          </a:p>
        </p:txBody>
      </p:sp>
      <p:sp>
        <p:nvSpPr>
          <p:cNvPr id="59425" name="Text Box 32">
            <a:extLst>
              <a:ext uri="{FF2B5EF4-FFF2-40B4-BE49-F238E27FC236}">
                <a16:creationId xmlns:a16="http://schemas.microsoft.com/office/drawing/2014/main" id="{1CC62813-2893-4738-9458-AE26BE1A25F5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2552700" y="4051954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59426" name="Text Box 33">
            <a:extLst>
              <a:ext uri="{FF2B5EF4-FFF2-40B4-BE49-F238E27FC236}">
                <a16:creationId xmlns:a16="http://schemas.microsoft.com/office/drawing/2014/main" id="{3FFA41D8-F446-49A7-B46F-221202EE265D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3848100" y="4051954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2</a:t>
            </a:r>
          </a:p>
        </p:txBody>
      </p:sp>
      <p:sp>
        <p:nvSpPr>
          <p:cNvPr id="59427" name="Text Box 34">
            <a:extLst>
              <a:ext uri="{FF2B5EF4-FFF2-40B4-BE49-F238E27FC236}">
                <a16:creationId xmlns:a16="http://schemas.microsoft.com/office/drawing/2014/main" id="{19E9E3EE-264A-4808-A36C-261A3540A291}"/>
              </a:ext>
            </a:extLst>
          </p:cNvPr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5111750" y="4051954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1</a:t>
            </a:r>
          </a:p>
        </p:txBody>
      </p:sp>
      <p:sp>
        <p:nvSpPr>
          <p:cNvPr id="59428" name="Text Box 35">
            <a:extLst>
              <a:ext uri="{FF2B5EF4-FFF2-40B4-BE49-F238E27FC236}">
                <a16:creationId xmlns:a16="http://schemas.microsoft.com/office/drawing/2014/main" id="{4AFA1EFA-DBF2-4DC5-9371-2EC73727EA14}"/>
              </a:ext>
            </a:extLst>
          </p:cNvPr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2857500" y="4890154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6</a:t>
            </a:r>
          </a:p>
        </p:txBody>
      </p:sp>
      <p:sp>
        <p:nvSpPr>
          <p:cNvPr id="59429" name="Text Box 36">
            <a:extLst>
              <a:ext uri="{FF2B5EF4-FFF2-40B4-BE49-F238E27FC236}">
                <a16:creationId xmlns:a16="http://schemas.microsoft.com/office/drawing/2014/main" id="{55ABB27F-A0F8-4367-9652-2CECB26C036D}"/>
              </a:ext>
            </a:extLst>
          </p:cNvPr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4610100" y="4890154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5</a:t>
            </a:r>
          </a:p>
        </p:txBody>
      </p:sp>
      <p:sp>
        <p:nvSpPr>
          <p:cNvPr id="59430" name="Text Box 37">
            <a:extLst>
              <a:ext uri="{FF2B5EF4-FFF2-40B4-BE49-F238E27FC236}">
                <a16:creationId xmlns:a16="http://schemas.microsoft.com/office/drawing/2014/main" id="{4920FBDE-6ABB-458A-9A97-0CA5C4F8C63A}"/>
              </a:ext>
            </a:extLst>
          </p:cNvPr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3238500" y="5652154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10</a:t>
            </a:r>
          </a:p>
        </p:txBody>
      </p:sp>
      <p:sp>
        <p:nvSpPr>
          <p:cNvPr id="59431" name="Text Box 38">
            <a:extLst>
              <a:ext uri="{FF2B5EF4-FFF2-40B4-BE49-F238E27FC236}">
                <a16:creationId xmlns:a16="http://schemas.microsoft.com/office/drawing/2014/main" id="{A8186466-22BB-4BEE-81AF-63771597EFC7}"/>
              </a:ext>
            </a:extLst>
          </p:cNvPr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6286500" y="5652154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14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2E34FD05-02A2-4E74-9A7C-857F10571644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panose="020B0600000101010101" pitchFamily="50" charset="-127"/>
              </a:rPr>
              <a:t>Suggestions for </a:t>
            </a:r>
            <a:r>
              <a:rPr lang="en-US" altLang="ko-KR">
                <a:ea typeface="굴림" panose="020B0600000101010101" pitchFamily="50" charset="-127"/>
              </a:rPr>
              <a:t>Assignment #3</a:t>
            </a:r>
            <a:endParaRPr lang="en-US" altLang="ko-KR" dirty="0">
              <a:ea typeface="굴림" panose="020B0600000101010101" pitchFamily="50" charset="-127"/>
            </a:endParaRPr>
          </a:p>
        </p:txBody>
      </p:sp>
      <p:sp>
        <p:nvSpPr>
          <p:cNvPr id="2347011" name="Rectangle 3">
            <a:extLst>
              <a:ext uri="{FF2B5EF4-FFF2-40B4-BE49-F238E27FC236}">
                <a16:creationId xmlns:a16="http://schemas.microsoft.com/office/drawing/2014/main" id="{57F06E1F-75B7-4D23-92DF-CC0158E0E91B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Debugging memory management code is hard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A bug in your code might stomp on the headers or footers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… making it very hard to understand where you are in memory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Suggestion: debug carefully as you go along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Write a</a:t>
            </a:r>
            <a:r>
              <a:rPr lang="ko-KR" altLang="en-US" dirty="0">
                <a:ea typeface="굴림" charset="-127"/>
              </a:rPr>
              <a:t> </a:t>
            </a:r>
            <a:r>
              <a:rPr lang="en-US" altLang="ko-KR" dirty="0">
                <a:ea typeface="굴림" charset="-127"/>
              </a:rPr>
              <a:t>little bit of code at a time, and test as you go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Use assertion checks </a:t>
            </a:r>
            <a:r>
              <a:rPr lang="en-US" altLang="ko-KR">
                <a:ea typeface="굴림" charset="-127"/>
              </a:rPr>
              <a:t>(assert()) </a:t>
            </a:r>
            <a:r>
              <a:rPr lang="en-US" altLang="ko-KR" dirty="0">
                <a:ea typeface="굴림" charset="-127"/>
              </a:rPr>
              <a:t>very liberally to catch mistakes early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Use functions to apply higher-level checks on your list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ko-KR" dirty="0" err="1">
                <a:ea typeface="굴림" charset="-127"/>
              </a:rPr>
              <a:t>e.g</a:t>
            </a:r>
            <a:r>
              <a:rPr lang="en-US" altLang="ko-KR" dirty="0">
                <a:ea typeface="굴림" charset="-127"/>
              </a:rPr>
              <a:t>,. all free-list blocks are marked as free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e.g., each block pointer is within the heap range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e.g., the block size in header and footer are the same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Suggestion: draw lots and lots of pictures</a:t>
            </a:r>
          </a:p>
        </p:txBody>
      </p:sp>
      <p:sp>
        <p:nvSpPr>
          <p:cNvPr id="61444" name="슬라이드 번호 개체 틀 3">
            <a:extLst>
              <a:ext uri="{FF2B5EF4-FFF2-40B4-BE49-F238E27FC236}">
                <a16:creationId xmlns:a16="http://schemas.microsoft.com/office/drawing/2014/main" id="{710DA576-91B9-4656-915C-D294F77EC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FontTx/>
              <a:buChar char="•"/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latinLnBrk="0">
              <a:spcBef>
                <a:spcPct val="0"/>
              </a:spcBef>
              <a:buFontTx/>
              <a:buChar char="•"/>
            </a:pPr>
            <a:fld id="{ABD4E66F-52AA-445C-A178-343F7D534F4E}" type="slidenum">
              <a:rPr lang="en-US" altLang="ko-KR" smtClean="0"/>
              <a:pPr latinLnBrk="0">
                <a:spcBef>
                  <a:spcPct val="0"/>
                </a:spcBef>
                <a:buFontTx/>
                <a:buChar char="•"/>
              </a:pPr>
              <a:t>31</a:t>
            </a:fld>
            <a:endParaRPr lang="en-US" altLang="ko-KR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Perils and Pitfalls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348" y="327799"/>
            <a:ext cx="2370446" cy="210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269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Memory-Related Perils and Pitfalls in C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Dereferencing bad pointers</a:t>
            </a:r>
          </a:p>
          <a:p>
            <a:r>
              <a:rPr lang="en-GB" dirty="0"/>
              <a:t>Reading uninitialized memory</a:t>
            </a:r>
          </a:p>
          <a:p>
            <a:r>
              <a:rPr lang="en-GB" dirty="0"/>
              <a:t>Overwriting memory</a:t>
            </a:r>
          </a:p>
          <a:p>
            <a:r>
              <a:rPr lang="en-GB" dirty="0"/>
              <a:t>Referencing </a:t>
            </a:r>
            <a:r>
              <a:rPr lang="en-GB" dirty="0" err="1"/>
              <a:t>nonexistent</a:t>
            </a:r>
            <a:r>
              <a:rPr lang="en-GB" dirty="0"/>
              <a:t> variables</a:t>
            </a:r>
          </a:p>
          <a:p>
            <a:r>
              <a:rPr lang="en-GB" dirty="0"/>
              <a:t>Freeing blocks multiple times</a:t>
            </a:r>
          </a:p>
          <a:p>
            <a:r>
              <a:rPr lang="en-GB" dirty="0"/>
              <a:t>Referencing freed blocks</a:t>
            </a:r>
          </a:p>
          <a:p>
            <a:r>
              <a:rPr lang="en-GB" dirty="0"/>
              <a:t>Failing to free blocks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2000" dirty="0"/>
              <a:t>All of these bugs are caused by a combination of not properly understanding the memory system (heap and stack, dynamic memory allocation) and/or not correctly mastering the C language.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11712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Dereferencing Bad Pointers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The classic scanf bug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762000" y="1948003"/>
            <a:ext cx="2334591" cy="1479509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val</a:t>
            </a: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…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scanf</a:t>
            </a: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(“%d”, </a:t>
            </a:r>
            <a:r>
              <a:rPr lang="en-GB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val</a:t>
            </a: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10437411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Reading Uninitialized Memory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Assuming that heap data is initialized to zero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762000" y="1948003"/>
            <a:ext cx="4487424" cy="3141502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99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// return y = </a:t>
            </a:r>
            <a:r>
              <a:rPr lang="en-GB" dirty="0" err="1">
                <a:solidFill>
                  <a:srgbClr val="99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Ax</a:t>
            </a:r>
            <a:endParaRPr lang="en-GB" dirty="0">
              <a:solidFill>
                <a:srgbClr val="990000"/>
              </a:solidFill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*</a:t>
            </a:r>
            <a:r>
              <a:rPr lang="en-GB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matvec</a:t>
            </a: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**A, </a:t>
            </a:r>
            <a:r>
              <a:rPr lang="en-GB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*x)</a:t>
            </a:r>
            <a:b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{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</a:t>
            </a:r>
            <a:r>
              <a:rPr lang="en-GB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*y = </a:t>
            </a:r>
            <a:r>
              <a:rPr lang="en-GB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malloc</a:t>
            </a: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(N*</a:t>
            </a:r>
            <a:r>
              <a:rPr lang="en-GB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sizeof</a:t>
            </a: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for (</a:t>
            </a:r>
            <a:r>
              <a:rPr lang="en-GB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</a:t>
            </a: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=0; </a:t>
            </a:r>
            <a:r>
              <a:rPr lang="en-GB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</a:t>
            </a: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&lt;N; </a:t>
            </a:r>
            <a:r>
              <a:rPr lang="en-GB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</a:t>
            </a: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++)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 for (</a:t>
            </a:r>
            <a:r>
              <a:rPr lang="en-GB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j=0; j&lt;N; j++)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    y[</a:t>
            </a:r>
            <a:r>
              <a:rPr lang="en-GB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</a:t>
            </a: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] += A[</a:t>
            </a:r>
            <a:r>
              <a:rPr lang="en-GB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</a:t>
            </a: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][j]*x[j];</a:t>
            </a:r>
            <a:b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endParaRPr lang="en-GB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return y;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262776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Overwriting Memory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(Potentially) allocating the wrong sized object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762000" y="1948003"/>
            <a:ext cx="4234149" cy="2033506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**p;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p = </a:t>
            </a:r>
            <a:r>
              <a:rPr lang="en-GB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malloc</a:t>
            </a: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(N*</a:t>
            </a:r>
            <a:r>
              <a:rPr lang="en-GB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sizeof</a:t>
            </a: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for (</a:t>
            </a:r>
            <a:r>
              <a:rPr lang="en-GB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</a:t>
            </a: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=0; </a:t>
            </a:r>
            <a:r>
              <a:rPr lang="en-GB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</a:t>
            </a: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&lt;N; </a:t>
            </a:r>
            <a:r>
              <a:rPr lang="en-GB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</a:t>
            </a: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++)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p[</a:t>
            </a:r>
            <a:r>
              <a:rPr lang="en-GB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</a:t>
            </a: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] = </a:t>
            </a:r>
            <a:r>
              <a:rPr lang="en-GB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malloc</a:t>
            </a: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(M*</a:t>
            </a:r>
            <a:r>
              <a:rPr lang="en-GB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sizeof</a:t>
            </a: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5489918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Overwriting Memory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checking the maximum size of the allocated buffer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Basis for classic buffer overflow attacks</a:t>
            </a:r>
          </a:p>
          <a:p>
            <a:pPr lvl="1"/>
            <a:r>
              <a:rPr lang="en-GB" dirty="0"/>
              <a:t>1988 Internet worm</a:t>
            </a:r>
          </a:p>
          <a:p>
            <a:pPr lvl="1"/>
            <a:r>
              <a:rPr lang="en-GB" dirty="0"/>
              <a:t>modern attacks on Web servers</a:t>
            </a:r>
          </a:p>
          <a:p>
            <a:pPr lvl="1"/>
            <a:r>
              <a:rPr lang="en-GB" dirty="0"/>
              <a:t>AOL/Microsoft IM war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762000" y="1948002"/>
            <a:ext cx="5880434" cy="1479509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char s[8];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</a:t>
            </a: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gets(s);  </a:t>
            </a:r>
            <a:r>
              <a:rPr lang="en-GB" dirty="0">
                <a:solidFill>
                  <a:srgbClr val="99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/* reads “123456789” from </a:t>
            </a:r>
            <a:r>
              <a:rPr lang="en-GB" dirty="0" err="1">
                <a:solidFill>
                  <a:srgbClr val="99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stdin</a:t>
            </a:r>
            <a:r>
              <a:rPr lang="en-GB" dirty="0">
                <a:solidFill>
                  <a:srgbClr val="99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*/ 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295827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Overwriting Memory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Misunderstanding pointer arithmetic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762000" y="1948003"/>
            <a:ext cx="3727600" cy="2033506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*search(</a:t>
            </a:r>
            <a:r>
              <a:rPr lang="en-GB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*p, </a:t>
            </a:r>
            <a:r>
              <a:rPr lang="en-GB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val</a:t>
            </a: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)</a:t>
            </a:r>
            <a:b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{   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while (*p &amp;&amp; *p != </a:t>
            </a:r>
            <a:r>
              <a:rPr lang="en-GB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val</a:t>
            </a: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   p += </a:t>
            </a:r>
            <a:r>
              <a:rPr lang="en-GB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sizeof</a:t>
            </a: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return p;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3706855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Overwriting Memory</a:t>
            </a:r>
            <a:endParaRPr lang="en-GB" dirty="0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Referencing a pointer instead of the object it points to</a:t>
            </a:r>
            <a:endParaRPr lang="en-GB" dirty="0"/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762000" y="1948003"/>
            <a:ext cx="5753796" cy="3418501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*</a:t>
            </a:r>
            <a:r>
              <a:rPr lang="en-GB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BinheapDelete</a:t>
            </a: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**</a:t>
            </a:r>
            <a:r>
              <a:rPr lang="en-GB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binheap</a:t>
            </a: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, </a:t>
            </a:r>
            <a:r>
              <a:rPr lang="en-GB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*size)</a:t>
            </a:r>
            <a:b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</a:t>
            </a:r>
            <a:r>
              <a:rPr lang="en-GB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*packet;</a:t>
            </a:r>
            <a:b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endParaRPr lang="en-GB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packet = binheap[0];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binheap[0] = </a:t>
            </a:r>
            <a:r>
              <a:rPr lang="en-GB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binheap</a:t>
            </a: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[*size - 1];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*size--;</a:t>
            </a:r>
            <a:b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endParaRPr lang="en-GB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</a:t>
            </a:r>
            <a:r>
              <a:rPr lang="en-GB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Heapify</a:t>
            </a: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binheap</a:t>
            </a: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, *size, 0);</a:t>
            </a:r>
            <a:b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endParaRPr lang="en-GB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</a:t>
            </a:r>
            <a:r>
              <a:rPr lang="en-GB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return(packet</a:t>
            </a: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08993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DD8224B-C867-4B9D-A3F1-0B39DFC82C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An Implementation Challenge</a:t>
            </a:r>
          </a:p>
        </p:txBody>
      </p:sp>
      <p:sp>
        <p:nvSpPr>
          <p:cNvPr id="2391043" name="Rectangle 3">
            <a:extLst>
              <a:ext uri="{FF2B5EF4-FFF2-40B4-BE49-F238E27FC236}">
                <a16:creationId xmlns:a16="http://schemas.microsoft.com/office/drawing/2014/main" id="{58E7651F-BB8D-43DB-BAFE-197FCF2D3C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9938" y="1260000"/>
            <a:ext cx="8670062" cy="5220000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ko-KR" sz="2400" dirty="0">
                <a:ea typeface="굴림" charset="-127"/>
              </a:rPr>
              <a:t>Problem: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 sz="2400" dirty="0">
                <a:ea typeface="굴림" charset="-127"/>
              </a:rPr>
              <a:t>Need information about each free block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Starting address of the block of memory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Length of the free block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Pointer to the next block in the free list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 sz="2400" dirty="0">
                <a:ea typeface="굴림" charset="-127"/>
              </a:rPr>
              <a:t>Where should this information be stored?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Number of free blocks is not known in advance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So, need to store the information on the </a:t>
            </a:r>
            <a:r>
              <a:rPr lang="en-US" altLang="ko-KR" i="1" dirty="0">
                <a:ea typeface="굴림" charset="-127"/>
              </a:rPr>
              <a:t>heap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 sz="2400" dirty="0">
                <a:ea typeface="굴림" charset="-127"/>
              </a:rPr>
              <a:t>But, wait, this code is what </a:t>
            </a:r>
            <a:r>
              <a:rPr lang="en-US" altLang="ko-KR" sz="2400" i="1" dirty="0">
                <a:ea typeface="굴림" charset="-127"/>
              </a:rPr>
              <a:t>manages</a:t>
            </a:r>
            <a:r>
              <a:rPr lang="en-US" altLang="ko-KR" sz="2400" dirty="0">
                <a:ea typeface="굴림" charset="-127"/>
              </a:rPr>
              <a:t> the heap!!!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Can’t call </a:t>
            </a: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malloc()</a:t>
            </a:r>
            <a:r>
              <a:rPr lang="en-US" altLang="ko-KR" dirty="0">
                <a:ea typeface="굴림" charset="-127"/>
              </a:rPr>
              <a:t> to allocate storage for this information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Can’t call </a:t>
            </a:r>
            <a:r>
              <a:rPr lang="en-US" altLang="ko-KR" b="1" dirty="0">
                <a:latin typeface="Courier New" pitchFamily="49" charset="0"/>
                <a:ea typeface="굴림" charset="-127"/>
                <a:cs typeface="Courier New" pitchFamily="49" charset="0"/>
              </a:rPr>
              <a:t>free()</a:t>
            </a:r>
            <a:r>
              <a:rPr lang="en-US" altLang="ko-KR" dirty="0">
                <a:ea typeface="굴림" charset="-127"/>
              </a:rPr>
              <a:t> to deallocate the storage, either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altLang="ko-KR" dirty="0">
              <a:ea typeface="굴림" charset="-127"/>
            </a:endParaRPr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7889FC15-C42B-495A-AC10-F501AB951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FontTx/>
              <a:buChar char="•"/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latinLnBrk="0">
              <a:spcBef>
                <a:spcPct val="0"/>
              </a:spcBef>
              <a:buFontTx/>
              <a:buChar char="•"/>
            </a:pPr>
            <a:fld id="{ABD4E66F-52AA-445C-A178-343F7D534F4E}" type="slidenum">
              <a:rPr lang="en-US" altLang="ko-KR" smtClean="0"/>
              <a:pPr/>
              <a:t>4</a:t>
            </a:fld>
            <a:endParaRPr lang="en-US" altLang="ko-KR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Referencing Nonexistent Variables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Forgetting that local variables disappear when a function returns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762000" y="1948003"/>
            <a:ext cx="2081317" cy="1756508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*foo (void)</a:t>
            </a:r>
            <a:b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</a:t>
            </a:r>
            <a:r>
              <a:rPr lang="en-GB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val</a:t>
            </a: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return &amp;</a:t>
            </a:r>
            <a:r>
              <a:rPr lang="en-GB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val</a:t>
            </a: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3303340481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Freeing Blocks Multiple Times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Modern versions of the </a:t>
            </a:r>
            <a:r>
              <a:rPr lang="en-GB" dirty="0" err="1"/>
              <a:t>glibc</a:t>
            </a:r>
            <a:r>
              <a:rPr lang="en-GB" dirty="0"/>
              <a:t> catch this error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762000" y="1948003"/>
            <a:ext cx="3474326" cy="2587504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x = </a:t>
            </a:r>
            <a:r>
              <a:rPr lang="en-GB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malloc</a:t>
            </a: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(N*</a:t>
            </a:r>
            <a:r>
              <a:rPr lang="en-GB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sizeof</a:t>
            </a: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));</a:t>
            </a:r>
            <a:b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99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// manipulate x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…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free(x);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y = </a:t>
            </a:r>
            <a:r>
              <a:rPr lang="en-GB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malloc</a:t>
            </a: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(M*</a:t>
            </a:r>
            <a:r>
              <a:rPr lang="en-GB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sizeof</a:t>
            </a: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99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// manipulate y</a:t>
            </a:r>
            <a:br>
              <a:rPr lang="en-GB" dirty="0">
                <a:solidFill>
                  <a:srgbClr val="99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99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…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free(x);</a:t>
            </a:r>
          </a:p>
        </p:txBody>
      </p:sp>
    </p:spTree>
    <p:extLst>
      <p:ext uri="{BB962C8B-B14F-4D97-AF65-F5344CB8AC3E}">
        <p14:creationId xmlns:p14="http://schemas.microsoft.com/office/powerpoint/2010/main" val="511746040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Referencing Freed Blocks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May or may not crash and lead to incorrect results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762000" y="1948003"/>
            <a:ext cx="3474326" cy="2310505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x = </a:t>
            </a:r>
            <a:r>
              <a:rPr lang="en-GB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malloc</a:t>
            </a: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(N*</a:t>
            </a:r>
            <a:r>
              <a:rPr lang="en-GB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sizeof</a:t>
            </a: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99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// manipulate x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…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free(x);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y = </a:t>
            </a:r>
            <a:r>
              <a:rPr lang="en-GB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malloc</a:t>
            </a: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(M*</a:t>
            </a:r>
            <a:r>
              <a:rPr lang="en-GB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sizeof</a:t>
            </a: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for (</a:t>
            </a:r>
            <a:r>
              <a:rPr lang="en-GB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</a:t>
            </a: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=0; </a:t>
            </a:r>
            <a:r>
              <a:rPr lang="en-GB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</a:t>
            </a: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&lt;M; </a:t>
            </a:r>
            <a:r>
              <a:rPr lang="en-GB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</a:t>
            </a: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++)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y[</a:t>
            </a:r>
            <a:r>
              <a:rPr lang="en-GB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</a:t>
            </a: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] = x[</a:t>
            </a:r>
            <a:r>
              <a:rPr lang="en-GB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</a:t>
            </a: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]++;</a:t>
            </a:r>
          </a:p>
        </p:txBody>
      </p:sp>
    </p:spTree>
    <p:extLst>
      <p:ext uri="{BB962C8B-B14F-4D97-AF65-F5344CB8AC3E}">
        <p14:creationId xmlns:p14="http://schemas.microsoft.com/office/powerpoint/2010/main" val="4046828420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Failing to Free Blocks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Memory leak: long running programs (webservers, …) will eventually run out of memory and crash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762000" y="1948003"/>
            <a:ext cx="4487424" cy="2310505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foo(void)</a:t>
            </a:r>
            <a:b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</a:t>
            </a:r>
            <a:r>
              <a:rPr lang="en-GB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*x = </a:t>
            </a:r>
            <a:r>
              <a:rPr lang="en-GB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malloc</a:t>
            </a: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(N*</a:t>
            </a:r>
            <a:r>
              <a:rPr lang="en-GB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sizeof</a:t>
            </a: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));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…</a:t>
            </a:r>
            <a:b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// never free x</a:t>
            </a:r>
            <a:br>
              <a:rPr lang="en-GB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C0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</a:t>
            </a:r>
            <a:r>
              <a:rPr lang="en-GB" altLang="ko-KR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…</a:t>
            </a:r>
            <a:endParaRPr lang="en-GB" dirty="0">
              <a:solidFill>
                <a:srgbClr val="C00000"/>
              </a:solidFill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return;</a:t>
            </a:r>
          </a:p>
          <a:p>
            <a:pPr>
              <a:lnSpc>
                <a:spcPct val="100000"/>
              </a:lnSpc>
              <a:buFont typeface="Courier New" pitchFamily="49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6076078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Failing to Free Blocks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Memory leak: freeing only part of a data structure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762000" y="1676505"/>
            <a:ext cx="6640257" cy="4803495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struct</a:t>
            </a: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list 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</a:t>
            </a:r>
            <a:r>
              <a:rPr lang="en-GB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int</a:t>
            </a: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val</a:t>
            </a: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</a:t>
            </a:r>
            <a:r>
              <a:rPr lang="en-GB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struct</a:t>
            </a: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list *next;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};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foo(void)</a:t>
            </a:r>
            <a:b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{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</a:t>
            </a:r>
            <a:r>
              <a:rPr lang="en-GB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struct</a:t>
            </a: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list *head = </a:t>
            </a:r>
            <a:r>
              <a:rPr lang="en-GB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malloc</a:t>
            </a: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sizeof</a:t>
            </a: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struct</a:t>
            </a: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list));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head-&gt;</a:t>
            </a:r>
            <a:r>
              <a:rPr lang="en-GB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val</a:t>
            </a: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= 0;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br>
              <a:rPr lang="en-GB" altLang="ko-KR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r>
              <a:rPr lang="en-GB" altLang="ko-KR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</a:t>
            </a:r>
            <a:r>
              <a:rPr lang="en-GB" altLang="ko-KR" dirty="0">
                <a:solidFill>
                  <a:srgbClr val="990000"/>
                </a:solidFill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// create and manipulate the rest of the list</a:t>
            </a:r>
            <a:endParaRPr lang="en-GB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head-&gt;next = </a:t>
            </a:r>
            <a:r>
              <a:rPr lang="en-GB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malloc</a:t>
            </a: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sizeof</a:t>
            </a: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struct</a:t>
            </a: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list));</a:t>
            </a:r>
            <a:b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…</a:t>
            </a:r>
            <a:b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</a:br>
            <a:endParaRPr lang="en-GB" dirty="0">
              <a:latin typeface="Consolas" panose="020B0609020204030204" pitchFamily="49" charset="0"/>
              <a:ea typeface="msgothic" charset="0"/>
              <a:cs typeface="Consolas" panose="020B0609020204030204" pitchFamily="49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free(head);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   return;</a:t>
            </a:r>
          </a:p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onsolas" panose="020B0609020204030204" pitchFamily="49" charset="0"/>
                <a:ea typeface="msgothic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42363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Dealing With Memory Bugs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Conventional debugger (</a:t>
            </a:r>
            <a:r>
              <a:rPr lang="en-GB" dirty="0" err="1"/>
              <a:t>gdb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Good for finding  bad pointer dereferences</a:t>
            </a:r>
          </a:p>
          <a:p>
            <a:pPr lvl="1"/>
            <a:r>
              <a:rPr lang="en-GB" dirty="0"/>
              <a:t>Hard to detect the other memory bugs</a:t>
            </a:r>
          </a:p>
          <a:p>
            <a:pPr lvl="1"/>
            <a:endParaRPr lang="en-GB" dirty="0"/>
          </a:p>
          <a:p>
            <a:r>
              <a:rPr lang="en-GB" dirty="0"/>
              <a:t>Internal </a:t>
            </a:r>
            <a:r>
              <a:rPr lang="en-GB" dirty="0" err="1"/>
              <a:t>malloc</a:t>
            </a:r>
            <a:r>
              <a:rPr lang="en-GB" dirty="0"/>
              <a:t> tracing</a:t>
            </a:r>
          </a:p>
          <a:p>
            <a:pPr lvl="1"/>
            <a:r>
              <a:rPr lang="en-GB" dirty="0" err="1"/>
              <a:t>mtrace</a:t>
            </a:r>
            <a:r>
              <a:rPr lang="en-GB" dirty="0"/>
              <a:t>(), </a:t>
            </a:r>
            <a:r>
              <a:rPr lang="en-GB" dirty="0" err="1"/>
              <a:t>muntrace</a:t>
            </a:r>
            <a:r>
              <a:rPr lang="en-GB" dirty="0"/>
              <a:t>()</a:t>
            </a:r>
          </a:p>
          <a:p>
            <a:endParaRPr lang="en-GB" dirty="0"/>
          </a:p>
          <a:p>
            <a:r>
              <a:rPr lang="en-GB" dirty="0"/>
              <a:t>Memory debugger (</a:t>
            </a:r>
            <a:r>
              <a:rPr lang="en-GB" dirty="0" err="1"/>
              <a:t>valgrind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get detailed information about memory allocations and leaks</a:t>
            </a:r>
          </a:p>
        </p:txBody>
      </p:sp>
    </p:spTree>
    <p:extLst>
      <p:ext uri="{BB962C8B-B14F-4D97-AF65-F5344CB8AC3E}">
        <p14:creationId xmlns:p14="http://schemas.microsoft.com/office/powerpoint/2010/main" val="31733220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Summary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6703031" y="332447"/>
            <a:ext cx="1952090" cy="2712378"/>
            <a:chOff x="6255356" y="595794"/>
            <a:chExt cx="1952090" cy="2712378"/>
          </a:xfrm>
        </p:grpSpPr>
        <p:sp>
          <p:nvSpPr>
            <p:cNvPr id="6" name="순서도: 문서 5"/>
            <p:cNvSpPr/>
            <p:nvPr/>
          </p:nvSpPr>
          <p:spPr bwMode="auto">
            <a:xfrm>
              <a:off x="6255356" y="595794"/>
              <a:ext cx="1952090" cy="2712378"/>
            </a:xfrm>
            <a:prstGeom prst="flowChartDocumen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7" name="순서도: 문서 6"/>
            <p:cNvSpPr/>
            <p:nvPr/>
          </p:nvSpPr>
          <p:spPr bwMode="auto">
            <a:xfrm>
              <a:off x="6288025" y="628846"/>
              <a:ext cx="1884425" cy="2633467"/>
            </a:xfrm>
            <a:prstGeom prst="flowChartDocumen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400" b="1" i="0" u="sng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Summary</a:t>
              </a:r>
            </a:p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altLang="ko-KR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-------------</a:t>
              </a:r>
            </a:p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lang="en-US" altLang="ko-KR" sz="2400" dirty="0">
                  <a:latin typeface="+mn-lt"/>
                </a:rPr>
                <a:t>-------------</a:t>
              </a:r>
            </a:p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altLang="ko-KR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-------------</a:t>
              </a:r>
            </a:p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lang="en-US" altLang="ko-KR" sz="2400" dirty="0">
                  <a:latin typeface="+mn-lt"/>
                </a:rPr>
                <a:t>-------------</a:t>
              </a:r>
            </a:p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altLang="ko-KR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-------------</a:t>
              </a:r>
            </a:p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lang="en-US" altLang="ko-KR" sz="2400" dirty="0">
                  <a:latin typeface="+mn-lt"/>
                </a:rPr>
                <a:t>-----</a:t>
              </a: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37206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Explicit Free Lists Summary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Comparison to implicit list:</a:t>
            </a:r>
          </a:p>
          <a:p>
            <a:pPr lvl="1"/>
            <a:r>
              <a:rPr lang="en-GB" dirty="0"/>
              <a:t>Allocate is linear time in number of </a:t>
            </a:r>
            <a:r>
              <a:rPr lang="en-GB" i="1" dirty="0"/>
              <a:t>free</a:t>
            </a:r>
            <a:r>
              <a:rPr lang="en-GB" dirty="0"/>
              <a:t> blocks instead of all blocks</a:t>
            </a:r>
          </a:p>
          <a:p>
            <a:pPr lvl="2"/>
            <a:r>
              <a:rPr lang="en-GB" dirty="0"/>
              <a:t>Much faster when most of the memory is full </a:t>
            </a:r>
          </a:p>
          <a:p>
            <a:pPr lvl="1"/>
            <a:r>
              <a:rPr lang="en-GB" dirty="0"/>
              <a:t>Slightly more complicated allocate and free since needs to splice </a:t>
            </a:r>
            <a:br>
              <a:rPr lang="en-GB" dirty="0"/>
            </a:br>
            <a:r>
              <a:rPr lang="en-GB" dirty="0"/>
              <a:t>blocks in and out of the list</a:t>
            </a:r>
          </a:p>
          <a:p>
            <a:pPr lvl="1"/>
            <a:r>
              <a:rPr lang="en-GB" dirty="0"/>
              <a:t>Some extra space for the links (next or </a:t>
            </a:r>
            <a:r>
              <a:rPr lang="en-GB" dirty="0" err="1"/>
              <a:t>prev</a:t>
            </a:r>
            <a:r>
              <a:rPr lang="en-GB"/>
              <a:t>/next)</a:t>
            </a:r>
            <a:endParaRPr lang="en-GB" dirty="0"/>
          </a:p>
          <a:p>
            <a:pPr lvl="2"/>
            <a:r>
              <a:rPr lang="en-GB" dirty="0"/>
              <a:t>Does not increase internal fragmentation: links only needed when block is free</a:t>
            </a:r>
          </a:p>
          <a:p>
            <a:pPr lvl="1"/>
            <a:r>
              <a:rPr lang="en-GB" dirty="0"/>
              <a:t>Header &amp; footer for efficient coalescing</a:t>
            </a:r>
          </a:p>
        </p:txBody>
      </p:sp>
    </p:spTree>
    <p:extLst>
      <p:ext uri="{BB962C8B-B14F-4D97-AF65-F5344CB8AC3E}">
        <p14:creationId xmlns:p14="http://schemas.microsoft.com/office/powerpoint/2010/main" val="2359728752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Binning Summary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Maintain separate explicit free lists for blocks of different size classes or objects</a:t>
            </a:r>
            <a:endParaRPr lang="en-GB" altLang="ko-KR" dirty="0"/>
          </a:p>
          <a:p>
            <a:pPr lvl="1"/>
            <a:r>
              <a:rPr lang="en-GB" altLang="ko-KR" dirty="0"/>
              <a:t>Blocks move between size classes when split/coalesced</a:t>
            </a:r>
          </a:p>
          <a:p>
            <a:endParaRPr lang="en-GB" altLang="ko-KR" dirty="0"/>
          </a:p>
          <a:p>
            <a:r>
              <a:rPr lang="en-GB" altLang="ko-KR" dirty="0"/>
              <a:t>Advantages</a:t>
            </a:r>
          </a:p>
          <a:p>
            <a:pPr lvl="1"/>
            <a:r>
              <a:rPr lang="en-GB" altLang="ko-KR" dirty="0"/>
              <a:t>Higher throughput than explicit free lists</a:t>
            </a:r>
          </a:p>
          <a:p>
            <a:pPr lvl="2"/>
            <a:r>
              <a:rPr lang="en-GB" altLang="ko-KR" dirty="0"/>
              <a:t> log time for power-of-two size classes</a:t>
            </a:r>
          </a:p>
          <a:p>
            <a:pPr lvl="1"/>
            <a:r>
              <a:rPr lang="en-GB" altLang="ko-KR" dirty="0"/>
              <a:t>Better memory utilization</a:t>
            </a:r>
          </a:p>
          <a:p>
            <a:pPr lvl="2"/>
            <a:r>
              <a:rPr lang="en-GB" altLang="ko-KR" dirty="0"/>
              <a:t>First-fit search of segregated free list approximates a best-fit search of</a:t>
            </a:r>
            <a:br>
              <a:rPr lang="en-GB" altLang="ko-KR" dirty="0"/>
            </a:br>
            <a:r>
              <a:rPr lang="en-GB" altLang="ko-KR" dirty="0"/>
              <a:t>entire heap.</a:t>
            </a:r>
            <a:br>
              <a:rPr lang="en-GB" altLang="ko-KR" dirty="0"/>
            </a:br>
            <a:endParaRPr lang="en-GB" altLang="ko-KR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4960353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More Info on Allocators</a:t>
            </a:r>
            <a:endParaRPr lang="en-GB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999" y="1260000"/>
            <a:ext cx="8857909" cy="5220000"/>
          </a:xfrm>
        </p:spPr>
        <p:txBody>
          <a:bodyPr/>
          <a:lstStyle/>
          <a:p>
            <a:r>
              <a:rPr lang="en-GB" dirty="0"/>
              <a:t>D. Knuth, “The Art of Computer Programming”, 2nd edition, Addison Wesley, </a:t>
            </a:r>
            <a:br>
              <a:rPr lang="en-GB" dirty="0"/>
            </a:br>
            <a:r>
              <a:rPr lang="en-GB" dirty="0"/>
              <a:t>1973</a:t>
            </a:r>
          </a:p>
          <a:p>
            <a:pPr lvl="1"/>
            <a:r>
              <a:rPr lang="en-GB" dirty="0"/>
              <a:t>The classic reference on dynamic storage allocation</a:t>
            </a:r>
          </a:p>
          <a:p>
            <a:pPr lvl="1"/>
            <a:endParaRPr lang="en-GB" dirty="0"/>
          </a:p>
          <a:p>
            <a:r>
              <a:rPr lang="en-GB" dirty="0"/>
              <a:t>Wilson et al, “Dynamic Storage Allocation: A Survey and Critical Review”, </a:t>
            </a:r>
            <a:br>
              <a:rPr lang="en-GB" dirty="0"/>
            </a:br>
            <a:r>
              <a:rPr lang="en-GB" dirty="0"/>
              <a:t>Proc. 1995 Int’l Workshop on Memory Management, Kinross, Scotland, Sept, </a:t>
            </a:r>
            <a:br>
              <a:rPr lang="en-GB" dirty="0"/>
            </a:br>
            <a:r>
              <a:rPr lang="en-GB" dirty="0"/>
              <a:t>1995.</a:t>
            </a:r>
          </a:p>
          <a:p>
            <a:pPr lvl="1"/>
            <a:r>
              <a:rPr lang="en-GB" dirty="0"/>
              <a:t>Comprehensive survey</a:t>
            </a:r>
          </a:p>
          <a:p>
            <a:pPr lvl="1"/>
            <a:r>
              <a:rPr lang="en-GB" altLang="ko-KR" dirty="0">
                <a:hlinkClick r:id="rId3"/>
              </a:rPr>
              <a:t>https://link.springer.com/chapter/10.1007/3-540-60368-9_19</a:t>
            </a:r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7170065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B6C68C9-66CC-4160-95E8-079CFF469E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Store Information in the Free Block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DDF320E8-F50B-40D5-A9D7-7A83C9BEA7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ko-KR" sz="2800" dirty="0">
              <a:ea typeface="굴림" panose="020B0600000101010101" pitchFamily="50" charset="-127"/>
            </a:endParaRPr>
          </a:p>
          <a:p>
            <a:pPr eaLnBrk="1" hangingPunct="1">
              <a:buFontTx/>
              <a:buNone/>
            </a:pPr>
            <a:r>
              <a:rPr lang="en-US" altLang="ko-KR" sz="2800" dirty="0">
                <a:ea typeface="굴림" panose="020B0600000101010101" pitchFamily="50" charset="-127"/>
              </a:rPr>
              <a:t>Solution:</a:t>
            </a:r>
          </a:p>
          <a:p>
            <a:pPr eaLnBrk="1" hangingPunct="1"/>
            <a:r>
              <a:rPr lang="en-US" altLang="ko-KR" sz="2800" dirty="0">
                <a:ea typeface="굴림" panose="020B0600000101010101" pitchFamily="50" charset="-127"/>
              </a:rPr>
              <a:t>Store the information directly in the block</a:t>
            </a:r>
          </a:p>
          <a:p>
            <a:pPr lvl="1" eaLnBrk="1" hangingPunct="1"/>
            <a:r>
              <a:rPr lang="en-US" altLang="ko-KR" sz="2400" dirty="0">
                <a:ea typeface="굴림" panose="020B0600000101010101" pitchFamily="50" charset="-127"/>
              </a:rPr>
              <a:t>Since the memory isn’t being used for anything anyway</a:t>
            </a:r>
          </a:p>
          <a:p>
            <a:pPr lvl="1" eaLnBrk="1" hangingPunct="1"/>
            <a:r>
              <a:rPr lang="en-US" altLang="ko-KR" sz="2400" dirty="0">
                <a:ea typeface="굴림" panose="020B0600000101010101" pitchFamily="50" charset="-127"/>
              </a:rPr>
              <a:t>And allows data structure to grow and shrink as needed</a:t>
            </a:r>
          </a:p>
        </p:txBody>
      </p:sp>
      <p:sp>
        <p:nvSpPr>
          <p:cNvPr id="11268" name="슬라이드 번호 개체 틀 3">
            <a:extLst>
              <a:ext uri="{FF2B5EF4-FFF2-40B4-BE49-F238E27FC236}">
                <a16:creationId xmlns:a16="http://schemas.microsoft.com/office/drawing/2014/main" id="{8A9ECCCB-AC93-4B63-8D29-3AE5FA593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FontTx/>
              <a:buChar char="•"/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latinLnBrk="0">
              <a:spcBef>
                <a:spcPct val="0"/>
              </a:spcBef>
              <a:buFontTx/>
              <a:buChar char="•"/>
            </a:pPr>
            <a:fld id="{ABD4E66F-52AA-445C-A178-343F7D534F4E}" type="slidenum">
              <a:rPr lang="en-US" altLang="ko-KR" smtClean="0"/>
              <a:pPr/>
              <a:t>5</a:t>
            </a:fld>
            <a:endParaRPr lang="en-US" altLang="ko-KR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103932-990F-462A-A2AB-21B66EB8A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Implicit Free List: Strawman’s Approach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70E0EC-D66C-47BF-9A18-7E11280BC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0" y="1103398"/>
            <a:ext cx="8820000" cy="5376602"/>
          </a:xfrm>
        </p:spPr>
        <p:txBody>
          <a:bodyPr/>
          <a:lstStyle/>
          <a:p>
            <a:r>
              <a:rPr lang="en-US" altLang="ko-KR" dirty="0"/>
              <a:t>Header: size + allocated/free bit, </a:t>
            </a:r>
            <a:r>
              <a:rPr lang="en-US" altLang="ko-KR" b="1" dirty="0"/>
              <a:t>no pointer</a:t>
            </a:r>
          </a:p>
          <a:p>
            <a:r>
              <a:rPr lang="en-US" altLang="ko-KR" dirty="0"/>
              <a:t>Simple to implement but very inefficient (esp. if almost fully allocated ) </a:t>
            </a:r>
          </a:p>
          <a:p>
            <a:r>
              <a:rPr lang="en-US" altLang="ko-KR" dirty="0"/>
              <a:t>Not K&amp;R approach, see chapter 9.9.6 for details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F3BED07-FA4B-40C3-9FE7-3620B34D675C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71783" y="3271800"/>
            <a:ext cx="6267450" cy="10668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13344E4-843C-4CCA-9084-02680A3B61AF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25644" y="3271800"/>
            <a:ext cx="931864" cy="10668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59DA77EB-FE48-4200-964D-6CA367A8AE87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40350" y="3500399"/>
            <a:ext cx="681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 b="1" dirty="0">
                <a:latin typeface="Times New Roman" panose="02020603050405020304" pitchFamily="18" charset="0"/>
                <a:ea typeface="굴림" panose="020B0600000101010101" pitchFamily="50" charset="-127"/>
              </a:rPr>
              <a:t>size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24554EE6-5978-4677-A89E-BE6BCF467ABA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914116" y="3500399"/>
            <a:ext cx="1395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 b="1" dirty="0">
                <a:latin typeface="Times New Roman" panose="02020603050405020304" pitchFamily="18" charset="0"/>
                <a:ea typeface="굴림" panose="020B0600000101010101" pitchFamily="50" charset="-127"/>
              </a:rPr>
              <a:t>user data</a:t>
            </a:r>
          </a:p>
        </p:txBody>
      </p:sp>
      <p:sp>
        <p:nvSpPr>
          <p:cNvPr id="10" name="Line 11">
            <a:extLst>
              <a:ext uri="{FF2B5EF4-FFF2-40B4-BE49-F238E27FC236}">
                <a16:creationId xmlns:a16="http://schemas.microsoft.com/office/drawing/2014/main" id="{C19102E6-058A-421F-96DA-D94D90ABC2E6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H="1">
            <a:off x="1839221" y="2828323"/>
            <a:ext cx="152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AutoShape 13">
            <a:extLst>
              <a:ext uri="{FF2B5EF4-FFF2-40B4-BE49-F238E27FC236}">
                <a16:creationId xmlns:a16="http://schemas.microsoft.com/office/drawing/2014/main" id="{594F10B9-C704-4563-8DAD-40D036B0A713}"/>
              </a:ext>
            </a:extLst>
          </p:cNvPr>
          <p:cNvSpPr>
            <a:spLocks/>
          </p:cNvSpPr>
          <p:nvPr/>
        </p:nvSpPr>
        <p:spPr bwMode="auto">
          <a:xfrm rot="5400000">
            <a:off x="1139603" y="2653895"/>
            <a:ext cx="303947" cy="931862"/>
          </a:xfrm>
          <a:prstGeom prst="leftBrace">
            <a:avLst>
              <a:gd name="adj1" fmla="val 1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Text Box 14">
            <a:extLst>
              <a:ext uri="{FF2B5EF4-FFF2-40B4-BE49-F238E27FC236}">
                <a16:creationId xmlns:a16="http://schemas.microsoft.com/office/drawing/2014/main" id="{8420C4BF-8868-40A9-A6FD-2602C9FED8CF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25646" y="2510653"/>
            <a:ext cx="13128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50" charset="-127"/>
              </a:rPr>
              <a:t>header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B4083266-2382-4ADD-BA70-5513120549B2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484441" y="3271800"/>
            <a:ext cx="296880" cy="10668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None/>
            </a:pPr>
            <a:endParaRPr lang="ko-KR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4" name="Text Box 8">
            <a:extLst>
              <a:ext uri="{FF2B5EF4-FFF2-40B4-BE49-F238E27FC236}">
                <a16:creationId xmlns:a16="http://schemas.microsoft.com/office/drawing/2014/main" id="{6847057D-8A8B-424B-872C-E32A854754E1}"/>
              </a:ext>
            </a:extLst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475794" y="3480368"/>
            <a:ext cx="681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 b="1" dirty="0">
                <a:latin typeface="Times New Roman" panose="02020603050405020304" pitchFamily="18" charset="0"/>
                <a:ea typeface="굴림" panose="020B0600000101010101" pitchFamily="50" charset="-127"/>
              </a:rPr>
              <a:t>a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0F2FC759-4609-4F16-8762-A535A125D4D5}"/>
              </a:ext>
            </a:extLst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865459" y="2282053"/>
            <a:ext cx="3984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 b="1" dirty="0">
                <a:latin typeface="Times New Roman" panose="02020603050405020304" pitchFamily="18" charset="0"/>
                <a:ea typeface="굴림" panose="020B0600000101010101" pitchFamily="50" charset="-127"/>
              </a:rPr>
              <a:t>p </a:t>
            </a: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50" charset="-127"/>
              </a:rPr>
              <a:t>(address returned to the user)</a:t>
            </a:r>
          </a:p>
        </p:txBody>
      </p:sp>
      <p:sp>
        <p:nvSpPr>
          <p:cNvPr id="17" name="Text Box 8">
            <a:extLst>
              <a:ext uri="{FF2B5EF4-FFF2-40B4-BE49-F238E27FC236}">
                <a16:creationId xmlns:a16="http://schemas.microsoft.com/office/drawing/2014/main" id="{0B436720-9364-42FB-9049-DC44DC493775}"/>
              </a:ext>
            </a:extLst>
          </p:cNvPr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51509" y="4430539"/>
            <a:ext cx="30802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1" dirty="0">
                <a:latin typeface="Times New Roman" panose="02020603050405020304" pitchFamily="18" charset="0"/>
                <a:ea typeface="굴림" panose="020B0600000101010101" pitchFamily="50" charset="-127"/>
              </a:rPr>
              <a:t>allocated(1) or </a:t>
            </a:r>
            <a:r>
              <a:rPr lang="en-US" altLang="ko-KR" sz="1800" b="1">
                <a:latin typeface="Times New Roman" panose="02020603050405020304" pitchFamily="18" charset="0"/>
                <a:ea typeface="굴림" panose="020B0600000101010101" pitchFamily="50" charset="-127"/>
              </a:rPr>
              <a:t>free(0)</a:t>
            </a:r>
            <a:endParaRPr lang="en-US" altLang="ko-KR" sz="1800" b="1" dirty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18" name="Line 11">
            <a:extLst>
              <a:ext uri="{FF2B5EF4-FFF2-40B4-BE49-F238E27FC236}">
                <a16:creationId xmlns:a16="http://schemas.microsoft.com/office/drawing/2014/main" id="{3963173B-8E7A-4A61-9DC4-99C2208DA909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1633980" y="4131057"/>
            <a:ext cx="320693" cy="402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23D2C2D-5E79-4912-8BF6-C710FF3ADCE4}"/>
              </a:ext>
            </a:extLst>
          </p:cNvPr>
          <p:cNvGrpSpPr/>
          <p:nvPr/>
        </p:nvGrpSpPr>
        <p:grpSpPr>
          <a:xfrm>
            <a:off x="1757508" y="5526002"/>
            <a:ext cx="5181600" cy="541638"/>
            <a:chOff x="1600200" y="1972962"/>
            <a:chExt cx="5181600" cy="541638"/>
          </a:xfrm>
        </p:grpSpPr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id="{A9028151-BAEB-4265-8086-0BC4C0AE88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>
                  <a:latin typeface="+mn-lt"/>
                </a:rPr>
                <a:t>5</a:t>
              </a:r>
            </a:p>
          </p:txBody>
        </p:sp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8935B05E-9BB8-4DB3-B96A-0314983CB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2" name="Rectangle 6">
              <a:extLst>
                <a:ext uri="{FF2B5EF4-FFF2-40B4-BE49-F238E27FC236}">
                  <a16:creationId xmlns:a16="http://schemas.microsoft.com/office/drawing/2014/main" id="{9D170745-8A71-4651-9F5F-B1E0FA01E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3" name="Rectangle 7">
              <a:extLst>
                <a:ext uri="{FF2B5EF4-FFF2-40B4-BE49-F238E27FC236}">
                  <a16:creationId xmlns:a16="http://schemas.microsoft.com/office/drawing/2014/main" id="{24C71151-6A9A-4DD7-9455-FAD7BAE3E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4" name="Rectangle 8">
              <a:extLst>
                <a:ext uri="{FF2B5EF4-FFF2-40B4-BE49-F238E27FC236}">
                  <a16:creationId xmlns:a16="http://schemas.microsoft.com/office/drawing/2014/main" id="{02E7764A-790B-462F-A067-2EE3EB7AE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5" name="Rectangle 9">
              <a:extLst>
                <a:ext uri="{FF2B5EF4-FFF2-40B4-BE49-F238E27FC236}">
                  <a16:creationId xmlns:a16="http://schemas.microsoft.com/office/drawing/2014/main" id="{15AF7E8A-AA25-4C4E-998C-FB162AF61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+mn-lt"/>
                </a:rPr>
                <a:t>4</a:t>
              </a:r>
            </a:p>
          </p:txBody>
        </p:sp>
        <p:sp>
          <p:nvSpPr>
            <p:cNvPr id="26" name="Rectangle 10">
              <a:extLst>
                <a:ext uri="{FF2B5EF4-FFF2-40B4-BE49-F238E27FC236}">
                  <a16:creationId xmlns:a16="http://schemas.microsoft.com/office/drawing/2014/main" id="{8ABAAFE8-5666-4860-A0C1-9022B83FF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7" name="Rectangle 11">
              <a:extLst>
                <a:ext uri="{FF2B5EF4-FFF2-40B4-BE49-F238E27FC236}">
                  <a16:creationId xmlns:a16="http://schemas.microsoft.com/office/drawing/2014/main" id="{245AF1FC-9DAC-46DD-A8F6-274D5DA93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8" name="Rectangle 12">
              <a:extLst>
                <a:ext uri="{FF2B5EF4-FFF2-40B4-BE49-F238E27FC236}">
                  <a16:creationId xmlns:a16="http://schemas.microsoft.com/office/drawing/2014/main" id="{9089563B-8C11-4C9E-8BD0-1509260F6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9" name="Rectangle 13">
              <a:extLst>
                <a:ext uri="{FF2B5EF4-FFF2-40B4-BE49-F238E27FC236}">
                  <a16:creationId xmlns:a16="http://schemas.microsoft.com/office/drawing/2014/main" id="{44FAEF0C-0F2C-4909-B99C-399C1FFF2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30" name="Rectangle 14">
              <a:extLst>
                <a:ext uri="{FF2B5EF4-FFF2-40B4-BE49-F238E27FC236}">
                  <a16:creationId xmlns:a16="http://schemas.microsoft.com/office/drawing/2014/main" id="{B86E8617-851C-4132-B71F-B18E9FFEC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31" name="Rectangle 15">
              <a:extLst>
                <a:ext uri="{FF2B5EF4-FFF2-40B4-BE49-F238E27FC236}">
                  <a16:creationId xmlns:a16="http://schemas.microsoft.com/office/drawing/2014/main" id="{CA3F1020-E800-4E28-BF8B-0D035BA54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32" name="Rectangle 16">
              <a:extLst>
                <a:ext uri="{FF2B5EF4-FFF2-40B4-BE49-F238E27FC236}">
                  <a16:creationId xmlns:a16="http://schemas.microsoft.com/office/drawing/2014/main" id="{E1C6E593-CC5E-494C-92B7-E48628241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33" name="Rectangle 17">
              <a:extLst>
                <a:ext uri="{FF2B5EF4-FFF2-40B4-BE49-F238E27FC236}">
                  <a16:creationId xmlns:a16="http://schemas.microsoft.com/office/drawing/2014/main" id="{2E97DA07-C0F8-430B-BFF5-698BDA0D3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34" name="Rectangle 18">
              <a:extLst>
                <a:ext uri="{FF2B5EF4-FFF2-40B4-BE49-F238E27FC236}">
                  <a16:creationId xmlns:a16="http://schemas.microsoft.com/office/drawing/2014/main" id="{77A2AADC-69E7-4348-B98F-29E29E22A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+mn-lt"/>
                </a:rPr>
                <a:t>2</a:t>
              </a:r>
            </a:p>
          </p:txBody>
        </p:sp>
        <p:sp>
          <p:nvSpPr>
            <p:cNvPr id="35" name="Rectangle 19">
              <a:extLst>
                <a:ext uri="{FF2B5EF4-FFF2-40B4-BE49-F238E27FC236}">
                  <a16:creationId xmlns:a16="http://schemas.microsoft.com/office/drawing/2014/main" id="{A9E6B80B-0B6D-48F2-9E3A-455DC4284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7000" y="22098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36" name="Rectangle 20">
              <a:extLst>
                <a:ext uri="{FF2B5EF4-FFF2-40B4-BE49-F238E27FC236}">
                  <a16:creationId xmlns:a16="http://schemas.microsoft.com/office/drawing/2014/main" id="{E1AF392E-05B7-4C74-A27E-0CC712A56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22098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400" b="1" dirty="0">
                  <a:latin typeface="+mn-lt"/>
                </a:rPr>
                <a:t>6</a:t>
              </a:r>
            </a:p>
          </p:txBody>
        </p:sp>
        <p:sp>
          <p:nvSpPr>
            <p:cNvPr id="37" name="Freeform 39">
              <a:extLst>
                <a:ext uri="{FF2B5EF4-FFF2-40B4-BE49-F238E27FC236}">
                  <a16:creationId xmlns:a16="http://schemas.microsoft.com/office/drawing/2014/main" id="{2168378A-CA59-479B-8A5B-C97CE0E15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2600" y="1972962"/>
              <a:ext cx="15240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528" y="0"/>
                </a:cxn>
                <a:cxn ang="0">
                  <a:pos x="960" y="144"/>
                </a:cxn>
              </a:cxnLst>
              <a:rect l="0" t="0" r="r" b="b"/>
              <a:pathLst>
                <a:path w="960" h="144">
                  <a:moveTo>
                    <a:pt x="0" y="144"/>
                  </a:moveTo>
                  <a:cubicBezTo>
                    <a:pt x="184" y="72"/>
                    <a:pt x="368" y="0"/>
                    <a:pt x="528" y="0"/>
                  </a:cubicBezTo>
                  <a:cubicBezTo>
                    <a:pt x="688" y="0"/>
                    <a:pt x="824" y="72"/>
                    <a:pt x="960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38" name="Freeform 40">
              <a:extLst>
                <a:ext uri="{FF2B5EF4-FFF2-40B4-BE49-F238E27FC236}">
                  <a16:creationId xmlns:a16="http://schemas.microsoft.com/office/drawing/2014/main" id="{C7865B3C-4BAD-4886-BA51-836007B9DD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6600" y="1972962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39" name="Freeform 41">
              <a:extLst>
                <a:ext uri="{FF2B5EF4-FFF2-40B4-BE49-F238E27FC236}">
                  <a16:creationId xmlns:a16="http://schemas.microsoft.com/office/drawing/2014/main" id="{77D3CF73-D8B1-4468-9779-45138CD4C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5800" y="1972962"/>
              <a:ext cx="18288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576" y="0"/>
                </a:cxn>
                <a:cxn ang="0">
                  <a:pos x="1152" y="144"/>
                </a:cxn>
              </a:cxnLst>
              <a:rect l="0" t="0" r="r" b="b"/>
              <a:pathLst>
                <a:path w="1152" h="144">
                  <a:moveTo>
                    <a:pt x="0" y="144"/>
                  </a:moveTo>
                  <a:cubicBezTo>
                    <a:pt x="192" y="72"/>
                    <a:pt x="384" y="0"/>
                    <a:pt x="576" y="0"/>
                  </a:cubicBezTo>
                  <a:cubicBezTo>
                    <a:pt x="768" y="0"/>
                    <a:pt x="960" y="72"/>
                    <a:pt x="1152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3335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835440F6-E98C-4CA7-A740-256DBFF50E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panose="020B0600000101010101" pitchFamily="50" charset="-127"/>
              </a:rPr>
              <a:t>Explicit Free List - Block Headers with a Pointer</a:t>
            </a:r>
          </a:p>
        </p:txBody>
      </p:sp>
      <p:sp>
        <p:nvSpPr>
          <p:cNvPr id="2397187" name="Rectangle 3">
            <a:extLst>
              <a:ext uri="{FF2B5EF4-FFF2-40B4-BE49-F238E27FC236}">
                <a16:creationId xmlns:a16="http://schemas.microsoft.com/office/drawing/2014/main" id="{A4912BB0-AF82-43BA-AAAE-AF9A8CF28E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21462"/>
            <a:ext cx="8229600" cy="233613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>
                <a:ea typeface="굴림" charset="-127"/>
              </a:rPr>
              <a:t>Every free block has a </a:t>
            </a:r>
            <a:r>
              <a:rPr lang="en-US" altLang="ko-KR" sz="2400" b="1" dirty="0">
                <a:solidFill>
                  <a:schemeClr val="hlink"/>
                </a:solidFill>
                <a:ea typeface="굴림" charset="-127"/>
              </a:rPr>
              <a:t>header</a:t>
            </a:r>
            <a:r>
              <a:rPr lang="en-US" altLang="ko-KR" sz="2400" dirty="0">
                <a:ea typeface="굴림" charset="-127"/>
              </a:rPr>
              <a:t>, containing: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sz="2400" dirty="0">
                <a:ea typeface="굴림" charset="-127"/>
              </a:rPr>
              <a:t>Pointer to (i.e., address of) the next free block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sz="2400" dirty="0">
                <a:ea typeface="굴림" charset="-127"/>
              </a:rPr>
              <a:t>Size of the free block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ko-KR" sz="2400" dirty="0">
              <a:ea typeface="굴림" charset="-127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ko-KR" sz="2800" dirty="0">
              <a:ea typeface="굴림" charset="-127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ko-KR" sz="2800" dirty="0">
              <a:ea typeface="굴림" charset="-127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ko-KR" sz="2800" dirty="0">
              <a:ea typeface="굴림" charset="-127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ko-KR" sz="2800" dirty="0">
              <a:ea typeface="굴림" charset="-127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ko-KR" sz="2400" dirty="0">
              <a:ea typeface="굴림" charset="-127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ko-KR" sz="2400" dirty="0">
              <a:ea typeface="굴림" charset="-127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ko-KR" sz="2400" dirty="0">
              <a:ea typeface="굴림" charset="-127"/>
            </a:endParaRPr>
          </a:p>
        </p:txBody>
      </p:sp>
      <p:sp>
        <p:nvSpPr>
          <p:cNvPr id="13316" name="슬라이드 번호 개체 틀 3">
            <a:extLst>
              <a:ext uri="{FF2B5EF4-FFF2-40B4-BE49-F238E27FC236}">
                <a16:creationId xmlns:a16="http://schemas.microsoft.com/office/drawing/2014/main" id="{C6A679CE-FBCA-4C74-8AF3-1861FC0A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FontTx/>
              <a:buChar char="•"/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latinLnBrk="0">
              <a:spcBef>
                <a:spcPct val="0"/>
              </a:spcBef>
              <a:buFontTx/>
              <a:buChar char="•"/>
            </a:pPr>
            <a:fld id="{ABD4E66F-52AA-445C-A178-343F7D534F4E}" type="slidenum">
              <a:rPr lang="en-US" altLang="ko-KR" smtClean="0"/>
              <a:pPr latinLnBrk="0">
                <a:spcBef>
                  <a:spcPct val="0"/>
                </a:spcBef>
                <a:buFontTx/>
                <a:buChar char="•"/>
              </a:pPr>
              <a:t>7</a:t>
            </a:fld>
            <a:endParaRPr lang="en-US" altLang="ko-KR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4C5E46F9-4A6E-4AE6-B67E-32D28156A634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885950" y="3962400"/>
            <a:ext cx="6267450" cy="10668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F053F32D-3B83-4E6D-9DBC-C313DD61A16E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295400" y="3962400"/>
            <a:ext cx="762000" cy="10668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053744D4-132D-422E-816D-CDC320661A5C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057400" y="3962400"/>
            <a:ext cx="838200" cy="10668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13320" name="Text Box 8">
            <a:extLst>
              <a:ext uri="{FF2B5EF4-FFF2-40B4-BE49-F238E27FC236}">
                <a16:creationId xmlns:a16="http://schemas.microsoft.com/office/drawing/2014/main" id="{81E5FA56-7E1E-4643-ABB0-7C1CF014D608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133600" y="4343400"/>
            <a:ext cx="657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 b="1">
                <a:latin typeface="Times New Roman" panose="02020603050405020304" pitchFamily="18" charset="0"/>
                <a:ea typeface="굴림" panose="020B0600000101010101" pitchFamily="50" charset="-127"/>
              </a:rPr>
              <a:t>size</a:t>
            </a:r>
          </a:p>
        </p:txBody>
      </p:sp>
      <p:sp>
        <p:nvSpPr>
          <p:cNvPr id="13321" name="Freeform 9">
            <a:extLst>
              <a:ext uri="{FF2B5EF4-FFF2-40B4-BE49-F238E27FC236}">
                <a16:creationId xmlns:a16="http://schemas.microsoft.com/office/drawing/2014/main" id="{0A04FF90-5B30-4702-9C82-1C180FE38686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1554163" y="4681538"/>
            <a:ext cx="995362" cy="652462"/>
          </a:xfrm>
          <a:custGeom>
            <a:avLst/>
            <a:gdLst>
              <a:gd name="T0" fmla="*/ 2147483646 w 648"/>
              <a:gd name="T1" fmla="*/ 2147483646 h 656"/>
              <a:gd name="T2" fmla="*/ 2147483646 w 648"/>
              <a:gd name="T3" fmla="*/ 2147483646 h 656"/>
              <a:gd name="T4" fmla="*/ 2147483646 w 648"/>
              <a:gd name="T5" fmla="*/ 2147483646 h 656"/>
              <a:gd name="T6" fmla="*/ 2147483646 w 648"/>
              <a:gd name="T7" fmla="*/ 2147483646 h 656"/>
              <a:gd name="T8" fmla="*/ 0 60000 65536"/>
              <a:gd name="T9" fmla="*/ 0 60000 65536"/>
              <a:gd name="T10" fmla="*/ 0 60000 65536"/>
              <a:gd name="T11" fmla="*/ 0 60000 65536"/>
              <a:gd name="T12" fmla="*/ 0 w 648"/>
              <a:gd name="T13" fmla="*/ 0 h 656"/>
              <a:gd name="T14" fmla="*/ 648 w 648"/>
              <a:gd name="T15" fmla="*/ 656 h 6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8" h="656">
                <a:moveTo>
                  <a:pt x="24" y="40"/>
                </a:moveTo>
                <a:cubicBezTo>
                  <a:pt x="12" y="20"/>
                  <a:pt x="0" y="0"/>
                  <a:pt x="24" y="88"/>
                </a:cubicBezTo>
                <a:cubicBezTo>
                  <a:pt x="48" y="176"/>
                  <a:pt x="64" y="480"/>
                  <a:pt x="168" y="568"/>
                </a:cubicBezTo>
                <a:cubicBezTo>
                  <a:pt x="272" y="656"/>
                  <a:pt x="460" y="636"/>
                  <a:pt x="648" y="616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322" name="Text Box 10">
            <a:extLst>
              <a:ext uri="{FF2B5EF4-FFF2-40B4-BE49-F238E27FC236}">
                <a16:creationId xmlns:a16="http://schemas.microsoft.com/office/drawing/2014/main" id="{467170BC-2AE0-4305-AACB-BAD408E767A8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648200" y="4343400"/>
            <a:ext cx="1395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 b="1" dirty="0">
                <a:latin typeface="Times New Roman" panose="02020603050405020304" pitchFamily="18" charset="0"/>
                <a:ea typeface="굴림" panose="020B0600000101010101" pitchFamily="50" charset="-127"/>
              </a:rPr>
              <a:t>user data</a:t>
            </a:r>
          </a:p>
        </p:txBody>
      </p:sp>
      <p:sp>
        <p:nvSpPr>
          <p:cNvPr id="13323" name="Line 11">
            <a:extLst>
              <a:ext uri="{FF2B5EF4-FFF2-40B4-BE49-F238E27FC236}">
                <a16:creationId xmlns:a16="http://schemas.microsoft.com/office/drawing/2014/main" id="{6E24D814-DBF6-49CA-83A5-6107E952E5A9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H="1">
            <a:off x="2971800" y="3505200"/>
            <a:ext cx="1524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324" name="Text Box 12">
            <a:extLst>
              <a:ext uri="{FF2B5EF4-FFF2-40B4-BE49-F238E27FC236}">
                <a16:creationId xmlns:a16="http://schemas.microsoft.com/office/drawing/2014/main" id="{68C3B496-6B14-4C1A-809A-D15076401C30}"/>
              </a:ext>
            </a:extLst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971800" y="3048000"/>
            <a:ext cx="3984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 b="1" dirty="0">
                <a:latin typeface="Times New Roman" panose="02020603050405020304" pitchFamily="18" charset="0"/>
                <a:ea typeface="굴림" panose="020B0600000101010101" pitchFamily="50" charset="-127"/>
              </a:rPr>
              <a:t>p </a:t>
            </a:r>
            <a:r>
              <a:rPr lang="en-US" altLang="ko-KR" sz="2400" dirty="0">
                <a:latin typeface="Times New Roman" panose="02020603050405020304" pitchFamily="18" charset="0"/>
                <a:ea typeface="굴림" panose="020B0600000101010101" pitchFamily="50" charset="-127"/>
              </a:rPr>
              <a:t>(address returned to the user)</a:t>
            </a:r>
          </a:p>
        </p:txBody>
      </p:sp>
      <p:sp>
        <p:nvSpPr>
          <p:cNvPr id="13325" name="AutoShape 13">
            <a:extLst>
              <a:ext uri="{FF2B5EF4-FFF2-40B4-BE49-F238E27FC236}">
                <a16:creationId xmlns:a16="http://schemas.microsoft.com/office/drawing/2014/main" id="{B8883017-A2DD-4455-AF4D-22891A084DB2}"/>
              </a:ext>
            </a:extLst>
          </p:cNvPr>
          <p:cNvSpPr>
            <a:spLocks/>
          </p:cNvSpPr>
          <p:nvPr/>
        </p:nvSpPr>
        <p:spPr bwMode="auto">
          <a:xfrm rot="5400000">
            <a:off x="2057400" y="2895600"/>
            <a:ext cx="76200" cy="1600200"/>
          </a:xfrm>
          <a:prstGeom prst="leftBrace">
            <a:avLst>
              <a:gd name="adj1" fmla="val 1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13326" name="Text Box 14">
            <a:extLst>
              <a:ext uri="{FF2B5EF4-FFF2-40B4-BE49-F238E27FC236}">
                <a16:creationId xmlns:a16="http://schemas.microsoft.com/office/drawing/2014/main" id="{920827A0-AC6F-467E-8F17-F1FC388C70B4}"/>
              </a:ext>
            </a:extLst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676400" y="3200400"/>
            <a:ext cx="996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header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A8A0AAC2-74D7-43A6-8960-434E3D0730C4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Free List: Circular Linked List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0A018EED-223F-404D-BE54-31DEE369B00D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260000"/>
            <a:ext cx="8542800" cy="5220000"/>
          </a:xfrm>
        </p:spPr>
        <p:txBody>
          <a:bodyPr/>
          <a:lstStyle/>
          <a:p>
            <a:pPr eaLnBrk="1" hangingPunct="1"/>
            <a:r>
              <a:rPr lang="en-US" altLang="ko-KR" sz="2400" dirty="0">
                <a:ea typeface="굴림" panose="020B0600000101010101" pitchFamily="50" charset="-127"/>
              </a:rPr>
              <a:t>Free blocks, linked together</a:t>
            </a:r>
          </a:p>
          <a:p>
            <a:pPr lvl="1" eaLnBrk="1" hangingPunct="1"/>
            <a:r>
              <a:rPr lang="en-US" altLang="ko-KR" dirty="0">
                <a:ea typeface="굴림" panose="020B0600000101010101" pitchFamily="50" charset="-127"/>
              </a:rPr>
              <a:t>Example: circular linked list</a:t>
            </a:r>
          </a:p>
          <a:p>
            <a:pPr eaLnBrk="1" hangingPunct="1"/>
            <a:r>
              <a:rPr lang="en-US" altLang="ko-KR" sz="2400" dirty="0">
                <a:ea typeface="굴림" panose="020B0600000101010101" pitchFamily="50" charset="-127"/>
              </a:rPr>
              <a:t>Keep list in order of increasing addresses</a:t>
            </a:r>
          </a:p>
          <a:p>
            <a:pPr lvl="1" eaLnBrk="1" hangingPunct="1"/>
            <a:r>
              <a:rPr lang="en-US" altLang="ko-KR" dirty="0">
                <a:ea typeface="굴림" panose="020B0600000101010101" pitchFamily="50" charset="-127"/>
              </a:rPr>
              <a:t>Makes it easier to coalesce adjacent free blocks</a:t>
            </a:r>
          </a:p>
        </p:txBody>
      </p:sp>
      <p:sp>
        <p:nvSpPr>
          <p:cNvPr id="15364" name="슬라이드 번호 개체 틀 3">
            <a:extLst>
              <a:ext uri="{FF2B5EF4-FFF2-40B4-BE49-F238E27FC236}">
                <a16:creationId xmlns:a16="http://schemas.microsoft.com/office/drawing/2014/main" id="{D31CB84B-B65E-46CD-A822-BF040AC69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FontTx/>
              <a:buChar char="•"/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latinLnBrk="0">
              <a:spcBef>
                <a:spcPct val="0"/>
              </a:spcBef>
              <a:buFontTx/>
              <a:buChar char="•"/>
            </a:pPr>
            <a:fld id="{ABD4E66F-52AA-445C-A178-343F7D534F4E}" type="slidenum">
              <a:rPr lang="en-US" altLang="ko-KR" smtClean="0"/>
              <a:pPr latinLnBrk="0">
                <a:spcBef>
                  <a:spcPct val="0"/>
                </a:spcBef>
                <a:buFontTx/>
                <a:buChar char="•"/>
              </a:pPr>
              <a:t>8</a:t>
            </a:fld>
            <a:endParaRPr lang="en-US" altLang="ko-KR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5" name="Rectangle 4">
            <a:extLst>
              <a:ext uri="{FF2B5EF4-FFF2-40B4-BE49-F238E27FC236}">
                <a16:creationId xmlns:a16="http://schemas.microsoft.com/office/drawing/2014/main" id="{6453DEAF-7673-4C97-86DE-1311E1E25392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4360412"/>
            <a:ext cx="7924800" cy="1600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15366" name="Rectangle 5">
            <a:extLst>
              <a:ext uri="{FF2B5EF4-FFF2-40B4-BE49-F238E27FC236}">
                <a16:creationId xmlns:a16="http://schemas.microsoft.com/office/drawing/2014/main" id="{50A51E96-0C0B-4A98-9FD8-7312EDD27CFC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4360412"/>
            <a:ext cx="838200" cy="1600200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9573F569-6D0B-4AD4-9A77-F2E5731B5D2B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71800" y="4360412"/>
            <a:ext cx="838200" cy="1600200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15368" name="Rectangle 8">
            <a:extLst>
              <a:ext uri="{FF2B5EF4-FFF2-40B4-BE49-F238E27FC236}">
                <a16:creationId xmlns:a16="http://schemas.microsoft.com/office/drawing/2014/main" id="{D1E0269E-B836-4B9E-B627-AF44275C8099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810000" y="4360412"/>
            <a:ext cx="1371600" cy="1600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15369" name="Rectangle 9">
            <a:extLst>
              <a:ext uri="{FF2B5EF4-FFF2-40B4-BE49-F238E27FC236}">
                <a16:creationId xmlns:a16="http://schemas.microsoft.com/office/drawing/2014/main" id="{EB597E42-1894-496E-BBD1-C1583EB0B820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181600" y="4360412"/>
            <a:ext cx="1066800" cy="1600200"/>
          </a:xfrm>
          <a:prstGeom prst="rect">
            <a:avLst/>
          </a:prstGeom>
          <a:solidFill>
            <a:srgbClr val="99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15370" name="Text Box 11">
            <a:extLst>
              <a:ext uri="{FF2B5EF4-FFF2-40B4-BE49-F238E27FC236}">
                <a16:creationId xmlns:a16="http://schemas.microsoft.com/office/drawing/2014/main" id="{C80A0310-3EF2-4896-9970-48C9956CB420}"/>
              </a:ext>
            </a:extLst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62000" y="4741412"/>
            <a:ext cx="6080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 b="1">
                <a:solidFill>
                  <a:schemeClr val="bg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In</a:t>
            </a:r>
          </a:p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 b="1">
                <a:solidFill>
                  <a:schemeClr val="bg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use</a:t>
            </a:r>
          </a:p>
        </p:txBody>
      </p:sp>
      <p:sp>
        <p:nvSpPr>
          <p:cNvPr id="15371" name="Text Box 12">
            <a:extLst>
              <a:ext uri="{FF2B5EF4-FFF2-40B4-BE49-F238E27FC236}">
                <a16:creationId xmlns:a16="http://schemas.microsoft.com/office/drawing/2014/main" id="{EF6457C6-A9B9-43EF-9F83-D0411E8899D0}"/>
              </a:ext>
            </a:extLst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124200" y="4741412"/>
            <a:ext cx="6080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 b="1">
                <a:solidFill>
                  <a:schemeClr val="bg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In</a:t>
            </a:r>
          </a:p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 b="1">
                <a:solidFill>
                  <a:schemeClr val="bg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use</a:t>
            </a:r>
          </a:p>
        </p:txBody>
      </p:sp>
      <p:sp>
        <p:nvSpPr>
          <p:cNvPr id="15372" name="Text Box 13">
            <a:extLst>
              <a:ext uri="{FF2B5EF4-FFF2-40B4-BE49-F238E27FC236}">
                <a16:creationId xmlns:a16="http://schemas.microsoft.com/office/drawing/2014/main" id="{DDB19BE4-11DF-4E40-9157-D3387D9C3256}"/>
              </a:ext>
            </a:extLst>
          </p:cNvPr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411788" y="4741412"/>
            <a:ext cx="60801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 b="1">
                <a:solidFill>
                  <a:schemeClr val="bg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In</a:t>
            </a:r>
          </a:p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 b="1">
                <a:solidFill>
                  <a:schemeClr val="bg1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use</a:t>
            </a:r>
          </a:p>
        </p:txBody>
      </p:sp>
      <p:sp>
        <p:nvSpPr>
          <p:cNvPr id="15373" name="Line 14">
            <a:extLst>
              <a:ext uri="{FF2B5EF4-FFF2-40B4-BE49-F238E27FC236}">
                <a16:creationId xmlns:a16="http://schemas.microsoft.com/office/drawing/2014/main" id="{AD8BAB58-7A27-4684-A696-54B3E0FF5F52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990600" y="3674612"/>
            <a:ext cx="8382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374" name="Text Box 15">
            <a:extLst>
              <a:ext uri="{FF2B5EF4-FFF2-40B4-BE49-F238E27FC236}">
                <a16:creationId xmlns:a16="http://schemas.microsoft.com/office/drawing/2014/main" id="{243823CA-6D98-4C99-9984-81D315CA6430}"/>
              </a:ext>
            </a:extLst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57200" y="3217412"/>
            <a:ext cx="1174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Free list</a:t>
            </a:r>
          </a:p>
        </p:txBody>
      </p:sp>
      <p:sp>
        <p:nvSpPr>
          <p:cNvPr id="15375" name="Freeform 16">
            <a:extLst>
              <a:ext uri="{FF2B5EF4-FFF2-40B4-BE49-F238E27FC236}">
                <a16:creationId xmlns:a16="http://schemas.microsoft.com/office/drawing/2014/main" id="{D54C0A15-B4DF-4303-83CC-CCE70990652F}"/>
              </a:ext>
            </a:extLst>
          </p:cNvPr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1841500" y="3750812"/>
            <a:ext cx="2578100" cy="711200"/>
          </a:xfrm>
          <a:custGeom>
            <a:avLst/>
            <a:gdLst>
              <a:gd name="T0" fmla="*/ 2147483646 w 1624"/>
              <a:gd name="T1" fmla="*/ 2147483646 h 448"/>
              <a:gd name="T2" fmla="*/ 2147483646 w 1624"/>
              <a:gd name="T3" fmla="*/ 2147483646 h 448"/>
              <a:gd name="T4" fmla="*/ 2147483646 w 1624"/>
              <a:gd name="T5" fmla="*/ 0 h 448"/>
              <a:gd name="T6" fmla="*/ 2147483646 w 1624"/>
              <a:gd name="T7" fmla="*/ 2147483646 h 448"/>
              <a:gd name="T8" fmla="*/ 0 60000 65536"/>
              <a:gd name="T9" fmla="*/ 0 60000 65536"/>
              <a:gd name="T10" fmla="*/ 0 60000 65536"/>
              <a:gd name="T11" fmla="*/ 0 60000 65536"/>
              <a:gd name="T12" fmla="*/ 0 w 1624"/>
              <a:gd name="T13" fmla="*/ 0 h 448"/>
              <a:gd name="T14" fmla="*/ 1624 w 1624"/>
              <a:gd name="T15" fmla="*/ 448 h 4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4" h="448">
                <a:moveTo>
                  <a:pt x="88" y="384"/>
                </a:moveTo>
                <a:cubicBezTo>
                  <a:pt x="44" y="416"/>
                  <a:pt x="0" y="448"/>
                  <a:pt x="136" y="384"/>
                </a:cubicBezTo>
                <a:cubicBezTo>
                  <a:pt x="272" y="320"/>
                  <a:pt x="656" y="0"/>
                  <a:pt x="904" y="0"/>
                </a:cubicBezTo>
                <a:cubicBezTo>
                  <a:pt x="1152" y="0"/>
                  <a:pt x="1388" y="192"/>
                  <a:pt x="1624" y="384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376" name="Freeform 18">
            <a:extLst>
              <a:ext uri="{FF2B5EF4-FFF2-40B4-BE49-F238E27FC236}">
                <a16:creationId xmlns:a16="http://schemas.microsoft.com/office/drawing/2014/main" id="{E3298B2F-E609-4DB6-A51B-AD2F3B2720AA}"/>
              </a:ext>
            </a:extLst>
          </p:cNvPr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4572000" y="3827012"/>
            <a:ext cx="3657600" cy="533400"/>
          </a:xfrm>
          <a:custGeom>
            <a:avLst/>
            <a:gdLst>
              <a:gd name="T0" fmla="*/ 0 w 1536"/>
              <a:gd name="T1" fmla="*/ 2147483646 h 336"/>
              <a:gd name="T2" fmla="*/ 2147483646 w 1536"/>
              <a:gd name="T3" fmla="*/ 0 h 336"/>
              <a:gd name="T4" fmla="*/ 2147483646 w 1536"/>
              <a:gd name="T5" fmla="*/ 2147483646 h 336"/>
              <a:gd name="T6" fmla="*/ 0 60000 65536"/>
              <a:gd name="T7" fmla="*/ 0 60000 65536"/>
              <a:gd name="T8" fmla="*/ 0 60000 65536"/>
              <a:gd name="T9" fmla="*/ 0 w 1536"/>
              <a:gd name="T10" fmla="*/ 0 h 336"/>
              <a:gd name="T11" fmla="*/ 1536 w 1536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36" h="336">
                <a:moveTo>
                  <a:pt x="0" y="336"/>
                </a:moveTo>
                <a:cubicBezTo>
                  <a:pt x="256" y="168"/>
                  <a:pt x="512" y="0"/>
                  <a:pt x="768" y="0"/>
                </a:cubicBezTo>
                <a:cubicBezTo>
                  <a:pt x="1024" y="0"/>
                  <a:pt x="1280" y="168"/>
                  <a:pt x="1536" y="336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377" name="Freeform 19">
            <a:extLst>
              <a:ext uri="{FF2B5EF4-FFF2-40B4-BE49-F238E27FC236}">
                <a16:creationId xmlns:a16="http://schemas.microsoft.com/office/drawing/2014/main" id="{8AABE1C9-17F1-423F-8FD5-2791FD0DBF0C}"/>
              </a:ext>
            </a:extLst>
          </p:cNvPr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1905000" y="3471412"/>
            <a:ext cx="6477000" cy="889000"/>
          </a:xfrm>
          <a:custGeom>
            <a:avLst/>
            <a:gdLst>
              <a:gd name="T0" fmla="*/ 2147483646 w 4080"/>
              <a:gd name="T1" fmla="*/ 2147483646 h 560"/>
              <a:gd name="T2" fmla="*/ 2147483646 w 4080"/>
              <a:gd name="T3" fmla="*/ 2147483646 h 560"/>
              <a:gd name="T4" fmla="*/ 2147483646 w 4080"/>
              <a:gd name="T5" fmla="*/ 2147483646 h 560"/>
              <a:gd name="T6" fmla="*/ 2147483646 w 4080"/>
              <a:gd name="T7" fmla="*/ 2147483646 h 560"/>
              <a:gd name="T8" fmla="*/ 2147483646 w 4080"/>
              <a:gd name="T9" fmla="*/ 2147483646 h 560"/>
              <a:gd name="T10" fmla="*/ 0 w 4080"/>
              <a:gd name="T11" fmla="*/ 2147483646 h 5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080"/>
              <a:gd name="T19" fmla="*/ 0 h 560"/>
              <a:gd name="T20" fmla="*/ 4080 w 4080"/>
              <a:gd name="T21" fmla="*/ 560 h 5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080" h="560">
                <a:moveTo>
                  <a:pt x="4080" y="560"/>
                </a:moveTo>
                <a:cubicBezTo>
                  <a:pt x="3988" y="452"/>
                  <a:pt x="3896" y="344"/>
                  <a:pt x="3792" y="272"/>
                </a:cubicBezTo>
                <a:cubicBezTo>
                  <a:pt x="3688" y="200"/>
                  <a:pt x="3760" y="160"/>
                  <a:pt x="3456" y="128"/>
                </a:cubicBezTo>
                <a:cubicBezTo>
                  <a:pt x="3152" y="96"/>
                  <a:pt x="2480" y="88"/>
                  <a:pt x="1968" y="80"/>
                </a:cubicBezTo>
                <a:cubicBezTo>
                  <a:pt x="1456" y="72"/>
                  <a:pt x="712" y="0"/>
                  <a:pt x="384" y="80"/>
                </a:cubicBezTo>
                <a:cubicBezTo>
                  <a:pt x="56" y="160"/>
                  <a:pt x="28" y="360"/>
                  <a:pt x="0" y="56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12C40F1-7EC8-40DD-A391-C1EE51429A07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Malloc: First-Fit Algorithm</a:t>
            </a:r>
          </a:p>
        </p:txBody>
      </p:sp>
      <p:sp>
        <p:nvSpPr>
          <p:cNvPr id="2313219" name="Rectangle 3">
            <a:extLst>
              <a:ext uri="{FF2B5EF4-FFF2-40B4-BE49-F238E27FC236}">
                <a16:creationId xmlns:a16="http://schemas.microsoft.com/office/drawing/2014/main" id="{6E4F9977-F372-4AFF-8D90-C869A9ECFFB7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169062"/>
            <a:ext cx="8458200" cy="3174338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>
                <a:ea typeface="굴림" charset="-127"/>
              </a:rPr>
              <a:t>Start at the beginning of the list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>
                <a:ea typeface="굴림" charset="-127"/>
              </a:rPr>
              <a:t>Sequence through the list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Keep a pointer to the previous element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sz="2400" dirty="0">
                <a:ea typeface="굴림" charset="-127"/>
              </a:rPr>
              <a:t>Stop when reaching first block that is big enough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Patch up the list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ko-KR" dirty="0">
                <a:ea typeface="굴림" charset="-127"/>
              </a:rPr>
              <a:t>Return a pointer to the user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ko-KR" sz="2400" dirty="0">
                <a:ea typeface="굴림" charset="-127"/>
              </a:rPr>
              <a:t>Next time: search starts from the previous pointer  (called next-fit)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ko-KR" dirty="0">
              <a:ea typeface="굴림" charset="-127"/>
            </a:endParaRPr>
          </a:p>
        </p:txBody>
      </p:sp>
      <p:sp>
        <p:nvSpPr>
          <p:cNvPr id="17412" name="슬라이드 번호 개체 틀 3">
            <a:extLst>
              <a:ext uri="{FF2B5EF4-FFF2-40B4-BE49-F238E27FC236}">
                <a16:creationId xmlns:a16="http://schemas.microsoft.com/office/drawing/2014/main" id="{1F46AE47-7E49-4592-87FC-468EC7502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FontTx/>
              <a:buChar char="•"/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latinLnBrk="0">
              <a:spcBef>
                <a:spcPct val="0"/>
              </a:spcBef>
              <a:buFontTx/>
              <a:buChar char="•"/>
            </a:pPr>
            <a:fld id="{ABD4E66F-52AA-445C-A178-343F7D534F4E}" type="slidenum">
              <a:rPr lang="en-US" altLang="ko-KR" smtClean="0"/>
              <a:pPr latinLnBrk="0">
                <a:spcBef>
                  <a:spcPct val="0"/>
                </a:spcBef>
                <a:buFontTx/>
                <a:buChar char="•"/>
              </a:pPr>
              <a:t>9</a:t>
            </a:fld>
            <a:endParaRPr lang="en-US" altLang="ko-KR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C5CCE310-38EE-49DA-86CD-407A1E1A5E81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27988" y="5074763"/>
            <a:ext cx="914400" cy="685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17414" name="Rectangle 8">
            <a:extLst>
              <a:ext uri="{FF2B5EF4-FFF2-40B4-BE49-F238E27FC236}">
                <a16:creationId xmlns:a16="http://schemas.microsoft.com/office/drawing/2014/main" id="{0147EA18-8B39-4E9C-B303-B2846F3BBFA8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580588" y="5074763"/>
            <a:ext cx="533400" cy="685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17415" name="Rectangle 9">
            <a:extLst>
              <a:ext uri="{FF2B5EF4-FFF2-40B4-BE49-F238E27FC236}">
                <a16:creationId xmlns:a16="http://schemas.microsoft.com/office/drawing/2014/main" id="{4803DDAE-59A2-479E-8028-901FC852980F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647388" y="5074763"/>
            <a:ext cx="1219200" cy="685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17416" name="Rectangle 10">
            <a:extLst>
              <a:ext uri="{FF2B5EF4-FFF2-40B4-BE49-F238E27FC236}">
                <a16:creationId xmlns:a16="http://schemas.microsoft.com/office/drawing/2014/main" id="{C4DCD887-3532-4F0D-AAC7-B3F29DFA17A5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399988" y="5074763"/>
            <a:ext cx="914400" cy="685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17417" name="Rectangle 11">
            <a:extLst>
              <a:ext uri="{FF2B5EF4-FFF2-40B4-BE49-F238E27FC236}">
                <a16:creationId xmlns:a16="http://schemas.microsoft.com/office/drawing/2014/main" id="{C076387D-5D17-45E4-998F-9DA779AD81BE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000188" y="5074763"/>
            <a:ext cx="1752600" cy="685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Char char="•"/>
            </a:pPr>
            <a:endParaRPr lang="ko-KR" altLang="en-US" sz="2400">
              <a:latin typeface="Times New Roman" panose="02020603050405020304" pitchFamily="18" charset="0"/>
            </a:endParaRPr>
          </a:p>
        </p:txBody>
      </p:sp>
      <p:sp>
        <p:nvSpPr>
          <p:cNvPr id="17418" name="Line 12">
            <a:extLst>
              <a:ext uri="{FF2B5EF4-FFF2-40B4-BE49-F238E27FC236}">
                <a16:creationId xmlns:a16="http://schemas.microsoft.com/office/drawing/2014/main" id="{0977B8FB-C0ED-4206-9C98-B685B1820E68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1742388" y="5379563"/>
            <a:ext cx="838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9" name="Line 13">
            <a:extLst>
              <a:ext uri="{FF2B5EF4-FFF2-40B4-BE49-F238E27FC236}">
                <a16:creationId xmlns:a16="http://schemas.microsoft.com/office/drawing/2014/main" id="{D73E7D75-8C1B-498F-9E26-B0CBE792831D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3113988" y="5379563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20" name="Line 14">
            <a:extLst>
              <a:ext uri="{FF2B5EF4-FFF2-40B4-BE49-F238E27FC236}">
                <a16:creationId xmlns:a16="http://schemas.microsoft.com/office/drawing/2014/main" id="{E8724173-57B0-48BA-8118-F6B1A46FCD5F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866588" y="5379563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21" name="Line 15">
            <a:extLst>
              <a:ext uri="{FF2B5EF4-FFF2-40B4-BE49-F238E27FC236}">
                <a16:creationId xmlns:a16="http://schemas.microsoft.com/office/drawing/2014/main" id="{5ADB10D7-9BF0-41ED-9906-6F7A3D09C689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6314388" y="5379563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22" name="Line 18">
            <a:extLst>
              <a:ext uri="{FF2B5EF4-FFF2-40B4-BE49-F238E27FC236}">
                <a16:creationId xmlns:a16="http://schemas.microsoft.com/office/drawing/2014/main" id="{7381DA8E-EA62-43B3-B7A2-BABEF614CAC4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675588" y="4693763"/>
            <a:ext cx="381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13237" name="Line 21">
            <a:extLst>
              <a:ext uri="{FF2B5EF4-FFF2-40B4-BE49-F238E27FC236}">
                <a16:creationId xmlns:a16="http://schemas.microsoft.com/office/drawing/2014/main" id="{CD2E6F97-3EA6-4BA2-8961-1684E095A79E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1437588" y="4693763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13239" name="Line 23">
            <a:extLst>
              <a:ext uri="{FF2B5EF4-FFF2-40B4-BE49-F238E27FC236}">
                <a16:creationId xmlns:a16="http://schemas.microsoft.com/office/drawing/2014/main" id="{A30DE5EB-FB69-4362-95E4-5A24D7D3A680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2809188" y="4693763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13240" name="Text Box 24">
            <a:extLst>
              <a:ext uri="{FF2B5EF4-FFF2-40B4-BE49-F238E27FC236}">
                <a16:creationId xmlns:a16="http://schemas.microsoft.com/office/drawing/2014/main" id="{FA6AE2D4-520F-4CD1-A1F1-17E1536D808E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285188" y="42365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</a:p>
        </p:txBody>
      </p:sp>
      <p:sp>
        <p:nvSpPr>
          <p:cNvPr id="2313241" name="Text Box 25">
            <a:extLst>
              <a:ext uri="{FF2B5EF4-FFF2-40B4-BE49-F238E27FC236}">
                <a16:creationId xmlns:a16="http://schemas.microsoft.com/office/drawing/2014/main" id="{4EC623F8-6D4A-47C0-A37C-A4D39930CA81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656788" y="42365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</a:p>
        </p:txBody>
      </p:sp>
      <p:sp>
        <p:nvSpPr>
          <p:cNvPr id="2313242" name="Text Box 26">
            <a:extLst>
              <a:ext uri="{FF2B5EF4-FFF2-40B4-BE49-F238E27FC236}">
                <a16:creationId xmlns:a16="http://schemas.microsoft.com/office/drawing/2014/main" id="{3FC2581B-C664-4D5B-A096-22E49B0082C2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208987" y="4236563"/>
            <a:ext cx="7254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 dirty="0" err="1">
                <a:latin typeface="Times New Roman" panose="02020603050405020304" pitchFamily="18" charset="0"/>
                <a:ea typeface="굴림" panose="020B0600000101010101" pitchFamily="50" charset="-127"/>
              </a:rPr>
              <a:t>prev</a:t>
            </a:r>
            <a:endParaRPr lang="en-US" altLang="ko-KR" sz="2400" dirty="0"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  <p:sp>
        <p:nvSpPr>
          <p:cNvPr id="2313243" name="Line 27">
            <a:extLst>
              <a:ext uri="{FF2B5EF4-FFF2-40B4-BE49-F238E27FC236}">
                <a16:creationId xmlns:a16="http://schemas.microsoft.com/office/drawing/2014/main" id="{D3528D07-4107-4042-80F0-4122C1584954}"/>
              </a:ext>
            </a:extLst>
          </p:cNvPr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4180788" y="4693763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13244" name="Text Box 28">
            <a:extLst>
              <a:ext uri="{FF2B5EF4-FFF2-40B4-BE49-F238E27FC236}">
                <a16:creationId xmlns:a16="http://schemas.microsoft.com/office/drawing/2014/main" id="{B4867BD7-EB32-46E9-AA5E-2AEA1D048B79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4028388" y="42365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p</a:t>
            </a:r>
          </a:p>
        </p:txBody>
      </p:sp>
      <p:sp>
        <p:nvSpPr>
          <p:cNvPr id="2313248" name="Line 32">
            <a:extLst>
              <a:ext uri="{FF2B5EF4-FFF2-40B4-BE49-F238E27FC236}">
                <a16:creationId xmlns:a16="http://schemas.microsoft.com/office/drawing/2014/main" id="{6D118049-6DD7-4B06-814C-469F22D8A4BD}"/>
              </a:ext>
            </a:extLst>
          </p:cNvPr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2809188" y="4693763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13249" name="Text Box 33">
            <a:extLst>
              <a:ext uri="{FF2B5EF4-FFF2-40B4-BE49-F238E27FC236}">
                <a16:creationId xmlns:a16="http://schemas.microsoft.com/office/drawing/2014/main" id="{4B4EB6E4-728B-4B8F-BE2F-C2A11C94EA06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504388" y="4236563"/>
            <a:ext cx="725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2400">
                <a:latin typeface="Times New Roman" panose="02020603050405020304" pitchFamily="18" charset="0"/>
                <a:ea typeface="굴림" panose="020B0600000101010101" pitchFamily="50" charset="-127"/>
              </a:rPr>
              <a:t>prev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3240" grpId="0"/>
      <p:bldP spid="2313240" grpId="1"/>
      <p:bldP spid="2313241" grpId="0"/>
      <p:bldP spid="2313241" grpId="1"/>
      <p:bldP spid="2313242" grpId="0"/>
      <p:bldP spid="2313242" grpId="1"/>
      <p:bldP spid="2313244" grpId="0"/>
      <p:bldP spid="2313244" grpId="1"/>
      <p:bldP spid="2313249" grpId="0"/>
      <p:bldP spid="2313249" grpId="1"/>
      <p:bldP spid="2313249" grpId="2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4190.203.System.Programming">
  <a:themeElements>
    <a:clrScheme name="사용자 지정 1">
      <a:dk1>
        <a:srgbClr val="000000"/>
      </a:dk1>
      <a:lt1>
        <a:srgbClr val="FFFFFF"/>
      </a:lt1>
      <a:dk2>
        <a:srgbClr val="0070C0"/>
      </a:dk2>
      <a:lt2>
        <a:srgbClr val="004D86"/>
      </a:lt2>
      <a:accent1>
        <a:srgbClr val="0070C0"/>
      </a:accent1>
      <a:accent2>
        <a:srgbClr val="00B0F0"/>
      </a:accent2>
      <a:accent3>
        <a:srgbClr val="FFFFFF"/>
      </a:accent3>
      <a:accent4>
        <a:srgbClr val="000000"/>
      </a:accent4>
      <a:accent5>
        <a:srgbClr val="9BE5FF"/>
      </a:accent5>
      <a:accent6>
        <a:srgbClr val="A3D8FF"/>
      </a:accent6>
      <a:hlink>
        <a:srgbClr val="002060"/>
      </a:hlink>
      <a:folHlink>
        <a:srgbClr val="000714"/>
      </a:folHlink>
    </a:clrScheme>
    <a:fontScheme name="CSAP Default">
      <a:majorFont>
        <a:latin typeface="Calibri"/>
        <a:ea typeface="굴림"/>
        <a:cs typeface=""/>
      </a:majorFont>
      <a:minorFont>
        <a:latin typeface="Calibri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SAP Default">
      <a:majorFont>
        <a:latin typeface="Calibri"/>
        <a:ea typeface="굴림"/>
        <a:cs typeface=""/>
      </a:majorFont>
      <a:minorFont>
        <a:latin typeface="Calibri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4190.203.System.Programming</Template>
  <TotalTime>6076</TotalTime>
  <Words>2766</Words>
  <Application>Microsoft Office PowerPoint</Application>
  <PresentationFormat>화면 슬라이드 쇼(4:3)</PresentationFormat>
  <Paragraphs>568</Paragraphs>
  <Slides>49</Slides>
  <Notes>43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64" baseType="lpstr">
      <vt:lpstr>Monotype Sorts</vt:lpstr>
      <vt:lpstr>ＭＳ Ｐゴシック</vt:lpstr>
      <vt:lpstr>msgothic</vt:lpstr>
      <vt:lpstr>굴림</vt:lpstr>
      <vt:lpstr>맑은 고딕</vt:lpstr>
      <vt:lpstr>Arial</vt:lpstr>
      <vt:lpstr>Calibri</vt:lpstr>
      <vt:lpstr>Consolas</vt:lpstr>
      <vt:lpstr>Courier New</vt:lpstr>
      <vt:lpstr>Helvetica</vt:lpstr>
      <vt:lpstr>Times New Roman</vt:lpstr>
      <vt:lpstr>Verdana</vt:lpstr>
      <vt:lpstr>Webdings</vt:lpstr>
      <vt:lpstr>Wingdings</vt:lpstr>
      <vt:lpstr>4190.203.System.Programming</vt:lpstr>
      <vt:lpstr>Memory Abstraction   Dynamic Memory Allocation II</vt:lpstr>
      <vt:lpstr>Dynamic Memory Allocation</vt:lpstr>
      <vt:lpstr>PowerPoint 프레젠테이션</vt:lpstr>
      <vt:lpstr>An Implementation Challenge</vt:lpstr>
      <vt:lpstr>Store Information in the Free Block</vt:lpstr>
      <vt:lpstr>Implicit Free List: Strawman’s Approach</vt:lpstr>
      <vt:lpstr>Explicit Free List - Block Headers with a Pointer</vt:lpstr>
      <vt:lpstr>Free List: Circular Linked List</vt:lpstr>
      <vt:lpstr>Malloc: First-Fit Algorithm</vt:lpstr>
      <vt:lpstr>Malloc: First Case: Perfect Fit</vt:lpstr>
      <vt:lpstr>Malloc: Second Case: Big Block</vt:lpstr>
      <vt:lpstr>Free</vt:lpstr>
      <vt:lpstr>Free: Finding Location to Insert</vt:lpstr>
      <vt:lpstr>Free: Handling Corner Cases</vt:lpstr>
      <vt:lpstr>Free: Inserting Into Free List</vt:lpstr>
      <vt:lpstr>Coalescing With Neighbors</vt:lpstr>
      <vt:lpstr>Coalesce With Upper Neighbor</vt:lpstr>
      <vt:lpstr>Coalesce With Lower Neighbor</vt:lpstr>
      <vt:lpstr>Strengths of K&amp;R Approach</vt:lpstr>
      <vt:lpstr>Weaknesses of K&amp;R Approach</vt:lpstr>
      <vt:lpstr>PowerPoint 프레젠테이션</vt:lpstr>
      <vt:lpstr>Faster Free</vt:lpstr>
      <vt:lpstr>Size: Finding Next Block</vt:lpstr>
      <vt:lpstr>Size: Finding Previous Block</vt:lpstr>
      <vt:lpstr>Pointers: Next Free Block</vt:lpstr>
      <vt:lpstr>Pointers: Previous Free Block</vt:lpstr>
      <vt:lpstr>Efficient Free </vt:lpstr>
      <vt:lpstr>But Malloc is Still Slow…</vt:lpstr>
      <vt:lpstr>Binning Strategies: Exact Fit</vt:lpstr>
      <vt:lpstr>Binning Strategies: Range</vt:lpstr>
      <vt:lpstr>Suggestions for Assignment #3</vt:lpstr>
      <vt:lpstr>Perils and Pitfalls</vt:lpstr>
      <vt:lpstr>Memory-Related Perils and Pitfalls in C</vt:lpstr>
      <vt:lpstr>Dereferencing Bad Pointers</vt:lpstr>
      <vt:lpstr>Reading Uninitialized Memory</vt:lpstr>
      <vt:lpstr>Overwriting Memory</vt:lpstr>
      <vt:lpstr>Overwriting Memory</vt:lpstr>
      <vt:lpstr>Overwriting Memory</vt:lpstr>
      <vt:lpstr>Overwriting Memory</vt:lpstr>
      <vt:lpstr>Referencing Nonexistent Variables</vt:lpstr>
      <vt:lpstr>Freeing Blocks Multiple Times</vt:lpstr>
      <vt:lpstr>Referencing Freed Blocks</vt:lpstr>
      <vt:lpstr>Failing to Free Blocks</vt:lpstr>
      <vt:lpstr>Failing to Free Blocks</vt:lpstr>
      <vt:lpstr>Dealing With Memory Bugs</vt:lpstr>
      <vt:lpstr>Summary</vt:lpstr>
      <vt:lpstr>Explicit Free Lists Summary</vt:lpstr>
      <vt:lpstr>Binning Summary</vt:lpstr>
      <vt:lpstr>More Info on Allocators</vt:lpstr>
    </vt:vector>
  </TitlesOfParts>
  <Manager>Bernhard Egger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M1522.000800 System Programming</dc:title>
  <dc:creator>bernhard</dc:creator>
  <cp:keywords>M1522.000800, System Programming, Fall 2020, Seoul National University</cp:keywords>
  <cp:lastModifiedBy>kyoungsoo</cp:lastModifiedBy>
  <cp:revision>266</cp:revision>
  <cp:lastPrinted>2011-11-15T11:06:53Z</cp:lastPrinted>
  <dcterms:created xsi:type="dcterms:W3CDTF">2012-03-04T01:38:51Z</dcterms:created>
  <dcterms:modified xsi:type="dcterms:W3CDTF">2025-04-06T11:18:10Z</dcterms:modified>
</cp:coreProperties>
</file>