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458" r:id="rId2"/>
    <p:sldId id="459" r:id="rId3"/>
    <p:sldId id="460" r:id="rId4"/>
    <p:sldId id="461" r:id="rId5"/>
    <p:sldId id="462" r:id="rId6"/>
    <p:sldId id="463" r:id="rId7"/>
    <p:sldId id="483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0857" autoAdjust="0"/>
  </p:normalViewPr>
  <p:slideViewPr>
    <p:cSldViewPr snapToGrid="0">
      <p:cViewPr varScale="1">
        <p:scale>
          <a:sx n="89" d="100"/>
          <a:sy n="89" d="100"/>
        </p:scale>
        <p:origin x="1062" y="78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88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25488"/>
            <a:ext cx="4768850" cy="3576637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3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25488"/>
            <a:ext cx="4768850" cy="3576637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1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25488"/>
            <a:ext cx="4768850" cy="3576637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25488"/>
            <a:ext cx="4768850" cy="3576637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018954" y="725468"/>
            <a:ext cx="2470957" cy="35774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8230" tIns="44115" rIns="88230" bIns="44115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867419" y="4550276"/>
            <a:ext cx="4774029" cy="431122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2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1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25488"/>
            <a:ext cx="4768850" cy="357663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7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25488"/>
            <a:ext cx="4768850" cy="357663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25488"/>
            <a:ext cx="4768850" cy="3576637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25488"/>
            <a:ext cx="4768850" cy="3576637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5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25488"/>
            <a:ext cx="4768850" cy="3576637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24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9950" y="725488"/>
            <a:ext cx="4768850" cy="3576637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8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5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</a:t>
            </a:r>
            <a:r>
              <a:rPr lang="en-US" altLang="ko-KR" sz="1000" b="1" baseline="0">
                <a:solidFill>
                  <a:srgbClr val="006699"/>
                </a:solidFill>
                <a:latin typeface="+mn-lt"/>
              </a:rPr>
              <a:t>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sz="4000" dirty="0"/>
            </a:br>
            <a:r>
              <a:rPr lang="en-US" altLang="ko-KR" sz="3200" dirty="0"/>
              <a:t>The Runtime Environment</a:t>
            </a:r>
            <a:br>
              <a:rPr lang="en-US" altLang="ko-KR" sz="3200" dirty="0"/>
            </a:br>
            <a:r>
              <a:rPr lang="en-US" altLang="ko-KR" sz="4800" dirty="0"/>
              <a:t>  </a:t>
            </a:r>
            <a:br>
              <a:rPr lang="en-US" altLang="ko-KR" sz="4800" dirty="0"/>
            </a:br>
            <a:r>
              <a:rPr lang="en-US" altLang="ko-KR" sz="4800" dirty="0"/>
              <a:t>  </a:t>
            </a:r>
            <a:br>
              <a:rPr lang="en-US" altLang="ko-KR" sz="4800" dirty="0"/>
            </a:br>
            <a:r>
              <a:rPr lang="en-US" altLang="ko-KR" sz="4800" dirty="0"/>
              <a:t>Life Cycle of a Program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924" y="4278421"/>
            <a:ext cx="2224152" cy="214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2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to Solve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Separate compilation of individual C files</a:t>
            </a:r>
          </a:p>
          <a:p>
            <a:pPr lvl="1"/>
            <a:r>
              <a:rPr lang="en-US" altLang="ko-KR" dirty="0"/>
              <a:t>how does the compiler know about functions and variables defined in other files to make sure the type matches?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how can we generate addresses to call functions / access variables if we do not know where they are located in memory?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how does the system know which dynamic libraries to load when executing a binary?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how does the application know how to call functions from dynamic libraries?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60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Linking Overview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805108" y="323136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readelf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–s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: Size Type    Bind  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Ndx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Name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9:    8 OBJECT  GLOBAL   3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10:   83 FUNC    GLOBAL   1 main</a:t>
            </a:r>
          </a:p>
          <a:p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13:    0 NOTYPE  GLOBAL UND swap</a:t>
            </a:r>
            <a:endParaRPr lang="ko-KR" alt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09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Linkers (Why Separate Compilation)? 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Reason 1: Modularity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Program can be written as a collection of smaller source files, rather than one monolithic mass.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build libraries of common functions (more on this later)</a:t>
            </a:r>
          </a:p>
          <a:p>
            <a:pPr lvl="2"/>
            <a:r>
              <a:rPr lang="en-US" dirty="0"/>
              <a:t>e.g., Math library, standard C library</a:t>
            </a:r>
          </a:p>
        </p:txBody>
      </p:sp>
    </p:spTree>
    <p:extLst>
      <p:ext uri="{BB962C8B-B14F-4D97-AF65-F5344CB8AC3E}">
        <p14:creationId xmlns:p14="http://schemas.microsoft.com/office/powerpoint/2010/main" val="357441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Linkers (Why Separate Compilation)? </a:t>
            </a: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Reason 2: Efficiency</a:t>
            </a:r>
          </a:p>
          <a:p>
            <a:endParaRPr lang="en-US" dirty="0"/>
          </a:p>
          <a:p>
            <a:pPr lvl="1"/>
            <a:r>
              <a:rPr lang="en-US" dirty="0"/>
              <a:t>Time: Separate compilation</a:t>
            </a:r>
          </a:p>
          <a:p>
            <a:pPr lvl="2"/>
            <a:r>
              <a:rPr lang="en-US" dirty="0"/>
              <a:t>Change one source file, compile, and then relink.</a:t>
            </a:r>
          </a:p>
          <a:p>
            <a:pPr lvl="2"/>
            <a:r>
              <a:rPr lang="en-US" dirty="0"/>
              <a:t>No need to recompile other source files.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Space: Libraries </a:t>
            </a:r>
          </a:p>
          <a:p>
            <a:pPr lvl="2"/>
            <a:r>
              <a:rPr lang="en-US" dirty="0"/>
              <a:t>Common functions can be aggregated into a single file...</a:t>
            </a:r>
          </a:p>
          <a:p>
            <a:pPr lvl="2"/>
            <a:r>
              <a:rPr lang="en-US" dirty="0"/>
              <a:t>yet executable files and running memory images contain </a:t>
            </a:r>
            <a:br>
              <a:rPr lang="en-US" dirty="0"/>
            </a:br>
            <a:r>
              <a:rPr lang="en-US" dirty="0"/>
              <a:t>only code for the functions they actually use.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9386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</a:t>
            </a:r>
            <a:endParaRPr lang="en-US" dirty="0"/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0000" y="955200"/>
            <a:ext cx="8820000" cy="5220000"/>
          </a:xfrm>
        </p:spPr>
        <p:txBody>
          <a:bodyPr/>
          <a:lstStyle/>
          <a:p>
            <a:r>
              <a:rPr lang="en-US" b="1" dirty="0"/>
              <a:t>Step 1. Symbol resolution</a:t>
            </a:r>
          </a:p>
          <a:p>
            <a:pPr lvl="1"/>
            <a:r>
              <a:rPr lang="en-US" dirty="0"/>
              <a:t>Programs define and reference symbols (variables and functions):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swap() {…}		</a:t>
            </a:r>
            <a:r>
              <a:rPr lang="en-US" dirty="0"/>
              <a:t>define symbol swap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swap();			</a:t>
            </a:r>
            <a:r>
              <a:rPr lang="en-US" dirty="0"/>
              <a:t>reference symbol swap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*bufp0 =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[0];	</a:t>
            </a:r>
            <a:r>
              <a:rPr lang="en-US" dirty="0"/>
              <a:t>define symbol bufp0, reference </a:t>
            </a:r>
            <a:r>
              <a:rPr lang="en-US" dirty="0" err="1"/>
              <a:t>buf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Symbol definitions are stored (by the compiler) in a symbol table.</a:t>
            </a:r>
          </a:p>
          <a:p>
            <a:pPr lvl="2"/>
            <a:r>
              <a:rPr lang="en-US" dirty="0"/>
              <a:t>Symbol table is an array of </a:t>
            </a:r>
            <a:r>
              <a:rPr lang="en-US" dirty="0" err="1"/>
              <a:t>structs</a:t>
            </a:r>
            <a:endParaRPr lang="en-US" dirty="0"/>
          </a:p>
          <a:p>
            <a:pPr lvl="2"/>
            <a:r>
              <a:rPr lang="en-US" dirty="0"/>
              <a:t>Each entry includes name, size, and location of symbol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Linker associates each symbol reference with exactly one symbol definition.</a:t>
            </a:r>
          </a:p>
          <a:p>
            <a:pPr lvl="2"/>
            <a:r>
              <a:rPr lang="en-US" dirty="0"/>
              <a:t>symbol resolution: associating each symbol </a:t>
            </a:r>
            <a:r>
              <a:rPr lang="en-US" i="1" dirty="0"/>
              <a:t>reference</a:t>
            </a:r>
            <a:r>
              <a:rPr lang="en-US" dirty="0"/>
              <a:t> with exactly one symbol </a:t>
            </a:r>
            <a:r>
              <a:rPr lang="en-US" i="1" dirty="0"/>
              <a:t>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80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Linkers Do? (cont)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Step 2. Relocation</a:t>
            </a:r>
          </a:p>
          <a:p>
            <a:pPr lvl="1"/>
            <a:r>
              <a:rPr lang="en-US" dirty="0"/>
              <a:t>Consists of two steps</a:t>
            </a:r>
          </a:p>
          <a:p>
            <a:pPr marL="806450" lvl="1" indent="-268288">
              <a:buNone/>
            </a:pPr>
            <a:r>
              <a:rPr lang="en-US" dirty="0"/>
              <a:t>1. Relocation sections &amp; symbol definitions: merges all sections of the same type into a new aggregate section of the type and then assigns memory addresses (e.g., .data sections from input modules into .data section of the executable)</a:t>
            </a:r>
          </a:p>
          <a:p>
            <a:pPr lvl="2"/>
            <a:r>
              <a:rPr lang="en-US" dirty="0"/>
              <a:t>Linker assigns run-time memory addresses to each section/symbol</a:t>
            </a:r>
          </a:p>
          <a:p>
            <a:pPr lvl="2"/>
            <a:r>
              <a:rPr lang="en-US" dirty="0"/>
              <a:t>Each instruction/global variable has a unique run-time memory address.</a:t>
            </a:r>
          </a:p>
          <a:p>
            <a:pPr marL="457200" lvl="1" indent="0">
              <a:buNone/>
            </a:pPr>
            <a:endParaRPr lang="en-US" dirty="0"/>
          </a:p>
          <a:p>
            <a:pPr marL="806450" lvl="1" indent="-268288">
              <a:buNone/>
            </a:pPr>
            <a:r>
              <a:rPr lang="en-US" dirty="0"/>
              <a:t>2. Relocating symbol references within sections: updates all references to these symbols to reflect their new positions via relocation entries (= the instructions on how to modify the reference)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9573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8184246" cy="1362075"/>
          </a:xfrm>
        </p:spPr>
        <p:txBody>
          <a:bodyPr/>
          <a:lstStyle/>
          <a:p>
            <a:r>
              <a:rPr lang="en-US" altLang="ko-KR" dirty="0"/>
              <a:t>Executable and Linkable Format (ELF)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681788" y="304800"/>
            <a:ext cx="2119312" cy="2900363"/>
            <a:chOff x="5867400" y="1600200"/>
            <a:chExt cx="2971800" cy="4420200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867400" y="1600200"/>
              <a:ext cx="2971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ELF header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867400" y="1981200"/>
              <a:ext cx="2971800" cy="609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Segment header table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(required for executables)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867400" y="2590800"/>
              <a:ext cx="2971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.text </a:t>
              </a: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section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867400" y="2971800"/>
              <a:ext cx="2971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</a:t>
              </a:r>
              <a:r>
                <a:rPr lang="en-GB" sz="10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rodata</a:t>
              </a: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section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867400" y="3733800"/>
              <a:ext cx="2971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</a:t>
              </a:r>
              <a:r>
                <a:rPr lang="en-GB" sz="10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bss</a:t>
              </a: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section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867400" y="4114800"/>
              <a:ext cx="2971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</a:t>
              </a:r>
              <a:r>
                <a:rPr lang="en-GB" sz="10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symtab</a:t>
              </a: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section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867400" y="4495800"/>
              <a:ext cx="2971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</a:t>
              </a:r>
              <a:r>
                <a:rPr lang="en-GB" sz="10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rel.txt</a:t>
              </a: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section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67400" y="4876800"/>
              <a:ext cx="2971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</a:t>
              </a:r>
              <a:r>
                <a:rPr lang="en-GB" sz="10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rel.data</a:t>
              </a: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section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867400" y="5257800"/>
              <a:ext cx="2971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.debug/.line </a:t>
              </a: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section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867400" y="5638800"/>
              <a:ext cx="2971800" cy="381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Section header table</a:t>
              </a: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867400" y="3352800"/>
              <a:ext cx="2971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.data </a:t>
              </a:r>
              <a:r>
                <a:rPr lang="en-GB" sz="1000" dirty="0">
                  <a:latin typeface="+mn-lt"/>
                  <a:ea typeface="msgothic" charset="0"/>
                  <a:cs typeface="msgothic" charset="0"/>
                </a:rPr>
                <a:t>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430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Kinds of Object Files (Modules)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Relocatable object file (.o file)</a:t>
            </a:r>
          </a:p>
          <a:p>
            <a:pPr lvl="1"/>
            <a:r>
              <a:rPr lang="en-US" dirty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dirty="0"/>
              <a:t>Each .o file is produced from exactly one source (.c) file</a:t>
            </a:r>
          </a:p>
          <a:p>
            <a:endParaRPr lang="en-US" dirty="0"/>
          </a:p>
          <a:p>
            <a:r>
              <a:rPr lang="en-US" b="1" dirty="0"/>
              <a:t>Executable object file (</a:t>
            </a:r>
            <a:r>
              <a:rPr lang="en-US" b="1" dirty="0" err="1"/>
              <a:t>a.out</a:t>
            </a:r>
            <a:r>
              <a:rPr lang="en-US" b="1" dirty="0"/>
              <a:t> file)</a:t>
            </a:r>
          </a:p>
          <a:p>
            <a:pPr lvl="1"/>
            <a:r>
              <a:rPr lang="en-US" dirty="0"/>
              <a:t>Contains code and data in a form that can be copied directly into memory and then executed.</a:t>
            </a:r>
          </a:p>
          <a:p>
            <a:endParaRPr lang="en-US" dirty="0"/>
          </a:p>
          <a:p>
            <a:r>
              <a:rPr lang="en-US" b="1" dirty="0"/>
              <a:t>Shared object file (.so file)</a:t>
            </a:r>
          </a:p>
          <a:p>
            <a:pPr lvl="1"/>
            <a:r>
              <a:rPr lang="en-US" dirty="0"/>
              <a:t>Special type of relocatable object file that can be loaded into memory and</a:t>
            </a:r>
            <a:br>
              <a:rPr lang="en-US" dirty="0"/>
            </a:br>
            <a:r>
              <a:rPr lang="en-US" dirty="0"/>
              <a:t>linked dynamically, at either load time or run-time.</a:t>
            </a:r>
          </a:p>
          <a:p>
            <a:pPr lvl="1"/>
            <a:r>
              <a:rPr lang="en-US" dirty="0"/>
              <a:t>Called Dynamic Link Libraries (DLLs) by Windows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1644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Executable and Linkable Format (ELF)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binary format for object 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Originally proposed by AT&amp;T System V Unix</a:t>
            </a:r>
          </a:p>
          <a:p>
            <a:pPr lvl="1"/>
            <a:r>
              <a:rPr lang="en-US" dirty="0"/>
              <a:t>Later adopted by BSD Unix variants and Linux</a:t>
            </a:r>
            <a:br>
              <a:rPr lang="en-US" dirty="0"/>
            </a:br>
            <a:endParaRPr lang="en-US" dirty="0"/>
          </a:p>
          <a:p>
            <a:r>
              <a:rPr lang="en-US" dirty="0"/>
              <a:t>One unified format for </a:t>
            </a:r>
          </a:p>
          <a:p>
            <a:pPr lvl="1"/>
            <a:r>
              <a:rPr lang="en-US" dirty="0"/>
              <a:t>Relocatable object files (.o), </a:t>
            </a:r>
          </a:p>
          <a:p>
            <a:pPr lvl="1"/>
            <a:r>
              <a:rPr lang="en-US" dirty="0"/>
              <a:t>Executable object files (</a:t>
            </a:r>
            <a:r>
              <a:rPr lang="en-US" dirty="0" err="1"/>
              <a:t>a.out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object files (.so)</a:t>
            </a:r>
          </a:p>
          <a:p>
            <a:pPr lvl="1"/>
            <a:endParaRPr lang="en-US" dirty="0"/>
          </a:p>
          <a:p>
            <a:r>
              <a:rPr lang="en-US" dirty="0"/>
              <a:t>Generic name: ELF binaries</a:t>
            </a:r>
          </a:p>
        </p:txBody>
      </p:sp>
    </p:spTree>
    <p:extLst>
      <p:ext uri="{BB962C8B-B14F-4D97-AF65-F5344CB8AC3E}">
        <p14:creationId xmlns:p14="http://schemas.microsoft.com/office/powerpoint/2010/main" val="65484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ELF Object File Format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00" y="939660"/>
            <a:ext cx="8820000" cy="5683016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ELF header</a:t>
            </a:r>
          </a:p>
          <a:p>
            <a:pPr lvl="1"/>
            <a:r>
              <a:rPr lang="en-GB" dirty="0"/>
              <a:t>Word size, byte ordering, file type (.o, exec, .so), </a:t>
            </a:r>
            <a:br>
              <a:rPr lang="en-GB" dirty="0"/>
            </a:br>
            <a:r>
              <a:rPr lang="en-GB" dirty="0"/>
              <a:t>machine type, etc.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Segment header table</a:t>
            </a:r>
          </a:p>
          <a:p>
            <a:pPr lvl="1"/>
            <a:r>
              <a:rPr lang="en-GB" dirty="0"/>
              <a:t>Page size, virtual addresses memory segments</a:t>
            </a:r>
            <a:br>
              <a:rPr lang="en-GB" dirty="0"/>
            </a:br>
            <a:r>
              <a:rPr lang="en-GB" dirty="0"/>
              <a:t>(sections), segment sizes.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.text section</a:t>
            </a:r>
          </a:p>
          <a:p>
            <a:pPr lvl="1"/>
            <a:r>
              <a:rPr lang="en-GB" dirty="0"/>
              <a:t>Code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.</a:t>
            </a:r>
            <a:r>
              <a:rPr lang="en-GB" b="1" dirty="0" err="1"/>
              <a:t>rodata</a:t>
            </a:r>
            <a:r>
              <a:rPr lang="en-GB" b="1" dirty="0"/>
              <a:t> section</a:t>
            </a:r>
          </a:p>
          <a:p>
            <a:pPr lvl="1"/>
            <a:r>
              <a:rPr lang="en-GB" dirty="0"/>
              <a:t>Read only data: </a:t>
            </a:r>
            <a:r>
              <a:rPr lang="en-US" altLang="ko-KR" dirty="0"/>
              <a:t>string constants,</a:t>
            </a:r>
            <a:r>
              <a:rPr lang="en-GB" dirty="0"/>
              <a:t> jump tables, ...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.data section</a:t>
            </a:r>
          </a:p>
          <a:p>
            <a:pPr lvl="1"/>
            <a:r>
              <a:rPr lang="en-GB" dirty="0"/>
              <a:t>Initialized global variables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.</a:t>
            </a:r>
            <a:r>
              <a:rPr lang="en-GB" b="1" dirty="0" err="1"/>
              <a:t>bss</a:t>
            </a:r>
            <a:r>
              <a:rPr lang="en-GB" b="1" dirty="0"/>
              <a:t> section</a:t>
            </a:r>
          </a:p>
          <a:p>
            <a:pPr lvl="1"/>
            <a:r>
              <a:rPr lang="en-GB" dirty="0"/>
              <a:t>Uninitialized global variables </a:t>
            </a:r>
          </a:p>
          <a:p>
            <a:pPr lvl="2"/>
            <a:r>
              <a:rPr lang="en-GB" dirty="0"/>
              <a:t>Or global variables initialized to 0</a:t>
            </a:r>
          </a:p>
          <a:p>
            <a:pPr lvl="1"/>
            <a:r>
              <a:rPr lang="en-US" altLang="ko-KR" dirty="0"/>
              <a:t>Stands for </a:t>
            </a:r>
            <a:r>
              <a:rPr lang="en-GB" dirty="0"/>
              <a:t>“Block Started by Symbol”</a:t>
            </a:r>
          </a:p>
          <a:p>
            <a:pPr lvl="1"/>
            <a:r>
              <a:rPr lang="en-GB" dirty="0"/>
              <a:t>Has section header but occupies no space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.text 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rodata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rel.txt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rel.data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.debug/.line </a:t>
            </a:r>
            <a:r>
              <a:rPr lang="en-GB" sz="1400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3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114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0066"/>
                </a:solidFill>
                <a:latin typeface="+mn-lt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.data 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3153023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964000" cy="576262"/>
          </a:xfrm>
        </p:spPr>
        <p:txBody>
          <a:bodyPr lIns="90000" rIns="36000"/>
          <a:lstStyle/>
          <a:p>
            <a:r>
              <a:rPr lang="en-US" sz="3100" dirty="0"/>
              <a:t>The Runtime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Part I: Life Cycle of a Program, Overview </a:t>
            </a:r>
          </a:p>
          <a:p>
            <a:pPr>
              <a:lnSpc>
                <a:spcPct val="150000"/>
              </a:lnSpc>
            </a:pPr>
            <a:r>
              <a:rPr lang="en-US" dirty="0"/>
              <a:t>Part II: Linking and Loading</a:t>
            </a:r>
          </a:p>
          <a:p>
            <a:pPr>
              <a:lnSpc>
                <a:spcPct val="150000"/>
              </a:lnSpc>
            </a:pPr>
            <a:r>
              <a:rPr lang="en-US" dirty="0"/>
              <a:t>Part III: Libraries</a:t>
            </a:r>
          </a:p>
        </p:txBody>
      </p:sp>
    </p:spTree>
    <p:extLst>
      <p:ext uri="{BB962C8B-B14F-4D97-AF65-F5344CB8AC3E}">
        <p14:creationId xmlns:p14="http://schemas.microsoft.com/office/powerpoint/2010/main" val="1241434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ELF Object File Format (cont.)</a:t>
            </a:r>
            <a:endParaRPr lang="en-GB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0000" y="864262"/>
            <a:ext cx="8820000" cy="5829146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.</a:t>
            </a:r>
            <a:r>
              <a:rPr lang="en-GB" b="1" dirty="0" err="1"/>
              <a:t>symtab</a:t>
            </a:r>
            <a:r>
              <a:rPr lang="en-GB" b="1" dirty="0"/>
              <a:t> section</a:t>
            </a:r>
          </a:p>
          <a:p>
            <a:pPr lvl="1"/>
            <a:r>
              <a:rPr lang="en-GB" dirty="0"/>
              <a:t>Symbol table (created even without –g option)</a:t>
            </a:r>
          </a:p>
          <a:p>
            <a:pPr lvl="1"/>
            <a:r>
              <a:rPr lang="en-GB" dirty="0"/>
              <a:t>Procedure and static variable names</a:t>
            </a:r>
          </a:p>
          <a:p>
            <a:pPr lvl="1"/>
            <a:r>
              <a:rPr lang="en-GB" dirty="0"/>
              <a:t>Section names and locations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.</a:t>
            </a:r>
            <a:r>
              <a:rPr lang="en-GB" b="1" dirty="0" err="1"/>
              <a:t>rel.text</a:t>
            </a:r>
            <a:r>
              <a:rPr lang="en-GB" b="1" dirty="0"/>
              <a:t> section</a:t>
            </a:r>
          </a:p>
          <a:p>
            <a:pPr lvl="1"/>
            <a:r>
              <a:rPr lang="en-GB" dirty="0"/>
              <a:t>Relocation info for .text section</a:t>
            </a:r>
          </a:p>
          <a:p>
            <a:pPr lvl="1"/>
            <a:r>
              <a:rPr lang="en-GB" dirty="0"/>
              <a:t>Addresses of instructions that will need to be </a:t>
            </a:r>
            <a:br>
              <a:rPr lang="en-GB" dirty="0"/>
            </a:br>
            <a:r>
              <a:rPr lang="en-GB" dirty="0"/>
              <a:t>modified in the executable</a:t>
            </a:r>
          </a:p>
          <a:p>
            <a:pPr lvl="1"/>
            <a:r>
              <a:rPr lang="en-GB" dirty="0"/>
              <a:t>Instructions for modifying.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.</a:t>
            </a:r>
            <a:r>
              <a:rPr lang="en-GB" b="1" dirty="0" err="1"/>
              <a:t>rel.data</a:t>
            </a:r>
            <a:r>
              <a:rPr lang="en-GB" b="1" dirty="0"/>
              <a:t> section</a:t>
            </a:r>
          </a:p>
          <a:p>
            <a:pPr lvl="1"/>
            <a:r>
              <a:rPr lang="en-GB" dirty="0"/>
              <a:t>Relocation info for .data section</a:t>
            </a:r>
          </a:p>
          <a:p>
            <a:pPr lvl="1"/>
            <a:r>
              <a:rPr lang="en-GB" dirty="0"/>
              <a:t>Addresses of pointer data that will need to be </a:t>
            </a:r>
            <a:br>
              <a:rPr lang="en-GB" dirty="0"/>
            </a:br>
            <a:r>
              <a:rPr lang="en-GB" dirty="0"/>
              <a:t>modified in the merged executable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.debug/.line section</a:t>
            </a:r>
          </a:p>
          <a:p>
            <a:pPr lvl="1"/>
            <a:r>
              <a:rPr lang="en-GB" dirty="0"/>
              <a:t>Info for symbolic debugging (</a:t>
            </a:r>
            <a:r>
              <a:rPr lang="en-GB" dirty="0" err="1"/>
              <a:t>gcc</a:t>
            </a:r>
            <a:r>
              <a:rPr lang="en-GB" dirty="0"/>
              <a:t> -g)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Section header table</a:t>
            </a:r>
          </a:p>
          <a:p>
            <a:pPr lvl="1"/>
            <a:r>
              <a:rPr lang="en-GB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867400" y="16002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867400" y="1981200"/>
            <a:ext cx="2971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5867400" y="2590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.text 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867400" y="2971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rodata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5867400" y="3733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867400" y="4114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5867400" y="4495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rel.txt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5867400" y="4876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rel.data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867400" y="5257800"/>
            <a:ext cx="2971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.debug/.line </a:t>
            </a:r>
            <a:r>
              <a:rPr lang="en-GB" sz="1400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5867400" y="5638800"/>
            <a:ext cx="2971800" cy="38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8839200" y="1447800"/>
            <a:ext cx="28114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0066"/>
                </a:solidFill>
                <a:latin typeface="+mn-lt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5867400" y="3352800"/>
            <a:ext cx="29718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.data </a:t>
            </a: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802633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ELF Files with </a:t>
            </a:r>
            <a:r>
              <a:rPr lang="en-US" altLang="ko-KR" dirty="0" err="1"/>
              <a:t>Readelf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15038" y="917428"/>
            <a:ext cx="3337684" cy="5562572"/>
          </a:xfrm>
        </p:spPr>
        <p:txBody>
          <a:bodyPr/>
          <a:lstStyle/>
          <a:p>
            <a:r>
              <a:rPr lang="en-US" altLang="ko-KR" dirty="0" err="1"/>
              <a:t>readelf</a:t>
            </a:r>
            <a:br>
              <a:rPr lang="en-US" altLang="ko-KR" dirty="0"/>
            </a:br>
            <a:r>
              <a:rPr lang="en-US" altLang="ko-KR" dirty="0"/>
              <a:t>-a: print all information</a:t>
            </a:r>
            <a:br>
              <a:rPr lang="en-US" altLang="ko-KR" dirty="0"/>
            </a:br>
            <a:r>
              <a:rPr lang="en-US" altLang="ko-KR" dirty="0"/>
              <a:t>-s: print symbol table</a:t>
            </a:r>
            <a:br>
              <a:rPr lang="en-US" altLang="ko-KR" dirty="0"/>
            </a:br>
            <a:r>
              <a:rPr lang="en-US" altLang="ko-KR" dirty="0"/>
              <a:t>-S: print section headers</a:t>
            </a:r>
            <a:br>
              <a:rPr lang="en-US" altLang="ko-KR" dirty="0"/>
            </a:br>
            <a:r>
              <a:rPr lang="en-US" altLang="ko-KR" dirty="0"/>
              <a:t>-r: print relocation info</a:t>
            </a:r>
            <a:endParaRPr lang="ko-KR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9998" y="917428"/>
            <a:ext cx="5777889" cy="55914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-O2 -c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linking.c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                                (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12.3.1)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readelf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-a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linking.o</a:t>
            </a:r>
            <a:endParaRPr lang="en-GB" sz="10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ELF Header: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Magic:   7f 45 4c 46 02 01 01 00 00 00 00 00 00 00 00 00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Class:                             ELF64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Data:                              2's complement, little endian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Version:                           1 (current)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OS/ABI:                            UNIX - System V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ABI Version:                       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Type:                              REL (Relocatable file)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Machine:                           Advanced Micro Devices X86-64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Section Headers: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Nr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] Name              Type             Address           Offset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Size           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EntSize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Flags  Link  Info  Align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[ 0]                   NULL             0000000000000000  00000000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0000000000000000  0000000000000000           0     0     0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[ 1] .text             PROGBITS         0000000000000000  00000040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0000000000000000  0000000000000000  AX       0     0     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Relocation section '.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rela.text.startup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 at offset 0x240 contains 9 entries: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Offset          Info           Type           Sym. Value    Sym. Name + Addend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000000000002  000200000002 R_X86_64_PC32     0000000000000000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- 8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00000000004e  000800000002 R_X86_64_PC32     0000000000000000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- 4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 table '.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 contains 9 entries: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Num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   Value          Size Type    Bind   Vis   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Ndx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Name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4: 0000000000000000     4 OBJECT  LOCAL  DEFAULT    3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5: 0000000000000000    83 FUNC    GLOBAL DEFAULT    4 main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6: 0000000000000000     0 NOTYPE  GLOBAL DEFAULT  UND foo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7: 0000000000000000     4 OBJECT  GLOBAL DEFAULT    2 counter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8: 0000000000000000     0 NOTYPE  GLOBAL DEFAULT  UND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658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ELF Files with </a:t>
            </a:r>
            <a:r>
              <a:rPr lang="en-US" altLang="ko-KR" dirty="0" err="1"/>
              <a:t>Readelf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14582" y="1260000"/>
            <a:ext cx="3186391" cy="5220000"/>
          </a:xfrm>
        </p:spPr>
        <p:txBody>
          <a:bodyPr/>
          <a:lstStyle/>
          <a:p>
            <a:r>
              <a:rPr lang="en-US" altLang="ko-KR" dirty="0" err="1"/>
              <a:t>readelf</a:t>
            </a:r>
            <a:br>
              <a:rPr lang="en-US" altLang="ko-KR" dirty="0"/>
            </a:br>
            <a:r>
              <a:rPr lang="en-US" altLang="ko-KR" dirty="0"/>
              <a:t>-a: print all information</a:t>
            </a:r>
            <a:br>
              <a:rPr lang="en-US" altLang="ko-KR" dirty="0"/>
            </a:br>
            <a:r>
              <a:rPr lang="en-US" altLang="ko-KR" dirty="0"/>
              <a:t>-s: print symbol table</a:t>
            </a:r>
            <a:br>
              <a:rPr lang="en-US" altLang="ko-KR" dirty="0"/>
            </a:br>
            <a:r>
              <a:rPr lang="en-US" altLang="ko-KR" dirty="0"/>
              <a:t>-S: print section headers</a:t>
            </a:r>
            <a:br>
              <a:rPr lang="en-US" altLang="ko-KR" dirty="0"/>
            </a:br>
            <a:r>
              <a:rPr lang="en-US" altLang="ko-KR" dirty="0"/>
              <a:t>-r: print relocation info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r>
              <a:rPr lang="en-US" altLang="ko-KR" sz="16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 undefined</a:t>
            </a:r>
            <a:b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dirty="0">
                <a:cs typeface="Consolas" panose="020B0609020204030204" pitchFamily="49" charset="0"/>
              </a:rPr>
              <a:t>(as in “we don’t know yet”)</a:t>
            </a:r>
            <a:endParaRPr lang="ko-KR" altLang="en-US" sz="1600" dirty="0">
              <a:cs typeface="Consolas" panose="020B0609020204030204" pitchFamily="49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9999" y="1260000"/>
            <a:ext cx="5777889" cy="50996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-O2 -c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linking.c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</a:t>
            </a:r>
            <a:r>
              <a:rPr lang="en-GB" altLang="ko-KR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                          (</a:t>
            </a:r>
            <a:r>
              <a:rPr lang="en-GB" altLang="ko-KR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altLang="ko-KR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12.3.1) </a:t>
            </a:r>
            <a:endParaRPr lang="en-GB" sz="10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readelf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Ss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linking.o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There are 14 section headers, starting at offset 0x3b0: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Section Headers: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Nr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] Name              Type             Address           Offset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Size           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EntSize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Flags  Link  Info  Align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[ 1] .text             PROGBITS         0000000000000000  00000040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0000000000000000  0000000000000000  AX       0     0     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[ 2] .data             PROGBITS         0000000000000000  00000040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0000000000000004  0000000000000000  WA       0     0     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[ 3]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NOBITS           0000000000000000  00000044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0000000000000004  0000000000000000  WA       0     0     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[ 4]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text.startup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PROGBITS         0000000000000000  00000050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0000000000000053  0000000000000000  AX       0     0     16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[11]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SYMTAB           0000000000000000  00000140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00000000000000d8  0000000000000018          12     5     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[12]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strtab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STRTAB           0000000000000000  00000218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0000000000000025  0000000000000000           0     0     1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 table '.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 contains 9 entries: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Num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   Value          Size Type    Bind   Vis   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Ndx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Name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0: 0000000000000000     0 NOTYPE  LOCAL  DEFAULT  UND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1: 0000000000000000     0 FILE    LOCAL  DEFAULT  ABS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linking.c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2: 0000000000000000     0 SECTION LOCAL  DEFAULT    3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3: 0000000000000000     0 SECTION LOCAL  DEFAULT    4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text.startup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4: 0000000000000000     4 OBJECT  LOCAL  DEFAULT    3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5: 0000000000000000    83 FUNC    GLOBAL DEFAULT    4 main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6: 0000000000000000     0 NOTYPE  GLOBAL DEFAULT  </a:t>
            </a:r>
            <a:r>
              <a:rPr lang="en-GB" sz="1000" b="1" dirty="0">
                <a:solidFill>
                  <a:srgbClr val="FFC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UND</a:t>
            </a:r>
            <a:r>
              <a:rPr lang="en-GB" sz="1000" dirty="0">
                <a:solidFill>
                  <a:srgbClr val="FFC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7: 0000000000000000     4 OBJECT  GLOBAL DEFAULT    2 counter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8: 0000000000000000     0 NOTYPE  GLOBAL DEFAULT  </a:t>
            </a:r>
            <a:r>
              <a:rPr lang="en-GB" sz="1000" b="1" dirty="0">
                <a:solidFill>
                  <a:srgbClr val="FFC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UND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3" name="타원 2"/>
          <p:cNvSpPr/>
          <p:nvPr/>
        </p:nvSpPr>
        <p:spPr bwMode="auto">
          <a:xfrm>
            <a:off x="4195763" y="5156835"/>
            <a:ext cx="176213" cy="176213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425264" y="3015590"/>
            <a:ext cx="1441635" cy="176213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8" name="구부러진 연결선 7"/>
          <p:cNvCxnSpPr>
            <a:stCxn id="3" idx="0"/>
            <a:endCxn id="6" idx="6"/>
          </p:cNvCxnSpPr>
          <p:nvPr/>
        </p:nvCxnSpPr>
        <p:spPr bwMode="auto">
          <a:xfrm rot="16200000" flipV="1">
            <a:off x="2048816" y="2921780"/>
            <a:ext cx="2053138" cy="241697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타원 9"/>
          <p:cNvSpPr/>
          <p:nvPr/>
        </p:nvSpPr>
        <p:spPr bwMode="auto">
          <a:xfrm>
            <a:off x="4195763" y="5588590"/>
            <a:ext cx="176213" cy="176213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425264" y="3297079"/>
            <a:ext cx="1441635" cy="176213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2" name="구부러진 연결선 11"/>
          <p:cNvCxnSpPr>
            <a:stCxn id="10" idx="2"/>
            <a:endCxn id="11" idx="6"/>
          </p:cNvCxnSpPr>
          <p:nvPr/>
        </p:nvCxnSpPr>
        <p:spPr bwMode="auto">
          <a:xfrm rot="10800000">
            <a:off x="1866899" y="3385187"/>
            <a:ext cx="2328864" cy="229151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4195762" y="5872296"/>
            <a:ext cx="176213" cy="176213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425262" y="2729389"/>
            <a:ext cx="1441635" cy="176213"/>
          </a:xfrm>
          <a:prstGeom prst="ellips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9" name="구부러진 연결선 18"/>
          <p:cNvCxnSpPr>
            <a:stCxn id="15" idx="6"/>
            <a:endCxn id="18" idx="6"/>
          </p:cNvCxnSpPr>
          <p:nvPr/>
        </p:nvCxnSpPr>
        <p:spPr bwMode="auto">
          <a:xfrm flipH="1" flipV="1">
            <a:off x="1866897" y="2817496"/>
            <a:ext cx="2505078" cy="3142907"/>
          </a:xfrm>
          <a:prstGeom prst="curvedConnector3">
            <a:avLst>
              <a:gd name="adj1" fmla="val -9125"/>
            </a:avLst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8599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Analyzing ELF Files with </a:t>
            </a:r>
            <a:r>
              <a:rPr lang="en-US" altLang="ko-KR" dirty="0" err="1"/>
              <a:t>Readelf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15038" y="1260000"/>
            <a:ext cx="3128962" cy="5220000"/>
          </a:xfrm>
        </p:spPr>
        <p:txBody>
          <a:bodyPr/>
          <a:lstStyle/>
          <a:p>
            <a:r>
              <a:rPr lang="en-US" altLang="ko-KR" dirty="0" err="1"/>
              <a:t>readelf</a:t>
            </a:r>
            <a:br>
              <a:rPr lang="en-US" altLang="ko-KR" dirty="0"/>
            </a:br>
            <a:r>
              <a:rPr lang="en-US" altLang="ko-KR" dirty="0"/>
              <a:t>-a: print all information</a:t>
            </a:r>
            <a:br>
              <a:rPr lang="en-US" altLang="ko-KR" dirty="0"/>
            </a:br>
            <a:r>
              <a:rPr lang="en-US" altLang="ko-KR" dirty="0"/>
              <a:t>-s: print symbol table</a:t>
            </a:r>
            <a:br>
              <a:rPr lang="en-US" altLang="ko-KR" dirty="0"/>
            </a:br>
            <a:r>
              <a:rPr lang="en-US" altLang="ko-KR" dirty="0"/>
              <a:t>-S: print section headers</a:t>
            </a:r>
            <a:br>
              <a:rPr lang="en-US" altLang="ko-KR" dirty="0"/>
            </a:br>
            <a:r>
              <a:rPr lang="en-US" altLang="ko-KR" dirty="0"/>
              <a:t>-r: print relocation info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b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: undefined</a:t>
            </a:r>
            <a:b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dirty="0">
                <a:cs typeface="Consolas" panose="020B0609020204030204" pitchFamily="49" charset="0"/>
              </a:rPr>
              <a:t>(as in “we don’t know yet”)</a:t>
            </a:r>
            <a:endParaRPr lang="ko-KR" altLang="en-US" sz="1600" dirty="0">
              <a:cs typeface="Consolas" panose="020B0609020204030204" pitchFamily="49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79999" y="1260000"/>
            <a:ext cx="5777889" cy="51574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-c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linking.c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</a:t>
            </a:r>
            <a:r>
              <a:rPr lang="en-GB" altLang="ko-KR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                          (</a:t>
            </a:r>
            <a:r>
              <a:rPr lang="en-GB" altLang="ko-KR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altLang="ko-KR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10.3.0) </a:t>
            </a:r>
            <a:endParaRPr lang="en-GB" sz="10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readelf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Ss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linking.o</a:t>
            </a:r>
            <a:r>
              <a:rPr lang="en-GB" sz="10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There are 13 section headers, starting at offset 0x460: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Section Headers: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Nr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] Name              Type             Address           Offset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Size           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EntSize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Flags  Link  Info  Align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[ 1] .text             PROGBITS         0000000000000000  00000040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0000000000000080  0000000000000000  AX       0     0     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[ 3] .data             PROGBITS         0000000000000000  000000c0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0000000000000004  0000000000000000  WA       0     0     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[ 4]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bss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   NOBITS           0000000000000000  000000c4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0000000000000004  0000000000000000  WA       0     0     4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[10]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SYMTAB           0000000000000000  00000170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0000000000000108  0000000000000018          11     6     8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[11] 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strtab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  STRTAB           0000000000000000  00000278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000000000000003f  0000000000000000           0     0     1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Symbol table '.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symtab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' contains 11 entries: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Num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   Value          Size Type    Bind   Vis     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Ndx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Name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0: 0000000000000000     0 NOTYPE  LOCAL  DEFAULT  UND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1: 0000000000000000     0 FILE    LOCAL  DEFAULT  ABS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linking.c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2: 0000000000000000     0 SECTION LOCAL  DEFAULT    1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3: 0000000000000000     0 SECTION LOCAL  DEFAULT    4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4: 0000000000000000     4 OBJECT  LOCAL  DEFAULT    4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5: 0000000000000000    25 FUNC    LOCAL  DEFAULT    1 bar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6: 0000000000000000     4 OBJECT  GLOBAL DEFAULT    3 counter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7: 0000000000000000     0 NOTYPE  GLOBAL DEFAULT  </a:t>
            </a:r>
            <a:r>
              <a:rPr lang="en-GB" sz="1000" dirty="0">
                <a:solidFill>
                  <a:srgbClr val="FFC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UND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chksum</a:t>
            </a:r>
            <a:endParaRPr lang="en-GB" sz="10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8: 0000000000000019   103 FUNC    GLOBAL DEFAULT    1 main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9: 0000000000000000     0 NOTYPE  GLOBAL DEFAULT  </a:t>
            </a:r>
            <a:r>
              <a:rPr lang="en-GB" sz="1000" dirty="0">
                <a:solidFill>
                  <a:srgbClr val="FFC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UND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_GLOBAL_OFFSET_TABLE_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10: 0000000000000000     0 NOTYPE  GLOBAL DEFAULT  </a:t>
            </a:r>
            <a:r>
              <a:rPr lang="en-GB" sz="1000" dirty="0">
                <a:solidFill>
                  <a:srgbClr val="FFC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UND</a:t>
            </a:r>
            <a:r>
              <a:rPr lang="en-GB" sz="10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foo</a:t>
            </a:r>
          </a:p>
        </p:txBody>
      </p:sp>
      <p:sp>
        <p:nvSpPr>
          <p:cNvPr id="3" name="타원 2"/>
          <p:cNvSpPr/>
          <p:nvPr/>
        </p:nvSpPr>
        <p:spPr bwMode="auto">
          <a:xfrm>
            <a:off x="4195763" y="5156835"/>
            <a:ext cx="176213" cy="176213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255270" y="3015590"/>
            <a:ext cx="981075" cy="176213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8" name="구부러진 연결선 7"/>
          <p:cNvCxnSpPr>
            <a:stCxn id="3" idx="0"/>
            <a:endCxn id="6" idx="4"/>
          </p:cNvCxnSpPr>
          <p:nvPr/>
        </p:nvCxnSpPr>
        <p:spPr bwMode="auto">
          <a:xfrm rot="16200000" flipV="1">
            <a:off x="1532323" y="2405288"/>
            <a:ext cx="1965032" cy="3538062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타원 9"/>
          <p:cNvSpPr/>
          <p:nvPr/>
        </p:nvSpPr>
        <p:spPr bwMode="auto">
          <a:xfrm>
            <a:off x="4195763" y="5725750"/>
            <a:ext cx="176213" cy="176213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1" name="타원 10"/>
          <p:cNvSpPr/>
          <p:nvPr/>
        </p:nvSpPr>
        <p:spPr bwMode="auto">
          <a:xfrm>
            <a:off x="255270" y="2443639"/>
            <a:ext cx="981075" cy="176213"/>
          </a:xfrm>
          <a:prstGeom prst="ellips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2" name="구부러진 연결선 11"/>
          <p:cNvCxnSpPr>
            <a:stCxn id="10" idx="2"/>
            <a:endCxn id="11" idx="2"/>
          </p:cNvCxnSpPr>
          <p:nvPr/>
        </p:nvCxnSpPr>
        <p:spPr bwMode="auto">
          <a:xfrm rot="10800000">
            <a:off x="255271" y="2531747"/>
            <a:ext cx="3940493" cy="3282111"/>
          </a:xfrm>
          <a:prstGeom prst="curvedConnector3">
            <a:avLst>
              <a:gd name="adj1" fmla="val 103190"/>
            </a:avLst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타원 14"/>
          <p:cNvSpPr/>
          <p:nvPr/>
        </p:nvSpPr>
        <p:spPr bwMode="auto">
          <a:xfrm>
            <a:off x="4195762" y="5443036"/>
            <a:ext cx="176213" cy="176213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타원 17"/>
          <p:cNvSpPr/>
          <p:nvPr/>
        </p:nvSpPr>
        <p:spPr bwMode="auto">
          <a:xfrm>
            <a:off x="255268" y="2729389"/>
            <a:ext cx="981075" cy="176213"/>
          </a:xfrm>
          <a:prstGeom prst="ellips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9" name="구부러진 연결선 18"/>
          <p:cNvCxnSpPr>
            <a:stCxn id="15" idx="6"/>
            <a:endCxn id="18" idx="6"/>
          </p:cNvCxnSpPr>
          <p:nvPr/>
        </p:nvCxnSpPr>
        <p:spPr bwMode="auto">
          <a:xfrm flipH="1" flipV="1">
            <a:off x="1236343" y="2817496"/>
            <a:ext cx="3135632" cy="2713647"/>
          </a:xfrm>
          <a:prstGeom prst="curvedConnector3">
            <a:avLst>
              <a:gd name="adj1" fmla="val -7290"/>
            </a:avLst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4910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185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1043492"/>
            <a:ext cx="8820000" cy="5436508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/>
              <a:t>Linking allows modularization</a:t>
            </a:r>
          </a:p>
          <a:p>
            <a:pPr lvl="1"/>
            <a:r>
              <a:rPr lang="en-US" altLang="ko-KR" dirty="0"/>
              <a:t>at compile time </a:t>
            </a:r>
          </a:p>
          <a:p>
            <a:pPr lvl="1"/>
            <a:r>
              <a:rPr lang="en-US" altLang="ko-KR" dirty="0"/>
              <a:t>at load-time</a:t>
            </a:r>
          </a:p>
          <a:p>
            <a:pPr lvl="1"/>
            <a:r>
              <a:rPr lang="en-US" altLang="ko-KR" dirty="0"/>
              <a:t>at run-time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Linking involves two main operations</a:t>
            </a:r>
          </a:p>
          <a:p>
            <a:pPr lvl="1"/>
            <a:r>
              <a:rPr lang="en-US" altLang="ko-KR" dirty="0"/>
              <a:t>symbol resolution: map a symbol reference to a unique symbol definition across the entire program</a:t>
            </a:r>
          </a:p>
          <a:p>
            <a:pPr lvl="1"/>
            <a:r>
              <a:rPr lang="en-US" altLang="ko-KR" dirty="0"/>
              <a:t>symbol relocation: merging the sections of the same type and updating the symbol references to the new locations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Executable and linkable format</a:t>
            </a:r>
          </a:p>
          <a:p>
            <a:pPr lvl="1"/>
            <a:r>
              <a:rPr lang="en-US" altLang="ko-KR" dirty="0"/>
              <a:t>common binary format of executables, libraries, and compiled object files</a:t>
            </a:r>
          </a:p>
          <a:p>
            <a:pPr lvl="1"/>
            <a:r>
              <a:rPr lang="en-US" altLang="ko-KR" dirty="0"/>
              <a:t>contains all necessary information to support </a:t>
            </a:r>
            <a:r>
              <a:rPr lang="en-US" altLang="ko-KR" i="1" dirty="0"/>
              <a:t>static</a:t>
            </a:r>
            <a:r>
              <a:rPr lang="en-US" altLang="ko-KR" dirty="0"/>
              <a:t> and </a:t>
            </a:r>
            <a:r>
              <a:rPr lang="en-US" altLang="ko-KR" i="1" dirty="0"/>
              <a:t>dynamic</a:t>
            </a:r>
            <a:r>
              <a:rPr lang="en-US" altLang="ko-KR" dirty="0"/>
              <a:t> linking and loading</a:t>
            </a:r>
          </a:p>
          <a:p>
            <a:pPr lvl="1"/>
            <a:r>
              <a:rPr lang="en-US" altLang="ko-KR" dirty="0"/>
              <a:t>very versatile and used on (almost) all platforms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252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964000" cy="576262"/>
          </a:xfrm>
        </p:spPr>
        <p:txBody>
          <a:bodyPr lIns="90000" rIns="36000"/>
          <a:lstStyle/>
          <a:p>
            <a:r>
              <a:rPr lang="en-US" sz="3100" dirty="0"/>
              <a:t>Lecture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400" b="1" dirty="0"/>
              <a:t>Part I – Life Cycle of a Program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Life Cycle of a Program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Linking Overview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Executable and Linkable Format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Summary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81037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 Cycle of a Program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533" y="203282"/>
            <a:ext cx="2940518" cy="284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6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 Program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0000" y="3680020"/>
            <a:ext cx="8820000" cy="2858239"/>
          </a:xfrm>
        </p:spPr>
        <p:txBody>
          <a:bodyPr/>
          <a:lstStyle/>
          <a:p>
            <a:r>
              <a:rPr lang="en-US" altLang="ko-KR" dirty="0"/>
              <a:t>Compile to executable program with GCC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43025" y="1150938"/>
            <a:ext cx="2890838" cy="2409250"/>
            <a:chOff x="1343025" y="1150938"/>
            <a:chExt cx="2890838" cy="240925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343025" y="1150938"/>
              <a:ext cx="2890838" cy="2409250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 </a:t>
              </a:r>
              <a:r>
                <a:rPr lang="en-GB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[2] = {1, 2};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 main()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</a:t>
              </a:r>
              <a: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"[ %d, %d ]\n",</a:t>
              </a:r>
              <a:b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altLang="ko-K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buf</a:t>
              </a:r>
              <a: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[0],</a:t>
              </a:r>
              <a:r>
                <a:rPr lang="en-US" altLang="ko-K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buf</a:t>
              </a:r>
              <a: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[1]);</a:t>
              </a:r>
              <a:endPara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swap();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altLang="ko-KR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altLang="ko-KR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</a:t>
              </a:r>
              <a: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"[ %d, %d ]\n",</a:t>
              </a:r>
              <a:b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US" altLang="ko-K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buf</a:t>
              </a:r>
              <a: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[0],</a:t>
              </a:r>
              <a:r>
                <a:rPr lang="en-US" altLang="ko-K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buf</a:t>
              </a:r>
              <a:r>
                <a:rPr lang="en-US" altLang="ko-K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[1]);</a:t>
              </a:r>
              <a:endPara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return EXIT_SUCCESS;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} 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455788" y="3263183"/>
              <a:ext cx="778075" cy="297005"/>
            </a:xfrm>
            <a:prstGeom prst="rect">
              <a:avLst/>
            </a:prstGeom>
            <a:noFill/>
            <a:ln w="324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 anchor="b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main.c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137209" y="456517"/>
            <a:ext cx="2538172" cy="3103671"/>
            <a:chOff x="5297473" y="1152525"/>
            <a:chExt cx="2538172" cy="3103671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97473" y="1152525"/>
              <a:ext cx="2538172" cy="3103671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extern</a:t>
              </a:r>
              <a:r>
                <a:rPr lang="ko-KR" altLang="en-US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 </a:t>
              </a:r>
              <a:r>
                <a:rPr lang="en-GB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[];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 *bufp0 = &amp;</a:t>
              </a:r>
              <a:r>
                <a:rPr lang="en-GB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[0];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static int *bufp1;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void swap()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int temp;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bufp1 = &amp;</a:t>
              </a:r>
              <a:r>
                <a:rPr lang="en-GB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[1];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temp = *bufp0;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*bufp0 = *bufp1;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*bufp1 = temp;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7057570" y="3959191"/>
              <a:ext cx="778075" cy="297005"/>
            </a:xfrm>
            <a:prstGeom prst="rect">
              <a:avLst/>
            </a:prstGeom>
            <a:noFill/>
            <a:ln w="324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 anchor="b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swap.c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28406" y="4084344"/>
            <a:ext cx="5777889" cy="24092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-O2 -Wall -g -o p 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main.c</a:t>
            </a:r>
            <a: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6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swap.c</a:t>
            </a:r>
            <a:br>
              <a:rPr lang="en-GB" sz="16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main.c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: In function ‘main’: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main.c:9:3: warning: implicit declaration of function ‘swap’ [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Wimplicit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-function-declaration</a:t>
            </a:r>
            <a:r>
              <a:rPr lang="en-US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]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9 |   </a:t>
            </a:r>
            <a:r>
              <a:rPr lang="en-GB" sz="1600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</a:t>
            </a: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();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|   </a:t>
            </a:r>
            <a:r>
              <a:rPr lang="en-GB" sz="1600" dirty="0">
                <a:solidFill>
                  <a:srgbClr val="7030A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^~~~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./p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[ 1, 2 ]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[ 2, 1 ]</a:t>
            </a:r>
            <a:b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5920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 Program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0000" y="3081338"/>
            <a:ext cx="8820000" cy="3398661"/>
          </a:xfrm>
        </p:spPr>
        <p:txBody>
          <a:bodyPr/>
          <a:lstStyle/>
          <a:p>
            <a:r>
              <a:rPr lang="en-US" altLang="ko-KR" b="1" dirty="0"/>
              <a:t>GCC is, in fact, a </a:t>
            </a:r>
            <a:r>
              <a:rPr lang="en-US" altLang="ko-KR" b="1" i="1" dirty="0"/>
              <a:t>compiler driver</a:t>
            </a:r>
          </a:p>
          <a:p>
            <a:r>
              <a:rPr lang="en-US" altLang="ko-KR" dirty="0"/>
              <a:t>Executes a series of commands </a:t>
            </a:r>
            <a:br>
              <a:rPr lang="en-US" altLang="ko-KR" dirty="0"/>
            </a:br>
            <a:r>
              <a:rPr lang="en-US" altLang="ko-KR" dirty="0"/>
              <a:t>that transform the source code into an executable</a:t>
            </a:r>
            <a:endParaRPr lang="ko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56213" y="1150938"/>
            <a:ext cx="2425962" cy="1714829"/>
            <a:chOff x="1343025" y="1150938"/>
            <a:chExt cx="2425962" cy="1714829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343025" y="1150938"/>
              <a:ext cx="2425962" cy="1714829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 buf[2] = {1, 2};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 main()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(…);</a:t>
              </a:r>
              <a:b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swap();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altLang="ko-KR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altLang="ko-KR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(…);</a:t>
              </a:r>
              <a:endPara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} 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990912" y="2568762"/>
              <a:ext cx="778075" cy="297005"/>
            </a:xfrm>
            <a:prstGeom prst="rect">
              <a:avLst/>
            </a:prstGeom>
            <a:noFill/>
            <a:ln w="324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 anchor="b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main.c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28406" y="4172103"/>
            <a:ext cx="7785832" cy="21194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$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-v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-O2 -Wall -g -o p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main.c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swap.c</a:t>
            </a:r>
            <a:b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Using built-in specs.</a:t>
            </a:r>
            <a:b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COLLECT_GCC=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b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COLLECT_LTO_WRAPPER=/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libexec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/x86_64-pc-linux-gnu/12/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lto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-wrapper</a:t>
            </a:r>
            <a:b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Target: x86_64-pc-linux-gnu</a:t>
            </a:r>
            <a:b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Configured with: /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var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tmp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/portage/sys-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devel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/gcc-12.3.1_p20230526/work/gcc-12-20230526/configure --host=x86_64-pc-linux-gnu --build=x86_64-pc-linux-gnu --prefix=/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--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bindir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=/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usr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/x86_64-pc-linux-gnu/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gcc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-bin/12 --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includedir</a:t>
            </a: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=…</a:t>
            </a:r>
            <a:b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Thread model: </a:t>
            </a: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posix</a:t>
            </a:r>
            <a:b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137209" y="456517"/>
            <a:ext cx="2538172" cy="3103671"/>
            <a:chOff x="5297473" y="1152525"/>
            <a:chExt cx="2538172" cy="3103671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297473" y="1152525"/>
              <a:ext cx="2538172" cy="3103671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extern int </a:t>
              </a:r>
              <a:r>
                <a:rPr lang="en-GB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[];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 *bufp0 = &amp;</a:t>
              </a:r>
              <a:r>
                <a:rPr lang="en-GB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[0];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static int *bufp1;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void swap()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int temp;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bufp1 = &amp;</a:t>
              </a:r>
              <a:r>
                <a:rPr lang="en-GB" sz="16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[1];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temp = *bufp0;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*bufp0 = *bufp1;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*bufp1 = temp;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7057570" y="3959191"/>
              <a:ext cx="778075" cy="297005"/>
            </a:xfrm>
            <a:prstGeom prst="rect">
              <a:avLst/>
            </a:prstGeom>
            <a:noFill/>
            <a:ln w="324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 anchor="b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swap.c</a:t>
              </a:r>
              <a:endParaRPr lang="en-GB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52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C Program</a:t>
            </a:r>
            <a:endParaRPr 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80000" y="1342280"/>
            <a:ext cx="8820000" cy="5137719"/>
          </a:xfrm>
        </p:spPr>
        <p:txBody>
          <a:bodyPr/>
          <a:lstStyle/>
          <a:p>
            <a:r>
              <a:rPr lang="en-US" altLang="ko-KR" b="1" dirty="0"/>
              <a:t>Making sense of GCC’s compilation steps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57776" y="117476"/>
            <a:ext cx="1863986" cy="1483099"/>
            <a:chOff x="1343025" y="1150938"/>
            <a:chExt cx="2425962" cy="1483099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1343025" y="1150938"/>
              <a:ext cx="2425962" cy="1483099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 buf[2] = {1, 2};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 main()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12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(…);</a:t>
              </a:r>
              <a:b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swap();</a:t>
              </a:r>
              <a:b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</a:b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</a:t>
              </a:r>
              <a:r>
                <a:rPr lang="en-GB" sz="12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printf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(…);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return 0;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} </a:t>
              </a:r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2849224" y="2375742"/>
              <a:ext cx="919763" cy="253660"/>
            </a:xfrm>
            <a:prstGeom prst="rect">
              <a:avLst/>
            </a:prstGeom>
            <a:noFill/>
            <a:ln w="324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 anchor="b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main.c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628406" y="1861169"/>
            <a:ext cx="8371594" cy="46188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$ ( 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-O2 -Wall -g </a:t>
            </a:r>
            <a:r>
              <a:rPr lang="en-US" altLang="ko-KR" sz="1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p </a:t>
            </a:r>
            <a:r>
              <a:rPr lang="en-US" altLang="ko-KR" sz="14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swap.c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2&gt;&amp;1 ) | \</a:t>
            </a:r>
            <a:b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grep "^ /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/lib" | grep -v include | \</a:t>
            </a:r>
            <a:b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grep -E "^ /</a:t>
            </a:r>
            <a:r>
              <a:rPr lang="en-US" altLang="ko-K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[^ ]*"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libexec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/x86_64-pc-linux-gnu/12/cc1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-quiet -v </a:t>
            </a:r>
            <a:r>
              <a:rPr lang="en-US" altLang="ko-KR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-quiet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dumpdir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p-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dumpbase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dumpbase-ext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.c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mtune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=generic -march=x86-64 -g -O2 -Wall -version </a:t>
            </a:r>
            <a:r>
              <a:rPr lang="en-US" altLang="ko-KR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/</a:t>
            </a:r>
            <a:r>
              <a:rPr lang="en-US" altLang="ko-KR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ccsVkorq.s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/x86_64-pc-linux-gnu/12/../../../../x86_64-pc-linux-gnu/bin/as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-v --gdwarf-5 --64 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/</a:t>
            </a:r>
            <a:r>
              <a:rPr lang="en-US" altLang="ko-KR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/cc6XHLwD.o /</a:t>
            </a:r>
            <a:r>
              <a:rPr lang="en-US" altLang="ko-KR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ccsVkorq.s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libexec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/x86_64-pc-linux-gnu/12/cc1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-quiet -v </a:t>
            </a:r>
            <a:r>
              <a:rPr lang="en-US" altLang="ko-KR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swap.c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-quiet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dumpdir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p-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dumpbase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swap.c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dumpbase-ext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.c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mtune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=generic -march=x86-64 -g -O2 -Wall -version </a:t>
            </a:r>
            <a:r>
              <a:rPr lang="en-US" altLang="ko-K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/</a:t>
            </a:r>
            <a:r>
              <a:rPr lang="en-US" altLang="ko-KR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ccsVkorq.s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/x86_64-pc-linux-gnu/12/../../../../x86_64-pc-linux-gnu/bin/as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-v --gdwarf-5 --64 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/</a:t>
            </a:r>
            <a:r>
              <a:rPr lang="en-US" altLang="ko-KR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/cccb7yzI.o /</a:t>
            </a:r>
            <a:r>
              <a:rPr lang="en-US" altLang="ko-KR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ccsVkorq.s</a:t>
            </a:r>
            <a:b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libexec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/x86_64-pc-linux-gnu/12/collect2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-plugin /usr/libexec/gcc/x86_64-pc-linux-gnu/12/liblto_plugin.so -plugin-opt=/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libexec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/x86_64-pc-linux-gnu/12/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lto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-wrapper -plugin-opt=-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fresolution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=/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/ccn23YHr.res -plugin-opt=-pass-through=-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-plugin-opt=-pass-through=-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lgcc_s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-plugin-opt=-pass-through=-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-plugin-opt=-pass-through=-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-plugin-opt=-pass-through=-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lgcc_s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--eh-frame-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hdr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-m elf_x86_64 -dynamic-linker /lib64/ld-linux-x86-64.so.2 -pie </a:t>
            </a:r>
            <a:r>
              <a:rPr lang="en-US" altLang="ko-KR" sz="1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 p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/x86_64-pc-linux-gnu/12/../../../../lib64/Scrt1.o 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/x86_64-pc-linux-gnu/12/../../../../lib64/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crti.o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/x86_64-pc-linux-gnu/12/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crtbeginS.o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-L/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/x86_64-pc-linux-gnu/12 -L/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/x86_64-pc-linux-gnu/12/../../../../lib64 -L/lib/../lib64 -L/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/lib/../lib64 -L/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/x86_64-pc-linux-gnu/12/../../../../x86_64-pc-linux-gnu/lib -L/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/x86_64-pc-linux-gnu/12/../../.. </a:t>
            </a:r>
            <a:r>
              <a:rPr lang="en-US" altLang="ko-KR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/cc6XHLwD.o </a:t>
            </a:r>
            <a:r>
              <a:rPr lang="en-US" altLang="ko-K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/cccb7yzI.o 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--push-state --as-needed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lgcc_s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--pop-state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--push-state --as-needed -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lgcc_s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--pop-state 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/x86_64-pc-linux-gnu/12/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crtendS.o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/x86_64-pc-linux-gnu/12/../../../../lib64/</a:t>
            </a:r>
            <a:r>
              <a:rPr lang="en-US" altLang="ko-KR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crtn.o</a:t>
            </a:r>
            <a:endParaRPr lang="en-US" altLang="ko-KR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7058025" y="119063"/>
            <a:ext cx="1982532" cy="2350966"/>
            <a:chOff x="5297473" y="1152525"/>
            <a:chExt cx="2538172" cy="2350966"/>
          </a:xfrm>
        </p:grpSpPr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5297473" y="1152525"/>
              <a:ext cx="2538172" cy="2350966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extern int </a:t>
              </a:r>
              <a:r>
                <a:rPr lang="en-GB" sz="12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[];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int *bufp0 = &amp;</a:t>
              </a:r>
              <a:r>
                <a:rPr lang="en-GB" sz="12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[0];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static int *bufp1;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void swap()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int temp;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bufp1 = &amp;</a:t>
              </a:r>
              <a:r>
                <a:rPr lang="en-GB" sz="1200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buf</a:t>
              </a: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[1];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temp = *bufp0;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*bufp0 = *bufp1;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  *bufp1 = temp;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6913252" y="3249831"/>
              <a:ext cx="922393" cy="253660"/>
            </a:xfrm>
            <a:prstGeom prst="rect">
              <a:avLst/>
            </a:prstGeom>
            <a:noFill/>
            <a:ln w="3240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 anchor="b">
              <a:spAutoFit/>
            </a:bodyPr>
            <a:lstStyle/>
            <a:p>
              <a:pPr algn="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1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swap.c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66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 Program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900114" y="4952622"/>
            <a:ext cx="5214936" cy="612988"/>
          </a:xfrm>
          <a:prstGeom prst="rect">
            <a:avLst/>
          </a:prstGeom>
          <a:solidFill>
            <a:srgbClr val="BDFFB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+mn-lt"/>
                <a:cs typeface="Calibri"/>
              </a:rPr>
              <a:t>Linker</a:t>
            </a:r>
            <a:br>
              <a:rPr lang="en-US" dirty="0">
                <a:latin typeface="+mn-lt"/>
                <a:cs typeface="Calibri"/>
              </a:rPr>
            </a:b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/collect2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246755" y="1627751"/>
            <a:ext cx="1752600" cy="612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  <a:cs typeface="Calibri"/>
              </a:rPr>
              <a:t>C compiler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cc1/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694089" y="957951"/>
            <a:ext cx="85792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7105564" y="957951"/>
            <a:ext cx="11386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6699"/>
                </a:solidFill>
                <a:latin typeface="+mn-lt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6640404" y="4154214"/>
            <a:ext cx="2068964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6699"/>
                </a:solidFill>
                <a:latin typeface="+mn-lt"/>
                <a:cs typeface="Calibri"/>
              </a:rPr>
              <a:t>Separately assembled</a:t>
            </a:r>
          </a:p>
          <a:p>
            <a:pPr algn="ctr"/>
            <a:r>
              <a:rPr lang="en-US" sz="1600" i="1" dirty="0" err="1">
                <a:solidFill>
                  <a:srgbClr val="006699"/>
                </a:solidFill>
                <a:latin typeface="+mn-lt"/>
                <a:cs typeface="Calibri"/>
              </a:rPr>
              <a:t>relocatable</a:t>
            </a:r>
            <a:r>
              <a:rPr lang="en-US" sz="1600" dirty="0">
                <a:solidFill>
                  <a:srgbClr val="006699"/>
                </a:solidFill>
                <a:latin typeface="+mn-lt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6700933" y="5705131"/>
            <a:ext cx="1947906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6699"/>
                </a:solidFill>
                <a:latin typeface="+mn-lt"/>
                <a:cs typeface="Calibri"/>
              </a:rPr>
              <a:t>Fully linked</a:t>
            </a:r>
            <a:br>
              <a:rPr lang="en-US" sz="1600" dirty="0">
                <a:solidFill>
                  <a:srgbClr val="006699"/>
                </a:solidFill>
                <a:latin typeface="+mn-lt"/>
                <a:cs typeface="Calibri"/>
              </a:rPr>
            </a:br>
            <a:r>
              <a:rPr lang="en-US" sz="1600" i="1" dirty="0">
                <a:solidFill>
                  <a:srgbClr val="006699"/>
                </a:solidFill>
                <a:latin typeface="+mn-lt"/>
                <a:cs typeface="Calibri"/>
              </a:rPr>
              <a:t>executable</a:t>
            </a:r>
            <a:r>
              <a:rPr lang="en-US" sz="1600" dirty="0">
                <a:solidFill>
                  <a:srgbClr val="006699"/>
                </a:solidFill>
                <a:latin typeface="+mn-lt"/>
                <a:cs typeface="Calibri"/>
              </a:rPr>
              <a:t> object file</a:t>
            </a:r>
          </a:p>
        </p:txBody>
      </p:sp>
      <p:cxnSp>
        <p:nvCxnSpPr>
          <p:cNvPr id="4" name="직선 화살표 연결선 3"/>
          <p:cNvCxnSpPr>
            <a:stCxn id="228359" idx="2"/>
            <a:endCxn id="228358" idx="0"/>
          </p:cNvCxnSpPr>
          <p:nvPr/>
        </p:nvCxnSpPr>
        <p:spPr bwMode="auto">
          <a:xfrm>
            <a:off x="3123053" y="1296505"/>
            <a:ext cx="2" cy="3312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2694089" y="2620341"/>
            <a:ext cx="85792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직선 화살표 연결선 27"/>
          <p:cNvCxnSpPr>
            <a:stCxn id="228358" idx="2"/>
            <a:endCxn id="27" idx="0"/>
          </p:cNvCxnSpPr>
          <p:nvPr/>
        </p:nvCxnSpPr>
        <p:spPr bwMode="auto">
          <a:xfrm flipH="1">
            <a:off x="3123053" y="2240739"/>
            <a:ext cx="2" cy="379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2246752" y="3284735"/>
            <a:ext cx="1752600" cy="612988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  <a:cs typeface="Calibri"/>
              </a:rPr>
              <a:t>Assembler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</p:txBody>
      </p:sp>
      <p:cxnSp>
        <p:nvCxnSpPr>
          <p:cNvPr id="32" name="직선 화살표 연결선 31"/>
          <p:cNvCxnSpPr>
            <a:stCxn id="27" idx="2"/>
            <a:endCxn id="31" idx="0"/>
          </p:cNvCxnSpPr>
          <p:nvPr/>
        </p:nvCxnSpPr>
        <p:spPr bwMode="auto">
          <a:xfrm flipH="1">
            <a:off x="3123052" y="2958895"/>
            <a:ext cx="1" cy="3258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2694088" y="4277325"/>
            <a:ext cx="85792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6" name="직선 화살표 연결선 35"/>
          <p:cNvCxnSpPr>
            <a:stCxn id="31" idx="2"/>
            <a:endCxn id="35" idx="0"/>
          </p:cNvCxnSpPr>
          <p:nvPr/>
        </p:nvCxnSpPr>
        <p:spPr bwMode="auto">
          <a:xfrm>
            <a:off x="3123052" y="3897723"/>
            <a:ext cx="0" cy="379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37" name="직선 화살표 연결선 36"/>
          <p:cNvCxnSpPr>
            <a:stCxn id="35" idx="2"/>
          </p:cNvCxnSpPr>
          <p:nvPr/>
        </p:nvCxnSpPr>
        <p:spPr bwMode="auto">
          <a:xfrm flipH="1">
            <a:off x="3123051" y="4615879"/>
            <a:ext cx="1" cy="3258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359143" y="5951352"/>
            <a:ext cx="29687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</a:p>
        </p:txBody>
      </p:sp>
      <p:cxnSp>
        <p:nvCxnSpPr>
          <p:cNvPr id="40" name="직선 화살표 연결선 39"/>
          <p:cNvCxnSpPr>
            <a:stCxn id="228357" idx="2"/>
            <a:endCxn id="39" idx="0"/>
          </p:cNvCxnSpPr>
          <p:nvPr/>
        </p:nvCxnSpPr>
        <p:spPr bwMode="auto">
          <a:xfrm flipH="1">
            <a:off x="3507581" y="5565610"/>
            <a:ext cx="1" cy="3857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4362449" y="1627751"/>
            <a:ext cx="1752600" cy="612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  <a:cs typeface="Calibri"/>
              </a:rPr>
              <a:t>C compiler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cc1/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4809783" y="957951"/>
            <a:ext cx="85792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swap.c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직선 화살표 연결선 43"/>
          <p:cNvCxnSpPr>
            <a:stCxn id="43" idx="2"/>
            <a:endCxn id="42" idx="0"/>
          </p:cNvCxnSpPr>
          <p:nvPr/>
        </p:nvCxnSpPr>
        <p:spPr bwMode="auto">
          <a:xfrm>
            <a:off x="5238747" y="1296505"/>
            <a:ext cx="2" cy="3312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4809783" y="2620341"/>
            <a:ext cx="85792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swap.s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6" name="직선 화살표 연결선 45"/>
          <p:cNvCxnSpPr>
            <a:stCxn id="42" idx="2"/>
            <a:endCxn id="45" idx="0"/>
          </p:cNvCxnSpPr>
          <p:nvPr/>
        </p:nvCxnSpPr>
        <p:spPr bwMode="auto">
          <a:xfrm flipH="1">
            <a:off x="5238747" y="2240739"/>
            <a:ext cx="2" cy="379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4362446" y="3284735"/>
            <a:ext cx="1752600" cy="612988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  <a:cs typeface="Calibri"/>
              </a:rPr>
              <a:t>Assembler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</a:p>
        </p:txBody>
      </p:sp>
      <p:cxnSp>
        <p:nvCxnSpPr>
          <p:cNvPr id="48" name="직선 화살표 연결선 47"/>
          <p:cNvCxnSpPr>
            <a:stCxn id="45" idx="2"/>
            <a:endCxn id="47" idx="0"/>
          </p:cNvCxnSpPr>
          <p:nvPr/>
        </p:nvCxnSpPr>
        <p:spPr bwMode="auto">
          <a:xfrm flipH="1">
            <a:off x="5238746" y="2958895"/>
            <a:ext cx="1" cy="3258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4809782" y="4277325"/>
            <a:ext cx="85792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swap.o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0" name="직선 화살표 연결선 49"/>
          <p:cNvCxnSpPr>
            <a:stCxn id="47" idx="2"/>
            <a:endCxn id="49" idx="0"/>
          </p:cNvCxnSpPr>
          <p:nvPr/>
        </p:nvCxnSpPr>
        <p:spPr bwMode="auto">
          <a:xfrm>
            <a:off x="5238746" y="3897723"/>
            <a:ext cx="0" cy="379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1" name="직선 화살표 연결선 50"/>
          <p:cNvCxnSpPr>
            <a:stCxn id="49" idx="2"/>
          </p:cNvCxnSpPr>
          <p:nvPr/>
        </p:nvCxnSpPr>
        <p:spPr bwMode="auto">
          <a:xfrm>
            <a:off x="5238746" y="4615879"/>
            <a:ext cx="0" cy="3258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6640403" y="2491085"/>
            <a:ext cx="1873783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rgbClr val="006699"/>
                </a:solidFill>
                <a:latin typeface="+mn-lt"/>
                <a:cs typeface="Calibri"/>
              </a:rPr>
              <a:t>Separately compiled</a:t>
            </a:r>
          </a:p>
          <a:p>
            <a:pPr algn="ctr"/>
            <a:r>
              <a:rPr lang="en-US" sz="1600" i="1" dirty="0">
                <a:solidFill>
                  <a:srgbClr val="006699"/>
                </a:solidFill>
                <a:latin typeface="+mn-lt"/>
                <a:cs typeface="Calibri"/>
              </a:rPr>
              <a:t>assembly</a:t>
            </a:r>
            <a:r>
              <a:rPr lang="en-US" sz="1600" dirty="0">
                <a:solidFill>
                  <a:srgbClr val="006699"/>
                </a:solidFill>
                <a:latin typeface="+mn-lt"/>
                <a:cs typeface="Calibri"/>
              </a:rPr>
              <a:t> files</a:t>
            </a: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47526" y="4037165"/>
            <a:ext cx="2092239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 runtime library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(CRT)</a:t>
            </a:r>
          </a:p>
        </p:txBody>
      </p:sp>
      <p:cxnSp>
        <p:nvCxnSpPr>
          <p:cNvPr id="55" name="직선 화살표 연결선 54"/>
          <p:cNvCxnSpPr>
            <a:stCxn id="54" idx="2"/>
          </p:cNvCxnSpPr>
          <p:nvPr/>
        </p:nvCxnSpPr>
        <p:spPr bwMode="auto">
          <a:xfrm>
            <a:off x="1593646" y="4621940"/>
            <a:ext cx="0" cy="3197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92144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Source Code to a Running Process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575523" y="1724099"/>
            <a:ext cx="0" cy="34775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1658" y="2071855"/>
            <a:ext cx="1806232" cy="574675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rgbClr val="EFBFBF"/>
              </a:gs>
            </a:gsLst>
            <a:lin ang="3600000" scaled="0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cpp,cc1,as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8037" y="1454318"/>
            <a:ext cx="778075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main.c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58387" y="2921416"/>
            <a:ext cx="778075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main.o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47425" y="2652880"/>
            <a:ext cx="0" cy="28154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60207" y="1977558"/>
            <a:ext cx="877461" cy="701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CRT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mylib.a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40923" y="3528384"/>
            <a:ext cx="3028950" cy="341313"/>
          </a:xfrm>
          <a:prstGeom prst="rect">
            <a:avLst/>
          </a:prstGeom>
          <a:solidFill>
            <a:srgbClr val="BDFFB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ld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/collect2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38767" y="4126564"/>
            <a:ext cx="579303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prog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2928419" y="3868856"/>
            <a:ext cx="0" cy="255569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923860" y="4414943"/>
            <a:ext cx="0" cy="26028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084072" y="5682246"/>
            <a:ext cx="3200400" cy="341313"/>
          </a:xfrm>
          <a:prstGeom prst="rect">
            <a:avLst/>
          </a:prstGeom>
          <a:solidFill>
            <a:srgbClr val="F7F5C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2922272" y="5002763"/>
            <a:ext cx="0" cy="67948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3064163" y="3251658"/>
            <a:ext cx="320855" cy="27037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3856734" y="2652879"/>
            <a:ext cx="1184079" cy="88473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982722" y="4767304"/>
            <a:ext cx="1662934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libc.so</a:t>
            </a: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805047" y="5056228"/>
            <a:ext cx="0" cy="62601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1538754" y="1913641"/>
            <a:ext cx="0" cy="16312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24"/>
          <p:cNvSpPr txBox="1">
            <a:spLocks noChangeArrowheads="1"/>
          </p:cNvSpPr>
          <p:nvPr/>
        </p:nvSpPr>
        <p:spPr bwMode="auto">
          <a:xfrm>
            <a:off x="1034862" y="1195280"/>
            <a:ext cx="976847" cy="701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stdlib.h</a:t>
            </a:r>
            <a:b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util.h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mylib.h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2084072" y="4672054"/>
            <a:ext cx="1657350" cy="330709"/>
          </a:xfrm>
          <a:prstGeom prst="rect">
            <a:avLst/>
          </a:prstGeom>
          <a:solidFill>
            <a:srgbClr val="FCF0D8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2762719" y="1724099"/>
            <a:ext cx="0" cy="34775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488854" y="2071855"/>
            <a:ext cx="1806232" cy="574675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100000">
                <a:srgbClr val="EFBFBF"/>
              </a:gs>
            </a:gsLst>
            <a:lin ang="3600000" scaled="0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400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cpp,cc1,as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2355234" y="1455117"/>
            <a:ext cx="778075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util.c</a:t>
            </a:r>
            <a:endParaRPr lang="en-GB" sz="16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000554" y="2925071"/>
            <a:ext cx="778075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util.o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3725950" y="1735305"/>
            <a:ext cx="0" cy="3414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3172365" y="1223644"/>
            <a:ext cx="1076233" cy="499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b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stdlib.h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dynllib.h</a:t>
            </a:r>
            <a:endParaRPr lang="en-GB" sz="1400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3392576" y="2652880"/>
            <a:ext cx="0" cy="28154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>
            <a:off x="1144439" y="3251658"/>
            <a:ext cx="715593" cy="2742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7079180" y="1904341"/>
            <a:ext cx="1612065" cy="3148588"/>
            <a:chOff x="5960736" y="620581"/>
            <a:chExt cx="2789238" cy="5447770"/>
          </a:xfrm>
        </p:grpSpPr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5960736" y="620581"/>
              <a:ext cx="2789237" cy="487362"/>
            </a:xfrm>
            <a:prstGeom prst="rect">
              <a:avLst/>
            </a:prstGeom>
            <a:solidFill>
              <a:srgbClr val="F1C7C7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Kernel virtual memory</a:t>
              </a: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5960736" y="2322381"/>
              <a:ext cx="2789237" cy="669925"/>
            </a:xfrm>
            <a:prstGeom prst="rect">
              <a:avLst/>
            </a:prstGeom>
            <a:solidFill>
              <a:srgbClr val="D5F1C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Memory-mapped region for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shared libraries</a:t>
              </a: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5960736" y="2987543"/>
              <a:ext cx="2789237" cy="7239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5960737" y="3709326"/>
              <a:ext cx="2789237" cy="669925"/>
            </a:xfrm>
            <a:prstGeom prst="rect">
              <a:avLst/>
            </a:prstGeom>
            <a:solidFill>
              <a:srgbClr val="D5F1C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Run-time heap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(created by </a:t>
              </a:r>
              <a:r>
                <a:rPr lang="en-GB" sz="10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malloc</a:t>
              </a: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5960736" y="1412743"/>
              <a:ext cx="2789237" cy="9064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V="1">
              <a:off x="7350857" y="3316156"/>
              <a:ext cx="1588" cy="3841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5960736" y="1077781"/>
              <a:ext cx="2789237" cy="563562"/>
            </a:xfrm>
            <a:prstGeom prst="rect">
              <a:avLst/>
            </a:prstGeom>
            <a:solidFill>
              <a:srgbClr val="D5F1C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User stack</a:t>
              </a:r>
            </a:p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(created at runtime)</a:t>
              </a: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 flipV="1">
              <a:off x="7350857" y="2096956"/>
              <a:ext cx="1588" cy="2317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>
              <a:off x="7350857" y="1641343"/>
              <a:ext cx="1588" cy="2286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5960736" y="5671476"/>
              <a:ext cx="2789238" cy="3968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Unused</a:t>
              </a:r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5960736" y="4376076"/>
              <a:ext cx="2789238" cy="669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Read/write segment</a:t>
              </a:r>
              <a:b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</a:b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0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.data,.</a:t>
              </a:r>
              <a:r>
                <a:rPr lang="en-GB" sz="10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bss</a:t>
              </a: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  <p:sp>
          <p:nvSpPr>
            <p:cNvPr id="47" name="Rectangle 35"/>
            <p:cNvSpPr>
              <a:spLocks noChangeArrowheads="1"/>
            </p:cNvSpPr>
            <p:nvPr/>
          </p:nvSpPr>
          <p:spPr bwMode="auto">
            <a:xfrm>
              <a:off x="5960736" y="5001551"/>
              <a:ext cx="2789238" cy="669925"/>
            </a:xfrm>
            <a:prstGeom prst="rect">
              <a:avLst/>
            </a:prstGeom>
            <a:solidFill>
              <a:srgbClr val="F6F5BD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Read-only segment</a:t>
              </a:r>
              <a:b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</a:b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(</a:t>
              </a:r>
              <a:r>
                <a:rPr lang="en-GB" sz="10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.</a:t>
              </a:r>
              <a:r>
                <a:rPr lang="en-GB" sz="10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init</a:t>
              </a:r>
              <a:r>
                <a:rPr lang="en-GB" sz="1000" b="1" dirty="0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,.text,.</a:t>
              </a:r>
              <a:r>
                <a:rPr lang="en-GB" sz="1000" b="1" dirty="0" err="1">
                  <a:latin typeface="Consolas" panose="020B0609020204030204" pitchFamily="49" charset="0"/>
                  <a:ea typeface="msgothic" charset="0"/>
                  <a:cs typeface="Consolas" panose="020B0609020204030204" pitchFamily="49" charset="0"/>
                </a:rPr>
                <a:t>rodata</a:t>
              </a:r>
              <a:r>
                <a:rPr lang="en-GB" sz="1000" b="1" dirty="0">
                  <a:latin typeface="Calibri" pitchFamily="34" charset="0"/>
                  <a:ea typeface="msgothic" charset="0"/>
                  <a:cs typeface="msgothic" charset="0"/>
                </a:rPr>
                <a:t>)</a:t>
              </a:r>
            </a:p>
          </p:txBody>
        </p:sp>
      </p:grp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7291085" y="1524639"/>
            <a:ext cx="1183058" cy="2970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+mn-lt"/>
                <a:ea typeface="msgothic" charset="0"/>
                <a:cs typeface="msgothic" charset="0"/>
              </a:rPr>
              <a:t>process </a:t>
            </a:r>
            <a:r>
              <a:rPr lang="en-GB" sz="1400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prog</a:t>
            </a:r>
            <a:endParaRPr lang="en-GB" sz="1600" b="1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5194104" y="3462273"/>
            <a:ext cx="1275006" cy="6152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dynllib.so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100" b="1" dirty="0">
                <a:latin typeface="+mn-lt"/>
                <a:ea typeface="msgothic" charset="0"/>
                <a:cs typeface="msgothic" charset="0"/>
              </a:rPr>
              <a:t>(dynamically</a:t>
            </a:r>
            <a:br>
              <a:rPr lang="en-GB" sz="1100" b="1" dirty="0">
                <a:latin typeface="+mn-lt"/>
                <a:ea typeface="msgothic" charset="0"/>
                <a:cs typeface="msgothic" charset="0"/>
              </a:rPr>
            </a:br>
            <a:r>
              <a:rPr lang="en-GB" sz="1100" b="1" dirty="0">
                <a:latin typeface="+mn-lt"/>
                <a:ea typeface="msgothic" charset="0"/>
                <a:cs typeface="msgothic" charset="0"/>
              </a:rPr>
              <a:t>loaded by process)</a:t>
            </a:r>
          </a:p>
        </p:txBody>
      </p:sp>
      <p:sp>
        <p:nvSpPr>
          <p:cNvPr id="52" name="Line 16"/>
          <p:cNvSpPr>
            <a:spLocks noChangeShapeType="1"/>
          </p:cNvSpPr>
          <p:nvPr/>
        </p:nvSpPr>
        <p:spPr bwMode="auto">
          <a:xfrm flipV="1">
            <a:off x="5900827" y="2934424"/>
            <a:ext cx="1174072" cy="52784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7" name="꺾인 연결선 56"/>
          <p:cNvCxnSpPr>
            <a:stCxn id="14" idx="2"/>
            <a:endCxn id="43" idx="2"/>
          </p:cNvCxnSpPr>
          <p:nvPr/>
        </p:nvCxnSpPr>
        <p:spPr bwMode="auto">
          <a:xfrm rot="5400000" flipH="1" flipV="1">
            <a:off x="5299427" y="3437773"/>
            <a:ext cx="970630" cy="4200941"/>
          </a:xfrm>
          <a:prstGeom prst="bentConnector3">
            <a:avLst>
              <a:gd name="adj1" fmla="val -2355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81334207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6019</TotalTime>
  <Words>3374</Words>
  <Application>Microsoft Office PowerPoint</Application>
  <PresentationFormat>화면 슬라이드 쇼(4:3)</PresentationFormat>
  <Paragraphs>440</Paragraphs>
  <Slides>25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Monotype Sorts</vt:lpstr>
      <vt:lpstr>Arial</vt:lpstr>
      <vt:lpstr>Calibri</vt:lpstr>
      <vt:lpstr>Consolas</vt:lpstr>
      <vt:lpstr>Helvetica</vt:lpstr>
      <vt:lpstr>Times New Roman</vt:lpstr>
      <vt:lpstr>Verdana</vt:lpstr>
      <vt:lpstr>Webdings</vt:lpstr>
      <vt:lpstr>Wingdings</vt:lpstr>
      <vt:lpstr>4190.203.System.Programming</vt:lpstr>
      <vt:lpstr> The Runtime Environment       Life Cycle of a Program</vt:lpstr>
      <vt:lpstr>The Runtime Environment</vt:lpstr>
      <vt:lpstr>Lecture Overview</vt:lpstr>
      <vt:lpstr>Life Cycle of a Program</vt:lpstr>
      <vt:lpstr>A Simple C Program</vt:lpstr>
      <vt:lpstr>A Simple C Program</vt:lpstr>
      <vt:lpstr>A Simple C Program</vt:lpstr>
      <vt:lpstr>A Simple C Program</vt:lpstr>
      <vt:lpstr>From Source Code to a Running Process</vt:lpstr>
      <vt:lpstr>Problems to Solve</vt:lpstr>
      <vt:lpstr>Linking Overview</vt:lpstr>
      <vt:lpstr>Why Linkers (Why Separate Compilation)? </vt:lpstr>
      <vt:lpstr>Why Linkers (Why Separate Compilation)? (cont)</vt:lpstr>
      <vt:lpstr>What Do Linkers Do?</vt:lpstr>
      <vt:lpstr>What Do Linkers Do? (cont)</vt:lpstr>
      <vt:lpstr>Executable and Linkable Format (ELF)</vt:lpstr>
      <vt:lpstr>Three Kinds of Object Files (Modules)</vt:lpstr>
      <vt:lpstr>Executable and Linkable Format (ELF)</vt:lpstr>
      <vt:lpstr>ELF Object File Format</vt:lpstr>
      <vt:lpstr>ELF Object File Format (cont.)</vt:lpstr>
      <vt:lpstr>Analyzing ELF Files with Readelf</vt:lpstr>
      <vt:lpstr>Analyzing ELF Files with Readelf</vt:lpstr>
      <vt:lpstr>Analyzing ELF Files with Readelf</vt:lpstr>
      <vt:lpstr>Summary</vt:lpstr>
      <vt:lpstr>Summary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owner</cp:lastModifiedBy>
  <cp:revision>250</cp:revision>
  <cp:lastPrinted>2011-11-15T11:06:53Z</cp:lastPrinted>
  <dcterms:created xsi:type="dcterms:W3CDTF">2012-03-04T01:38:51Z</dcterms:created>
  <dcterms:modified xsi:type="dcterms:W3CDTF">2025-04-08T02:32:03Z</dcterms:modified>
</cp:coreProperties>
</file>