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6" r:id="rId16"/>
    <p:sldId id="297" r:id="rId17"/>
    <p:sldId id="29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1613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4" r:id="rId38"/>
    <p:sldId id="295" r:id="rId3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7"/>
    <a:srgbClr val="C1FFDD"/>
    <a:srgbClr val="FFFF99"/>
    <a:srgbClr val="EFBFBF"/>
    <a:srgbClr val="FCF0D8"/>
    <a:srgbClr val="BDFFBD"/>
    <a:srgbClr val="E5FFF1"/>
    <a:srgbClr val="FF0000"/>
    <a:srgbClr val="BDEB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0857" autoAdjust="0"/>
  </p:normalViewPr>
  <p:slideViewPr>
    <p:cSldViewPr snapToGrid="0">
      <p:cViewPr varScale="1">
        <p:scale>
          <a:sx n="130" d="100"/>
          <a:sy n="130" d="100"/>
        </p:scale>
        <p:origin x="1400" y="80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6235" y="22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ak_symbo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ak_symbo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97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94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35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91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60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TFA code is 7375</a:t>
            </a:r>
          </a:p>
          <a:p>
            <a:r>
              <a:rPr lang="en-US" dirty="0"/>
              <a:t>Password is ‘</a:t>
            </a:r>
            <a:r>
              <a:rPr lang="en-US" dirty="0" err="1"/>
              <a:t>SecretPassword</a:t>
            </a:r>
            <a:r>
              <a:rPr lang="en-US" dirty="0"/>
              <a:t>!’</a:t>
            </a:r>
          </a:p>
        </p:txBody>
      </p:sp>
    </p:spTree>
    <p:extLst>
      <p:ext uri="{BB962C8B-B14F-4D97-AF65-F5344CB8AC3E}">
        <p14:creationId xmlns:p14="http://schemas.microsoft.com/office/powerpoint/2010/main" val="3357661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TFA code is 7375</a:t>
            </a:r>
          </a:p>
          <a:p>
            <a:r>
              <a:rPr lang="en-US" dirty="0"/>
              <a:t>Password is ‘</a:t>
            </a:r>
            <a:r>
              <a:rPr lang="en-US" dirty="0" err="1"/>
              <a:t>SecretPassword</a:t>
            </a:r>
            <a:r>
              <a:rPr lang="en-US" dirty="0"/>
              <a:t>!’</a:t>
            </a:r>
          </a:p>
        </p:txBody>
      </p:sp>
    </p:spTree>
    <p:extLst>
      <p:ext uri="{BB962C8B-B14F-4D97-AF65-F5344CB8AC3E}">
        <p14:creationId xmlns:p14="http://schemas.microsoft.com/office/powerpoint/2010/main" val="1964737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83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02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36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04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42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1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74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61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80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75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3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525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72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6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93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07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Note that these are not final addresses! Show in GDB</a:t>
            </a:r>
          </a:p>
        </p:txBody>
      </p:sp>
    </p:spTree>
    <p:extLst>
      <p:ext uri="{BB962C8B-B14F-4D97-AF65-F5344CB8AC3E}">
        <p14:creationId xmlns:p14="http://schemas.microsoft.com/office/powerpoint/2010/main" val="1894762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54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E366E9-530F-4854-ABD9-8C5406C2A081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977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9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0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16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Good source: https://stackoverflow.com/questions/3691835/why-uninitialized-global-variable-is-weak-symbol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see </a:t>
            </a:r>
            <a:r>
              <a:rPr lang="en-US" altLang="ko-KR" dirty="0">
                <a:hlinkClick r:id="rId3"/>
              </a:rPr>
              <a:t>https://en.wikipedia.org/wiki/Weak_symbol</a:t>
            </a:r>
            <a:br>
              <a:rPr lang="en-US" altLang="ko-KR" dirty="0"/>
            </a:br>
            <a:r>
              <a:rPr lang="en-US" altLang="ko-KR" dirty="0"/>
              <a:t>and man nm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Basically: all strong except symbols marked with</a:t>
            </a:r>
            <a:br>
              <a:rPr lang="en-US" altLang="ko-KR" dirty="0"/>
            </a:br>
            <a:r>
              <a:rPr lang="en-US" altLang="ko-KR" dirty="0"/>
              <a:t>  #pragma weak &lt;symbol&gt; - </a:t>
            </a:r>
            <a:r>
              <a:rPr lang="en-US" altLang="ko-KR" i="1" dirty="0"/>
              <a:t>including uninitialized</a:t>
            </a:r>
            <a:br>
              <a:rPr lang="en-US" altLang="ko-KR" i="1" dirty="0"/>
            </a:br>
            <a:r>
              <a:rPr lang="en-US" altLang="ko-KR" i="1" dirty="0"/>
              <a:t>  </a:t>
            </a:r>
            <a:r>
              <a:rPr lang="en-US" altLang="ko-KR" i="1" dirty="0" err="1"/>
              <a:t>globals</a:t>
            </a:r>
            <a:r>
              <a:rPr lang="en-US" altLang="ko-KR" dirty="0"/>
              <a:t>! With -</a:t>
            </a:r>
            <a:r>
              <a:rPr lang="en-US" altLang="ko-KR" dirty="0" err="1"/>
              <a:t>fcommon</a:t>
            </a:r>
            <a:r>
              <a:rPr lang="en-US" altLang="ko-KR" dirty="0"/>
              <a:t>, these go into the COMMON section</a:t>
            </a:r>
            <a:br>
              <a:rPr lang="en-US" altLang="ko-KR" dirty="0"/>
            </a:br>
            <a:r>
              <a:rPr lang="en-US" altLang="ko-KR" dirty="0"/>
              <a:t>  where multiple strong symbols are explicitly allowed.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sz="1200" dirty="0"/>
              <a:t>man nm</a:t>
            </a:r>
            <a:br>
              <a:rPr lang="en-US" altLang="ko-KR" sz="1200" dirty="0"/>
            </a:br>
            <a:r>
              <a:rPr lang="en-US" altLang="ko-KR" sz="1200" dirty="0"/>
              <a:t>…</a:t>
            </a:r>
            <a:br>
              <a:rPr lang="en-US" altLang="ko-KR" sz="1200" dirty="0"/>
            </a:br>
            <a:r>
              <a:rPr lang="en-US" altLang="ko-KR" sz="1200" dirty="0"/>
              <a:t>“C”, “c”     The symbol is common.  Common symbols are uninitialized data.</a:t>
            </a:r>
          </a:p>
          <a:p>
            <a:r>
              <a:rPr lang="en-US" altLang="ko-KR" sz="1200" dirty="0"/>
              <a:t>               When linking, multiple common symbols may appear with the same</a:t>
            </a:r>
          </a:p>
          <a:p>
            <a:r>
              <a:rPr lang="en-US" altLang="ko-KR" sz="1200" dirty="0"/>
              <a:t>               name.  If the symbol is defined anywhere, the common symbols</a:t>
            </a:r>
          </a:p>
          <a:p>
            <a:r>
              <a:rPr lang="en-US" altLang="ko-KR" sz="1200" dirty="0"/>
              <a:t>               are treated as undefined references. </a:t>
            </a:r>
            <a:endParaRPr lang="ko-KR" altLang="en-US" sz="1200" dirty="0"/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85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see </a:t>
            </a:r>
            <a:r>
              <a:rPr lang="en-US" altLang="ko-KR" dirty="0">
                <a:hlinkClick r:id="rId3"/>
              </a:rPr>
              <a:t>https://en.wikipedia.org/wiki/Weak_symbol</a:t>
            </a:r>
            <a:br>
              <a:rPr lang="en-US" altLang="ko-KR" dirty="0"/>
            </a:br>
            <a:r>
              <a:rPr lang="en-US" altLang="ko-KR" dirty="0"/>
              <a:t>and man nm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Basically: all strong except symbols marked with</a:t>
            </a:r>
            <a:br>
              <a:rPr lang="en-US" altLang="ko-KR" dirty="0"/>
            </a:br>
            <a:r>
              <a:rPr lang="en-US" altLang="ko-KR" dirty="0"/>
              <a:t>  #pragma weak &lt;symbol&gt; - </a:t>
            </a:r>
            <a:r>
              <a:rPr lang="en-US" altLang="ko-KR" i="1" dirty="0"/>
              <a:t>including uninitialized</a:t>
            </a:r>
            <a:br>
              <a:rPr lang="en-US" altLang="ko-KR" i="1" dirty="0"/>
            </a:br>
            <a:r>
              <a:rPr lang="en-US" altLang="ko-KR" i="1" dirty="0"/>
              <a:t>  </a:t>
            </a:r>
            <a:r>
              <a:rPr lang="en-US" altLang="ko-KR" i="1" dirty="0" err="1"/>
              <a:t>globals</a:t>
            </a:r>
            <a:r>
              <a:rPr lang="en-US" altLang="ko-KR" dirty="0"/>
              <a:t>! With -</a:t>
            </a:r>
            <a:r>
              <a:rPr lang="en-US" altLang="ko-KR" dirty="0" err="1"/>
              <a:t>fcommon</a:t>
            </a:r>
            <a:r>
              <a:rPr lang="en-US" altLang="ko-KR" dirty="0"/>
              <a:t>, these go into the COMMON section</a:t>
            </a:r>
            <a:br>
              <a:rPr lang="en-US" altLang="ko-KR" dirty="0"/>
            </a:br>
            <a:r>
              <a:rPr lang="en-US" altLang="ko-KR" dirty="0"/>
              <a:t>  where multiple strong symbols are explicitly allowed.</a:t>
            </a:r>
            <a:endParaRPr lang="ko-KR" altLang="en-US" dirty="0"/>
          </a:p>
          <a:p>
            <a:endParaRPr lang="en-US" dirty="0"/>
          </a:p>
          <a:p>
            <a:r>
              <a:rPr lang="en-US" altLang="ko-KR" sz="1200" dirty="0"/>
              <a:t>man nm</a:t>
            </a:r>
            <a:br>
              <a:rPr lang="en-US" altLang="ko-KR" sz="1200" dirty="0"/>
            </a:br>
            <a:r>
              <a:rPr lang="en-US" altLang="ko-KR" sz="1200" dirty="0"/>
              <a:t>…</a:t>
            </a:r>
            <a:br>
              <a:rPr lang="en-US" altLang="ko-KR" sz="1200" dirty="0"/>
            </a:br>
            <a:r>
              <a:rPr lang="en-US" altLang="ko-KR" sz="1200" dirty="0"/>
              <a:t>“C”, “c”     The symbol is common.  Common symbols are uninitialized data.</a:t>
            </a:r>
          </a:p>
          <a:p>
            <a:r>
              <a:rPr lang="en-US" altLang="ko-KR" sz="1200" dirty="0"/>
              <a:t>               When linking, multiple common symbols may appear with the same</a:t>
            </a:r>
          </a:p>
          <a:p>
            <a:r>
              <a:rPr lang="en-US" altLang="ko-KR" sz="1200" dirty="0"/>
              <a:t>               name.  If the symbol is defined anywhere, the common symbols</a:t>
            </a:r>
          </a:p>
          <a:p>
            <a:r>
              <a:rPr lang="en-US" altLang="ko-KR" sz="1200" dirty="0"/>
              <a:t>               are treated as undefined references. </a:t>
            </a:r>
            <a:endParaRPr lang="ko-KR" alt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24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5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149995" y="6532562"/>
            <a:ext cx="2844048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 sz="2000"/>
            </a:lvl1pPr>
            <a:lvl2pPr>
              <a:buClr>
                <a:schemeClr val="bg2"/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2000"/>
            </a:lvl3pPr>
            <a:lvl4pPr>
              <a:defRPr sz="2000"/>
            </a:lvl4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487911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</a:t>
            </a:r>
            <a:r>
              <a:rPr lang="en-US" altLang="ko-KR" sz="900" b="1">
                <a:solidFill>
                  <a:srgbClr val="006699"/>
                </a:solidFill>
                <a:latin typeface="+mn-lt"/>
              </a:rPr>
              <a:t>, Spring 2025</a:t>
            </a:r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sz="4000" dirty="0"/>
            </a:br>
            <a:r>
              <a:rPr lang="en-US" altLang="ko-KR" sz="3200" dirty="0"/>
              <a:t>The Runtime Environment</a:t>
            </a:r>
            <a:br>
              <a:rPr lang="en-US" altLang="ko-KR" sz="3200" dirty="0"/>
            </a:br>
            <a:r>
              <a:rPr lang="en-US" altLang="ko-KR" sz="4800" dirty="0"/>
              <a:t> </a:t>
            </a:r>
            <a:br>
              <a:rPr lang="en-US" altLang="ko-KR" sz="4800" dirty="0"/>
            </a:br>
            <a:r>
              <a:rPr lang="en-US" altLang="ko-KR" sz="4800" dirty="0"/>
              <a:t> </a:t>
            </a:r>
            <a:br>
              <a:rPr lang="en-US" altLang="ko-KR" sz="4800" dirty="0"/>
            </a:br>
            <a:r>
              <a:rPr lang="en-US" altLang="ko-KR" sz="4800" dirty="0"/>
              <a:t>Linking and Loading</a:t>
            </a:r>
            <a:endParaRPr lang="ko-KR" altLang="en-US" sz="4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82735" y="4284620"/>
            <a:ext cx="4600817" cy="222112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1:  48 89 e5                      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rsp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,%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endParaRPr lang="en-GB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4:  48 c7 05 </a:t>
            </a:r>
            <a:r>
              <a:rPr lang="en-GB" sz="105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          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movq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$0x0,0x0(%rip)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b:  </a:t>
            </a:r>
            <a:r>
              <a:rPr lang="en-GB" sz="105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</a:t>
            </a:r>
            <a: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</a:t>
            </a:r>
            <a:r>
              <a:rPr lang="en-GB" sz="105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7: R_X86_64_PC32  .bss-0x8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</a:t>
            </a:r>
            <a:r>
              <a:rPr lang="en-GB" sz="105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b: R_X86_64_32S   buf+0x4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f:  48 8b 05 </a:t>
            </a:r>
            <a:r>
              <a:rPr lang="en-GB" sz="1050" b="1" dirty="0">
                <a:solidFill>
                  <a:schemeClr val="bg2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          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0x0(%rip),%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endParaRPr lang="en-GB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         </a:t>
            </a:r>
            <a:r>
              <a:rPr lang="en-GB" sz="1050" b="1" dirty="0">
                <a:solidFill>
                  <a:schemeClr val="bg2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12: R_X86_64_PC32 bufp0-0x4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16:  8b 00                         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(%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),%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eax</a:t>
            </a:r>
            <a:endParaRPr lang="en-GB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18:  89 45 fc                      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%eax,-0x4(%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1b:  48 8b 05 </a:t>
            </a:r>
            <a:r>
              <a:rPr lang="en-GB" sz="105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          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0x0(%rip),%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endParaRPr lang="en-GB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1e: R_X86_64_PC32 bufp0-0x4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22:  48 8b 15 </a:t>
            </a:r>
            <a:r>
              <a:rPr lang="en-GB" sz="1050" b="1" dirty="0">
                <a:solidFill>
                  <a:srgbClr val="E6AF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          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0x0(%rip),%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rdx</a:t>
            </a:r>
            <a:endParaRPr lang="en-GB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         </a:t>
            </a:r>
            <a:r>
              <a:rPr lang="en-GB" sz="1050" b="1" dirty="0">
                <a:solidFill>
                  <a:srgbClr val="E6AF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25: R_X86_64_PC32 .bss-0x4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29:  8b 12                         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(%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rdx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),%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edx</a:t>
            </a:r>
            <a:endParaRPr lang="en-GB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0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</a:t>
            </a:r>
            <a:r>
              <a:rPr lang="en-US" dirty="0"/>
              <a:t>Strength</a:t>
            </a:r>
            <a:endParaRPr lang="en-GB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694" y="946673"/>
            <a:ext cx="9146880" cy="5533327"/>
          </a:xfrm>
        </p:spPr>
        <p:txBody>
          <a:bodyPr/>
          <a:lstStyle/>
          <a:p>
            <a:r>
              <a:rPr lang="en-GB" dirty="0"/>
              <a:t>Symbols are either strong or weak</a:t>
            </a:r>
          </a:p>
          <a:p>
            <a:pPr lvl="1"/>
            <a:r>
              <a:rPr lang="en-GB" altLang="ko-KR" dirty="0"/>
              <a:t>By default, </a:t>
            </a:r>
            <a:r>
              <a:rPr lang="en-GB" altLang="ko-KR" b="1" dirty="0"/>
              <a:t>all symbols are strong</a:t>
            </a:r>
            <a:br>
              <a:rPr lang="en-GB" altLang="ko-KR" dirty="0"/>
            </a:br>
            <a:r>
              <a:rPr lang="en-GB" altLang="ko-KR" dirty="0"/>
              <a:t>Procedures, initialized </a:t>
            </a:r>
            <a:r>
              <a:rPr lang="en-GB" altLang="ko-KR" i="1" dirty="0"/>
              <a:t>and uninitialized</a:t>
            </a:r>
            <a:r>
              <a:rPr lang="en-GB" altLang="ko-KR" dirty="0"/>
              <a:t> </a:t>
            </a:r>
            <a:r>
              <a:rPr lang="en-GB" altLang="ko-KR" dirty="0" err="1"/>
              <a:t>globals</a:t>
            </a:r>
            <a:r>
              <a:rPr lang="en-GB" altLang="ko-KR" dirty="0"/>
              <a:t> (i.e., the textbook is </a:t>
            </a:r>
            <a:r>
              <a:rPr lang="en-US" altLang="ko-KR" dirty="0"/>
              <a:t>in</a:t>
            </a:r>
            <a:r>
              <a:rPr lang="en-GB" altLang="ko-KR" dirty="0"/>
              <a:t>accurate)</a:t>
            </a:r>
          </a:p>
          <a:p>
            <a:pPr lvl="1"/>
            <a:r>
              <a:rPr lang="en-GB" altLang="ko-KR" dirty="0"/>
              <a:t>Weak symbols are only generated when explicitly requested</a:t>
            </a:r>
            <a:br>
              <a:rPr lang="en-GB" dirty="0"/>
            </a:br>
            <a:endParaRPr lang="en-GB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38820" y="2919165"/>
            <a:ext cx="6978490" cy="32188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t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-c </a:t>
            </a:r>
            <a:r>
              <a:rPr lang="en-GB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symbols.c</a:t>
            </a:r>
            <a:endParaRPr lang="en-GB" sz="12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readelf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–s </a:t>
            </a:r>
            <a:r>
              <a:rPr lang="en-GB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symbols.o</a:t>
            </a:r>
            <a:endParaRPr lang="en-GB" sz="12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Symbol table '.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symtab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' contains 12 entries: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Num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    Value          Size Type    Bind   Vis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Ndx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Name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0: 0000000000000000     0 NOTYPE  LOCAL  DEFAULT  UND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1: 0000000000000000     0 FILE    LOCAL  DEFAULT  ABS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symbols.c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2: 0000000000000000     0 SECTION LOCAL  DEFAULT    1 .text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3: 0000000000000004     4 OBJECT  LOCAL  DEFAULT    2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global_static_in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[...]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4: 0000000000000008     4 OBJECT  LOCAL  DEFAULT    3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global_static_no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[...]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5: 000000000000000c     4 OBJECT  </a:t>
            </a:r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LOCAL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DEFAULT    2 </a:t>
            </a:r>
            <a:r>
              <a:rPr lang="en-GB" sz="12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weak_local_initi</a:t>
            </a:r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[...]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6: 0000000000000000     4 OBJECT  GLOBAL DEFAULT    2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global_initialized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7: 0000000000000000     4 OBJECT  GLOBAL DEFAULT    3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global_zero_init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[...]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8: 0000000000000004     4 OBJECT  GLOBAL DEFAULT    3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global_not_initi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[...]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9: 0000000000000008     4 OBJECT  </a:t>
            </a:r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DEFAULT    2 </a:t>
            </a:r>
            <a:r>
              <a:rPr lang="en-GB" sz="12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weak_global_init</a:t>
            </a:r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[...]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10: 0000000000000000    20 FUNC    </a:t>
            </a:r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DEFAULT    1 </a:t>
            </a:r>
            <a:r>
              <a:rPr lang="en-GB" sz="12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weak_function</a:t>
            </a:r>
            <a:endParaRPr lang="en-GB" sz="1200" b="1" dirty="0">
              <a:solidFill>
                <a:srgbClr val="C00000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11: 0000000000000014    20 FUNC    GLOBAL DEFAULT    1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regular_function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63553" y="3701635"/>
            <a:ext cx="2874803" cy="282795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global_initialized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global_zero_initialized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global_not_initialized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global_static_initialized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77;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global_static_not_initialized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extern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extern_variable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#pragma weak </a:t>
            </a:r>
            <a:r>
              <a:rPr lang="en-GB" sz="9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weak_global_initialized</a:t>
            </a:r>
            <a:endParaRPr lang="en-GB" sz="900" b="1" dirty="0">
              <a:solidFill>
                <a:srgbClr val="C00000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weak_global_initialized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#pragma weak </a:t>
            </a:r>
            <a:r>
              <a:rPr lang="en-GB" sz="9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weak_local_initialized</a:t>
            </a:r>
            <a:endParaRPr lang="en-GB" sz="900" b="1" dirty="0">
              <a:solidFill>
                <a:srgbClr val="C00000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weak_local_initialized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#pragma weak </a:t>
            </a:r>
            <a:r>
              <a:rPr lang="en-GB" sz="9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weak_function</a:t>
            </a:r>
            <a:endParaRPr lang="en-GB" sz="900" b="1" dirty="0">
              <a:solidFill>
                <a:srgbClr val="C00000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weak_function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a,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b)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  return a + b;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regular_function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a,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b)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  return a + b;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extern_function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a,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4315033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of Symbols to Sections</a:t>
            </a:r>
            <a:endParaRPr lang="en-GB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7920" y="3568869"/>
            <a:ext cx="9624400" cy="3001131"/>
          </a:xfrm>
        </p:spPr>
        <p:txBody>
          <a:bodyPr/>
          <a:lstStyle/>
          <a:p>
            <a:r>
              <a:rPr lang="en-US" altLang="ko-KR" dirty="0"/>
              <a:t>Local symbols</a:t>
            </a:r>
          </a:p>
          <a:p>
            <a:pPr lvl="1"/>
            <a:r>
              <a:rPr lang="en-US" altLang="ko-KR" dirty="0"/>
              <a:t>appear only in relocatable object files</a:t>
            </a:r>
          </a:p>
          <a:p>
            <a:pPr lvl="1"/>
            <a:r>
              <a:rPr lang="en-US" altLang="ko-KR" dirty="0"/>
              <a:t>stripped from executable object files &amp; shared object files</a:t>
            </a:r>
          </a:p>
          <a:p>
            <a:r>
              <a:rPr lang="en-US" altLang="ko-KR" dirty="0"/>
              <a:t>COMMON (unused by recent compilers, but important for backwards compatibility)</a:t>
            </a:r>
          </a:p>
          <a:p>
            <a:pPr lvl="1"/>
            <a:r>
              <a:rPr lang="en-US" altLang="ko-KR" dirty="0"/>
              <a:t>uninitialized global symbols in relocatable object files</a:t>
            </a:r>
          </a:p>
          <a:p>
            <a:pPr lvl="1"/>
            <a:r>
              <a:rPr lang="en-US" altLang="ko-KR" dirty="0"/>
              <a:t>final linkage not known yet</a:t>
            </a:r>
            <a:br>
              <a:rPr lang="en-US" altLang="ko-KR" dirty="0"/>
            </a:br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016071"/>
              </p:ext>
            </p:extLst>
          </p:nvPr>
        </p:nvGraphicFramePr>
        <p:xfrm>
          <a:off x="180000" y="978069"/>
          <a:ext cx="8820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3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5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Type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COMMON section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Section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Remarks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Functions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-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.text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358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Global</a:t>
                      </a:r>
                      <a:r>
                        <a:rPr lang="en-US" altLang="ko-KR" sz="1600" baseline="0" dirty="0">
                          <a:latin typeface="+mn-lt"/>
                        </a:rPr>
                        <a:t> variables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No (default/-</a:t>
                      </a:r>
                      <a:r>
                        <a:rPr lang="en-US" altLang="ko-KR" sz="1600" dirty="0" err="1">
                          <a:latin typeface="+mn-lt"/>
                        </a:rPr>
                        <a:t>fno</a:t>
                      </a:r>
                      <a:r>
                        <a:rPr lang="en-US" altLang="ko-KR" sz="1600" dirty="0">
                          <a:latin typeface="+mn-lt"/>
                        </a:rPr>
                        <a:t>-common)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.data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value != 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.</a:t>
                      </a:r>
                      <a:r>
                        <a:rPr lang="en-US" altLang="ko-KR" sz="1600" dirty="0" err="1">
                          <a:latin typeface="+mn-lt"/>
                        </a:rPr>
                        <a:t>bss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value == 0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Yes (-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fcommon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, GCC &lt;v10)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COMMON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uninitialized</a:t>
                      </a:r>
                      <a:r>
                        <a:rPr lang="en-US" altLang="ko-KR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6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globals</a:t>
                      </a:r>
                      <a:r>
                        <a:rPr lang="en-US" altLang="ko-KR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(</a:t>
                      </a: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relocatable</a:t>
                      </a:r>
                      <a:r>
                        <a:rPr lang="en-US" altLang="ko-KR" sz="16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object files only)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.data or .</a:t>
                      </a:r>
                      <a:r>
                        <a:rPr lang="en-US" altLang="ko-KR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bss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in executable object files,</a:t>
                      </a:r>
                      <a:b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</a:br>
                      <a:r>
                        <a:rPr lang="en-US" altLang="ko-KR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depending on value (see above)</a:t>
                      </a:r>
                      <a:endParaRPr lang="ko-KR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*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external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UNDEFINED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CB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78480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Rule 1: Multiple strong symbols with the same name are </a:t>
            </a:r>
            <a:r>
              <a:rPr lang="en-US" b="1" dirty="0"/>
              <a:t>NOT</a:t>
            </a:r>
            <a:r>
              <a:rPr lang="en-GB" b="1" dirty="0"/>
              <a:t> allowed</a:t>
            </a:r>
            <a:br>
              <a:rPr lang="en-GB" b="1" dirty="0"/>
            </a:br>
            <a:r>
              <a:rPr lang="en-GB" b="1" dirty="0"/>
              <a:t>(except in the COMMON section)</a:t>
            </a:r>
          </a:p>
          <a:p>
            <a:pPr lvl="1"/>
            <a:r>
              <a:rPr lang="en-GB" dirty="0"/>
              <a:t>Ensures that each item can be defined only once</a:t>
            </a:r>
          </a:p>
          <a:p>
            <a:pPr lvl="1"/>
            <a:r>
              <a:rPr lang="en-GB" dirty="0"/>
              <a:t>Otherwise: Linker error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Rule 2: Given a strong symbol outside and one or more symbols by the same name in the COMMON section, choose the strong symbol outside the COMMON section</a:t>
            </a:r>
          </a:p>
          <a:p>
            <a:pPr lvl="1"/>
            <a:r>
              <a:rPr lang="en-GB" dirty="0"/>
              <a:t>References to symbols in COMMON resolve to the strong symbol</a:t>
            </a:r>
          </a:p>
        </p:txBody>
      </p:sp>
    </p:spTree>
    <p:extLst>
      <p:ext uri="{BB962C8B-B14F-4D97-AF65-F5344CB8AC3E}">
        <p14:creationId xmlns:p14="http://schemas.microsoft.com/office/powerpoint/2010/main" val="2958065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Rule 3: If there are multiple symbols with the same name in COMMON and no strong symbol by that name exists outside the common section, </a:t>
            </a:r>
            <a:r>
              <a:rPr lang="en-GB" b="1" dirty="0">
                <a:solidFill>
                  <a:srgbClr val="FF0000"/>
                </a:solidFill>
              </a:rPr>
              <a:t>pick an arbitrary one</a:t>
            </a:r>
          </a:p>
          <a:p>
            <a:pPr lvl="1"/>
            <a:r>
              <a:rPr lang="en-GB" dirty="0"/>
              <a:t>Disaster waiting to happen</a:t>
            </a:r>
          </a:p>
          <a:p>
            <a:pPr lvl="1"/>
            <a:r>
              <a:rPr lang="en-GB" dirty="0"/>
              <a:t>Disable with </a:t>
            </a:r>
            <a:r>
              <a:rPr lang="en-GB" dirty="0" err="1"/>
              <a:t>gcc</a:t>
            </a:r>
            <a:r>
              <a:rPr lang="en-GB" dirty="0"/>
              <a:t> -</a:t>
            </a:r>
            <a:r>
              <a:rPr lang="en-GB" dirty="0" err="1"/>
              <a:t>fno</a:t>
            </a:r>
            <a:r>
              <a:rPr lang="en-GB" dirty="0"/>
              <a:t>-common	</a:t>
            </a:r>
          </a:p>
          <a:p>
            <a:pPr lvl="1"/>
            <a:r>
              <a:rPr lang="en-GB" dirty="0">
                <a:solidFill>
                  <a:schemeClr val="tx2"/>
                </a:solidFill>
              </a:rPr>
              <a:t>-</a:t>
            </a:r>
            <a:r>
              <a:rPr lang="en-GB" dirty="0" err="1">
                <a:solidFill>
                  <a:schemeClr val="tx2"/>
                </a:solidFill>
              </a:rPr>
              <a:t>fno</a:t>
            </a:r>
            <a:r>
              <a:rPr lang="en-GB" dirty="0">
                <a:solidFill>
                  <a:schemeClr val="tx2"/>
                </a:solidFill>
              </a:rPr>
              <a:t>-common is the default since GCC 10 (2020)</a:t>
            </a:r>
          </a:p>
          <a:p>
            <a:pPr lvl="2"/>
            <a:r>
              <a:rPr lang="en-GB" dirty="0"/>
              <a:t>re-enable (for testing purposes) with –</a:t>
            </a:r>
            <a:r>
              <a:rPr lang="en-GB" dirty="0" err="1"/>
              <a:t>fcommon</a:t>
            </a:r>
            <a:br>
              <a:rPr lang="en-GB" dirty="0"/>
            </a:br>
            <a:endParaRPr lang="en-GB" dirty="0"/>
          </a:p>
          <a:p>
            <a:r>
              <a:rPr lang="en-GB" altLang="ko-KR" b="1" dirty="0"/>
              <a:t>Rule 4: In the presence of a strong symbol, weak symbols are relocated to the strong symbol</a:t>
            </a:r>
          </a:p>
          <a:p>
            <a:pPr lvl="1"/>
            <a:r>
              <a:rPr lang="en-GB" altLang="ko-KR" dirty="0"/>
              <a:t>Enables “default” implementations that can be overridden</a:t>
            </a:r>
          </a:p>
          <a:p>
            <a:pPr marL="457200" lvl="1" indent="0">
              <a:buNone/>
            </a:pPr>
            <a:br>
              <a:rPr lang="en-GB" altLang="ko-KR" dirty="0"/>
            </a:br>
            <a:endParaRPr lang="en-GB" altLang="ko-K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207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of Symbols to Sections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9168" y="1254241"/>
            <a:ext cx="3036957" cy="339240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foo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(int arg1, int arg2);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counter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int </a:t>
            </a:r>
            <a:r>
              <a:rPr lang="en-GB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extern int </a:t>
            </a:r>
            <a:r>
              <a:rPr lang="en-GB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void 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bar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c)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^= c;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void 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argc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int k =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argc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for (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=0;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&lt;k;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++) {</a:t>
            </a:r>
            <a:b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counter += foo(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 k);</a:t>
            </a:r>
            <a:b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}</a:t>
            </a:r>
            <a:b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bar(counter);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20332" y="4378558"/>
            <a:ext cx="1063915" cy="268088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b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linking.c</a:t>
            </a:r>
            <a:endParaRPr lang="en-GB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9167" y="4849928"/>
            <a:ext cx="3036958" cy="962380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foo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(int arg1, int arg2)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return arg1 + arg2 +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933575" y="5544220"/>
            <a:ext cx="1352550" cy="268088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b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chksum.c</a:t>
            </a:r>
            <a:endParaRPr lang="en-GB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862387" y="3245963"/>
            <a:ext cx="5091113" cy="31325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05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-c </a:t>
            </a:r>
            <a:r>
              <a:rPr lang="en-GB" sz="105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linking.c</a:t>
            </a:r>
            <a: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5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chksum.c</a:t>
            </a:r>
            <a: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                 (</a:t>
            </a:r>
            <a:r>
              <a:rPr lang="en-GB" sz="105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12.3.1)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05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readelf</a:t>
            </a:r>
            <a: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-s </a:t>
            </a:r>
            <a:r>
              <a:rPr lang="en-GB" sz="105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linking.o</a:t>
            </a:r>
            <a: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Symbol table '.</a:t>
            </a:r>
            <a:r>
              <a:rPr lang="en-GB" altLang="ko-KR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symtab</a:t>
            </a:r>
            <a:r>
              <a:rPr lang="en-GB" altLang="ko-KR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' contains 10 entries: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altLang="ko-KR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Num</a:t>
            </a:r>
            <a:r>
              <a:rPr lang="en-GB" altLang="ko-KR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    Value          Size Type    Bind   Vis      </a:t>
            </a:r>
            <a:r>
              <a:rPr lang="en-GB" altLang="ko-KR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Ndx</a:t>
            </a:r>
            <a:r>
              <a:rPr lang="en-GB" altLang="ko-KR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Name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4: 0000000000000000     4 OBJECT  LOCAL  DEFAULT    4 </a:t>
            </a:r>
            <a:r>
              <a:rPr lang="en-GB" altLang="ko-KR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endParaRPr lang="en-GB" altLang="ko-KR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5: 0000000000000000    25 FUNC    LOCAL  DEFAULT    1 bar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6: 0000000000000000     4 OBJECT  GLOBAL DEFAULT    3 counter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7: 0000000000000000     0 NOTYPE  GLOBAL DEFAULT  UND </a:t>
            </a:r>
            <a:r>
              <a:rPr lang="en-GB" altLang="ko-KR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endParaRPr lang="en-GB" altLang="ko-KR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8: 0000000000000019   103 FUNC    GLOBAL DEFAULT    1 main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9: 0000000000000000     0 NOTYPE  GLOBAL DEFAULT  UND foo</a:t>
            </a:r>
            <a:br>
              <a:rPr lang="en-GB" altLang="ko-KR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GB" altLang="ko-KR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05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readelf</a:t>
            </a:r>
            <a: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-s </a:t>
            </a:r>
            <a:r>
              <a:rPr lang="en-GB" sz="105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chksum.o</a:t>
            </a:r>
            <a: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Symbol table '.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symtab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' contains 5 entries: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Num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    Value          Size Type    Bind   Vis      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Ndx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Name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3: 0000000000000000     4 OBJECT  GLOBAL DEFAULT    4 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endParaRPr lang="en-GB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4: 0000000000000000    28 FUNC    GLOBAL DEFAULT    1 foo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204425"/>
              </p:ext>
            </p:extLst>
          </p:nvPr>
        </p:nvGraphicFramePr>
        <p:xfrm>
          <a:off x="3862387" y="940913"/>
          <a:ext cx="5091113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8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Type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COMMON section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Section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Remarks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Functions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-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.text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358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Global</a:t>
                      </a:r>
                      <a:r>
                        <a:rPr lang="en-US" altLang="ko-KR" sz="1100" baseline="0" dirty="0">
                          <a:latin typeface="+mn-lt"/>
                        </a:rPr>
                        <a:t> variables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No (default,</a:t>
                      </a:r>
                      <a:br>
                        <a:rPr lang="en-US" altLang="ko-KR" sz="1100" dirty="0">
                          <a:latin typeface="+mn-lt"/>
                        </a:rPr>
                      </a:br>
                      <a:r>
                        <a:rPr lang="en-US" altLang="ko-KR" sz="1100" dirty="0">
                          <a:latin typeface="+mn-lt"/>
                        </a:rPr>
                        <a:t>-</a:t>
                      </a:r>
                      <a:r>
                        <a:rPr lang="en-US" altLang="ko-KR" sz="1100" dirty="0" err="1">
                          <a:latin typeface="+mn-lt"/>
                        </a:rPr>
                        <a:t>fno</a:t>
                      </a:r>
                      <a:r>
                        <a:rPr lang="en-US" altLang="ko-KR" sz="1100" dirty="0">
                          <a:latin typeface="+mn-lt"/>
                        </a:rPr>
                        <a:t>-common)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.data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value != 0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r>
                        <a:rPr lang="en-US" altLang="ko-KR" sz="1100" dirty="0" err="1">
                          <a:latin typeface="+mn-lt"/>
                        </a:rPr>
                        <a:t>bss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value == 0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Yes (-</a:t>
                      </a:r>
                      <a:r>
                        <a:rPr lang="en-US" altLang="ko-KR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fcommon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, GCC &lt;v10)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COMMON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uninitialized</a:t>
                      </a:r>
                      <a:r>
                        <a:rPr lang="en-US" altLang="ko-KR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globals</a:t>
                      </a:r>
                      <a:r>
                        <a:rPr lang="en-US" altLang="ko-KR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</a:br>
                      <a:r>
                        <a:rPr lang="en-US" altLang="ko-KR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relocatable</a:t>
                      </a:r>
                      <a:r>
                        <a:rPr lang="en-US" altLang="ko-KR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object files only)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.data or .</a:t>
                      </a:r>
                      <a:r>
                        <a:rPr lang="en-US" altLang="ko-KR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bss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in executable object files,</a:t>
                      </a:r>
                      <a:b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</a:b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depending on value (see above)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*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external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UNDEFINED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CB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494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of Symbols to Sections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9168" y="1254241"/>
            <a:ext cx="3036957" cy="339240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foo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(int arg1, int arg2);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counter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int </a:t>
            </a:r>
            <a:r>
              <a:rPr lang="en-GB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extern int </a:t>
            </a:r>
            <a:r>
              <a:rPr lang="en-GB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void 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bar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c)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^= c;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void 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argc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int k =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argc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for (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=0;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&lt;k;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++) {</a:t>
            </a:r>
            <a:b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counter += foo(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 k);</a:t>
            </a:r>
            <a:b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}</a:t>
            </a:r>
            <a:b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bar(counter);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20332" y="4378558"/>
            <a:ext cx="1063915" cy="268088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b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linking.c</a:t>
            </a:r>
            <a:endParaRPr lang="en-GB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9167" y="4849928"/>
            <a:ext cx="3036958" cy="962380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foo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(int arg1, int arg2)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return arg1 + arg2 +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933575" y="5544220"/>
            <a:ext cx="1352550" cy="268088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 anchor="b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chksum.c</a:t>
            </a:r>
            <a:endParaRPr lang="en-GB" sz="12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862387" y="940913"/>
          <a:ext cx="5091113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1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8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Type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COMMON section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Section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Remarks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Functions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-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.text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358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Global</a:t>
                      </a:r>
                      <a:r>
                        <a:rPr lang="en-US" altLang="ko-KR" sz="1100" baseline="0" dirty="0">
                          <a:latin typeface="+mn-lt"/>
                        </a:rPr>
                        <a:t> variables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No (default,</a:t>
                      </a:r>
                      <a:br>
                        <a:rPr lang="en-US" altLang="ko-KR" sz="1100" dirty="0">
                          <a:latin typeface="+mn-lt"/>
                        </a:rPr>
                      </a:br>
                      <a:r>
                        <a:rPr lang="en-US" altLang="ko-KR" sz="1100" dirty="0">
                          <a:latin typeface="+mn-lt"/>
                        </a:rPr>
                        <a:t>-</a:t>
                      </a:r>
                      <a:r>
                        <a:rPr lang="en-US" altLang="ko-KR" sz="1100" dirty="0" err="1">
                          <a:latin typeface="+mn-lt"/>
                        </a:rPr>
                        <a:t>fno</a:t>
                      </a:r>
                      <a:r>
                        <a:rPr lang="en-US" altLang="ko-KR" sz="1100" dirty="0">
                          <a:latin typeface="+mn-lt"/>
                        </a:rPr>
                        <a:t>-common)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.data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value != 0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.</a:t>
                      </a:r>
                      <a:r>
                        <a:rPr lang="en-US" altLang="ko-KR" sz="1100" dirty="0" err="1">
                          <a:latin typeface="+mn-lt"/>
                        </a:rPr>
                        <a:t>bss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value == 0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Yes (-</a:t>
                      </a:r>
                      <a:r>
                        <a:rPr lang="en-US" altLang="ko-KR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fcommon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, GCC &lt;v10)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COMMON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uninitialized</a:t>
                      </a:r>
                      <a:r>
                        <a:rPr lang="en-US" altLang="ko-KR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globals</a:t>
                      </a:r>
                      <a:r>
                        <a:rPr lang="en-US" altLang="ko-KR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</a:br>
                      <a:r>
                        <a:rPr lang="en-US" altLang="ko-KR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relocatable</a:t>
                      </a:r>
                      <a:r>
                        <a:rPr lang="en-US" altLang="ko-KR" sz="11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object files only)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35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.data or .</a:t>
                      </a:r>
                      <a:r>
                        <a:rPr lang="en-US" altLang="ko-KR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bss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in executable object files,</a:t>
                      </a:r>
                      <a:b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</a:b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depending on value (see above)</a:t>
                      </a:r>
                      <a:endParaRPr lang="ko-KR" altLang="en-US" sz="11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E7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*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external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lt"/>
                        </a:rPr>
                        <a:t>UNDEFINED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CBD5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rgbClr val="CBD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862387" y="3245963"/>
            <a:ext cx="5091113" cy="313226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36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-o linking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linking.c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chksum.c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            (</a:t>
            </a:r>
            <a:r>
              <a:rPr lang="en-US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US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12.3.1)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readelf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Ss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linking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Section Headers: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[13] .text             PROGBITS         0000000000001040  00001040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0000000000000181  0000000000000000  AX       0     0     16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[23] .data             PROGBITS         0000000000004000  00003000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0000000000000014  0000000000000000  WA       0     0     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[24] .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   NOBITS           0000000000004014  00003014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000000000000000c  0000000000000000  WA       0     0     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Symbol table '.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symtab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' contains 29 entries: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Num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    Value          Size Type    Bind   Vis     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Ndx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Name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2: 0000000000004018     4 OBJECT  LOCAL  DEFAULT   24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3: 0000000000001125    25 FUNC    LOCAL  DEFAULT   13 bar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9: 000000000000401c     4 OBJECT  GLOBAL DEFAULT   24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15: 0000000000004000     0 NOTYPE  GLOBAL DEFAULT   23 __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data_start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19: 00000000000011a5    28 FUNC    GLOBAL DEFAULT   13 foo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22: 0000000000004010     4 OBJECT  GLOBAL DEFAULT   23 counter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23: 0000000000004014     0 NOTYPE  GLOBAL DEFAULT   24 __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bss_start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24: 000000000000113e   103 FUNC    GLOBAL DEFAULT   13 main</a:t>
            </a:r>
          </a:p>
        </p:txBody>
      </p:sp>
    </p:spTree>
    <p:extLst>
      <p:ext uri="{BB962C8B-B14F-4D97-AF65-F5344CB8AC3E}">
        <p14:creationId xmlns:p14="http://schemas.microsoft.com/office/powerpoint/2010/main" val="41089365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 bwMode="auto">
          <a:xfrm>
            <a:off x="2059449" y="4910515"/>
            <a:ext cx="96715" cy="105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059449" y="4655527"/>
            <a:ext cx="96715" cy="105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-</a:t>
            </a:r>
            <a:r>
              <a:rPr lang="en-GB" dirty="0" err="1"/>
              <a:t>fno</a:t>
            </a:r>
            <a:r>
              <a:rPr lang="en-GB" dirty="0"/>
              <a:t>-common a good default?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210432" y="1242049"/>
            <a:ext cx="4379727" cy="5170904"/>
            <a:chOff x="273553" y="1059169"/>
            <a:chExt cx="4379727" cy="5170904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273553" y="1059169"/>
              <a:ext cx="4379727" cy="5170904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#include &lt;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stdio.h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#include &lt;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stdlib.h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#include &lt;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string.h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#include &lt;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termios.h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#include &lt;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unistd.h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 dirty="0">
                  <a:solidFill>
                    <a:srgbClr val="C0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#include "</a:t>
              </a:r>
              <a:r>
                <a:rPr lang="en-GB" sz="900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trim.h</a:t>
              </a:r>
              <a:r>
                <a:rPr lang="en-GB" sz="900" b="1" dirty="0">
                  <a:solidFill>
                    <a:srgbClr val="C0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char *password, *encoded, *trimmed;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char *secret = "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Zljyl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{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Whzz~vyk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(";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ssize_t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read_pwd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(char **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lineptr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,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size_t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*n, FILE *stream) { … }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char* encode(char *password) { … }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main(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argc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, char *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argv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[])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printf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("Welcome to CLI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Coupang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\n");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printf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("  Enter your password: ");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fflush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stdout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password = NULL;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size_t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pwd_len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= 0;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if (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read_pwd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(&amp;password, &amp;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pwd_len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,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stdin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) &lt;= 0) 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 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printf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("\n\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nCannot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read password!\n");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  return EXIT_FAILURE;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}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solidFill>
                    <a:schemeClr val="tx2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900" b="1" dirty="0">
                  <a:solidFill>
                    <a:schemeClr val="tx2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encoded = encode(password);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b="1" dirty="0">
                <a:solidFill>
                  <a:schemeClr val="tx2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solidFill>
                    <a:srgbClr val="C0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900" b="1" dirty="0">
                  <a:solidFill>
                    <a:srgbClr val="C0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trimmed = trim(encoded);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if ((trimmed == NULL) || (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strcmp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(trimmed, secret) != 0)) 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 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printf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("\n\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nWrong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password.\n");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  return EXIT_FAILURE;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}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printf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("\n\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nWhat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would you like to buy?\n");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return EXIT_SUCCESS;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3589365" y="6005395"/>
              <a:ext cx="1063915" cy="224678"/>
            </a:xfrm>
            <a:prstGeom prst="rect">
              <a:avLst/>
            </a:prstGeom>
            <a:noFill/>
            <a:ln w="324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 anchor="b">
              <a:spAutoFit/>
            </a:bodyPr>
            <a:lstStyle/>
            <a:p>
              <a:pPr algn="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coupang.c</a:t>
              </a:r>
              <a:endParaRPr lang="en-GB" sz="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058201" y="2890218"/>
            <a:ext cx="5005994" cy="15410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 given: string trim library </a:t>
            </a:r>
            <a:b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GB" sz="10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make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-O2 </a:t>
            </a:r>
            <a:r>
              <a:rPr lang="en-GB" sz="10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</a:t>
            </a:r>
            <a:r>
              <a:rPr lang="en-GB" sz="1000" b="1" dirty="0" err="1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fcommon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-Wall -pipe -o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coupang.c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trim.o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US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./</a:t>
            </a:r>
            <a:r>
              <a:rPr lang="en-US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r>
              <a:rPr lang="en-US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Welcome to CLI </a:t>
            </a:r>
            <a:r>
              <a:rPr lang="en-US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endParaRPr lang="en-US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Enter your password: &lt;…&gt;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What would you like to buy?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21106" y="4567604"/>
            <a:ext cx="3480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2"/>
                </a:solidFill>
                <a:latin typeface="+mn-lt"/>
                <a:ea typeface="+mj-ea"/>
              </a:rPr>
              <a:t>encrypt password before sending it to outside library</a:t>
            </a:r>
            <a:endParaRPr lang="ko-KR" altLang="en-US" sz="1200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cxnSp>
        <p:nvCxnSpPr>
          <p:cNvPr id="10" name="직선 화살표 연결선 9"/>
          <p:cNvCxnSpPr>
            <a:stCxn id="2" idx="1"/>
            <a:endCxn id="3" idx="3"/>
          </p:cNvCxnSpPr>
          <p:nvPr/>
        </p:nvCxnSpPr>
        <p:spPr bwMode="auto">
          <a:xfrm flipH="1">
            <a:off x="2156164" y="4706104"/>
            <a:ext cx="2664942" cy="21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821106" y="4822592"/>
            <a:ext cx="2492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+mn-lt"/>
                <a:ea typeface="+mj-ea"/>
              </a:rPr>
              <a:t>trim whitespace from encoded string</a:t>
            </a:r>
            <a:endParaRPr lang="ko-KR" altLang="en-US" sz="1200" dirty="0">
              <a:solidFill>
                <a:srgbClr val="C00000"/>
              </a:solidFill>
              <a:latin typeface="+mn-lt"/>
              <a:ea typeface="+mj-ea"/>
            </a:endParaRPr>
          </a:p>
        </p:txBody>
      </p:sp>
      <p:cxnSp>
        <p:nvCxnSpPr>
          <p:cNvPr id="17" name="직선 화살표 연결선 16"/>
          <p:cNvCxnSpPr>
            <a:stCxn id="16" idx="1"/>
            <a:endCxn id="15" idx="3"/>
          </p:cNvCxnSpPr>
          <p:nvPr/>
        </p:nvCxnSpPr>
        <p:spPr bwMode="auto">
          <a:xfrm flipH="1">
            <a:off x="2156164" y="4961092"/>
            <a:ext cx="2664942" cy="21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326618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 bwMode="auto">
          <a:xfrm>
            <a:off x="2059449" y="4910515"/>
            <a:ext cx="96715" cy="105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059449" y="4655527"/>
            <a:ext cx="96715" cy="10550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-</a:t>
            </a:r>
            <a:r>
              <a:rPr lang="en-GB" dirty="0" err="1"/>
              <a:t>fno</a:t>
            </a:r>
            <a:r>
              <a:rPr lang="en-GB" dirty="0"/>
              <a:t>-common a good default?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866640" y="5435600"/>
            <a:ext cx="4133360" cy="1044400"/>
          </a:xfrm>
        </p:spPr>
        <p:txBody>
          <a:bodyPr/>
          <a:lstStyle/>
          <a:p>
            <a:r>
              <a:rPr lang="en-US" altLang="ko-KR" dirty="0"/>
              <a:t>Much later, we find a suspicious file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0432" y="1242049"/>
            <a:ext cx="4379727" cy="5170904"/>
            <a:chOff x="273553" y="1059169"/>
            <a:chExt cx="4379727" cy="5170904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273553" y="1059169"/>
              <a:ext cx="4379727" cy="5170904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#include &lt;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stdio.h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#include &lt;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stdlib.h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#include &lt;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string.h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#include &lt;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termios.h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#include &lt;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unistd.h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b="1" dirty="0">
                  <a:solidFill>
                    <a:srgbClr val="C0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#include "</a:t>
              </a:r>
              <a:r>
                <a:rPr lang="en-GB" sz="900" b="1" dirty="0" err="1">
                  <a:solidFill>
                    <a:srgbClr val="C0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trim.h</a:t>
              </a:r>
              <a:r>
                <a:rPr lang="en-GB" sz="900" b="1" dirty="0">
                  <a:solidFill>
                    <a:srgbClr val="C0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char *password, *encoded, *trimmed;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char *secret = "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Zljyl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{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Whzz~vyk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(";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ssize_t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read_pwd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(char **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lineptr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,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size_t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*n, FILE *stream) { … }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char* encode(char *password) { … }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main(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argc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, char *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argv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[])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printf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("Welcome to CLI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Coupang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\n");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printf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("  Enter your password: ");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fflush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stdout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password = NULL;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size_t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pwd_len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= 0;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if (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read_pwd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(&amp;password, &amp;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pwd_len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,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stdin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) &lt;= 0) 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 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printf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("\n\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nCannot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read password!\n");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  return EXIT_FAILURE;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}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solidFill>
                    <a:schemeClr val="tx2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900" b="1" dirty="0">
                  <a:solidFill>
                    <a:schemeClr val="tx2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encoded = encode(password);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b="1" dirty="0">
                <a:solidFill>
                  <a:schemeClr val="tx2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solidFill>
                    <a:srgbClr val="C0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900" b="1" dirty="0">
                  <a:solidFill>
                    <a:srgbClr val="C0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trimmed = trim(encoded);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if ((trimmed == NULL) || (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strcmp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(trimmed, secret) != 0)) 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 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printf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("\n\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nWrong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password.\n");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  return EXIT_FAILURE;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}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printf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("\n\</a:t>
              </a:r>
              <a:r>
                <a:rPr lang="en-GB" sz="9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nWhat</a:t>
              </a: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would you like to buy?\n");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return EXIT_SUCCESS;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3589365" y="6005395"/>
              <a:ext cx="1063915" cy="224678"/>
            </a:xfrm>
            <a:prstGeom prst="rect">
              <a:avLst/>
            </a:prstGeom>
            <a:noFill/>
            <a:ln w="324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 anchor="b">
              <a:spAutoFit/>
            </a:bodyPr>
            <a:lstStyle/>
            <a:p>
              <a:pPr algn="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9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coupang.c</a:t>
              </a:r>
              <a:endParaRPr lang="en-GB" sz="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4058201" y="2890218"/>
            <a:ext cx="5005994" cy="15410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 given: string trim library </a:t>
            </a:r>
            <a:b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GB" sz="10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make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-O2 </a:t>
            </a:r>
            <a:r>
              <a:rPr lang="en-GB" sz="10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</a:t>
            </a:r>
            <a:r>
              <a:rPr lang="en-GB" sz="1000" b="1" dirty="0" err="1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fcommon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-Wall -pipe -o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coupang.c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trim.o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US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US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./</a:t>
            </a:r>
            <a:r>
              <a:rPr lang="en-US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r>
              <a:rPr lang="en-US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Welcome to CLI </a:t>
            </a:r>
            <a:r>
              <a:rPr lang="en-US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endParaRPr lang="en-US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Enter your password: &lt;…&gt;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What would you like to buy?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21106" y="4567604"/>
            <a:ext cx="3480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2"/>
                </a:solidFill>
                <a:latin typeface="+mn-lt"/>
                <a:ea typeface="+mj-ea"/>
              </a:rPr>
              <a:t>encrypt password before sending it to outside library</a:t>
            </a:r>
            <a:endParaRPr lang="ko-KR" altLang="en-US" sz="1200" dirty="0">
              <a:solidFill>
                <a:schemeClr val="tx2"/>
              </a:solidFill>
              <a:latin typeface="+mn-lt"/>
              <a:ea typeface="+mj-ea"/>
            </a:endParaRPr>
          </a:p>
        </p:txBody>
      </p:sp>
      <p:cxnSp>
        <p:nvCxnSpPr>
          <p:cNvPr id="10" name="직선 화살표 연결선 9"/>
          <p:cNvCxnSpPr>
            <a:stCxn id="2" idx="1"/>
            <a:endCxn id="3" idx="3"/>
          </p:cNvCxnSpPr>
          <p:nvPr/>
        </p:nvCxnSpPr>
        <p:spPr bwMode="auto">
          <a:xfrm flipH="1">
            <a:off x="2156164" y="4706104"/>
            <a:ext cx="2664942" cy="21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4821106" y="4822592"/>
            <a:ext cx="2492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  <a:latin typeface="+mn-lt"/>
                <a:ea typeface="+mj-ea"/>
              </a:rPr>
              <a:t>trim whitespace from encoded string</a:t>
            </a:r>
            <a:endParaRPr lang="ko-KR" altLang="en-US" sz="1200" dirty="0">
              <a:solidFill>
                <a:srgbClr val="C00000"/>
              </a:solidFill>
              <a:latin typeface="+mn-lt"/>
              <a:ea typeface="+mj-ea"/>
            </a:endParaRPr>
          </a:p>
        </p:txBody>
      </p:sp>
      <p:cxnSp>
        <p:nvCxnSpPr>
          <p:cNvPr id="17" name="직선 화살표 연결선 16"/>
          <p:cNvCxnSpPr>
            <a:stCxn id="16" idx="1"/>
            <a:endCxn id="15" idx="3"/>
          </p:cNvCxnSpPr>
          <p:nvPr/>
        </p:nvCxnSpPr>
        <p:spPr bwMode="auto">
          <a:xfrm flipH="1">
            <a:off x="2156164" y="4961092"/>
            <a:ext cx="2664942" cy="21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285932" y="5846951"/>
            <a:ext cx="3015357" cy="52847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cat /</a:t>
            </a:r>
            <a:r>
              <a:rPr lang="en-US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tmp</a:t>
            </a:r>
            <a:r>
              <a:rPr lang="en-US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/.trimmer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password: '</a:t>
            </a:r>
            <a:r>
              <a:rPr lang="en-US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SecretPassword</a:t>
            </a: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!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936" y="5818804"/>
            <a:ext cx="6415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+mn-lt"/>
              </a:rPr>
              <a:t>!?!</a:t>
            </a:r>
            <a:endParaRPr lang="ko-KR" altLang="en-U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681391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</a:t>
            </a:r>
            <a:r>
              <a:rPr lang="en-GB" altLang="ko-KR" dirty="0"/>
              <a:t>-</a:t>
            </a:r>
            <a:r>
              <a:rPr lang="en-GB" dirty="0" err="1"/>
              <a:t>fno</a:t>
            </a:r>
            <a:r>
              <a:rPr lang="en-GB" dirty="0"/>
              <a:t>-common a good default?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happened?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22081" y="1959915"/>
            <a:ext cx="4046000" cy="452008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&lt;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stdio.h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&lt;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stdlib.h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&lt;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string.h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char *password;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char *trim(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const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char *string)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const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char *s = string, *first = NULL, *last = NULL;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char *trimmed = NULL;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while (*s != '\0')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if (*s &gt; ' ')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if (!first) first = s;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last = s;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s++;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if (first &amp;&amp; last)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trimmed = (char*)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calloc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(last-first+2,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(char));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if (trimmed) 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memcpy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(trimmed, first, last-first+1);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9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if (password != NULL)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FILE *f = </a:t>
            </a:r>
            <a:r>
              <a:rPr lang="en-GB" sz="9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fopen</a:t>
            </a:r>
            <a:r>
              <a:rPr lang="en-GB" sz="9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("/</a:t>
            </a:r>
            <a:r>
              <a:rPr lang="en-GB" sz="9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tmp</a:t>
            </a:r>
            <a:r>
              <a:rPr lang="en-GB" sz="9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/.trimmer", "a+");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if (f != NULL)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</a:t>
            </a:r>
            <a:r>
              <a:rPr lang="en-GB" sz="9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fprintf</a:t>
            </a:r>
            <a:r>
              <a:rPr lang="en-GB" sz="9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(f, "password: '%s'\n", password);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</a:t>
            </a:r>
            <a:r>
              <a:rPr lang="en-GB" sz="9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fclose</a:t>
            </a:r>
            <a:r>
              <a:rPr lang="en-GB" sz="9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(f);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return trimmed;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3761" y="1959915"/>
            <a:ext cx="4046000" cy="1526316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&lt;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stdio.h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&lt;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stdlib.h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&lt;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string.h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&lt;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termios.h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&lt;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unistd.h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"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trim.h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"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char *password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 *encoded, *trimmed;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char *secret = "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Zljyl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  <a:r>
              <a:rPr lang="en-GB" sz="9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Whzz~vyk</a:t>
            </a: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(";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9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9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3761" y="1653283"/>
            <a:ext cx="940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+mn-lt"/>
              </a:rPr>
              <a:t>coupang.c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2081" y="1653283"/>
            <a:ext cx="1985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+mn-lt"/>
              </a:rPr>
              <a:t>trim.c</a:t>
            </a:r>
            <a:r>
              <a:rPr lang="en-US" altLang="ko-KR" sz="1400" b="1" dirty="0">
                <a:latin typeface="+mn-lt"/>
              </a:rPr>
              <a:t> (not known to us)</a:t>
            </a:r>
            <a:endParaRPr lang="ko-KR" altLang="en-US" sz="14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3760" y="4522604"/>
            <a:ext cx="4248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→"/>
            </a:pPr>
            <a:r>
              <a:rPr lang="en-US" altLang="ko-KR" dirty="0">
                <a:latin typeface="+mn-lt"/>
                <a:sym typeface="Wingdings" panose="05000000000000000000" pitchFamily="2" charset="2"/>
              </a:rPr>
              <a:t>the symbols ‘password’ in </a:t>
            </a:r>
            <a:r>
              <a:rPr lang="en-US" altLang="ko-KR" dirty="0" err="1">
                <a:latin typeface="+mn-lt"/>
                <a:sym typeface="Wingdings" panose="05000000000000000000" pitchFamily="2" charset="2"/>
              </a:rPr>
              <a:t>coupang.c</a:t>
            </a:r>
            <a:r>
              <a:rPr lang="en-US" altLang="ko-KR" dirty="0">
                <a:latin typeface="+mn-lt"/>
                <a:sym typeface="Wingdings" panose="05000000000000000000" pitchFamily="2" charset="2"/>
              </a:rPr>
              <a:t> and </a:t>
            </a:r>
            <a:r>
              <a:rPr lang="en-US" altLang="ko-KR" dirty="0" err="1">
                <a:latin typeface="+mn-lt"/>
                <a:sym typeface="Wingdings" panose="05000000000000000000" pitchFamily="2" charset="2"/>
              </a:rPr>
              <a:t>trim.c</a:t>
            </a:r>
            <a:r>
              <a:rPr lang="en-US" altLang="ko-KR" dirty="0">
                <a:latin typeface="+mn-lt"/>
                <a:sym typeface="Wingdings" panose="05000000000000000000" pitchFamily="2" charset="2"/>
              </a:rPr>
              <a:t> are mapped to the COMMON section and merged by the linker!</a:t>
            </a:r>
            <a:endParaRPr lang="ko-KR" altLang="en-US" dirty="0">
              <a:latin typeface="+mn-lt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83761" y="4028045"/>
            <a:ext cx="4046000" cy="38382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make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-O2 </a:t>
            </a:r>
            <a:r>
              <a:rPr lang="en-GB" sz="10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</a:t>
            </a:r>
            <a:r>
              <a:rPr lang="en-GB" sz="1000" b="1" dirty="0" err="1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fcommon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-Wall -o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coupang.c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trim.o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838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</a:t>
            </a:r>
            <a:r>
              <a:rPr lang="en-GB" altLang="ko-KR" dirty="0"/>
              <a:t>-</a:t>
            </a:r>
            <a:r>
              <a:rPr lang="en-GB" dirty="0" err="1"/>
              <a:t>fno</a:t>
            </a:r>
            <a:r>
              <a:rPr lang="en-GB" dirty="0"/>
              <a:t>-common a good default?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–</a:t>
            </a:r>
            <a:r>
              <a:rPr lang="en-US" altLang="ko-KR" dirty="0" err="1"/>
              <a:t>fno</a:t>
            </a:r>
            <a:r>
              <a:rPr lang="en-US" altLang="ko-KR" dirty="0"/>
              <a:t>-common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However, if the trim code is provided as a library</a:t>
            </a:r>
            <a:endParaRPr lang="ko-KR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24120" y="1777698"/>
            <a:ext cx="7925519" cy="962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make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-O2 </a:t>
            </a:r>
            <a:r>
              <a:rPr lang="en-GB" sz="10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–</a:t>
            </a:r>
            <a:r>
              <a:rPr lang="en-GB" sz="1000" b="1" dirty="0" err="1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fno</a:t>
            </a:r>
            <a:r>
              <a:rPr lang="en-GB" sz="10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-common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-Wall -pipe -o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coupang.c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trim.o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/lib/</a:t>
            </a:r>
            <a:r>
              <a:rPr lang="en-US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/x86_64-pc-linux-gnu/12/../../../../x86_64-pc-linux-gnu/bin/</a:t>
            </a:r>
            <a:r>
              <a:rPr lang="en-US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 </a:t>
            </a:r>
            <a:r>
              <a:rPr lang="en-US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trim.o</a:t>
            </a: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:(.bss+0x0): multiple definition of `password'; /</a:t>
            </a:r>
            <a:r>
              <a:rPr lang="en-US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tmp</a:t>
            </a: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ccGubfed.o</a:t>
            </a: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:(.bss+0x10): first defined here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collect2: error: </a:t>
            </a:r>
            <a:r>
              <a:rPr lang="en-US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returned 1 exit status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make: *** [Makefile:20: </a:t>
            </a:r>
            <a:r>
              <a:rPr lang="en-US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] Error 1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24120" y="3987498"/>
            <a:ext cx="7925519" cy="21196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 trim library in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libtrim.a</a:t>
            </a:r>
            <a:endParaRPr lang="en-GB" sz="10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0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make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-O2 </a:t>
            </a:r>
            <a:r>
              <a:rPr lang="en-GB" sz="10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–</a:t>
            </a:r>
            <a:r>
              <a:rPr lang="en-GB" sz="1000" b="1" dirty="0" err="1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fno</a:t>
            </a:r>
            <a:r>
              <a:rPr lang="en-GB" sz="10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-common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-Wall -pipe -o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coupang.c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chemeClr val="tx2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-L. –</a:t>
            </a:r>
            <a:r>
              <a:rPr lang="en-US" sz="1000" b="1" dirty="0" err="1">
                <a:solidFill>
                  <a:schemeClr val="tx2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ltrim</a:t>
            </a:r>
            <a:endParaRPr lang="en-US" sz="1000" b="1" dirty="0">
              <a:solidFill>
                <a:schemeClr val="tx2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 b="1" dirty="0">
              <a:solidFill>
                <a:schemeClr val="tx2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LD_LIBRARY_PATH=.:$LD_LIBRARY_PATH ./</a:t>
            </a:r>
            <a:r>
              <a:rPr lang="en-US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r>
              <a:rPr lang="en-US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Welcome to CLI </a:t>
            </a:r>
            <a:r>
              <a:rPr lang="en-US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Coupang</a:t>
            </a:r>
            <a:endParaRPr lang="en-US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Enter your password: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Wrong password.</a:t>
            </a:r>
            <a:b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US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cat /</a:t>
            </a:r>
            <a:r>
              <a:rPr lang="en-US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tmp</a:t>
            </a: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/.trimmer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password: '</a:t>
            </a:r>
            <a:r>
              <a:rPr lang="en-US" sz="10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</a:t>
            </a:r>
            <a:r>
              <a:rPr lang="en-US" sz="10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fno</a:t>
            </a:r>
            <a:r>
              <a:rPr lang="en-US" sz="10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-common doesn't work in this case!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'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F0664A3-26D9-41E1-BCEC-A451466E9B9A}"/>
              </a:ext>
            </a:extLst>
          </p:cNvPr>
          <p:cNvGrpSpPr/>
          <p:nvPr/>
        </p:nvGrpSpPr>
        <p:grpSpPr>
          <a:xfrm>
            <a:off x="5040725" y="3660001"/>
            <a:ext cx="3923275" cy="858211"/>
            <a:chOff x="5040725" y="3660001"/>
            <a:chExt cx="3923275" cy="85821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AD04A7-C90E-4F1B-B316-60F2BCDCFA3A}"/>
                </a:ext>
              </a:extLst>
            </p:cNvPr>
            <p:cNvSpPr txBox="1"/>
            <p:nvPr/>
          </p:nvSpPr>
          <p:spPr>
            <a:xfrm>
              <a:off x="5040725" y="3660001"/>
              <a:ext cx="392327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altLang="ko-KR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$</a:t>
              </a:r>
              <a:r>
                <a:rPr lang="en-GB" altLang="ko-KR" sz="16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gcc</a:t>
              </a:r>
              <a:r>
                <a:rPr lang="en-GB" altLang="ko-KR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-O2 </a:t>
              </a:r>
              <a:r>
                <a:rPr lang="en-GB" altLang="ko-KR" sz="1600" b="1" dirty="0">
                  <a:solidFill>
                    <a:srgbClr val="FF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–</a:t>
              </a:r>
              <a:r>
                <a:rPr lang="en-GB" altLang="ko-KR" sz="1600" b="1" dirty="0" err="1">
                  <a:solidFill>
                    <a:srgbClr val="FF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fcommon</a:t>
              </a:r>
              <a:r>
                <a:rPr lang="en-GB" altLang="ko-KR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-c </a:t>
              </a:r>
              <a:r>
                <a:rPr lang="en-GB" altLang="ko-KR" sz="16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trim.c</a:t>
              </a:r>
              <a:endParaRPr lang="en-US" altLang="ko-KR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r>
                <a:rPr lang="en-US" altLang="ko-KR" sz="1600" dirty="0">
                  <a:latin typeface="Consolas" panose="020B0609020204030204" pitchFamily="49" charset="0"/>
                </a:rPr>
                <a:t>$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ar</a:t>
              </a:r>
              <a:r>
                <a:rPr lang="en-US" altLang="ko-KR" sz="1600" dirty="0">
                  <a:latin typeface="Consolas" panose="020B0609020204030204" pitchFamily="49" charset="0"/>
                </a:rPr>
                <a:t>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rcv</a:t>
              </a:r>
              <a:r>
                <a:rPr lang="en-US" altLang="ko-KR" sz="1600" dirty="0">
                  <a:latin typeface="Consolas" panose="020B0609020204030204" pitchFamily="49" charset="0"/>
                </a:rPr>
                <a:t>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libtrim.a</a:t>
              </a:r>
              <a:r>
                <a:rPr lang="en-US" altLang="ko-KR" sz="1600" dirty="0">
                  <a:latin typeface="Consolas" panose="020B0609020204030204" pitchFamily="49" charset="0"/>
                </a:rPr>
                <a:t> </a:t>
              </a:r>
              <a:r>
                <a:rPr lang="en-US" altLang="ko-KR" sz="1600" dirty="0" err="1">
                  <a:latin typeface="Consolas" panose="020B0609020204030204" pitchFamily="49" charset="0"/>
                </a:rPr>
                <a:t>trim.o</a:t>
              </a:r>
              <a:endParaRPr lang="ko-KR" altLang="en-US" sz="1600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6C30505A-6209-4955-81CB-C5B3EFE1C41F}"/>
                </a:ext>
              </a:extLst>
            </p:cNvPr>
            <p:cNvCxnSpPr/>
            <p:nvPr/>
          </p:nvCxnSpPr>
          <p:spPr bwMode="auto">
            <a:xfrm flipH="1">
              <a:off x="5271247" y="4244776"/>
              <a:ext cx="1731115" cy="2734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4175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8964000" cy="576262"/>
          </a:xfrm>
        </p:spPr>
        <p:txBody>
          <a:bodyPr lIns="90000" rIns="36000"/>
          <a:lstStyle/>
          <a:p>
            <a:r>
              <a:rPr lang="en-US" sz="3100" dirty="0"/>
              <a:t>The Runtime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Part I: Life Cycle of a Program, Overview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Part II: Linking and Loading</a:t>
            </a:r>
          </a:p>
          <a:p>
            <a:pPr>
              <a:lnSpc>
                <a:spcPct val="150000"/>
              </a:lnSpc>
            </a:pPr>
            <a:r>
              <a:rPr lang="en-US" dirty="0"/>
              <a:t>Part III: Libraries</a:t>
            </a:r>
          </a:p>
        </p:txBody>
      </p:sp>
    </p:spTree>
    <p:extLst>
      <p:ext uri="{BB962C8B-B14F-4D97-AF65-F5344CB8AC3E}">
        <p14:creationId xmlns:p14="http://schemas.microsoft.com/office/powerpoint/2010/main" val="15762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Take-</a:t>
            </a:r>
            <a:r>
              <a:rPr lang="en-US" dirty="0" err="1"/>
              <a:t>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Avoid global variables</a:t>
            </a:r>
          </a:p>
          <a:p>
            <a:endParaRPr lang="en-US" dirty="0"/>
          </a:p>
          <a:p>
            <a:r>
              <a:rPr lang="en-US" dirty="0"/>
              <a:t>If you have to use </a:t>
            </a:r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use module-local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/>
              <a:t>) </a:t>
            </a:r>
            <a:r>
              <a:rPr lang="en-US" dirty="0" err="1"/>
              <a:t>globals</a:t>
            </a:r>
            <a:r>
              <a:rPr lang="en-US" dirty="0"/>
              <a:t> wherever possible</a:t>
            </a:r>
          </a:p>
          <a:p>
            <a:pPr lvl="1"/>
            <a:r>
              <a:rPr lang="en-US" dirty="0"/>
              <a:t>initialize all global variables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/>
              <a:t> keyword to refer to external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2634828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Relocation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272" y="286336"/>
            <a:ext cx="3662420" cy="24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6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Relocating Code and Data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08174" y="3006745"/>
            <a:ext cx="2278062" cy="533400"/>
          </a:xfrm>
          <a:prstGeom prst="rect">
            <a:avLst/>
          </a:prstGeom>
          <a:solidFill>
            <a:srgbClr val="F6F5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91809" y="2700523"/>
            <a:ext cx="85501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main.o</a:t>
            </a:r>
            <a:endParaRPr lang="en-GB" sz="16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08174" y="4870470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*bufp0=&amp;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8174" y="4337070"/>
            <a:ext cx="2278062" cy="533400"/>
          </a:xfrm>
          <a:prstGeom prst="rect">
            <a:avLst/>
          </a:prstGeom>
          <a:solidFill>
            <a:srgbClr val="F6F5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swap()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74878" y="4043384"/>
            <a:ext cx="855019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swap.o</a:t>
            </a:r>
            <a:endParaRPr lang="en-GB" sz="16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31591" y="411022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[2]={1,2}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231591" y="1633723"/>
            <a:ext cx="2422525" cy="319087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latin typeface="+mn-lt"/>
              <a:ea typeface="msgothic" charset="0"/>
              <a:cs typeface="msgothic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231591" y="2281423"/>
            <a:ext cx="2422525" cy="533400"/>
          </a:xfrm>
          <a:prstGeom prst="rect">
            <a:avLst/>
          </a:prstGeom>
          <a:solidFill>
            <a:srgbClr val="F6F5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231591" y="2814823"/>
            <a:ext cx="2422525" cy="533400"/>
          </a:xfrm>
          <a:prstGeom prst="rect">
            <a:avLst/>
          </a:prstGeom>
          <a:solidFill>
            <a:srgbClr val="F6F5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swap()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901579" y="1469416"/>
            <a:ext cx="30956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08174" y="1633723"/>
            <a:ext cx="2278062" cy="533400"/>
          </a:xfrm>
          <a:prstGeom prst="rect">
            <a:avLst/>
          </a:prstGeom>
          <a:solidFill>
            <a:srgbClr val="F6F5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+mn-lt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231591" y="4327710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*bufp0=&amp;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08174" y="3540145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08174" y="2167123"/>
            <a:ext cx="2278062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+mn-lt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5231591" y="3348223"/>
            <a:ext cx="2422525" cy="533400"/>
          </a:xfrm>
          <a:prstGeom prst="rect">
            <a:avLst/>
          </a:prstGeom>
          <a:solidFill>
            <a:srgbClr val="F6F5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+mn-lt"/>
                <a:ea typeface="msgothic" charset="0"/>
                <a:cs typeface="msgothic" charset="0"/>
              </a:rPr>
              <a:t>More system code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5231591" y="388162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+mn-lt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89467" y="1062673"/>
            <a:ext cx="2717195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latin typeface="+mn-lt"/>
                <a:ea typeface="msgothic" charset="0"/>
                <a:cs typeface="msgothic" charset="0"/>
              </a:rPr>
              <a:t>Relocatable</a:t>
            </a:r>
            <a:r>
              <a:rPr lang="en-GB" sz="2000" b="1" dirty="0">
                <a:latin typeface="+mn-lt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105400" y="1062673"/>
            <a:ext cx="2580235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+mn-lt"/>
                <a:ea typeface="msgothic" charset="0"/>
                <a:cs typeface="msgothic" charset="0"/>
              </a:rPr>
              <a:t>Process Address Space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7730316" y="1952809"/>
            <a:ext cx="216000" cy="1928813"/>
          </a:xfrm>
          <a:prstGeom prst="rightBrace">
            <a:avLst>
              <a:gd name="adj1" fmla="val 59766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8018719" y="2768712"/>
            <a:ext cx="678689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.text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778299" y="1689286"/>
            <a:ext cx="678689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778299" y="2054411"/>
            <a:ext cx="678689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2778299" y="3046433"/>
            <a:ext cx="678689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2778299" y="3459183"/>
            <a:ext cx="678689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778299" y="4408508"/>
            <a:ext cx="678689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.text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2778299" y="4768870"/>
            <a:ext cx="678689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.data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5231591" y="4738873"/>
            <a:ext cx="2422525" cy="585622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Heap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>
            <a:off x="7730316" y="3881623"/>
            <a:ext cx="216000" cy="676275"/>
          </a:xfrm>
          <a:prstGeom prst="rightBrace">
            <a:avLst>
              <a:gd name="adj1" fmla="val 1849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8018719" y="4070349"/>
            <a:ext cx="678689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.data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5231591" y="4557898"/>
            <a:ext cx="2422525" cy="2286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*bufp1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8018719" y="4526104"/>
            <a:ext cx="579303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</a:t>
            </a:r>
            <a:endParaRPr lang="en-GB" sz="14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3821591" y="3410765"/>
            <a:ext cx="836613" cy="1587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3821591" y="2548123"/>
            <a:ext cx="836613" cy="392113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 flipV="1">
            <a:off x="3821591" y="4154508"/>
            <a:ext cx="836613" cy="409575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5231591" y="1957573"/>
            <a:ext cx="2422525" cy="319087"/>
          </a:xfrm>
          <a:prstGeom prst="rect">
            <a:avLst/>
          </a:prstGeom>
          <a:solidFill>
            <a:srgbClr val="F6F5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+mn-lt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71" name="AutoShape 39"/>
          <p:cNvSpPr>
            <a:spLocks/>
          </p:cNvSpPr>
          <p:nvPr/>
        </p:nvSpPr>
        <p:spPr bwMode="auto">
          <a:xfrm>
            <a:off x="7727141" y="4573773"/>
            <a:ext cx="216000" cy="220662"/>
          </a:xfrm>
          <a:prstGeom prst="rightBrace">
            <a:avLst>
              <a:gd name="adj1" fmla="val 1186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508174" y="5095895"/>
            <a:ext cx="2278062" cy="2286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int *bufp1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2819400" y="5095895"/>
            <a:ext cx="579303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.bss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1809" y="5599275"/>
            <a:ext cx="299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lt"/>
              </a:rPr>
              <a:t>Independent “address space”</a:t>
            </a:r>
            <a:endParaRPr lang="ko-KR" altLang="en-US" b="1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11142" y="5599275"/>
            <a:ext cx="3466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lt"/>
              </a:rPr>
              <a:t>Common address space</a:t>
            </a:r>
            <a:br>
              <a:rPr lang="en-US" altLang="ko-KR" b="1" dirty="0">
                <a:latin typeface="+mn-lt"/>
              </a:rPr>
            </a:br>
            <a:r>
              <a:rPr lang="en-US" altLang="ko-KR" dirty="0">
                <a:latin typeface="+mn-lt"/>
              </a:rPr>
              <a:t>Relative position of objects to each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+mn-lt"/>
              </a:rPr>
              <a:t>other known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55288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Relocating Code and Data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31591" y="4110222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[2]={1,2}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5231591" y="1633722"/>
            <a:ext cx="2422525" cy="319087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+mn-lt"/>
                <a:ea typeface="msgothic" charset="0"/>
                <a:cs typeface="msgothic" charset="0"/>
              </a:rPr>
              <a:t>Headers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231591" y="2281422"/>
            <a:ext cx="2422525" cy="533400"/>
          </a:xfrm>
          <a:prstGeom prst="rect">
            <a:avLst/>
          </a:prstGeom>
          <a:solidFill>
            <a:srgbClr val="F6F5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231591" y="2814822"/>
            <a:ext cx="2422525" cy="533400"/>
          </a:xfrm>
          <a:prstGeom prst="rect">
            <a:avLst/>
          </a:prstGeom>
          <a:solidFill>
            <a:srgbClr val="F6F5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swap()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948237" y="1460683"/>
            <a:ext cx="30956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231591" y="4327709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*bufp0=&amp;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5231591" y="3348222"/>
            <a:ext cx="2422525" cy="533400"/>
          </a:xfrm>
          <a:prstGeom prst="rect">
            <a:avLst/>
          </a:prstGeom>
          <a:solidFill>
            <a:srgbClr val="F6F5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+mn-lt"/>
                <a:ea typeface="msgothic" charset="0"/>
                <a:cs typeface="msgothic" charset="0"/>
              </a:rPr>
              <a:t>More system code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5231591" y="3881622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+mn-lt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105400" y="1062673"/>
            <a:ext cx="3095376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+mn-lt"/>
                <a:ea typeface="msgothic" charset="0"/>
                <a:cs typeface="msgothic" charset="0"/>
              </a:rPr>
              <a:t>Executable Object File (ELF)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7730316" y="1633722"/>
            <a:ext cx="216000" cy="2247900"/>
          </a:xfrm>
          <a:prstGeom prst="rightBrace">
            <a:avLst>
              <a:gd name="adj1" fmla="val 59766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8018719" y="2609169"/>
            <a:ext cx="678689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.text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5231591" y="4613458"/>
            <a:ext cx="2422525" cy="6858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.symtab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.debug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>
            <a:off x="7730316" y="3881622"/>
            <a:ext cx="216000" cy="676275"/>
          </a:xfrm>
          <a:prstGeom prst="rightBrace">
            <a:avLst>
              <a:gd name="adj1" fmla="val 1849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8018719" y="4070348"/>
            <a:ext cx="678689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.data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5231591" y="4557897"/>
            <a:ext cx="2422525" cy="55561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8018719" y="4340763"/>
            <a:ext cx="976847" cy="4994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b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(size=0)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5231591" y="1957572"/>
            <a:ext cx="2422525" cy="319087"/>
          </a:xfrm>
          <a:prstGeom prst="rect">
            <a:avLst/>
          </a:prstGeom>
          <a:solidFill>
            <a:srgbClr val="F6F5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+mn-lt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71" name="AutoShape 39"/>
          <p:cNvSpPr>
            <a:spLocks/>
          </p:cNvSpPr>
          <p:nvPr/>
        </p:nvSpPr>
        <p:spPr bwMode="auto">
          <a:xfrm>
            <a:off x="7727141" y="4573772"/>
            <a:ext cx="216000" cy="45719"/>
          </a:xfrm>
          <a:prstGeom prst="rightBrace">
            <a:avLst>
              <a:gd name="adj1" fmla="val 1186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478357" y="411022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[2]={1,2}</a:t>
            </a: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478357" y="1633723"/>
            <a:ext cx="2422525" cy="319087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dirty="0">
              <a:latin typeface="+mn-lt"/>
              <a:ea typeface="msgothic" charset="0"/>
              <a:cs typeface="msgothic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478357" y="2281423"/>
            <a:ext cx="2422525" cy="533400"/>
          </a:xfrm>
          <a:prstGeom prst="rect">
            <a:avLst/>
          </a:prstGeom>
          <a:solidFill>
            <a:srgbClr val="F6F5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478357" y="2814823"/>
            <a:ext cx="2422525" cy="533400"/>
          </a:xfrm>
          <a:prstGeom prst="rect">
            <a:avLst/>
          </a:prstGeom>
          <a:solidFill>
            <a:srgbClr val="F6F5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swap()</a:t>
            </a: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148345" y="1469416"/>
            <a:ext cx="309563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478357" y="4327710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*bufp0=&amp;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478357" y="3348223"/>
            <a:ext cx="2422525" cy="533400"/>
          </a:xfrm>
          <a:prstGeom prst="rect">
            <a:avLst/>
          </a:prstGeom>
          <a:solidFill>
            <a:srgbClr val="F6F5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+mn-lt"/>
                <a:ea typeface="msgothic" charset="0"/>
                <a:cs typeface="msgothic" charset="0"/>
              </a:rPr>
              <a:t>More system code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478357" y="3881623"/>
            <a:ext cx="2422525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+mn-lt"/>
                <a:ea typeface="msgothic" charset="0"/>
                <a:cs typeface="msgothic" charset="0"/>
              </a:rPr>
              <a:t>System data</a:t>
            </a: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352166" y="1062673"/>
            <a:ext cx="2580235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latin typeface="+mn-lt"/>
                <a:ea typeface="msgothic" charset="0"/>
                <a:cs typeface="msgothic" charset="0"/>
              </a:rPr>
              <a:t>Process Address Space</a:t>
            </a:r>
          </a:p>
        </p:txBody>
      </p:sp>
      <p:sp>
        <p:nvSpPr>
          <p:cNvPr id="55" name="AutoShape 21"/>
          <p:cNvSpPr>
            <a:spLocks/>
          </p:cNvSpPr>
          <p:nvPr/>
        </p:nvSpPr>
        <p:spPr bwMode="auto">
          <a:xfrm>
            <a:off x="2977082" y="1952809"/>
            <a:ext cx="216000" cy="1928813"/>
          </a:xfrm>
          <a:prstGeom prst="rightBrace">
            <a:avLst>
              <a:gd name="adj1" fmla="val 59766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3265485" y="2609170"/>
            <a:ext cx="678689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.text</a:t>
            </a: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>
            <a:off x="478357" y="4738873"/>
            <a:ext cx="2422525" cy="585622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Heap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58" name="AutoShape 31"/>
          <p:cNvSpPr>
            <a:spLocks/>
          </p:cNvSpPr>
          <p:nvPr/>
        </p:nvSpPr>
        <p:spPr bwMode="auto">
          <a:xfrm>
            <a:off x="2977082" y="3881623"/>
            <a:ext cx="216000" cy="676275"/>
          </a:xfrm>
          <a:prstGeom prst="rightBrace">
            <a:avLst>
              <a:gd name="adj1" fmla="val 1849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3265485" y="4070349"/>
            <a:ext cx="678689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.data</a:t>
            </a:r>
          </a:p>
        </p:txBody>
      </p:sp>
      <p:sp>
        <p:nvSpPr>
          <p:cNvPr id="60" name="Rectangle 33"/>
          <p:cNvSpPr>
            <a:spLocks noChangeArrowheads="1"/>
          </p:cNvSpPr>
          <p:nvPr/>
        </p:nvSpPr>
        <p:spPr bwMode="auto">
          <a:xfrm>
            <a:off x="478357" y="4557898"/>
            <a:ext cx="2422525" cy="228600"/>
          </a:xfrm>
          <a:prstGeom prst="rect">
            <a:avLst/>
          </a:prstGeom>
          <a:solidFill>
            <a:srgbClr val="D5F1C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*bufp1</a:t>
            </a:r>
          </a:p>
        </p:txBody>
      </p:sp>
      <p:sp>
        <p:nvSpPr>
          <p:cNvPr id="61" name="Text Box 34"/>
          <p:cNvSpPr txBox="1">
            <a:spLocks noChangeArrowheads="1"/>
          </p:cNvSpPr>
          <p:nvPr/>
        </p:nvSpPr>
        <p:spPr bwMode="auto">
          <a:xfrm>
            <a:off x="3265485" y="4526104"/>
            <a:ext cx="579303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</a:t>
            </a:r>
            <a:endParaRPr lang="en-GB" sz="14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62" name="Rectangle 38"/>
          <p:cNvSpPr>
            <a:spLocks noChangeArrowheads="1"/>
          </p:cNvSpPr>
          <p:nvPr/>
        </p:nvSpPr>
        <p:spPr bwMode="auto">
          <a:xfrm>
            <a:off x="478357" y="1957573"/>
            <a:ext cx="2422525" cy="319087"/>
          </a:xfrm>
          <a:prstGeom prst="rect">
            <a:avLst/>
          </a:prstGeom>
          <a:solidFill>
            <a:srgbClr val="F6F5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+mn-lt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63" name="AutoShape 39"/>
          <p:cNvSpPr>
            <a:spLocks/>
          </p:cNvSpPr>
          <p:nvPr/>
        </p:nvSpPr>
        <p:spPr bwMode="auto">
          <a:xfrm>
            <a:off x="2973907" y="4573773"/>
            <a:ext cx="216000" cy="220662"/>
          </a:xfrm>
          <a:prstGeom prst="rightBrace">
            <a:avLst>
              <a:gd name="adj1" fmla="val 11861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35"/>
          <p:cNvSpPr>
            <a:spLocks noChangeShapeType="1"/>
          </p:cNvSpPr>
          <p:nvPr/>
        </p:nvSpPr>
        <p:spPr bwMode="auto">
          <a:xfrm>
            <a:off x="3794030" y="3410765"/>
            <a:ext cx="836613" cy="1587"/>
          </a:xfrm>
          <a:prstGeom prst="line">
            <a:avLst/>
          </a:prstGeom>
          <a:noFill/>
          <a:ln w="76320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8142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Relocating Code and Data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0000" y="1065007"/>
            <a:ext cx="8820000" cy="5414993"/>
          </a:xfrm>
        </p:spPr>
        <p:txBody>
          <a:bodyPr/>
          <a:lstStyle/>
          <a:p>
            <a:r>
              <a:rPr lang="en-US" altLang="ko-KR" dirty="0"/>
              <a:t>Recall the machine-level call instruction</a:t>
            </a:r>
            <a:br>
              <a:rPr lang="en-US" altLang="ko-KR" dirty="0"/>
            </a:br>
            <a:br>
              <a:rPr lang="en-US" altLang="ko-KR" sz="1600" dirty="0"/>
            </a:b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call &lt;PC-relative offset&gt;</a:t>
            </a:r>
            <a:b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600" dirty="0">
                <a:cs typeface="Consolas" panose="020B0609020204030204" pitchFamily="49" charset="0"/>
              </a:rPr>
              <a:t> </a:t>
            </a:r>
            <a:endParaRPr lang="en-US" altLang="ko-KR" sz="1600" dirty="0"/>
          </a:p>
          <a:p>
            <a:r>
              <a:rPr lang="en-US" altLang="ko-KR" dirty="0"/>
              <a:t>How can the compiler/assembler encode a call to an external function?</a:t>
            </a: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288061" y="2774827"/>
            <a:ext cx="3036957" cy="339240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foo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(int arg1, int arg2);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counter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int </a:t>
            </a:r>
            <a:r>
              <a:rPr lang="en-GB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extern int </a:t>
            </a:r>
            <a:r>
              <a:rPr lang="en-GB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void 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bar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c)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^= c;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void 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argc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int k =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argc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for (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=0;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&lt;k;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++) {</a:t>
            </a:r>
            <a:b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counter += foo(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 k);</a:t>
            </a:r>
            <a:b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}</a:t>
            </a:r>
            <a:b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bar(counter);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3473727" y="2774827"/>
            <a:ext cx="5488176" cy="343632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05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-O2 -S </a:t>
            </a:r>
            <a:r>
              <a:rPr lang="en-GB" sz="105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linking.c</a:t>
            </a:r>
            <a:endParaRPr lang="en-GB" sz="105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vi </a:t>
            </a:r>
            <a:r>
              <a:rPr lang="en-GB" sz="105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linking.s</a:t>
            </a:r>
            <a:b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  <a:br>
              <a:rPr lang="en-GB" sz="105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.L3: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movl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%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ebx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 %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esi</a:t>
            </a:r>
            <a:endParaRPr lang="en-GB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</a:t>
            </a:r>
            <a:r>
              <a:rPr lang="en-GB" sz="105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call  </a:t>
            </a:r>
            <a:r>
              <a:rPr lang="en-GB" sz="105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foo@PLT</a:t>
            </a:r>
            <a:endParaRPr lang="en-GB" sz="1050" b="1" dirty="0">
              <a:solidFill>
                <a:srgbClr val="C00000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movl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(%rip), %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edx</a:t>
            </a:r>
            <a:endParaRPr lang="en-GB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addl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counter(%rip), %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eax</a:t>
            </a:r>
            <a:endParaRPr lang="en-GB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movl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%</a:t>
            </a:r>
            <a:r>
              <a:rPr lang="en-GB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eax</a:t>
            </a: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 counter(%rip)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US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-c </a:t>
            </a:r>
            <a:r>
              <a:rPr lang="en-US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linking.s</a:t>
            </a:r>
            <a:b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US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objdump</a:t>
            </a: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–r -d </a:t>
            </a:r>
            <a:r>
              <a:rPr lang="en-US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linking.o</a:t>
            </a: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// </a:t>
            </a:r>
            <a:r>
              <a:rPr lang="en-US" altLang="ko-KR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-r: relocation info, </a:t>
            </a: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-d: disassemble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20:   89 de              mov    %</a:t>
            </a:r>
            <a:r>
              <a:rPr lang="en-US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ebx</a:t>
            </a: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,%</a:t>
            </a:r>
            <a:r>
              <a:rPr lang="en-US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esi</a:t>
            </a:r>
            <a:endParaRPr lang="en-US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22:   </a:t>
            </a:r>
            <a:r>
              <a:rPr lang="en-US" sz="105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e8 </a:t>
            </a:r>
            <a:r>
              <a:rPr lang="en-US" sz="1050" b="1" u="sng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</a:t>
            </a:r>
            <a:r>
              <a:rPr lang="en-US" sz="105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</a:t>
            </a:r>
            <a:r>
              <a:rPr lang="en-US" sz="105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call   27 &lt;main+0x27&gt;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             </a:t>
            </a:r>
            <a:r>
              <a:rPr lang="en-US" sz="105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23: R_X86_64_PLT32      foo-0x4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27:   8b 15 </a:t>
            </a:r>
            <a:r>
              <a:rPr lang="en-US" sz="1050" b="1" dirty="0">
                <a:solidFill>
                  <a:schemeClr val="tx2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</a:t>
            </a: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mov    0x0(%rip),%</a:t>
            </a:r>
            <a:r>
              <a:rPr lang="en-US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edx</a:t>
            </a: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# 2d &lt;main+0x2d&gt;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             </a:t>
            </a:r>
            <a:r>
              <a:rPr lang="en-US" sz="1050" b="1" dirty="0">
                <a:solidFill>
                  <a:schemeClr val="tx2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29: R_X86_64_PC32       .bss-0x4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2d:   03 05 </a:t>
            </a:r>
            <a:r>
              <a:rPr lang="en-US" sz="105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  </a:t>
            </a: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    0x0(%rip),%</a:t>
            </a:r>
            <a:r>
              <a:rPr lang="en-US" sz="105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eax</a:t>
            </a: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# 33 &lt;main+0x33&gt;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             </a:t>
            </a:r>
            <a:r>
              <a:rPr lang="en-US" sz="105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2f: R_X86_64_PC32       counter-0x4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33:   89 05 </a:t>
            </a:r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</a:t>
            </a:r>
            <a:r>
              <a:rPr lang="en-US" sz="105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    %eax,0x0(%rip)        # 39 &lt;main+0x39&gt;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             </a:t>
            </a:r>
            <a:r>
              <a:rPr lang="en-US" sz="105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35: R_X86_64_PC32       counter-0x4</a:t>
            </a:r>
            <a:r>
              <a:rPr lang="en-US" sz="105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endParaRPr lang="en-GB" sz="105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23435AC-0ABA-49E1-9BE8-218463E173BD}"/>
              </a:ext>
            </a:extLst>
          </p:cNvPr>
          <p:cNvGrpSpPr/>
          <p:nvPr/>
        </p:nvGrpSpPr>
        <p:grpSpPr>
          <a:xfrm>
            <a:off x="5044109" y="3772503"/>
            <a:ext cx="3717537" cy="1480328"/>
            <a:chOff x="5044109" y="3772503"/>
            <a:chExt cx="3717537" cy="148032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31C13D2-0AE3-4424-A218-1EDCC3616A63}"/>
                </a:ext>
              </a:extLst>
            </p:cNvPr>
            <p:cNvSpPr/>
            <p:nvPr/>
          </p:nvSpPr>
          <p:spPr bwMode="auto">
            <a:xfrm>
              <a:off x="5044109" y="5073926"/>
              <a:ext cx="2857500" cy="17890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4FD1B4-8D70-4DDA-96B0-D12C7BAB822C}"/>
                </a:ext>
              </a:extLst>
            </p:cNvPr>
            <p:cNvSpPr txBox="1"/>
            <p:nvPr/>
          </p:nvSpPr>
          <p:spPr>
            <a:xfrm>
              <a:off x="6747953" y="3772503"/>
              <a:ext cx="2013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relocation entry</a:t>
              </a:r>
              <a:endParaRPr lang="ko-KR" altLang="en-US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DA9287F-6AC9-4666-8CF3-956FDD97230E}"/>
                </a:ext>
              </a:extLst>
            </p:cNvPr>
            <p:cNvCxnSpPr/>
            <p:nvPr/>
          </p:nvCxnSpPr>
          <p:spPr bwMode="auto">
            <a:xfrm flipH="1">
              <a:off x="7449378" y="4164496"/>
              <a:ext cx="293205" cy="9094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8372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Relocation Information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ELF Relocation Entry: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Elf64Rela</a:t>
            </a:r>
            <a:br>
              <a:rPr lang="en-US" altLang="ko-KR" b="1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78797" y="1928143"/>
            <a:ext cx="2587866" cy="254300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typedef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struct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{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long offset;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long type:32,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symbol:32;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long addend;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 Elf64Rela;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067636" y="1928142"/>
            <a:ext cx="4234149" cy="2127506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offset of reference in section</a:t>
            </a:r>
          </a:p>
          <a:p>
            <a:pPr>
              <a:lnSpc>
                <a:spcPct val="15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relocation type</a:t>
            </a:r>
          </a:p>
          <a:p>
            <a:pPr>
              <a:lnSpc>
                <a:spcPct val="15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index of symbol in symbol table</a:t>
            </a:r>
          </a:p>
          <a:p>
            <a:pPr>
              <a:lnSpc>
                <a:spcPct val="15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addend for relocation expression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E6FAF5-0B97-4C9F-9DA6-11ED0D905802}"/>
              </a:ext>
            </a:extLst>
          </p:cNvPr>
          <p:cNvSpPr/>
          <p:nvPr/>
        </p:nvSpPr>
        <p:spPr>
          <a:xfrm>
            <a:off x="3001928" y="4954625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23: R_X86_64_PLT32      foo-0x4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BA5B00-792C-4D9B-BCD6-94750D9FFB3B}"/>
              </a:ext>
            </a:extLst>
          </p:cNvPr>
          <p:cNvGrpSpPr/>
          <p:nvPr/>
        </p:nvGrpSpPr>
        <p:grpSpPr>
          <a:xfrm>
            <a:off x="2370483" y="4954625"/>
            <a:ext cx="1033670" cy="1012707"/>
            <a:chOff x="2370483" y="4954625"/>
            <a:chExt cx="1033670" cy="101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777A4B-CE78-4A48-A2B0-112E385A2C67}"/>
                </a:ext>
              </a:extLst>
            </p:cNvPr>
            <p:cNvSpPr txBox="1"/>
            <p:nvPr/>
          </p:nvSpPr>
          <p:spPr>
            <a:xfrm>
              <a:off x="2370483" y="5598000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offset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865A7E8-2F4D-481A-88E5-0BA492F2C7CC}"/>
                </a:ext>
              </a:extLst>
            </p:cNvPr>
            <p:cNvSpPr/>
            <p:nvPr/>
          </p:nvSpPr>
          <p:spPr bwMode="auto">
            <a:xfrm>
              <a:off x="3001929" y="4954625"/>
              <a:ext cx="402224" cy="36933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712DE95-2661-4B14-A635-92CC82D71B85}"/>
                </a:ext>
              </a:extLst>
            </p:cNvPr>
            <p:cNvCxnSpPr>
              <a:stCxn id="7" idx="4"/>
            </p:cNvCxnSpPr>
            <p:nvPr/>
          </p:nvCxnSpPr>
          <p:spPr bwMode="auto">
            <a:xfrm flipH="1">
              <a:off x="2897257" y="5323957"/>
              <a:ext cx="305784" cy="3413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26CBFC4-B73C-49DB-80BB-1658DBB66B98}"/>
              </a:ext>
            </a:extLst>
          </p:cNvPr>
          <p:cNvGrpSpPr/>
          <p:nvPr/>
        </p:nvGrpSpPr>
        <p:grpSpPr>
          <a:xfrm>
            <a:off x="3528390" y="4954625"/>
            <a:ext cx="1962979" cy="1052169"/>
            <a:chOff x="1949725" y="4954625"/>
            <a:chExt cx="1962979" cy="9682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F0B267-233F-45B6-9EB7-48B2EFA95641}"/>
                </a:ext>
              </a:extLst>
            </p:cNvPr>
            <p:cNvSpPr txBox="1"/>
            <p:nvPr/>
          </p:nvSpPr>
          <p:spPr>
            <a:xfrm>
              <a:off x="2584580" y="5582987"/>
              <a:ext cx="693267" cy="339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type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C35B3CE-6EEF-425B-99A5-2F319E00E428}"/>
                </a:ext>
              </a:extLst>
            </p:cNvPr>
            <p:cNvSpPr/>
            <p:nvPr/>
          </p:nvSpPr>
          <p:spPr bwMode="auto">
            <a:xfrm>
              <a:off x="1949725" y="4954625"/>
              <a:ext cx="1962979" cy="36933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E9F2163-C591-48A3-BADD-C02CE9972361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 bwMode="auto">
            <a:xfrm flipH="1">
              <a:off x="2931214" y="5323957"/>
              <a:ext cx="1" cy="2590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60291A-9DFE-48CE-B54F-CF1394A4BE8F}"/>
              </a:ext>
            </a:extLst>
          </p:cNvPr>
          <p:cNvGrpSpPr/>
          <p:nvPr/>
        </p:nvGrpSpPr>
        <p:grpSpPr>
          <a:xfrm>
            <a:off x="5797969" y="4948440"/>
            <a:ext cx="1013419" cy="1170297"/>
            <a:chOff x="2132088" y="4954625"/>
            <a:chExt cx="1013419" cy="107693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679310-11E6-4BB5-B450-E9415ACFE53D}"/>
                </a:ext>
              </a:extLst>
            </p:cNvPr>
            <p:cNvSpPr txBox="1"/>
            <p:nvPr/>
          </p:nvSpPr>
          <p:spPr>
            <a:xfrm>
              <a:off x="2132088" y="5691691"/>
              <a:ext cx="1013419" cy="339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symbol</a:t>
              </a:r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880EA33-7D34-4163-8E07-4B21BBA7BA0B}"/>
                </a:ext>
              </a:extLst>
            </p:cNvPr>
            <p:cNvSpPr/>
            <p:nvPr/>
          </p:nvSpPr>
          <p:spPr bwMode="auto">
            <a:xfrm>
              <a:off x="2254417" y="4954625"/>
              <a:ext cx="624619" cy="36933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241CE99-50C1-4B94-A848-6DA92077E916}"/>
                </a:ext>
              </a:extLst>
            </p:cNvPr>
            <p:cNvCxnSpPr>
              <a:cxnSpLocks/>
              <a:stCxn id="23" idx="4"/>
            </p:cNvCxnSpPr>
            <p:nvPr/>
          </p:nvCxnSpPr>
          <p:spPr bwMode="auto">
            <a:xfrm>
              <a:off x="2566727" y="5323957"/>
              <a:ext cx="1" cy="3898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038B0A4-7FD6-45BD-B272-EFFB1944F0A9}"/>
              </a:ext>
            </a:extLst>
          </p:cNvPr>
          <p:cNvGrpSpPr/>
          <p:nvPr/>
        </p:nvGrpSpPr>
        <p:grpSpPr>
          <a:xfrm>
            <a:off x="6499079" y="4964451"/>
            <a:ext cx="1513836" cy="1166421"/>
            <a:chOff x="2254417" y="4954625"/>
            <a:chExt cx="1513836" cy="10733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D7ED52-98F4-4AA6-82A4-CA4F89D11893}"/>
                </a:ext>
              </a:extLst>
            </p:cNvPr>
            <p:cNvSpPr txBox="1"/>
            <p:nvPr/>
          </p:nvSpPr>
          <p:spPr>
            <a:xfrm>
              <a:off x="2729186" y="5688124"/>
              <a:ext cx="1039067" cy="339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addend</a:t>
              </a:r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A00AD7B-A4F5-4951-B607-72B61F6EEAD9}"/>
                </a:ext>
              </a:extLst>
            </p:cNvPr>
            <p:cNvSpPr/>
            <p:nvPr/>
          </p:nvSpPr>
          <p:spPr bwMode="auto">
            <a:xfrm>
              <a:off x="2254417" y="4954625"/>
              <a:ext cx="624619" cy="36933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90963D6-B7B2-48FA-9459-E798DA235A42}"/>
                </a:ext>
              </a:extLst>
            </p:cNvPr>
            <p:cNvCxnSpPr>
              <a:cxnSpLocks/>
              <a:stCxn id="33" idx="4"/>
              <a:endCxn id="32" idx="0"/>
            </p:cNvCxnSpPr>
            <p:nvPr/>
          </p:nvCxnSpPr>
          <p:spPr bwMode="auto">
            <a:xfrm>
              <a:off x="2566727" y="5323957"/>
              <a:ext cx="681993" cy="36416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220613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Relocation Information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864262"/>
            <a:ext cx="8820000" cy="5615738"/>
          </a:xfrm>
        </p:spPr>
        <p:txBody>
          <a:bodyPr/>
          <a:lstStyle/>
          <a:p>
            <a:r>
              <a:rPr lang="en-US" altLang="ko-KR" b="1" dirty="0"/>
              <a:t>(Relevant) x86_64 Relocation Types</a:t>
            </a:r>
            <a:br>
              <a:rPr lang="en-US" altLang="ko-KR" b="1" dirty="0"/>
            </a:br>
            <a:r>
              <a:rPr lang="en-US" altLang="ko-KR" dirty="0"/>
              <a:t>x86_64 small code model (total size of code &amp; data ≤ 2GB)</a:t>
            </a:r>
          </a:p>
          <a:p>
            <a:pPr lvl="1"/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R_X86_64_64/32[S]</a:t>
            </a:r>
            <a:r>
              <a:rPr lang="en-US" altLang="ko-KR" b="1" dirty="0"/>
              <a:t>: absolute reference</a:t>
            </a:r>
            <a:r>
              <a:rPr lang="en-US" altLang="ko-KR" dirty="0"/>
              <a:t>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dirty="0"/>
              <a:t>: sign-extend)</a:t>
            </a:r>
            <a:br>
              <a:rPr lang="en-US" altLang="ko-KR" b="1" dirty="0"/>
            </a:br>
            <a:br>
              <a:rPr lang="en-US" altLang="ko-KR" dirty="0"/>
            </a:br>
            <a:r>
              <a:rPr lang="en-US" altLang="ko-KR" dirty="0"/>
              <a:t>4-byte relocation address = object to access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R_X86_64_PC32</a:t>
            </a:r>
            <a:r>
              <a:rPr lang="en-US" altLang="ko-KR" b="1" dirty="0"/>
              <a:t>: PC-relative reference to object/function</a:t>
            </a:r>
            <a:br>
              <a:rPr lang="en-US" altLang="ko-KR" b="1" dirty="0"/>
            </a:br>
            <a:br>
              <a:rPr lang="en-US" altLang="ko-KR" dirty="0"/>
            </a:br>
            <a:r>
              <a:rPr lang="en-US" altLang="ko-KR" dirty="0"/>
              <a:t>current PC address + 4-byte relocation address = object to access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R_X86_64_PLT32</a:t>
            </a:r>
            <a:r>
              <a:rPr lang="en-US" altLang="ko-KR" b="1" dirty="0"/>
              <a:t>: PC-relative reference to PLT entry of object</a:t>
            </a:r>
            <a:br>
              <a:rPr lang="en-US" altLang="ko-KR" b="1" dirty="0"/>
            </a:br>
            <a:br>
              <a:rPr lang="en-US" altLang="ko-KR" dirty="0"/>
            </a:br>
            <a:r>
              <a:rPr lang="en-US" altLang="ko-KR" dirty="0"/>
              <a:t>current PC address + 4-byte relocation address = PLT entry of object</a:t>
            </a:r>
          </a:p>
          <a:p>
            <a:pPr marL="457200" lvl="1" indent="0">
              <a:buNone/>
            </a:pPr>
            <a:r>
              <a:rPr lang="en-US" altLang="ko-KR" sz="1600" dirty="0"/>
              <a:t>      </a:t>
            </a:r>
          </a:p>
          <a:p>
            <a:pPr marL="457200" lvl="1" indent="0">
              <a:buNone/>
            </a:pPr>
            <a:r>
              <a:rPr lang="en-US" altLang="ko-KR" sz="1600" dirty="0"/>
              <a:t>PLT (Procedure Linkage Table) – used for external functions whose address not known at the time of linking. Must be resolved by the dynamic linker at run time with</a:t>
            </a:r>
            <a:r>
              <a:rPr lang="ko-KR" altLang="en-US" sz="1600" dirty="0"/>
              <a:t> </a:t>
            </a:r>
            <a:r>
              <a:rPr lang="en-US" altLang="ko-KR" sz="1600" dirty="0"/>
              <a:t>GOT</a:t>
            </a:r>
            <a:r>
              <a:rPr lang="ko-KR" altLang="en-US" sz="1600" dirty="0"/>
              <a:t> </a:t>
            </a:r>
            <a:r>
              <a:rPr lang="en-US" altLang="ko-KR" sz="1600" dirty="0"/>
              <a:t>(Global Offset Table). See section 7.12 in the textbook.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82943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X86_64 Registers</a:t>
            </a:r>
            <a:endParaRPr lang="en-GB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E8321B-3AB0-4168-AF48-3E58A0EE0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45E7EF-56C5-4140-BDC4-4246BA938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4" t="6763" r="3791" b="2179"/>
          <a:stretch/>
        </p:blipFill>
        <p:spPr>
          <a:xfrm>
            <a:off x="307774" y="966222"/>
            <a:ext cx="6185047" cy="5807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90E03A-92EA-4ECC-8E33-4311451096E1}"/>
              </a:ext>
            </a:extLst>
          </p:cNvPr>
          <p:cNvSpPr txBox="1"/>
          <p:nvPr/>
        </p:nvSpPr>
        <p:spPr>
          <a:xfrm>
            <a:off x="6435796" y="1877866"/>
            <a:ext cx="2513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rip: instruction pointer</a:t>
            </a:r>
          </a:p>
          <a:p>
            <a:r>
              <a:rPr lang="en-US" altLang="ko-KR" sz="1600" dirty="0"/>
              <a:t>=&gt; stores PC</a:t>
            </a:r>
          </a:p>
        </p:txBody>
      </p:sp>
    </p:spTree>
    <p:extLst>
      <p:ext uri="{BB962C8B-B14F-4D97-AF65-F5344CB8AC3E}">
        <p14:creationId xmlns:p14="http://schemas.microsoft.com/office/powerpoint/2010/main" val="107343158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Relocating R_X86_64_64/32[S]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Effective address = encoded value</a:t>
            </a:r>
            <a:br>
              <a:rPr lang="en-US" altLang="ko-KR" dirty="0"/>
            </a:b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encoded value     = (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[un]signed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/long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(address of(</a:t>
            </a:r>
            <a:r>
              <a:rPr lang="en-US" altLang="ko-KR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r.symbol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altLang="ko-KR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r.addend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position to modify = (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</a:t>
            </a:r>
            <a:r>
              <a:rPr lang="en-US" altLang="ko-KR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/long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(address of(</a:t>
            </a:r>
            <a:r>
              <a:rPr lang="en-US" altLang="ko-KR" b="1" dirty="0">
                <a:solidFill>
                  <a:srgbClr val="E6A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altLang="ko-KR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r.offset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# bytes to modify  = 4 (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 / 8 (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15054" y="3018351"/>
            <a:ext cx="3884695" cy="12518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</a:t>
            </a:r>
            <a:r>
              <a:rPr lang="en-US" sz="1600" b="1" dirty="0">
                <a:solidFill>
                  <a:srgbClr val="E6AF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E6AF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data.rel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0000000000000000 &lt;bufp0&gt;:</a:t>
            </a:r>
            <a:b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    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R_X86_64_64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[+0]</a:t>
            </a: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637690" y="100343"/>
            <a:ext cx="2400213" cy="1479509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typedef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struct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{</a:t>
            </a:r>
            <a:b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long </a:t>
            </a:r>
            <a:r>
              <a:rPr lang="en-GB" sz="10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offset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  <a:b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long </a:t>
            </a:r>
            <a:r>
              <a:rPr lang="en-GB" sz="10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type:32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</a:t>
            </a:r>
            <a:b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</a:t>
            </a:r>
            <a:r>
              <a:rPr lang="en-GB" sz="10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symbol:32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  <a:b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long </a:t>
            </a:r>
            <a:r>
              <a:rPr lang="en-GB" sz="10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addend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  <a:b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 Elf64Rela;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8CDF9F8-6AFE-4AAA-ACB7-A0D59B7A6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215" y="2898166"/>
            <a:ext cx="2104181" cy="252453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extern int </a:t>
            </a:r>
            <a:r>
              <a:rPr lang="en-GB" sz="1200" b="1" dirty="0" err="1">
                <a:solidFill>
                  <a:schemeClr val="accent1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*</a:t>
            </a:r>
            <a:r>
              <a:rPr lang="en-GB" sz="12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bufp0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&amp;</a:t>
            </a:r>
            <a:r>
              <a:rPr lang="en-GB" sz="1200" b="1" dirty="0" err="1">
                <a:solidFill>
                  <a:schemeClr val="accent1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int *</a:t>
            </a:r>
            <a:r>
              <a:rPr lang="en-GB" sz="1200" b="1" dirty="0">
                <a:solidFill>
                  <a:schemeClr val="accent1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bufp1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void </a:t>
            </a:r>
            <a:r>
              <a:rPr lang="en-GB" sz="1200" b="1" dirty="0">
                <a:solidFill>
                  <a:schemeClr val="accent1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() </a:t>
            </a:r>
            <a:b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int </a:t>
            </a:r>
            <a:r>
              <a:rPr lang="en-GB" sz="1200" b="1" dirty="0">
                <a:solidFill>
                  <a:schemeClr val="accent1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temp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solidFill>
                <a:srgbClr val="DBF2DA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bufp1 = &amp;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580611E-FA27-4C04-B914-FC15A2FE2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309" y="5172938"/>
            <a:ext cx="778075" cy="29700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swap.c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5508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Relocating R_X86_64_PC32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051919"/>
            <a:ext cx="8820000" cy="5428081"/>
          </a:xfrm>
        </p:spPr>
        <p:txBody>
          <a:bodyPr/>
          <a:lstStyle/>
          <a:p>
            <a:r>
              <a:rPr lang="en-US" altLang="ko-KR" b="1" dirty="0"/>
              <a:t>Effective address = PC + encoded value</a:t>
            </a:r>
            <a:br>
              <a:rPr lang="en-US" altLang="ko-KR" dirty="0"/>
            </a:b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encoded value = (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int/long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(address of(</a:t>
            </a:r>
            <a:r>
              <a:rPr lang="en-US" altLang="ko-KR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r.symbol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altLang="ko-KR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r.addend</a:t>
            </a:r>
            <a:b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- (address of(</a:t>
            </a:r>
            <a:r>
              <a:rPr lang="en-US" altLang="ko-KR" b="1" dirty="0">
                <a:solidFill>
                  <a:srgbClr val="E6A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altLang="ko-KR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r.offset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position to modify = (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int/long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(address of(</a:t>
            </a:r>
            <a:r>
              <a:rPr lang="en-US" altLang="ko-KR" b="1" dirty="0">
                <a:solidFill>
                  <a:srgbClr val="E6A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altLang="ko-KR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r.offset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# bytes to modify  = 4                     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637690" y="100343"/>
            <a:ext cx="2400213" cy="1479509"/>
          </a:xfrm>
          <a:prstGeom prst="rect">
            <a:avLst/>
          </a:prstGeom>
          <a:solidFill>
            <a:srgbClr val="FFF9E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typedef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struct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{</a:t>
            </a:r>
            <a:b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long </a:t>
            </a:r>
            <a:r>
              <a:rPr lang="en-GB" sz="10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offset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  <a:b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long </a:t>
            </a:r>
            <a:r>
              <a:rPr lang="en-GB" sz="10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type:32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</a:t>
            </a:r>
            <a:b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</a:t>
            </a:r>
            <a:r>
              <a:rPr lang="en-GB" sz="10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symbol:32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  <a:b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long </a:t>
            </a:r>
            <a:r>
              <a:rPr lang="en-GB" sz="10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addend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  <a:b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 Elf64Rela;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94856" y="3172511"/>
            <a:ext cx="6343701" cy="171482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</a:t>
            </a:r>
            <a:r>
              <a:rPr lang="en-US" sz="1600" b="1" dirty="0">
                <a:solidFill>
                  <a:srgbClr val="E6AF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.text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4:	e8 00 00 00 00       	 </a:t>
            </a:r>
            <a:r>
              <a:rPr lang="en-US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callq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9 &lt;call+0x9&gt;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R_X86_64_PC32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foo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-0x4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9:</a:t>
            </a:r>
            <a:b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…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ED303B-A50E-4390-B558-BAC67299870F}"/>
              </a:ext>
            </a:extLst>
          </p:cNvPr>
          <p:cNvGrpSpPr/>
          <p:nvPr/>
        </p:nvGrpSpPr>
        <p:grpSpPr>
          <a:xfrm>
            <a:off x="3051314" y="2625930"/>
            <a:ext cx="5203135" cy="905505"/>
            <a:chOff x="1949725" y="4954625"/>
            <a:chExt cx="1854909" cy="8332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5A0CBE-48A6-4895-B6AB-21D8083DBCC5}"/>
                </a:ext>
              </a:extLst>
            </p:cNvPr>
            <p:cNvSpPr txBox="1"/>
            <p:nvPr/>
          </p:nvSpPr>
          <p:spPr>
            <a:xfrm>
              <a:off x="2973734" y="5448023"/>
              <a:ext cx="830900" cy="339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(PC-4) in the code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7668A84-A7D4-4841-BCEC-12875056275A}"/>
                </a:ext>
              </a:extLst>
            </p:cNvPr>
            <p:cNvSpPr/>
            <p:nvPr/>
          </p:nvSpPr>
          <p:spPr bwMode="auto">
            <a:xfrm>
              <a:off x="1949725" y="4954625"/>
              <a:ext cx="1775185" cy="36933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173070E4-0394-42B7-BD04-AF20696F31DC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 bwMode="auto">
            <a:xfrm>
              <a:off x="2837317" y="5323957"/>
              <a:ext cx="551867" cy="1240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9573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8964000" cy="576262"/>
          </a:xfrm>
        </p:spPr>
        <p:txBody>
          <a:bodyPr lIns="90000" rIns="36000"/>
          <a:lstStyle/>
          <a:p>
            <a:r>
              <a:rPr lang="en-US" sz="3100" dirty="0"/>
              <a:t>The Runtime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Part II – Linking and Loading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Symbol Resolution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Symbol Relocation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Summary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3392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Relocating R_X86_64_PLT32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237128"/>
            <a:ext cx="8820000" cy="5242871"/>
          </a:xfrm>
        </p:spPr>
        <p:txBody>
          <a:bodyPr/>
          <a:lstStyle/>
          <a:p>
            <a:r>
              <a:rPr lang="en-US" altLang="ko-KR" b="1" dirty="0"/>
              <a:t>Effective address = PC + encoded value</a:t>
            </a:r>
            <a:br>
              <a:rPr lang="en-US" altLang="ko-KR" dirty="0"/>
            </a:br>
            <a:br>
              <a:rPr lang="en-US" altLang="ko-KR" b="1" dirty="0"/>
            </a:b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encoded value = (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int/long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(address of PLT entry(</a:t>
            </a:r>
            <a:r>
              <a:rPr lang="en-US" altLang="ko-KR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r.symbol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altLang="ko-KR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r.addend</a:t>
            </a:r>
            <a:b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- (address of(</a:t>
            </a:r>
            <a:r>
              <a:rPr lang="en-US" altLang="ko-KR" b="1" dirty="0">
                <a:solidFill>
                  <a:srgbClr val="E6A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altLang="ko-KR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r.offset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position to modify = (</a:t>
            </a:r>
            <a:r>
              <a:rPr lang="en-US" altLang="ko-K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int/long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(address of(</a:t>
            </a:r>
            <a:r>
              <a:rPr lang="en-US" altLang="ko-KR" b="1" dirty="0">
                <a:solidFill>
                  <a:srgbClr val="E6A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altLang="ko-KR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r.offset</a:t>
            </a: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Consolas" panose="020B0609020204030204" pitchFamily="49" charset="0"/>
              </a:rPr>
              <a:t># bytes to modify  = 4                     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637690" y="100343"/>
            <a:ext cx="2400213" cy="1479509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typedef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struct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{</a:t>
            </a:r>
            <a:b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long </a:t>
            </a:r>
            <a:r>
              <a:rPr lang="en-GB" sz="10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offset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  <a:b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long </a:t>
            </a:r>
            <a:r>
              <a:rPr lang="en-GB" sz="10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type:32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</a:t>
            </a:r>
            <a:b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</a:t>
            </a:r>
            <a:r>
              <a:rPr lang="en-GB" sz="10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symbol:32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  <a:b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long </a:t>
            </a:r>
            <a:r>
              <a:rPr lang="en-GB" sz="10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addend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  <a:b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 Elf64Rela;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494095" y="3172511"/>
            <a:ext cx="6343701" cy="171482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</a:t>
            </a:r>
            <a:r>
              <a:rPr lang="en-US" sz="1600" b="1" dirty="0">
                <a:solidFill>
                  <a:srgbClr val="E6AF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.text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</a:t>
            </a:r>
            <a:b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:	e8 00 00 00 00       	 </a:t>
            </a:r>
            <a:r>
              <a:rPr lang="en-US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callq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9 &lt;call+0x9&gt;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5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R_X86_64_PLT32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foo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-0x4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9:</a:t>
            </a:r>
            <a:b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…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605B37-5B41-4F0B-89DC-D27EBAA18C28}"/>
              </a:ext>
            </a:extLst>
          </p:cNvPr>
          <p:cNvGrpSpPr/>
          <p:nvPr/>
        </p:nvGrpSpPr>
        <p:grpSpPr>
          <a:xfrm>
            <a:off x="3026466" y="2451669"/>
            <a:ext cx="5506278" cy="905505"/>
            <a:chOff x="1949725" y="4954625"/>
            <a:chExt cx="1962979" cy="8332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3F2659-596E-4303-9E31-585958F69B14}"/>
                </a:ext>
              </a:extLst>
            </p:cNvPr>
            <p:cNvSpPr txBox="1"/>
            <p:nvPr/>
          </p:nvSpPr>
          <p:spPr>
            <a:xfrm>
              <a:off x="2973734" y="5448023"/>
              <a:ext cx="830900" cy="339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(PC-4) in the code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20FDDB-F12E-429D-A068-ACC5A8FA7D3F}"/>
                </a:ext>
              </a:extLst>
            </p:cNvPr>
            <p:cNvSpPr/>
            <p:nvPr/>
          </p:nvSpPr>
          <p:spPr bwMode="auto">
            <a:xfrm>
              <a:off x="1949725" y="4954625"/>
              <a:ext cx="1962979" cy="36933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7C8A542-44D4-4608-A6B9-CEC429612D54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 bwMode="auto">
            <a:xfrm>
              <a:off x="2931214" y="5323957"/>
              <a:ext cx="457970" cy="1240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71684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 dirty="0"/>
              <a:t>PC-relative Relocations on Intel Architectures</a:t>
            </a:r>
            <a:endParaRPr lang="en-GB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682" y="1111688"/>
            <a:ext cx="8820000" cy="5615738"/>
          </a:xfrm>
        </p:spPr>
        <p:txBody>
          <a:bodyPr/>
          <a:lstStyle/>
          <a:p>
            <a:r>
              <a:rPr lang="en-US" altLang="ko-KR" b="1" dirty="0"/>
              <a:t>Why is there an addend of -4 for R_X86_64_PC32 and R_X86_64_PLT32?</a:t>
            </a:r>
          </a:p>
          <a:p>
            <a:pPr lvl="1"/>
            <a:r>
              <a:rPr lang="en-US" altLang="ko-KR" dirty="0"/>
              <a:t>When executing an instruction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inst</a:t>
            </a:r>
            <a:r>
              <a:rPr lang="en-US" altLang="ko-KR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/>
              <a:t>, the PC counter (%</a:t>
            </a:r>
            <a:r>
              <a:rPr lang="en-US" altLang="ko-KR" dirty="0" err="1"/>
              <a:t>eip</a:t>
            </a:r>
            <a:r>
              <a:rPr lang="en-US" altLang="ko-KR" dirty="0"/>
              <a:t>, %rip) already points to the </a:t>
            </a:r>
            <a:r>
              <a:rPr lang="en-US" altLang="ko-KR" b="1" i="1" dirty="0"/>
              <a:t>next</a:t>
            </a:r>
            <a:r>
              <a:rPr lang="en-US" altLang="ko-KR" dirty="0"/>
              <a:t> instruction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inst</a:t>
            </a:r>
            <a:r>
              <a:rPr lang="en-US" altLang="ko-KR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altLang="ko-KR" dirty="0">
                <a:cs typeface="Consolas" panose="020B0609020204030204" pitchFamily="49" charset="0"/>
              </a:rPr>
              <a:t>!</a:t>
            </a:r>
          </a:p>
          <a:p>
            <a:pPr lvl="1"/>
            <a:r>
              <a:rPr lang="en-US" altLang="ko-KR" dirty="0"/>
              <a:t>The linker needs to consider this when computing relative PC-offsets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The PC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0xe</a:t>
            </a:r>
            <a:r>
              <a:rPr lang="en-US" altLang="ko-KR" dirty="0"/>
              <a:t>) is 4 bytes ahead of the relocation’s position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0xa</a:t>
            </a:r>
            <a:r>
              <a:rPr lang="en-US" altLang="ko-KR" dirty="0"/>
              <a:t>), hence </a:t>
            </a: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0xe-0xa = 4 </a:t>
            </a:r>
            <a:r>
              <a:rPr lang="en-US" altLang="ko-KR" dirty="0"/>
              <a:t>must be subtracted from the distance to the target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swap–0xa–4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b="1" dirty="0"/>
            </a:br>
            <a:endParaRPr lang="en-US" altLang="ko-KR" b="1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113229" y="2950464"/>
            <a:ext cx="1416070" cy="1251882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swap(…);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462528" y="2950464"/>
            <a:ext cx="5144655" cy="2409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0000000000000000 &lt;main&gt;: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0:	55               push   %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1:	48 89 e5         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rsp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,%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4:	b8 00 00 00 00   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$0x0, %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eax</a:t>
            </a: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9:	e8 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   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callq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e &lt;main+0xe&gt;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   	</a:t>
            </a:r>
            <a:r>
              <a:rPr lang="en-GB" sz="16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a:   R_X86_64_PLT32   swap-0x4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e:	b0 00 00 00 00   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$0x0, %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eax</a:t>
            </a: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13:	5d               pop    %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20:	c3               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retq</a:t>
            </a: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1692" y="4328160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endParaRPr lang="ko-KR" altLang="en-US" sz="16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9149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57200" y="1524000"/>
            <a:ext cx="1528280" cy="1946303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[2] =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{</a:t>
            </a:r>
            <a:r>
              <a:rPr lang="en-GB" sz="16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1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</a:t>
            </a:r>
            <a:r>
              <a:rPr lang="en-GB" sz="16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2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main()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swap();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Relocation (main)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231105" y="1007191"/>
            <a:ext cx="2368254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–c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main.c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swap.c</a:t>
            </a:r>
            <a:endParaRPr lang="en-GB" sz="14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objdump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-r -D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main.o</a:t>
            </a:r>
            <a:endParaRPr lang="en-GB" sz="14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546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11546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438400" y="1524000"/>
            <a:ext cx="6160959" cy="475181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.text: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ko-KR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0000000000000000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0:	55                   	push   %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endParaRPr lang="en-GB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1:	48 89 e5             	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rsp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,%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endParaRPr lang="en-GB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4:	48 83 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ec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10          	sub    $0x10,%rsp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8:	89 7d fc             	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%edi,-0x4(%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b:	48 89 75 f0          	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%rsi,-0x10(%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f:	b8 00 00 00 00       	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$0x0,%eax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14:	e8 </a:t>
            </a:r>
            <a:r>
              <a:rPr lang="en-GB" sz="14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	call   19 &lt;main+0x19&gt;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	</a:t>
            </a:r>
            <a:r>
              <a:rPr lang="en-GB" sz="14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15:    R_X86_64_PLT32	         swap-0x4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19:	b8 00 00 00 00       	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$0x0,%eax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1e:	c9                   	leave 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1f:	c3                   	ret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ko-KR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.data:</a:t>
            </a: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ko-KR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0000000000000000 &lt;</a:t>
            </a:r>
            <a:r>
              <a:rPr lang="en-GB" altLang="ko-KR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0:   </a:t>
            </a:r>
            <a:r>
              <a:rPr lang="en-GB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01 00</a:t>
            </a: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 add    %</a:t>
            </a:r>
            <a:r>
              <a:rPr lang="en-GB" altLang="ko-KR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eax</a:t>
            </a: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,(%</a:t>
            </a:r>
            <a:r>
              <a:rPr lang="en-GB" altLang="ko-KR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2:   </a:t>
            </a:r>
            <a:r>
              <a:rPr lang="en-GB" altLang="ko-KR" sz="14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</a:t>
            </a: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 add    %al, (%</a:t>
            </a:r>
            <a:r>
              <a:rPr lang="en-GB" altLang="ko-KR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  <a:b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4:   </a:t>
            </a:r>
            <a:r>
              <a:rPr lang="en-GB" altLang="ko-KR" sz="14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02 00</a:t>
            </a:r>
            <a:r>
              <a:rPr lang="en-GB" altLang="ko-KR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 </a:t>
            </a: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add    (%</a:t>
            </a:r>
            <a:r>
              <a:rPr lang="en-GB" altLang="ko-KR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),%al</a:t>
            </a:r>
            <a:b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altLang="ko-KR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...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F815F0-A6E3-4E98-93B9-87BFB8DF4307}"/>
              </a:ext>
            </a:extLst>
          </p:cNvPr>
          <p:cNvGrpSpPr/>
          <p:nvPr/>
        </p:nvGrpSpPr>
        <p:grpSpPr>
          <a:xfrm>
            <a:off x="4944717" y="5153439"/>
            <a:ext cx="2126974" cy="1013792"/>
            <a:chOff x="4875143" y="5083865"/>
            <a:chExt cx="2126974" cy="1013792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D4EA39C0-865F-4789-A787-E4EA6D6667C9}"/>
                </a:ext>
              </a:extLst>
            </p:cNvPr>
            <p:cNvCxnSpPr/>
            <p:nvPr/>
          </p:nvCxnSpPr>
          <p:spPr bwMode="auto">
            <a:xfrm flipH="1">
              <a:off x="4875143" y="5083865"/>
              <a:ext cx="1953040" cy="9839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693562B-40CA-4415-B5AE-45935FD0783D}"/>
                </a:ext>
              </a:extLst>
            </p:cNvPr>
            <p:cNvCxnSpPr/>
            <p:nvPr/>
          </p:nvCxnSpPr>
          <p:spPr bwMode="auto">
            <a:xfrm>
              <a:off x="4984474" y="5138530"/>
              <a:ext cx="2017643" cy="9591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C487F37-6AD4-4880-BB61-0D68D4C11B0A}"/>
              </a:ext>
            </a:extLst>
          </p:cNvPr>
          <p:cNvSpPr txBox="1"/>
          <p:nvPr/>
        </p:nvSpPr>
        <p:spPr>
          <a:xfrm>
            <a:off x="6963728" y="5460760"/>
            <a:ext cx="1628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ignore these</a:t>
            </a:r>
          </a:p>
          <a:p>
            <a:r>
              <a:rPr lang="en-US" altLang="ko-KR" dirty="0"/>
              <a:t>instructions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21020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Relocation (swap)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6200" y="1155544"/>
            <a:ext cx="2819400" cy="3798092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extern int 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*bufp0 = &amp;buf[0];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int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n>
                <a:solidFill>
                  <a:srgbClr val="F7F5CD"/>
                </a:solidFill>
              </a:ln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void swap()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int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sz="1600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bufp1 </a:t>
            </a:r>
            <a:r>
              <a:rPr lang="en-GB" altLang="ko-KR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= </a:t>
            </a:r>
            <a:r>
              <a:rPr lang="en-GB" altLang="ko-KR" sz="1600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&amp;</a:t>
            </a:r>
            <a:r>
              <a:rPr lang="en-GB" altLang="ko-KR" sz="1600" dirty="0" err="1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altLang="ko-KR" sz="1600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[1]</a:t>
            </a:r>
            <a:r>
              <a:rPr lang="en-GB" altLang="ko-KR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temp = *</a:t>
            </a:r>
            <a:r>
              <a:rPr lang="en-GB" sz="1600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bufp0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*</a:t>
            </a:r>
            <a:r>
              <a:rPr lang="en-GB" sz="1600" dirty="0">
                <a:solidFill>
                  <a:srgbClr val="FFC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bufp0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*</a:t>
            </a:r>
            <a:r>
              <a:rPr lang="en-GB" sz="1600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bufp1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*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bufp1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7862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swap.c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39935" y="79046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swap.o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939935" y="1155544"/>
            <a:ext cx="6170900" cy="53017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.text:                           (</a:t>
            </a:r>
            <a:r>
              <a:rPr lang="en-GB" altLang="ko-KR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altLang="ko-KR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10.3/11.3) 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0000000000000000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0:	55                   	push   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1:	48 89 e5             	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rsp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4:	48 8d 05 </a:t>
            </a:r>
            <a:r>
              <a:rPr lang="en-GB" sz="12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lea    0x0(%rip),%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   		</a:t>
            </a:r>
            <a:r>
              <a:rPr lang="en-GB" sz="12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7:      R_X86_64_PC32	</a:t>
            </a:r>
            <a:r>
              <a:rPr lang="en-GB" sz="1200" b="1" dirty="0" err="1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endParaRPr lang="en-GB" sz="1200" b="1" dirty="0">
              <a:solidFill>
                <a:srgbClr val="00B050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b:	48 89 05 </a:t>
            </a:r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</a:t>
            </a:r>
            <a:r>
              <a:rPr lang="en-GB" sz="1200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%rax,0x0(%rip)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		</a:t>
            </a:r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e:      R_X86_64_PC32	.bss-0x4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12:	48 8b 05 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	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0x0(%rip),%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		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15:     R_X86_64_PC32	bufp0-0x4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19:	8b 00                	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eax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1b:	89 45 fc             	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%eax,-0x4(%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1e:	48 8b 15 </a:t>
            </a:r>
            <a:r>
              <a:rPr lang="en-GB" sz="12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	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0x0(%rip),%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rdx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		</a:t>
            </a:r>
            <a:r>
              <a:rPr lang="en-GB" sz="12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21:     R_X86_64_PC32	.bss-0x4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25:	48 8b 05 </a:t>
            </a:r>
            <a:r>
              <a:rPr lang="en-GB" sz="1200" b="1" dirty="0">
                <a:solidFill>
                  <a:srgbClr val="FFC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	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0x0(%rip),%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  		</a:t>
            </a:r>
            <a:r>
              <a:rPr lang="en-GB" sz="1200" b="1" dirty="0">
                <a:solidFill>
                  <a:srgbClr val="FFC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28:      R_X86_64_PC32	bufp0-0x4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2c:	8b 12                	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rdx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edx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2e:	89 10                	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edx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30:	48 8b 05 </a:t>
            </a:r>
            <a:r>
              <a:rPr lang="en-GB" sz="12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00 00 00 00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	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0x0(%rip),%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		</a:t>
            </a:r>
            <a:r>
              <a:rPr lang="en-GB" sz="12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33:    R_X86_64_PC32	.bss-0x4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37:	8b 55 fc             	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-0x4(%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edx</a:t>
            </a:r>
            <a:b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.</a:t>
            </a:r>
            <a:r>
              <a:rPr lang="en-US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</a:t>
            </a:r>
            <a:r>
              <a:rPr lang="en-US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0000000000000000 &lt;bufp1&gt;: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.</a:t>
            </a:r>
            <a:r>
              <a:rPr lang="en-US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data.rel</a:t>
            </a:r>
            <a:r>
              <a:rPr lang="en-US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0000000000000000 &lt;bufp0&gt;: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  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0: R_X86_64_64	</a:t>
            </a:r>
            <a:r>
              <a:rPr lang="en-US" sz="1200" b="1" dirty="0" err="1">
                <a:solidFill>
                  <a:srgbClr val="00B0F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endParaRPr lang="en-US" sz="1200" b="1" dirty="0">
              <a:solidFill>
                <a:srgbClr val="00B0F0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742581" y="638735"/>
            <a:ext cx="2368254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-c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main.c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swap.c</a:t>
            </a:r>
            <a:endParaRPr lang="en-GB" sz="14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objdump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-r -D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swap.o</a:t>
            </a:r>
            <a:endParaRPr lang="en-GB" sz="14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871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.data Before/After Relocation</a:t>
            </a:r>
          </a:p>
        </p:txBody>
      </p:sp>
      <p:sp>
        <p:nvSpPr>
          <p:cNvPr id="5" name="아래쪽 화살표 4"/>
          <p:cNvSpPr/>
          <p:nvPr/>
        </p:nvSpPr>
        <p:spPr bwMode="auto">
          <a:xfrm>
            <a:off x="4472290" y="2346360"/>
            <a:ext cx="245097" cy="3041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04709" y="971113"/>
            <a:ext cx="6170900" cy="13095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.</a:t>
            </a:r>
            <a:r>
              <a:rPr lang="en-US" altLang="ko-KR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</a:t>
            </a:r>
            <a:r>
              <a:rPr lang="en-US" altLang="ko-KR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0000000000000000 &lt;bufp1&gt;: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.</a:t>
            </a:r>
            <a:r>
              <a:rPr lang="en-US" altLang="ko-KR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data.rel</a:t>
            </a:r>
            <a:r>
              <a:rPr lang="en-US" altLang="ko-KR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0000000000000000 &lt;bufp0&gt;: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		</a:t>
            </a:r>
            <a:r>
              <a:rPr lang="en-US" altLang="ko-KR" sz="1200" b="1" dirty="0">
                <a:solidFill>
                  <a:srgbClr val="00B0F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0: R_X86_64_64	</a:t>
            </a:r>
            <a:r>
              <a:rPr lang="en-US" altLang="ko-KR" sz="1200" b="1" dirty="0" err="1">
                <a:solidFill>
                  <a:srgbClr val="00B0F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endParaRPr lang="en-US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04709" y="2716188"/>
            <a:ext cx="6170900" cy="373955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.data: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dirty="0">
                <a:solidFill>
                  <a:schemeClr val="accent2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0000000000004010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&lt;</a:t>
            </a:r>
            <a:r>
              <a:rPr lang="en-US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4010:	01 00                	add    %</a:t>
            </a:r>
            <a:r>
              <a:rPr lang="en-US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eax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,(%</a:t>
            </a:r>
            <a:r>
              <a:rPr lang="en-US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4012:	00 00                	add    %al,(%</a:t>
            </a:r>
            <a:r>
              <a:rPr lang="en-US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4014:	02 00                	add    (%</a:t>
            </a:r>
            <a:r>
              <a:rPr lang="en-US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),%al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0000000000004018 &lt;bufp0&gt;: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4018:	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10 40 00             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xor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%al,0x0(%</a:t>
            </a:r>
            <a:r>
              <a:rPr lang="en-US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401b:	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               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add    %al,(%</a:t>
            </a:r>
            <a:r>
              <a:rPr lang="en-US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401d:	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00 00      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add    %al,(%</a:t>
            </a:r>
            <a:r>
              <a:rPr lang="en-US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...       </a:t>
            </a:r>
            <a:r>
              <a:rPr lang="en-US" sz="1200" b="1" dirty="0">
                <a:solidFill>
                  <a:srgbClr val="00B0F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[00]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.</a:t>
            </a:r>
            <a:r>
              <a:rPr lang="en-US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0000000000004040 &lt;__</a:t>
            </a:r>
            <a:r>
              <a:rPr lang="en-US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bss_start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...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0000000000004048 &lt;bufp1&gt;: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	...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199953" y="2298224"/>
            <a:ext cx="2475656" cy="456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-o swap </a:t>
            </a:r>
            <a:r>
              <a:rPr lang="en-GB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main.o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swap.o</a:t>
            </a:r>
            <a:endParaRPr lang="en-GB" sz="12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2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objdump</a:t>
            </a:r>
            <a:r>
              <a:rPr lang="en-GB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-r -D swap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870DDD-1612-434E-9D11-FF3874FA6D70}"/>
              </a:ext>
            </a:extLst>
          </p:cNvPr>
          <p:cNvGrpSpPr/>
          <p:nvPr/>
        </p:nvGrpSpPr>
        <p:grpSpPr>
          <a:xfrm>
            <a:off x="4099891" y="4098289"/>
            <a:ext cx="2126974" cy="1013792"/>
            <a:chOff x="4875143" y="5083865"/>
            <a:chExt cx="2126974" cy="1013792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8EB0E9E-7168-49FB-8819-C85471F975FB}"/>
                </a:ext>
              </a:extLst>
            </p:cNvPr>
            <p:cNvCxnSpPr/>
            <p:nvPr/>
          </p:nvCxnSpPr>
          <p:spPr bwMode="auto">
            <a:xfrm flipH="1">
              <a:off x="4875143" y="5083865"/>
              <a:ext cx="1953040" cy="9839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95DAF74-969F-4F3B-94C7-AD812DACF106}"/>
                </a:ext>
              </a:extLst>
            </p:cNvPr>
            <p:cNvCxnSpPr/>
            <p:nvPr/>
          </p:nvCxnSpPr>
          <p:spPr bwMode="auto">
            <a:xfrm>
              <a:off x="4984474" y="5138530"/>
              <a:ext cx="2017643" cy="9591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ECFE188-A7AD-4E1B-A4B8-F6610D2E2867}"/>
              </a:ext>
            </a:extLst>
          </p:cNvPr>
          <p:cNvGrpSpPr/>
          <p:nvPr/>
        </p:nvGrpSpPr>
        <p:grpSpPr>
          <a:xfrm>
            <a:off x="4154556" y="3034998"/>
            <a:ext cx="2126974" cy="1013792"/>
            <a:chOff x="4875143" y="5083865"/>
            <a:chExt cx="2126974" cy="101379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07FCC3B-EA1A-4F7F-9E2C-CF8E587DFF94}"/>
                </a:ext>
              </a:extLst>
            </p:cNvPr>
            <p:cNvCxnSpPr/>
            <p:nvPr/>
          </p:nvCxnSpPr>
          <p:spPr bwMode="auto">
            <a:xfrm flipH="1">
              <a:off x="4875143" y="5083865"/>
              <a:ext cx="1953040" cy="9839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AF676D4-3D44-4FA2-80BC-7404AABF20EE}"/>
                </a:ext>
              </a:extLst>
            </p:cNvPr>
            <p:cNvCxnSpPr/>
            <p:nvPr/>
          </p:nvCxnSpPr>
          <p:spPr bwMode="auto">
            <a:xfrm>
              <a:off x="4984474" y="5138530"/>
              <a:ext cx="2017643" cy="9591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B3DF69-8382-4945-A5E1-E45AE819FA8F}"/>
              </a:ext>
            </a:extLst>
          </p:cNvPr>
          <p:cNvSpPr txBox="1"/>
          <p:nvPr/>
        </p:nvSpPr>
        <p:spPr>
          <a:xfrm>
            <a:off x="6281530" y="3279309"/>
            <a:ext cx="2860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ignore these instructions:</a:t>
            </a:r>
          </a:p>
          <a:p>
            <a:r>
              <a:rPr lang="en-US" altLang="ko-KR" dirty="0" err="1">
                <a:latin typeface="+mj-lt"/>
              </a:rPr>
              <a:t>objdump</a:t>
            </a:r>
            <a:r>
              <a:rPr lang="en-US" altLang="ko-KR" dirty="0">
                <a:latin typeface="+mj-lt"/>
              </a:rPr>
              <a:t> blindly treats</a:t>
            </a:r>
          </a:p>
          <a:p>
            <a:r>
              <a:rPr lang="en-US" altLang="ko-KR" dirty="0">
                <a:latin typeface="+mj-lt"/>
              </a:rPr>
              <a:t>any numbers as instructions</a:t>
            </a:r>
            <a:endParaRPr lang="ko-KR" altLang="en-US" dirty="0">
              <a:latin typeface="+mj-lt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C97C584-35F9-4321-9419-21850D7470A8}"/>
              </a:ext>
            </a:extLst>
          </p:cNvPr>
          <p:cNvGrpSpPr/>
          <p:nvPr/>
        </p:nvGrpSpPr>
        <p:grpSpPr>
          <a:xfrm>
            <a:off x="153121" y="4202639"/>
            <a:ext cx="3185611" cy="879623"/>
            <a:chOff x="153121" y="4202639"/>
            <a:chExt cx="3185611" cy="87962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426BB2-4430-4B6E-A188-BDB45EB3329C}"/>
                </a:ext>
              </a:extLst>
            </p:cNvPr>
            <p:cNvSpPr txBox="1"/>
            <p:nvPr/>
          </p:nvSpPr>
          <p:spPr>
            <a:xfrm>
              <a:off x="153121" y="4202639"/>
              <a:ext cx="1351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j-lt"/>
                </a:rPr>
                <a:t>Little endian</a:t>
              </a:r>
              <a:endParaRPr lang="ko-KR" altLang="en-US" dirty="0">
                <a:latin typeface="+mj-lt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2B10A6E-A4BC-4EB1-A4DA-A6D03E6B581E}"/>
                </a:ext>
              </a:extLst>
            </p:cNvPr>
            <p:cNvSpPr/>
            <p:nvPr/>
          </p:nvSpPr>
          <p:spPr bwMode="auto">
            <a:xfrm>
              <a:off x="2415276" y="4332849"/>
              <a:ext cx="923456" cy="749413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EC1186F-F680-4FF3-BF91-96DA97EC3AA1}"/>
                </a:ext>
              </a:extLst>
            </p:cNvPr>
            <p:cNvCxnSpPr/>
            <p:nvPr/>
          </p:nvCxnSpPr>
          <p:spPr bwMode="auto">
            <a:xfrm>
              <a:off x="1504709" y="4403188"/>
              <a:ext cx="855902" cy="57677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87671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.text After Relocation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62717" y="1010703"/>
            <a:ext cx="8376371" cy="56488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ko-KR" sz="12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.text: 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0000000000001125 &lt;main&gt;: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1125:	55                   	push   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1126:	48 89 e5             	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rsp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1129:	48 83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ec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10          	sub    $0x10,%rsp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112d:	89 7d fc             	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%edi,-0x4(%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1130:	48 89 75 f0          	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%rsi,-0x10(%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1134:	b8 00 00 00 00       	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$0x0,%eax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1139:	e8 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07 00 00 00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	call   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1145 &lt;swap&gt;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113e:	b8 00 00 00 00       	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$0x0,%eax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1143:	c9                   	leave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1144:	c3                   	ret</a:t>
            </a:r>
            <a:b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0000000000001145 &lt;swap&gt;: 16404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1145:  55                    push   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1146:  48 89 e5        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rsp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1149:  48 8d 05 </a:t>
            </a:r>
            <a:r>
              <a:rPr lang="en-GB" sz="12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c4 2e 00 00  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lea    </a:t>
            </a:r>
            <a:r>
              <a:rPr lang="en-GB" sz="12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0x2ec4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(%rip),%rax        # </a:t>
            </a:r>
            <a:r>
              <a:rPr lang="en-GB" sz="12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4014 &lt;buf+0x4&gt;, 4014: &amp;</a:t>
            </a:r>
            <a:r>
              <a:rPr lang="en-GB" sz="1200" b="1" dirty="0" err="1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2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[1]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1150:  48 89 05 </a:t>
            </a:r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d1 2e 00 00  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    %rax,</a:t>
            </a:r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0x2ed1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(%rip)        # </a:t>
            </a:r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4028 &lt;bufp1&gt;, 4028: bufp1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1157:  48 8b 05 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ba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2e 00 00  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    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0x2eba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(%rip),%rax        # 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4018 &lt;bufp0&gt;, 4018: bufp0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115e:  8b 00           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eax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1160:  89 45 fc        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%eax,-0x4(%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1163:  48 8b 15 </a:t>
            </a:r>
            <a:r>
              <a:rPr lang="en-GB" sz="12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be 2e 00 00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0x2ebe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(%rip),%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rdx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# </a:t>
            </a:r>
            <a:r>
              <a:rPr lang="en-GB" sz="12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4028 &lt;bufp1&gt;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116a:  48 8b 05 </a:t>
            </a:r>
            <a:r>
              <a:rPr lang="en-GB" sz="1200" b="1" dirty="0">
                <a:solidFill>
                  <a:srgbClr val="E6AF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a7 2e 00 00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E6AF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0x2ea7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(%rip),%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# </a:t>
            </a:r>
            <a:r>
              <a:rPr lang="en-GB" sz="1200" b="1" dirty="0">
                <a:solidFill>
                  <a:srgbClr val="E6AF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4018 &lt;bufp0&gt;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1171:  8b 12           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rdx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edx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1173:  89 10           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edx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1175:  48 8b 05 </a:t>
            </a:r>
            <a:r>
              <a:rPr lang="en-GB" sz="12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ac 2e 00 00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0x2eac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(%rip),%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# </a:t>
            </a:r>
            <a:r>
              <a:rPr lang="en-GB" sz="12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4028 &lt;bufp1&gt;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117c:  8b 55 fc        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-0x4(%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edx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117f:  89 10           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edx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1181:  90              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nop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1182:  5d                    pop    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1183:  c3                    ret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726055" y="88871"/>
            <a:ext cx="3332664" cy="269811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.data: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0000000000004010 &lt;</a:t>
            </a:r>
            <a:r>
              <a:rPr lang="en-US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4010:	01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4014:	02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0000000000004018 &lt;bufp0&gt;: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4018:	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10 40 00 00 00 00 00 00</a:t>
            </a:r>
            <a:endParaRPr lang="en-US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Disassembly of section .</a:t>
            </a:r>
            <a:r>
              <a:rPr lang="en-US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0000000000004020 &lt;__</a:t>
            </a:r>
            <a:r>
              <a:rPr lang="en-US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bss_start</a:t>
            </a: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4020:	00 00 00 00 00 00 00 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0000000000004028 &lt;bufp1&gt;: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ko-KR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4028:	00 00 00 00 00 00 00 00</a:t>
            </a:r>
            <a:endParaRPr lang="en-US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25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Linker Sees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532050" y="4829452"/>
            <a:ext cx="4136995" cy="1650548"/>
          </a:xfrm>
        </p:spPr>
        <p:txBody>
          <a:bodyPr/>
          <a:lstStyle/>
          <a:p>
            <a:pPr algn="just"/>
            <a:r>
              <a:rPr lang="en-US" altLang="ko-KR" dirty="0"/>
              <a:t>The linker does not have (and does not require) any information about the </a:t>
            </a:r>
            <a:r>
              <a:rPr lang="en-US" altLang="ko-KR"/>
              <a:t>machine code!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38208" y="1159074"/>
            <a:ext cx="3195221" cy="4629602"/>
            <a:chOff x="342530" y="1159074"/>
            <a:chExt cx="3195221" cy="4629602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342530" y="1528406"/>
              <a:ext cx="3195221" cy="42602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Section .text:</a:t>
              </a:r>
              <a:endPara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55 48 89 e5 48 8d 05 </a:t>
              </a:r>
              <a:r>
                <a:rPr lang="en-GB" sz="1200" dirty="0">
                  <a:solidFill>
                    <a:srgbClr val="00B05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00</a:t>
              </a:r>
              <a:br>
                <a:rPr lang="en-GB" sz="1200" dirty="0">
                  <a:solidFill>
                    <a:srgbClr val="00B05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</a:br>
              <a:r>
                <a:rPr lang="en-GB" sz="1200" dirty="0">
                  <a:solidFill>
                    <a:srgbClr val="00B05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00 00 00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48 89 05 </a:t>
              </a:r>
              <a:r>
                <a:rPr lang="en-GB" sz="1200" dirty="0">
                  <a:solidFill>
                    <a:srgbClr val="C0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00 00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solidFill>
                    <a:srgbClr val="C0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00 00</a:t>
              </a:r>
              <a:r>
                <a:rPr lang="en-GB" sz="1200" dirty="0">
                  <a:solidFill>
                    <a:srgbClr val="00B05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48 8b 05 </a:t>
              </a:r>
              <a:r>
                <a:rPr lang="en-GB" sz="1200" dirty="0">
                  <a:solidFill>
                    <a:srgbClr val="0070C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00 00 00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solidFill>
                    <a:srgbClr val="0070C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00 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8b 00 89 45 fc 48 8b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15 </a:t>
              </a:r>
              <a:r>
                <a:rPr lang="en-GB" sz="1200" dirty="0">
                  <a:solidFill>
                    <a:srgbClr val="7030A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00 00 00 00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48 8b 05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solidFill>
                    <a:srgbClr val="FFC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00 00 00 00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8b 12 89 10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48 8b 05 </a:t>
              </a:r>
              <a:r>
                <a:rPr lang="en-GB" sz="1200" dirty="0">
                  <a:solidFill>
                    <a:srgbClr val="FF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00 00 00 00 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8b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55 fc …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Section .</a:t>
              </a:r>
              <a:r>
                <a:rPr lang="en-US" sz="1200" b="1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data.rel</a:t>
              </a:r>
              <a:r>
                <a:rPr lang="en-US" sz="12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: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00 00 00 00 00 00 00 00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Section .</a:t>
              </a:r>
              <a:r>
                <a:rPr lang="en-GB" altLang="ko-KR" sz="1200" b="1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rel.text</a:t>
              </a:r>
              <a:r>
                <a:rPr lang="en-GB" altLang="ko-KR" sz="12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:</a:t>
              </a:r>
              <a:endParaRPr lang="en-GB" altLang="ko-KR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dirty="0">
                  <a:solidFill>
                    <a:srgbClr val="C0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  </a:t>
              </a:r>
              <a:r>
                <a:rPr lang="en-GB" altLang="ko-KR" sz="1200" dirty="0">
                  <a:solidFill>
                    <a:srgbClr val="00B05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7: R_X86_64_PC32	</a:t>
              </a:r>
              <a:r>
                <a:rPr lang="en-GB" altLang="ko-KR" sz="1200" dirty="0" err="1">
                  <a:solidFill>
                    <a:srgbClr val="00B05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buf</a:t>
              </a:r>
              <a:endParaRPr lang="en-GB" altLang="ko-KR" sz="1200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dirty="0">
                  <a:solidFill>
                    <a:srgbClr val="00B05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  </a:t>
              </a:r>
              <a:r>
                <a:rPr lang="en-GB" altLang="ko-KR" sz="1200" dirty="0">
                  <a:solidFill>
                    <a:srgbClr val="C0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e: R_X86_64_PC32	.bss-4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 </a:t>
              </a:r>
              <a:r>
                <a:rPr lang="en-GB" altLang="ko-KR" sz="1200" dirty="0">
                  <a:solidFill>
                    <a:srgbClr val="0070C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15: R_X86_64_PC32	bufp0-4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 </a:t>
              </a:r>
              <a:r>
                <a:rPr lang="en-GB" altLang="ko-KR" sz="1200" dirty="0">
                  <a:solidFill>
                    <a:srgbClr val="7030A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21: R_X86_64_PC32	.bss-4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 </a:t>
              </a:r>
              <a:r>
                <a:rPr lang="en-GB" altLang="ko-KR" sz="1200" dirty="0">
                  <a:solidFill>
                    <a:srgbClr val="FFC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28: R_X86_64_PC32	bufp0-4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 </a:t>
              </a:r>
              <a:r>
                <a:rPr lang="en-GB" altLang="ko-KR" sz="1200" dirty="0">
                  <a:solidFill>
                    <a:srgbClr val="FF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33: R_X86_64_PC32	.bss-4</a:t>
              </a:r>
              <a:br>
                <a:rPr lang="en-GB" altLang="ko-KR" sz="1200" dirty="0">
                  <a:solidFill>
                    <a:srgbClr val="FF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</a:br>
              <a:endParaRPr lang="en-GB" altLang="ko-KR" sz="1200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Section .</a:t>
              </a:r>
              <a:r>
                <a:rPr lang="en-GB" altLang="ko-KR" sz="1200" b="1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rel.data</a:t>
              </a:r>
              <a:r>
                <a:rPr lang="en-GB" altLang="ko-KR" sz="12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:</a:t>
              </a:r>
              <a:endParaRPr lang="en-GB" altLang="ko-KR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ko-KR" sz="1200" dirty="0">
                  <a:solidFill>
                    <a:srgbClr val="00B0F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 0: R_X86_64_64	</a:t>
              </a:r>
              <a:r>
                <a:rPr lang="en-US" altLang="ko-KR" sz="1200" dirty="0" err="1">
                  <a:solidFill>
                    <a:srgbClr val="00B0F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buf</a:t>
              </a:r>
              <a:endParaRPr lang="en-US" altLang="ko-KR" sz="1200" dirty="0">
                <a:solidFill>
                  <a:srgbClr val="00B0F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530" y="1159074"/>
              <a:ext cx="1863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  <a:cs typeface="Consolas" panose="020B0609020204030204" pitchFamily="49" charset="0"/>
                </a:rPr>
                <a:t>Before relocation: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209846" y="1159074"/>
            <a:ext cx="3195221" cy="2546724"/>
            <a:chOff x="3833807" y="1159074"/>
            <a:chExt cx="3195221" cy="2546724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3833807" y="1528406"/>
              <a:ext cx="3195221" cy="21773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Section .text:</a:t>
              </a:r>
              <a:endPara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55 48 89 e5 48 8d 05 </a:t>
              </a:r>
              <a:r>
                <a:rPr lang="en-GB" sz="1200" dirty="0">
                  <a:solidFill>
                    <a:srgbClr val="00B05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c4</a:t>
              </a:r>
              <a:br>
                <a:rPr lang="en-GB" sz="1200" dirty="0">
                  <a:solidFill>
                    <a:srgbClr val="00B05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</a:br>
              <a:r>
                <a:rPr lang="en-GB" sz="1200" dirty="0">
                  <a:solidFill>
                    <a:srgbClr val="00B05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2e 00 00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48 89 05 </a:t>
              </a:r>
              <a:r>
                <a:rPr lang="en-GB" sz="1200" dirty="0">
                  <a:solidFill>
                    <a:srgbClr val="C0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d1 2e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solidFill>
                    <a:srgbClr val="C0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00 00</a:t>
              </a:r>
              <a:r>
                <a:rPr lang="en-GB" sz="1200" dirty="0">
                  <a:solidFill>
                    <a:srgbClr val="00B05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48 8b 05 </a:t>
              </a:r>
              <a:r>
                <a:rPr lang="en-GB" sz="1200" dirty="0" err="1">
                  <a:solidFill>
                    <a:srgbClr val="0070C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ba</a:t>
              </a:r>
              <a:r>
                <a:rPr lang="en-GB" sz="1200" dirty="0">
                  <a:solidFill>
                    <a:srgbClr val="0070C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2e 00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solidFill>
                    <a:srgbClr val="0070C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00 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8b 00 89 45 fc 48 8b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15 </a:t>
              </a:r>
              <a:r>
                <a:rPr lang="en-GB" sz="1200" dirty="0">
                  <a:solidFill>
                    <a:srgbClr val="7030A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be 2e 00 00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48 8b 05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solidFill>
                    <a:srgbClr val="FFC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c6 2e 00 00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8b 12 89 10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48 8b 05 </a:t>
              </a:r>
              <a:r>
                <a:rPr lang="en-GB" sz="1200" dirty="0">
                  <a:solidFill>
                    <a:srgbClr val="FF000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ac 2e 00 00 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8b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55 fc …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Section .</a:t>
              </a:r>
              <a:r>
                <a:rPr lang="en-US" sz="1200" b="1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data.rel</a:t>
              </a:r>
              <a:r>
                <a:rPr lang="en-US" sz="12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: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dirty="0">
                  <a:solidFill>
                    <a:srgbClr val="00B0F0"/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10 40 00 00 00 00 00 00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33807" y="1159074"/>
              <a:ext cx="1718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+mn-lt"/>
                  <a:cs typeface="Consolas" panose="020B0609020204030204" pitchFamily="49" charset="0"/>
                </a:rPr>
                <a:t>After relocation:</a:t>
              </a:r>
            </a:p>
          </p:txBody>
        </p:sp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902858" y="1224063"/>
            <a:ext cx="7989472" cy="321883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0000000000001145 &lt;swap&gt;: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1145:  55                    push   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1146:  48 89 e5        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rsp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1149:  48 8d 05 </a:t>
            </a:r>
            <a:r>
              <a:rPr lang="en-GB" sz="12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c4 2e 00 00  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lea    </a:t>
            </a:r>
            <a:r>
              <a:rPr lang="en-GB" sz="12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0x2ec4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(%rip),%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# </a:t>
            </a:r>
            <a:r>
              <a:rPr lang="en-GB" sz="12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4014 &lt;buf+0x4&gt;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1150:  48 89 05 </a:t>
            </a:r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d1 2e 00 00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%rax,</a:t>
            </a:r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0x2ed1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(%rip)        # </a:t>
            </a:r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4028 &lt;bufp1&gt;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1157:  48 8b 05 </a:t>
            </a:r>
            <a:r>
              <a:rPr lang="en-GB" sz="1200" b="1" dirty="0" err="1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ba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2e 00 00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0x2eba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(%rip),%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# </a:t>
            </a:r>
            <a:r>
              <a:rPr lang="en-GB" sz="1200" b="1" dirty="0">
                <a:solidFill>
                  <a:srgbClr val="0070C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4018 &lt;bufp0&gt;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115e:  8b 00           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eax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1160:  89 45 fc        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%eax,-0x4(%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1163:  48 8b 15 </a:t>
            </a:r>
            <a:r>
              <a:rPr lang="en-GB" sz="12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be 2e 00 00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0x2ebe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(%rip),%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rdx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# </a:t>
            </a:r>
            <a:r>
              <a:rPr lang="en-GB" sz="12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4028 &lt;bufp1&gt;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116a:  48 8b 05 </a:t>
            </a:r>
            <a:r>
              <a:rPr lang="en-GB" sz="1200" b="1" dirty="0">
                <a:solidFill>
                  <a:srgbClr val="E6AF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a7 2e 00 00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E6AF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0x2ea7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(%rip),%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# </a:t>
            </a:r>
            <a:r>
              <a:rPr lang="en-GB" sz="1200" b="1" dirty="0">
                <a:solidFill>
                  <a:srgbClr val="E6AF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4018 &lt;bufp0&gt;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1171:  8b 12           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rdx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edx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1173:  89 10           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edx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1175:  48 8b 05 </a:t>
            </a:r>
            <a:r>
              <a:rPr lang="en-GB" sz="12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ac 2e 00 00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0x2eac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(%rip),%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# </a:t>
            </a:r>
            <a:r>
              <a:rPr lang="en-GB" sz="12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4028 &lt;bufp1&gt;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117c:  8b 55 fc        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-0x4(%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),%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edx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117f:  89 10           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mov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edx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,(%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rax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1181:  90                   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nop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1182:  5d                    pop    %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rbp</a:t>
            </a: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1183:  c3                    ret</a:t>
            </a:r>
          </a:p>
        </p:txBody>
      </p:sp>
    </p:spTree>
    <p:extLst>
      <p:ext uri="{BB962C8B-B14F-4D97-AF65-F5344CB8AC3E}">
        <p14:creationId xmlns:p14="http://schemas.microsoft.com/office/powerpoint/2010/main" val="2017160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703031" y="332447"/>
            <a:ext cx="1952090" cy="2712378"/>
            <a:chOff x="6255356" y="595794"/>
            <a:chExt cx="1952090" cy="2712378"/>
          </a:xfrm>
        </p:grpSpPr>
        <p:sp>
          <p:nvSpPr>
            <p:cNvPr id="6" name="순서도: 문서 5"/>
            <p:cNvSpPr/>
            <p:nvPr/>
          </p:nvSpPr>
          <p:spPr bwMode="auto">
            <a:xfrm>
              <a:off x="6255356" y="595794"/>
              <a:ext cx="1952090" cy="2712378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순서도: 문서 6"/>
            <p:cNvSpPr/>
            <p:nvPr/>
          </p:nvSpPr>
          <p:spPr bwMode="auto">
            <a:xfrm>
              <a:off x="6288025" y="628846"/>
              <a:ext cx="1884425" cy="2633467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Summary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</a:t>
              </a: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066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Symbol Resolution</a:t>
            </a:r>
          </a:p>
          <a:p>
            <a:pPr lvl="1"/>
            <a:r>
              <a:rPr lang="en-US" altLang="ko-KR" dirty="0"/>
              <a:t>first step of linking &amp; loading</a:t>
            </a:r>
          </a:p>
          <a:p>
            <a:pPr lvl="1"/>
            <a:r>
              <a:rPr lang="en-US" altLang="ko-KR" dirty="0"/>
              <a:t>for each use of a symbol, determine what defined symbol the use refers to</a:t>
            </a:r>
          </a:p>
          <a:p>
            <a:pPr lvl="1"/>
            <a:r>
              <a:rPr lang="en-US" altLang="ko-KR" dirty="0"/>
              <a:t>(used to be) a source of subtle errors</a:t>
            </a:r>
          </a:p>
          <a:p>
            <a:pPr lvl="1"/>
            <a:r>
              <a:rPr lang="en-US" altLang="ko-KR" dirty="0"/>
              <a:t>global, local, and external, strong and weak symbols</a:t>
            </a:r>
          </a:p>
          <a:p>
            <a:pPr lvl="1"/>
            <a:r>
              <a:rPr lang="en-US" altLang="ko-KR" dirty="0"/>
              <a:t>symbol data to ELF section assignment: .text, .data, .</a:t>
            </a:r>
            <a:r>
              <a:rPr lang="en-US" altLang="ko-KR" dirty="0" err="1"/>
              <a:t>bss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Symbol Relocation</a:t>
            </a:r>
          </a:p>
          <a:p>
            <a:pPr lvl="1"/>
            <a:r>
              <a:rPr lang="en-US" altLang="ko-KR" dirty="0"/>
              <a:t>merge object files into a single executable/library</a:t>
            </a:r>
          </a:p>
          <a:p>
            <a:pPr lvl="1"/>
            <a:r>
              <a:rPr lang="en-US" altLang="ko-KR" dirty="0"/>
              <a:t>relocate at-compile time unknown addresses/offsets to point to correct memory location</a:t>
            </a:r>
          </a:p>
          <a:p>
            <a:pPr lvl="1"/>
            <a:r>
              <a:rPr lang="en-US" altLang="ko-KR" dirty="0"/>
              <a:t>two relocations of interest to us</a:t>
            </a:r>
          </a:p>
          <a:p>
            <a:pPr lvl="2"/>
            <a:r>
              <a:rPr lang="en-US" altLang="ko-KR" dirty="0"/>
              <a:t>PC-relative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R_X86_64_PC32/PLT32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Absolute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R_X86_64_32[S]/64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Remember that the PC always points to the next instruction on Intel architectures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31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054" y="384070"/>
            <a:ext cx="4221289" cy="2099757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 Resolution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78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000" y="919452"/>
            <a:ext cx="8820000" cy="5560548"/>
          </a:xfrm>
        </p:spPr>
        <p:txBody>
          <a:bodyPr/>
          <a:lstStyle/>
          <a:p>
            <a:r>
              <a:rPr lang="en-GB" b="1" dirty="0"/>
              <a:t>Global symbols</a:t>
            </a:r>
          </a:p>
          <a:p>
            <a:pPr lvl="1"/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/>
            <a:r>
              <a:rPr lang="en-GB" dirty="0"/>
              <a:t>Example: non-</a:t>
            </a:r>
            <a:r>
              <a:rPr lang="en-GB" sz="1800" i="1" dirty="0">
                <a:latin typeface="Consolas" panose="020B0609020204030204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altLang="ko-KR" sz="1800" i="1" dirty="0">
                <a:latin typeface="Consolas" panose="020B0609020204030204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endParaRPr lang="en-GB" dirty="0"/>
          </a:p>
          <a:p>
            <a:r>
              <a:rPr lang="en-GB" b="1" dirty="0"/>
              <a:t>External symbols</a:t>
            </a:r>
          </a:p>
          <a:p>
            <a:pPr lvl="1"/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</a:t>
            </a:r>
            <a:br>
              <a:rPr lang="en-GB" dirty="0"/>
            </a:br>
            <a:r>
              <a:rPr lang="en-GB" dirty="0"/>
              <a:t>other module.</a:t>
            </a:r>
          </a:p>
          <a:p>
            <a:pPr lvl="1"/>
            <a:r>
              <a:rPr lang="en-GB" dirty="0"/>
              <a:t>Example: declarations marked with the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external</a:t>
            </a:r>
            <a:r>
              <a:rPr lang="en-GB" sz="1600" dirty="0"/>
              <a:t> </a:t>
            </a:r>
            <a:r>
              <a:rPr lang="en-GB" dirty="0"/>
              <a:t>attribute.</a:t>
            </a:r>
          </a:p>
          <a:p>
            <a:endParaRPr lang="en-GB" dirty="0"/>
          </a:p>
          <a:p>
            <a:r>
              <a:rPr lang="en-GB" b="1" dirty="0"/>
              <a:t>Local symbols</a:t>
            </a:r>
          </a:p>
          <a:p>
            <a:pPr lvl="1"/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Example: C functions and variables defined with the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GB" dirty="0"/>
              <a:t> attribute.</a:t>
            </a:r>
          </a:p>
          <a:p>
            <a:pPr lvl="1"/>
            <a:r>
              <a:rPr lang="en-GB" dirty="0"/>
              <a:t>Remember: local linker symbols are </a:t>
            </a:r>
            <a:r>
              <a:rPr lang="en-GB" b="1" dirty="0"/>
              <a:t>not</a:t>
            </a:r>
            <a:r>
              <a:rPr lang="en-GB" dirty="0"/>
              <a:t> local program variables!</a:t>
            </a:r>
          </a:p>
        </p:txBody>
      </p:sp>
    </p:spTree>
    <p:extLst>
      <p:ext uri="{BB962C8B-B14F-4D97-AF65-F5344CB8AC3E}">
        <p14:creationId xmlns:p14="http://schemas.microsoft.com/office/powerpoint/2010/main" val="3747378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Resolving Symbols</a:t>
            </a:r>
            <a:endParaRPr lang="en-GB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Global, local, external, … ?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33400" y="1979613"/>
            <a:ext cx="2425962" cy="2640724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&lt;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stdio.h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600" b="1" dirty="0">
                <a:solidFill>
                  <a:schemeClr val="accent1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600" b="1" dirty="0">
                <a:solidFill>
                  <a:schemeClr val="accent1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(void) 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(…);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chemeClr val="accent1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();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(…)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81287" y="4323332"/>
            <a:ext cx="778075" cy="29700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main.c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487848" y="1981200"/>
            <a:ext cx="2538172" cy="333514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extern int </a:t>
            </a:r>
            <a:r>
              <a:rPr lang="en-GB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*</a:t>
            </a:r>
            <a:r>
              <a:rPr lang="en-GB" sz="1600" b="1" dirty="0">
                <a:solidFill>
                  <a:schemeClr val="accent1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bufp0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&amp;</a:t>
            </a:r>
            <a:r>
              <a:rPr lang="en-GB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int *</a:t>
            </a:r>
            <a:r>
              <a:rPr lang="en-GB" sz="1600" b="1" dirty="0">
                <a:solidFill>
                  <a:schemeClr val="accent1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bufp1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void </a:t>
            </a:r>
            <a:r>
              <a:rPr lang="en-GB" sz="1600" b="1" dirty="0">
                <a:solidFill>
                  <a:schemeClr val="accent1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() 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int </a:t>
            </a:r>
            <a:r>
              <a:rPr lang="en-GB" sz="1600" b="1" dirty="0">
                <a:solidFill>
                  <a:schemeClr val="accent1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temp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DBF2DA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bufp1 = &amp;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47945" y="5016278"/>
            <a:ext cx="778075" cy="29700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swap.c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2600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Resolving Symbols</a:t>
            </a:r>
            <a:endParaRPr lang="en-GB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33400" y="1979613"/>
            <a:ext cx="2425962" cy="2640724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&lt;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stdio.h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(void) 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(…);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();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(…)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181287" y="4323332"/>
            <a:ext cx="778075" cy="29700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main.c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487848" y="1981200"/>
            <a:ext cx="2538172" cy="333514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extern int </a:t>
            </a:r>
            <a:r>
              <a:rPr lang="en-GB" sz="1600" b="1" dirty="0" err="1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*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bufp0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&amp;</a:t>
            </a:r>
            <a:r>
              <a:rPr lang="en-GB" sz="1600" b="1" dirty="0" err="1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int *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bufp1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void 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() 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int </a:t>
            </a:r>
            <a:r>
              <a:rPr lang="en-GB" sz="1600" b="1" dirty="0">
                <a:solidFill>
                  <a:srgbClr val="E2AC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temp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DBF2DA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bufp1 = &amp;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247945" y="5016278"/>
            <a:ext cx="778075" cy="29700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swap.c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22979" y="3896462"/>
            <a:ext cx="163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+mn-lt"/>
              </a:rPr>
              <a:t>Global symbols</a:t>
            </a:r>
            <a:endParaRPr lang="ko-KR" altLang="en-US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5" name="직선 화살표 연결선 4"/>
          <p:cNvCxnSpPr>
            <a:stCxn id="3" idx="0"/>
          </p:cNvCxnSpPr>
          <p:nvPr/>
        </p:nvCxnSpPr>
        <p:spPr bwMode="auto">
          <a:xfrm flipH="1" flipV="1">
            <a:off x="1347626" y="3153272"/>
            <a:ext cx="2193718" cy="7431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>
            <a:stCxn id="3" idx="0"/>
          </p:cNvCxnSpPr>
          <p:nvPr/>
        </p:nvCxnSpPr>
        <p:spPr bwMode="auto">
          <a:xfrm flipH="1" flipV="1">
            <a:off x="1257139" y="2693670"/>
            <a:ext cx="2284205" cy="12027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>
            <a:stCxn id="3" idx="0"/>
          </p:cNvCxnSpPr>
          <p:nvPr/>
        </p:nvCxnSpPr>
        <p:spPr bwMode="auto">
          <a:xfrm flipV="1">
            <a:off x="3541344" y="3387090"/>
            <a:ext cx="1794846" cy="50937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/>
          <p:cNvCxnSpPr>
            <a:stCxn id="3" idx="0"/>
          </p:cNvCxnSpPr>
          <p:nvPr/>
        </p:nvCxnSpPr>
        <p:spPr bwMode="auto">
          <a:xfrm flipV="1">
            <a:off x="3541344" y="2693670"/>
            <a:ext cx="1824823" cy="12027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786063" y="1292183"/>
            <a:ext cx="18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  <a:latin typeface="+mn-lt"/>
              </a:rPr>
              <a:t>External symbols</a:t>
            </a:r>
            <a:endParaRPr lang="ko-KR" altLang="en-US" b="1" dirty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23" name="직선 화살표 연결선 22"/>
          <p:cNvCxnSpPr>
            <a:stCxn id="22" idx="2"/>
          </p:cNvCxnSpPr>
          <p:nvPr/>
        </p:nvCxnSpPr>
        <p:spPr bwMode="auto">
          <a:xfrm flipH="1">
            <a:off x="1126210" y="1661515"/>
            <a:ext cx="2560966" cy="20071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>
            <a:stCxn id="22" idx="2"/>
          </p:cNvCxnSpPr>
          <p:nvPr/>
        </p:nvCxnSpPr>
        <p:spPr bwMode="auto">
          <a:xfrm>
            <a:off x="3687176" y="1661515"/>
            <a:ext cx="2061162" cy="3531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316082" y="3230046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+mn-lt"/>
              </a:rPr>
              <a:t>Local symbol</a:t>
            </a:r>
            <a:endParaRPr lang="ko-KR" altLang="en-US" b="1" dirty="0">
              <a:solidFill>
                <a:srgbClr val="00B050"/>
              </a:solidFill>
              <a:latin typeface="+mn-lt"/>
            </a:endParaRPr>
          </a:p>
        </p:txBody>
      </p:sp>
      <p:cxnSp>
        <p:nvCxnSpPr>
          <p:cNvPr id="32" name="직선 화살표 연결선 31"/>
          <p:cNvCxnSpPr>
            <a:stCxn id="31" idx="1"/>
          </p:cNvCxnSpPr>
          <p:nvPr/>
        </p:nvCxnSpPr>
        <p:spPr bwMode="auto">
          <a:xfrm flipH="1" flipV="1">
            <a:off x="6312672" y="2971540"/>
            <a:ext cx="1003410" cy="44317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316082" y="3896462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2AC00"/>
                </a:solidFill>
                <a:latin typeface="+mn-lt"/>
              </a:rPr>
              <a:t>???</a:t>
            </a:r>
            <a:endParaRPr lang="ko-KR" altLang="en-US" b="1" dirty="0">
              <a:solidFill>
                <a:srgbClr val="E2AC00"/>
              </a:solidFill>
              <a:latin typeface="+mn-lt"/>
            </a:endParaRPr>
          </a:p>
        </p:txBody>
      </p:sp>
      <p:cxnSp>
        <p:nvCxnSpPr>
          <p:cNvPr id="36" name="직선 화살표 연결선 35"/>
          <p:cNvCxnSpPr>
            <a:stCxn id="35" idx="1"/>
          </p:cNvCxnSpPr>
          <p:nvPr/>
        </p:nvCxnSpPr>
        <p:spPr bwMode="auto">
          <a:xfrm flipH="1" flipV="1">
            <a:off x="5825549" y="3734397"/>
            <a:ext cx="1490533" cy="3467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E2AC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직선 화살표 연결선 38"/>
          <p:cNvCxnSpPr>
            <a:stCxn id="22" idx="2"/>
          </p:cNvCxnSpPr>
          <p:nvPr/>
        </p:nvCxnSpPr>
        <p:spPr bwMode="auto">
          <a:xfrm>
            <a:off x="3687176" y="1661515"/>
            <a:ext cx="2480262" cy="8149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594282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Resolving Symbols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85614" y="4573306"/>
            <a:ext cx="402136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b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readelf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–s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: Size Type    Bind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Ndx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4:    8 OBJECT  GLOBAL   3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5:  100 FUNC    GLOBAL   1 main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6:    0 NOTYPE  GLOBAL UND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7:    0 NOTYPE  GLOBAL UND swap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1430" y="4573306"/>
            <a:ext cx="402136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swap.c</a:t>
            </a:r>
            <a:b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readelf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–s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swap.o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: Size Type    Bind  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Ndx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4:    8 OBJECT  LOCAL    4 bufp1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5:    8 OBJECT  GLOBAL   5 bufp0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6:    0 NOTYPE  GLOBAL UND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  7:   63 FUNC    GLOBAL   1 swap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399032" y="1150557"/>
            <a:ext cx="2425962" cy="2640724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#include &lt;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stdio.h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[2] = {1, 2};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(void) 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(…);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();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printf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(…)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return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3046919" y="3494276"/>
            <a:ext cx="778075" cy="29700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main.c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5353480" y="1152144"/>
            <a:ext cx="2538172" cy="333514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extern int </a:t>
            </a:r>
            <a:r>
              <a:rPr lang="en-GB" sz="1600" b="1" dirty="0" err="1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[];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 *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bufp0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&amp;</a:t>
            </a:r>
            <a:r>
              <a:rPr lang="en-GB" sz="1600" b="1" dirty="0" err="1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[0];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int *</a:t>
            </a:r>
            <a:r>
              <a:rPr lang="en-GB" sz="1600" b="1" dirty="0">
                <a:solidFill>
                  <a:srgbClr val="00B05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bufp1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void </a:t>
            </a:r>
            <a:r>
              <a:rPr lang="en-GB" sz="16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() 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int </a:t>
            </a:r>
            <a:r>
              <a:rPr lang="en-GB" sz="1600" b="1" dirty="0">
                <a:solidFill>
                  <a:srgbClr val="E2AC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temp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dirty="0">
              <a:solidFill>
                <a:srgbClr val="DBF2DA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bufp1 = &amp;</a:t>
            </a: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buf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[1];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temp = *bufp0;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*bufp0 = *bufp1;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*bufp1 = temp;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7113577" y="4187222"/>
            <a:ext cx="778075" cy="29700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swap.c</a:t>
            </a:r>
            <a:endParaRPr lang="en-GB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8611" y="3067406"/>
            <a:ext cx="163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+mn-lt"/>
              </a:rPr>
              <a:t>Global symbols</a:t>
            </a:r>
            <a:endParaRPr lang="ko-KR" altLang="en-US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34" name="직선 화살표 연결선 33"/>
          <p:cNvCxnSpPr>
            <a:stCxn id="33" idx="0"/>
          </p:cNvCxnSpPr>
          <p:nvPr/>
        </p:nvCxnSpPr>
        <p:spPr bwMode="auto">
          <a:xfrm flipH="1" flipV="1">
            <a:off x="2213258" y="2324216"/>
            <a:ext cx="2193718" cy="7431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>
            <a:stCxn id="33" idx="0"/>
          </p:cNvCxnSpPr>
          <p:nvPr/>
        </p:nvCxnSpPr>
        <p:spPr bwMode="auto">
          <a:xfrm flipH="1" flipV="1">
            <a:off x="2122771" y="1864614"/>
            <a:ext cx="2284205" cy="12027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/>
          <p:cNvCxnSpPr>
            <a:stCxn id="33" idx="0"/>
          </p:cNvCxnSpPr>
          <p:nvPr/>
        </p:nvCxnSpPr>
        <p:spPr bwMode="auto">
          <a:xfrm flipV="1">
            <a:off x="4406976" y="2558034"/>
            <a:ext cx="1794846" cy="50937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>
            <a:stCxn id="33" idx="0"/>
          </p:cNvCxnSpPr>
          <p:nvPr/>
        </p:nvCxnSpPr>
        <p:spPr bwMode="auto">
          <a:xfrm flipV="1">
            <a:off x="4406976" y="1864614"/>
            <a:ext cx="1824823" cy="12027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651695" y="463127"/>
            <a:ext cx="18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  <a:latin typeface="+mn-lt"/>
              </a:rPr>
              <a:t>External symbols</a:t>
            </a:r>
            <a:endParaRPr lang="ko-KR" altLang="en-US" b="1" dirty="0">
              <a:solidFill>
                <a:srgbClr val="7030A0"/>
              </a:solidFill>
              <a:latin typeface="+mn-lt"/>
            </a:endParaRPr>
          </a:p>
        </p:txBody>
      </p:sp>
      <p:cxnSp>
        <p:nvCxnSpPr>
          <p:cNvPr id="42" name="직선 화살표 연결선 41"/>
          <p:cNvCxnSpPr>
            <a:stCxn id="41" idx="2"/>
          </p:cNvCxnSpPr>
          <p:nvPr/>
        </p:nvCxnSpPr>
        <p:spPr bwMode="auto">
          <a:xfrm flipH="1">
            <a:off x="1991842" y="832459"/>
            <a:ext cx="2560966" cy="20071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직선 화살표 연결선 42"/>
          <p:cNvCxnSpPr>
            <a:stCxn id="41" idx="2"/>
          </p:cNvCxnSpPr>
          <p:nvPr/>
        </p:nvCxnSpPr>
        <p:spPr bwMode="auto">
          <a:xfrm>
            <a:off x="4552808" y="832459"/>
            <a:ext cx="2061162" cy="3531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580804" y="240099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  <a:latin typeface="+mn-lt"/>
              </a:rPr>
              <a:t>Local symbol</a:t>
            </a:r>
            <a:endParaRPr lang="ko-KR" altLang="en-US" b="1" dirty="0">
              <a:solidFill>
                <a:srgbClr val="00B050"/>
              </a:solidFill>
              <a:latin typeface="+mn-lt"/>
            </a:endParaRPr>
          </a:p>
        </p:txBody>
      </p:sp>
      <p:cxnSp>
        <p:nvCxnSpPr>
          <p:cNvPr id="45" name="직선 화살표 연결선 44"/>
          <p:cNvCxnSpPr>
            <a:stCxn id="44" idx="1"/>
          </p:cNvCxnSpPr>
          <p:nvPr/>
        </p:nvCxnSpPr>
        <p:spPr bwMode="auto">
          <a:xfrm flipH="1" flipV="1">
            <a:off x="7032471" y="2135983"/>
            <a:ext cx="548333" cy="4496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8181714" y="3067406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2AC00"/>
                </a:solidFill>
                <a:latin typeface="+mn-lt"/>
              </a:rPr>
              <a:t>???</a:t>
            </a:r>
            <a:endParaRPr lang="ko-KR" altLang="en-US" b="1" dirty="0">
              <a:solidFill>
                <a:srgbClr val="E2AC00"/>
              </a:solidFill>
              <a:latin typeface="+mn-lt"/>
            </a:endParaRPr>
          </a:p>
        </p:txBody>
      </p:sp>
      <p:cxnSp>
        <p:nvCxnSpPr>
          <p:cNvPr id="47" name="직선 화살표 연결선 46"/>
          <p:cNvCxnSpPr>
            <a:stCxn id="46" idx="1"/>
          </p:cNvCxnSpPr>
          <p:nvPr/>
        </p:nvCxnSpPr>
        <p:spPr bwMode="auto">
          <a:xfrm flipH="1" flipV="1">
            <a:off x="6691181" y="2905341"/>
            <a:ext cx="1490533" cy="3467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E2AC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/>
          <p:cNvCxnSpPr>
            <a:stCxn id="41" idx="2"/>
          </p:cNvCxnSpPr>
          <p:nvPr/>
        </p:nvCxnSpPr>
        <p:spPr bwMode="auto">
          <a:xfrm>
            <a:off x="4552808" y="832459"/>
            <a:ext cx="2480262" cy="8149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078484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</a:t>
            </a:r>
            <a:r>
              <a:rPr lang="en-US" dirty="0"/>
              <a:t>Strength</a:t>
            </a:r>
            <a:endParaRPr lang="en-GB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941" y="864262"/>
            <a:ext cx="9663247" cy="5615738"/>
          </a:xfrm>
        </p:spPr>
        <p:txBody>
          <a:bodyPr/>
          <a:lstStyle/>
          <a:p>
            <a:r>
              <a:rPr lang="en-GB" dirty="0"/>
              <a:t>Symbols are either strong or weak</a:t>
            </a:r>
          </a:p>
          <a:p>
            <a:pPr lvl="1"/>
            <a:r>
              <a:rPr lang="en-GB" dirty="0"/>
              <a:t>By default, </a:t>
            </a:r>
            <a:r>
              <a:rPr lang="en-GB" b="1" dirty="0"/>
              <a:t>all symbols are strong</a:t>
            </a:r>
            <a:br>
              <a:rPr lang="en-GB" dirty="0"/>
            </a:br>
            <a:r>
              <a:rPr lang="en-GB" dirty="0"/>
              <a:t>Procedures, initialized </a:t>
            </a:r>
            <a:r>
              <a:rPr lang="en-GB" i="1" dirty="0"/>
              <a:t>and uninitialized</a:t>
            </a:r>
            <a:r>
              <a:rPr lang="en-GB" dirty="0"/>
              <a:t> </a:t>
            </a:r>
            <a:r>
              <a:rPr lang="en-GB" dirty="0" err="1"/>
              <a:t>globals</a:t>
            </a:r>
            <a:r>
              <a:rPr lang="en-GB" dirty="0"/>
              <a:t> (i.e., </a:t>
            </a:r>
            <a:r>
              <a:rPr lang="en-US" altLang="ko-KR" dirty="0"/>
              <a:t>the </a:t>
            </a:r>
            <a:r>
              <a:rPr lang="en-GB" dirty="0"/>
              <a:t>textbook is </a:t>
            </a:r>
            <a:r>
              <a:rPr lang="en-US" altLang="ko-KR" dirty="0"/>
              <a:t>in</a:t>
            </a:r>
            <a:r>
              <a:rPr lang="en-GB" dirty="0"/>
              <a:t>accurate)</a:t>
            </a:r>
          </a:p>
          <a:p>
            <a:pPr lvl="1"/>
            <a:r>
              <a:rPr lang="en-GB" dirty="0"/>
              <a:t>Weak symbols are only generated when explicitly requested</a:t>
            </a:r>
            <a:br>
              <a:rPr lang="en-GB" dirty="0"/>
            </a:br>
            <a:endParaRPr lang="en-GB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96645" y="2465649"/>
            <a:ext cx="3750042" cy="3739551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global_initialized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global_zero_initialized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0;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global_not_initialized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global_static_initialized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77;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global_static_not_initialized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extern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extern_variable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#pragma weak </a:t>
            </a:r>
            <a:r>
              <a:rPr lang="en-GB" sz="12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weak_global_initialized</a:t>
            </a:r>
            <a:endParaRPr lang="en-GB" sz="1200" b="1" dirty="0">
              <a:solidFill>
                <a:srgbClr val="C00000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weak_global_initialized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#pragma weak </a:t>
            </a:r>
            <a:r>
              <a:rPr lang="en-GB" sz="12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weak_local_initialized</a:t>
            </a:r>
            <a:endParaRPr lang="en-GB" sz="1200" b="1" dirty="0">
              <a:solidFill>
                <a:srgbClr val="C00000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static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weak_local_initialized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#pragma weak </a:t>
            </a:r>
            <a:r>
              <a:rPr lang="en-GB" sz="1200" b="1" dirty="0" err="1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weak_function</a:t>
            </a:r>
            <a:endParaRPr lang="en-GB" sz="1200" b="1" dirty="0">
              <a:solidFill>
                <a:srgbClr val="C00000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weak_function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a,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b)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  return a + b;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regular_function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a,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b)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  return a + b;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extern_function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a, </a:t>
            </a:r>
            <a:r>
              <a:rPr lang="en-GB" sz="12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13562415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9453</TotalTime>
  <Words>7357</Words>
  <Application>Microsoft Office PowerPoint</Application>
  <PresentationFormat>화면 슬라이드 쇼(4:3)</PresentationFormat>
  <Paragraphs>1020</Paragraphs>
  <Slides>38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2" baseType="lpstr">
      <vt:lpstr>Monotype Sorts</vt:lpstr>
      <vt:lpstr>ＭＳ Ｐゴシック</vt:lpstr>
      <vt:lpstr>msgothic</vt:lpstr>
      <vt:lpstr>굴림</vt:lpstr>
      <vt:lpstr>맑은 고딕</vt:lpstr>
      <vt:lpstr>Arial</vt:lpstr>
      <vt:lpstr>Calibri</vt:lpstr>
      <vt:lpstr>Consolas</vt:lpstr>
      <vt:lpstr>Helvetica</vt:lpstr>
      <vt:lpstr>Times New Roman</vt:lpstr>
      <vt:lpstr>Verdana</vt:lpstr>
      <vt:lpstr>Webdings</vt:lpstr>
      <vt:lpstr>Wingdings</vt:lpstr>
      <vt:lpstr>4190.203.System.Programming</vt:lpstr>
      <vt:lpstr> The Runtime Environment     Linking and Loading</vt:lpstr>
      <vt:lpstr>The Runtime Environment</vt:lpstr>
      <vt:lpstr>The Runtime Environment</vt:lpstr>
      <vt:lpstr>Symbol Resolution</vt:lpstr>
      <vt:lpstr>Linker Symbols </vt:lpstr>
      <vt:lpstr>Resolving Symbols</vt:lpstr>
      <vt:lpstr>Resolving Symbols</vt:lpstr>
      <vt:lpstr>Resolving Symbols</vt:lpstr>
      <vt:lpstr>Symbol Strength</vt:lpstr>
      <vt:lpstr>Symbol Strength</vt:lpstr>
      <vt:lpstr>Assignment of Symbols to Sections</vt:lpstr>
      <vt:lpstr>Linker’s Symbol Rules</vt:lpstr>
      <vt:lpstr>Linker’s Symbol Rules</vt:lpstr>
      <vt:lpstr>Assignment of Symbols to Sections</vt:lpstr>
      <vt:lpstr>Assignment of Symbols to Sections</vt:lpstr>
      <vt:lpstr>Why is -fno-common a good default?</vt:lpstr>
      <vt:lpstr>Why is -fno-common a good default?</vt:lpstr>
      <vt:lpstr>Why is -fno-common a good default?</vt:lpstr>
      <vt:lpstr>Why is -fno-common a good default?</vt:lpstr>
      <vt:lpstr>Resolution Take-Aways</vt:lpstr>
      <vt:lpstr>Symbol Relocation</vt:lpstr>
      <vt:lpstr>Relocating Code and Data</vt:lpstr>
      <vt:lpstr>Relocating Code and Data</vt:lpstr>
      <vt:lpstr>Relocating Code and Data</vt:lpstr>
      <vt:lpstr>Relocation Information</vt:lpstr>
      <vt:lpstr>Relocation Information</vt:lpstr>
      <vt:lpstr>Recap: X86_64 Registers</vt:lpstr>
      <vt:lpstr>Relocating R_X86_64_64/32[S]</vt:lpstr>
      <vt:lpstr>Relocating R_X86_64_PC32</vt:lpstr>
      <vt:lpstr>Relocating R_X86_64_PLT32</vt:lpstr>
      <vt:lpstr>PC-relative Relocations on Intel Architectures</vt:lpstr>
      <vt:lpstr>Understanding Relocation (main)</vt:lpstr>
      <vt:lpstr>Understanding Relocation (swap)</vt:lpstr>
      <vt:lpstr>.data Before/After Relocation</vt:lpstr>
      <vt:lpstr>.text After Relocation</vt:lpstr>
      <vt:lpstr>What the Linker Sees</vt:lpstr>
      <vt:lpstr>Summary</vt:lpstr>
      <vt:lpstr>Summary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kyoungsoo</cp:lastModifiedBy>
  <cp:revision>285</cp:revision>
  <cp:lastPrinted>2011-11-15T11:06:53Z</cp:lastPrinted>
  <dcterms:created xsi:type="dcterms:W3CDTF">2012-03-04T01:38:51Z</dcterms:created>
  <dcterms:modified xsi:type="dcterms:W3CDTF">2025-04-14T11:42:49Z</dcterms:modified>
</cp:coreProperties>
</file>