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8" r:id="rId15"/>
    <p:sldId id="289" r:id="rId16"/>
    <p:sldId id="269" r:id="rId17"/>
    <p:sldId id="292" r:id="rId18"/>
    <p:sldId id="293" r:id="rId19"/>
    <p:sldId id="290" r:id="rId20"/>
    <p:sldId id="291" r:id="rId21"/>
    <p:sldId id="294" r:id="rId22"/>
    <p:sldId id="295" r:id="rId23"/>
    <p:sldId id="287" r:id="rId24"/>
    <p:sldId id="299" r:id="rId25"/>
    <p:sldId id="296" r:id="rId26"/>
    <p:sldId id="297" r:id="rId27"/>
    <p:sldId id="298" r:id="rId28"/>
    <p:sldId id="272" r:id="rId29"/>
    <p:sldId id="273" r:id="rId30"/>
    <p:sldId id="274" r:id="rId31"/>
    <p:sldId id="275" r:id="rId32"/>
    <p:sldId id="300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5" r:id="rId42"/>
    <p:sldId id="286" r:id="rId43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">
          <p15:clr>
            <a:srgbClr val="A4A3A4"/>
          </p15:clr>
        </p15:guide>
        <p15:guide id="2" pos="5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FBF"/>
    <a:srgbClr val="C1FFDD"/>
    <a:srgbClr val="FFF9E7"/>
    <a:srgbClr val="FFFF99"/>
    <a:srgbClr val="FCF0D8"/>
    <a:srgbClr val="BDFFBD"/>
    <a:srgbClr val="E5FFF1"/>
    <a:srgbClr val="FF0000"/>
    <a:srgbClr val="BDEBFF"/>
    <a:srgbClr val="75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0857" autoAdjust="0"/>
  </p:normalViewPr>
  <p:slideViewPr>
    <p:cSldViewPr snapToGrid="0">
      <p:cViewPr varScale="1">
        <p:scale>
          <a:sx n="144" d="100"/>
          <a:sy n="144" d="100"/>
        </p:scale>
        <p:origin x="468" y="80"/>
      </p:cViewPr>
      <p:guideLst>
        <p:guide orient="horz" pos="806"/>
        <p:guide pos="5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30" d="100"/>
          <a:sy n="130" d="100"/>
        </p:scale>
        <p:origin x="6235" y="221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-1" y="2"/>
            <a:ext cx="7099300" cy="302759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r>
              <a:rPr lang="en-US" altLang="ko-KR" dirty="0">
                <a:latin typeface="+mn-lt"/>
                <a:cs typeface="Helvetica" panose="020B0604020202020204" pitchFamily="34" charset="0"/>
              </a:rPr>
              <a:t>M1522.000800 System Programming				                        Fall 2023</a:t>
            </a:r>
            <a:endParaRPr lang="ko-KR" altLang="en-US" dirty="0"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0506" y="9916356"/>
            <a:ext cx="3077137" cy="316612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E0BE021E-39A0-4814-B36A-67EEA3EA55C2}" type="slidenum">
              <a:rPr lang="ko-KR" altLang="en-US" smtClean="0">
                <a:latin typeface="+mn-lt"/>
                <a:cs typeface="Helvetica" panose="020B0604020202020204" pitchFamily="34" charset="0"/>
              </a:rPr>
              <a:pPr/>
              <a:t>‹#›</a:t>
            </a:fld>
            <a:endParaRPr lang="ko-KR" altLang="en-US" dirty="0">
              <a:latin typeface="+mn-lt"/>
              <a:cs typeface="Helvetica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16357"/>
            <a:ext cx="1937232" cy="31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70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6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599" y="4862265"/>
            <a:ext cx="5680103" cy="46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6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굴림" charset="-127"/>
              </a:defRPr>
            </a:lvl1pPr>
          </a:lstStyle>
          <a:p>
            <a:pPr>
              <a:defRPr/>
            </a:pPr>
            <a:fld id="{ADE366E9-530F-4854-ABD9-8C5406C2A08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8469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13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30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07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9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21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65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16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36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09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4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8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79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67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68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20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84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70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12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84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3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051563"/>
            <a:ext cx="8458200" cy="2775857"/>
          </a:xfrm>
        </p:spPr>
        <p:txBody>
          <a:bodyPr/>
          <a:lstStyle>
            <a:lvl1pPr algn="ctr">
              <a:defRPr sz="4300">
                <a:latin typeface="+mn-lt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3149995" y="6532562"/>
            <a:ext cx="2844048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ko-KR" sz="1000" b="1" baseline="0" dirty="0">
                <a:solidFill>
                  <a:srgbClr val="006699"/>
                </a:solidFill>
                <a:latin typeface="+mn-lt"/>
              </a:rPr>
              <a:t>M1522.000800 System Programming, Spring 2025</a:t>
            </a:r>
            <a:endParaRPr lang="en-US" altLang="ko-KR" sz="1000" b="1" dirty="0">
              <a:solidFill>
                <a:srgbClr val="006699"/>
              </a:solidFill>
              <a:latin typeface="+mn-lt"/>
            </a:endParaRPr>
          </a:p>
        </p:txBody>
      </p:sp>
      <p:grpSp>
        <p:nvGrpSpPr>
          <p:cNvPr id="4" name="Group 3"/>
          <p:cNvGrpSpPr>
            <a:grpSpLocks/>
          </p:cNvGrpSpPr>
          <p:nvPr userDrawn="1"/>
        </p:nvGrpSpPr>
        <p:grpSpPr bwMode="auto">
          <a:xfrm>
            <a:off x="266700" y="4005743"/>
            <a:ext cx="8610600" cy="179388"/>
            <a:chOff x="125" y="1865"/>
            <a:chExt cx="5424" cy="11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1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13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1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41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9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4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5">
                  <a:lumMod val="50000"/>
                </a:schemeClr>
              </a:buClr>
              <a:defRPr sz="2000"/>
            </a:lvl1pPr>
            <a:lvl2pPr>
              <a:buClr>
                <a:schemeClr val="bg2"/>
              </a:buClr>
              <a:defRPr sz="2000"/>
            </a:lvl2pPr>
            <a:lvl3pPr>
              <a:buClr>
                <a:schemeClr val="accent5">
                  <a:lumMod val="75000"/>
                </a:schemeClr>
              </a:buClr>
              <a:defRPr sz="2000"/>
            </a:lvl3pPr>
            <a:lvl4pPr>
              <a:defRPr sz="2000"/>
            </a:lvl4pPr>
            <a:lvl5pPr marL="1771650" indent="-228600">
              <a:buClr>
                <a:schemeClr val="tx1"/>
              </a:buClr>
              <a:buFont typeface="Helvetica" pitchFamily="34" charset="0"/>
              <a:buChar char="−"/>
              <a:defRPr sz="2000"/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0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wrap="square" anchor="t"/>
          <a:lstStyle>
            <a:lvl1pPr algn="l">
              <a:defRPr sz="4000" b="1" cap="none" baseline="0">
                <a:latin typeface="+mn-lt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55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6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3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27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908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02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0000" y="288000"/>
            <a:ext cx="882031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0000" y="1260000"/>
            <a:ext cx="8820000" cy="52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5715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5715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5715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409135" y="6549250"/>
            <a:ext cx="3257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4BC02FA7-EE0C-4C52-8B97-3D9960760D62}" type="slidenum">
              <a:rPr lang="en-US" altLang="ko-KR" sz="900" b="1" smtClean="0">
                <a:solidFill>
                  <a:srgbClr val="006699"/>
                </a:solidFill>
                <a:latin typeface="+mn-lt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900" b="1" dirty="0">
              <a:solidFill>
                <a:srgbClr val="006699"/>
              </a:solidFill>
              <a:latin typeface="+mn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67" y="6511141"/>
            <a:ext cx="1854926" cy="307051"/>
          </a:xfrm>
          <a:prstGeom prst="rect">
            <a:avLst/>
          </a:prstGeom>
        </p:spPr>
      </p:pic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80000" y="6549250"/>
            <a:ext cx="2487911" cy="230832"/>
          </a:xfrm>
          <a:prstGeom prst="rect">
            <a:avLst/>
          </a:prstGeom>
          <a:noFill/>
          <a:ln>
            <a:noFill/>
          </a:ln>
        </p:spPr>
        <p:txBody>
          <a:bodyPr wrap="none" lIns="54000" rIns="54000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ko-KR" sz="900" b="1" dirty="0">
                <a:solidFill>
                  <a:srgbClr val="006699"/>
                </a:solidFill>
                <a:latin typeface="+mn-lt"/>
              </a:rPr>
              <a:t>M1522.000800 System Programming</a:t>
            </a:r>
            <a:r>
              <a:rPr lang="en-US" altLang="ko-KR" sz="900" b="1">
                <a:solidFill>
                  <a:srgbClr val="006699"/>
                </a:solidFill>
                <a:latin typeface="+mn-lt"/>
              </a:rPr>
              <a:t>, Spring 2025</a:t>
            </a:r>
            <a:endParaRPr lang="en-US" altLang="ko-KR" sz="900" b="1" dirty="0">
              <a:solidFill>
                <a:srgbClr val="006699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n-lt"/>
          <a:ea typeface="ＭＳ Ｐゴシック" charset="-128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1" fontAlgn="base" latinLnBrk="0" hangingPunct="1">
        <a:spcBef>
          <a:spcPct val="35000"/>
        </a:spcBef>
        <a:spcAft>
          <a:spcPct val="0"/>
        </a:spcAft>
        <a:buClr>
          <a:schemeClr val="accent5">
            <a:lumMod val="50000"/>
          </a:schemeClr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1" fontAlgn="base" latinLnBrk="0" hangingPunct="1">
        <a:spcBef>
          <a:spcPct val="35000"/>
        </a:spcBef>
        <a:spcAft>
          <a:spcPct val="0"/>
        </a:spcAft>
        <a:buClr>
          <a:schemeClr val="bg2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1" fontAlgn="base" latinLnBrk="0" hangingPunct="1">
        <a:spcBef>
          <a:spcPct val="35000"/>
        </a:spcBef>
        <a:spcAft>
          <a:spcPct val="0"/>
        </a:spcAft>
        <a:buClr>
          <a:schemeClr val="accent5">
            <a:lumMod val="75000"/>
          </a:schemeClr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1" fontAlgn="base" latinLnBrk="0" hangingPunct="1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1" fontAlgn="base" latinLnBrk="0" hangingPunct="1">
        <a:spcBef>
          <a:spcPct val="35000"/>
        </a:spcBef>
        <a:spcAft>
          <a:spcPct val="0"/>
        </a:spcAft>
        <a:buClrTx/>
        <a:buSzPct val="75000"/>
        <a:buFont typeface="Helvetica" pitchFamily="34" charset="0"/>
        <a:buChar char="−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200" dirty="0"/>
              <a:t>The Runtime Environment</a:t>
            </a:r>
            <a:br>
              <a:rPr lang="en-US" altLang="ko-KR" sz="3200" dirty="0"/>
            </a:br>
            <a:r>
              <a:rPr lang="en-US" altLang="ko-KR" sz="4800" dirty="0"/>
              <a:t> </a:t>
            </a:r>
            <a:br>
              <a:rPr lang="en-US" altLang="ko-KR" sz="4800" dirty="0"/>
            </a:br>
            <a:br>
              <a:rPr lang="en-US" altLang="ko-KR" sz="4800" dirty="0"/>
            </a:br>
            <a:r>
              <a:rPr lang="en-US" altLang="ko-KR" sz="4800" dirty="0"/>
              <a:t>Libraries</a:t>
            </a:r>
            <a:endParaRPr lang="ko-KR" altLang="en-US" sz="4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156" y="4309125"/>
            <a:ext cx="3316221" cy="216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2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Static Libraries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0000" y="943583"/>
            <a:ext cx="8820000" cy="5536417"/>
          </a:xfrm>
        </p:spPr>
        <p:txBody>
          <a:bodyPr/>
          <a:lstStyle/>
          <a:p>
            <a:r>
              <a:rPr lang="en-GB" dirty="0"/>
              <a:t>Linker’s algorithm for resolving external references:</a:t>
            </a:r>
          </a:p>
          <a:p>
            <a:pPr lvl="1"/>
            <a:r>
              <a:rPr lang="en-GB" dirty="0"/>
              <a:t>Scan .o files and .a files in the command line order.</a:t>
            </a:r>
          </a:p>
          <a:p>
            <a:pPr lvl="1"/>
            <a:r>
              <a:rPr lang="en-GB" dirty="0"/>
              <a:t>During the scan, keep a list of the current unresolved references.</a:t>
            </a:r>
          </a:p>
          <a:p>
            <a:pPr lvl="1"/>
            <a:r>
              <a:rPr lang="en-GB" dirty="0"/>
              <a:t>As each new .o or .a file is encountered, try to resolve each unresolved</a:t>
            </a:r>
            <a:br>
              <a:rPr lang="en-GB" dirty="0"/>
            </a:br>
            <a:r>
              <a:rPr lang="en-GB" dirty="0"/>
              <a:t>reference in the list against the symbols defined in object files. </a:t>
            </a:r>
          </a:p>
          <a:p>
            <a:pPr lvl="1"/>
            <a:r>
              <a:rPr lang="en-GB" dirty="0"/>
              <a:t>If any entries in the unresolved list at end of scan, then error.</a:t>
            </a:r>
          </a:p>
          <a:p>
            <a:endParaRPr lang="en-GB" dirty="0"/>
          </a:p>
          <a:p>
            <a:r>
              <a:rPr lang="en-GB" dirty="0"/>
              <a:t>Problem:</a:t>
            </a:r>
          </a:p>
          <a:p>
            <a:pPr lvl="1"/>
            <a:r>
              <a:rPr lang="en-GB" dirty="0"/>
              <a:t>Command line order matters!</a:t>
            </a:r>
          </a:p>
          <a:p>
            <a:pPr lvl="1"/>
            <a:r>
              <a:rPr lang="en-GB" dirty="0"/>
              <a:t>Moral: put libraries at the end of the command line. 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166478" y="5014024"/>
            <a:ext cx="6241109" cy="102040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</a:t>
            </a:r>
            <a:r>
              <a:rPr lang="en-GB" sz="16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gcc</a:t>
            </a:r>
            <a:r>
              <a:rPr lang="en-GB" sz="16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-L. </a:t>
            </a:r>
            <a:r>
              <a:rPr lang="en-GB" sz="16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libtest.o</a:t>
            </a:r>
            <a:r>
              <a:rPr lang="en-GB" sz="16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-</a:t>
            </a:r>
            <a:r>
              <a:rPr lang="en-GB" sz="16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lmine</a:t>
            </a:r>
            <a:r>
              <a:rPr lang="en-GB" sz="16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</a:t>
            </a:r>
            <a:r>
              <a:rPr lang="en-GB" sz="16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gcc</a:t>
            </a:r>
            <a:r>
              <a:rPr lang="en-GB" sz="16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-L. -</a:t>
            </a:r>
            <a:r>
              <a:rPr lang="en-GB" sz="16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lmine</a:t>
            </a:r>
            <a:r>
              <a:rPr lang="en-GB" sz="16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6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libtest.o</a:t>
            </a:r>
            <a:r>
              <a:rPr lang="en-GB" sz="16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libtest.o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: In function `main':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libtest.o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(.text+0x4): undefined reference to `</a:t>
            </a: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libfun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' </a:t>
            </a:r>
          </a:p>
        </p:txBody>
      </p:sp>
    </p:spTree>
    <p:extLst>
      <p:ext uri="{BB962C8B-B14F-4D97-AF65-F5344CB8AC3E}">
        <p14:creationId xmlns:p14="http://schemas.microsoft.com/office/powerpoint/2010/main" val="1937027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Loading Executable Object Files</a:t>
            </a:r>
            <a:endParaRPr lang="en-GB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23646" y="1302612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+mn-lt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23646" y="1683612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+mn-lt"/>
                <a:ea typeface="msgothic" charset="0"/>
                <a:cs typeface="msgothic" charset="0"/>
              </a:rPr>
              <a:t>Program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+mn-lt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23646" y="2674212"/>
            <a:ext cx="2971800" cy="381000"/>
          </a:xfrm>
          <a:prstGeom prst="rect">
            <a:avLst/>
          </a:prstGeom>
          <a:solidFill>
            <a:srgbClr val="F6F5BD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+mn-lt"/>
                <a:ea typeface="msgothic" charset="0"/>
                <a:cs typeface="msgothic" charset="0"/>
              </a:rPr>
              <a:t>.text section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23646" y="3436212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+mn-lt"/>
                <a:ea typeface="msgothic" charset="0"/>
                <a:cs typeface="msgothic" charset="0"/>
              </a:rPr>
              <a:t>.data section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23646" y="3817212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+mn-lt"/>
                <a:ea typeface="msgothic" charset="0"/>
                <a:cs typeface="msgothic" charset="0"/>
              </a:rPr>
              <a:t>.</a:t>
            </a:r>
            <a:r>
              <a:rPr lang="en-GB" sz="1400" b="1" dirty="0" err="1">
                <a:latin typeface="+mn-lt"/>
                <a:ea typeface="msgothic" charset="0"/>
                <a:cs typeface="msgothic" charset="0"/>
              </a:rPr>
              <a:t>bss</a:t>
            </a:r>
            <a:r>
              <a:rPr lang="en-GB" sz="1400" b="1" dirty="0">
                <a:latin typeface="+mn-lt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23646" y="4198212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+mn-lt"/>
                <a:ea typeface="msgothic" charset="0"/>
                <a:cs typeface="msgothic" charset="0"/>
              </a:rPr>
              <a:t>.</a:t>
            </a:r>
            <a:r>
              <a:rPr lang="en-GB" sz="1400" b="1" dirty="0" err="1">
                <a:latin typeface="+mn-lt"/>
                <a:ea typeface="msgothic" charset="0"/>
                <a:cs typeface="msgothic" charset="0"/>
              </a:rPr>
              <a:t>symtab</a:t>
            </a:r>
            <a:endParaRPr lang="en-GB" sz="1400" b="1" dirty="0">
              <a:latin typeface="+mn-lt"/>
              <a:ea typeface="msgothic" charset="0"/>
              <a:cs typeface="msgothic" charset="0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23646" y="4579212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+mn-lt"/>
                <a:ea typeface="msgothic" charset="0"/>
                <a:cs typeface="msgothic" charset="0"/>
              </a:rPr>
              <a:t>.debug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23646" y="5722212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+mn-lt"/>
                <a:ea typeface="msgothic" charset="0"/>
                <a:cs typeface="msgothic" charset="0"/>
              </a:rPr>
              <a:t>Section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+mn-lt"/>
                <a:ea typeface="msgothic" charset="0"/>
                <a:cs typeface="msgothic" charset="0"/>
              </a:rPr>
              <a:t>(required for </a:t>
            </a:r>
            <a:r>
              <a:rPr lang="en-GB" sz="1400" b="1" dirty="0" err="1">
                <a:latin typeface="+mn-lt"/>
                <a:ea typeface="msgothic" charset="0"/>
                <a:cs typeface="msgothic" charset="0"/>
              </a:rPr>
              <a:t>relocatables</a:t>
            </a:r>
            <a:r>
              <a:rPr lang="en-GB" sz="1400" b="1" dirty="0">
                <a:latin typeface="+mn-lt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3269568" y="1148120"/>
            <a:ext cx="28114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+mn-lt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154852" y="971276"/>
            <a:ext cx="237306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+mn-lt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4686829" y="996887"/>
            <a:ext cx="2789237" cy="487362"/>
          </a:xfrm>
          <a:prstGeom prst="rect">
            <a:avLst/>
          </a:prstGeom>
          <a:solidFill>
            <a:srgbClr val="F1C7C7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4686829" y="2698687"/>
            <a:ext cx="2789237" cy="669925"/>
          </a:xfrm>
          <a:prstGeom prst="rect">
            <a:avLst/>
          </a:prstGeom>
          <a:solidFill>
            <a:srgbClr val="D5F1C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4686829" y="3363849"/>
            <a:ext cx="2789237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686830" y="4085632"/>
            <a:ext cx="2789237" cy="669925"/>
          </a:xfrm>
          <a:prstGeom prst="rect">
            <a:avLst/>
          </a:prstGeom>
          <a:solidFill>
            <a:srgbClr val="D5F1C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686829" y="1789049"/>
            <a:ext cx="2789237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V="1">
            <a:off x="6076950" y="3692462"/>
            <a:ext cx="1588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686829" y="1454087"/>
            <a:ext cx="2789237" cy="563562"/>
          </a:xfrm>
          <a:prstGeom prst="rect">
            <a:avLst/>
          </a:prstGeom>
          <a:solidFill>
            <a:srgbClr val="D5F1C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 flipV="1">
            <a:off x="6076950" y="2473262"/>
            <a:ext cx="1588" cy="2317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6076950" y="2017649"/>
            <a:ext cx="1588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4686829" y="6047782"/>
            <a:ext cx="2789238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4421194" y="6284622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7834221" y="1843024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%</a:t>
            </a:r>
            <a:r>
              <a:rPr lang="en-GB" sz="16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rsp</a:t>
            </a:r>
            <a:r>
              <a:rPr lang="en-GB" sz="16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7527834" y="2014474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7677150" y="634400"/>
            <a:ext cx="1366377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outside 32-bit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address space</a:t>
            </a:r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 flipV="1">
            <a:off x="7543800" y="992392"/>
            <a:ext cx="1588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7888288" y="3908362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 flipH="1">
            <a:off x="7504113" y="4075049"/>
            <a:ext cx="384175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3599395" y="1330040"/>
            <a:ext cx="1116309" cy="268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0x100000000</a:t>
            </a:r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3661308" y="5924276"/>
            <a:ext cx="1031349" cy="268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0x08048000</a:t>
            </a: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3688295" y="3233731"/>
            <a:ext cx="1031349" cy="268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0xf7e9ddc0</a:t>
            </a: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4686829" y="4752382"/>
            <a:ext cx="2789238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.data,.</a:t>
            </a: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4686829" y="5377857"/>
            <a:ext cx="2789238" cy="669925"/>
          </a:xfrm>
          <a:prstGeom prst="rect">
            <a:avLst/>
          </a:prstGeom>
          <a:solidFill>
            <a:srgbClr val="F6F5B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segment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.</a:t>
            </a: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init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,.text,.</a:t>
            </a: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8" name="AutoShape 36"/>
          <p:cNvSpPr>
            <a:spLocks/>
          </p:cNvSpPr>
          <p:nvPr/>
        </p:nvSpPr>
        <p:spPr bwMode="auto">
          <a:xfrm>
            <a:off x="7524750" y="4760849"/>
            <a:ext cx="152400" cy="1295400"/>
          </a:xfrm>
          <a:prstGeom prst="rightBrace">
            <a:avLst>
              <a:gd name="adj1" fmla="val 55001"/>
              <a:gd name="adj2" fmla="val 50000"/>
            </a:avLst>
          </a:prstGeom>
          <a:noFill/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7677150" y="4744974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323646" y="3055212"/>
            <a:ext cx="2971800" cy="381000"/>
          </a:xfrm>
          <a:prstGeom prst="rect">
            <a:avLst/>
          </a:prstGeom>
          <a:solidFill>
            <a:srgbClr val="F6F5BD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+mn-lt"/>
                <a:ea typeface="msgothic" charset="0"/>
                <a:cs typeface="msgothic" charset="0"/>
              </a:rPr>
              <a:t>.</a:t>
            </a:r>
            <a:r>
              <a:rPr lang="en-GB" sz="1400" b="1" dirty="0" err="1">
                <a:latin typeface="+mn-lt"/>
                <a:ea typeface="msgothic" charset="0"/>
                <a:cs typeface="msgothic" charset="0"/>
              </a:rPr>
              <a:t>rodata</a:t>
            </a:r>
            <a:r>
              <a:rPr lang="en-GB" sz="1400" b="1" dirty="0">
                <a:latin typeface="+mn-lt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323646" y="4960212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+mn-lt"/>
                <a:ea typeface="msgothic" charset="0"/>
                <a:cs typeface="msgothic" charset="0"/>
              </a:rPr>
              <a:t>.line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23646" y="2293212"/>
            <a:ext cx="2971800" cy="381000"/>
          </a:xfrm>
          <a:prstGeom prst="rect">
            <a:avLst/>
          </a:prstGeom>
          <a:solidFill>
            <a:srgbClr val="F6F5BD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+mn-lt"/>
                <a:ea typeface="msgothic" charset="0"/>
                <a:cs typeface="msgothic" charset="0"/>
              </a:rPr>
              <a:t>.init section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323646" y="5341212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+mn-lt"/>
                <a:ea typeface="msgothic" charset="0"/>
                <a:cs typeface="msgothic" charset="0"/>
              </a:rPr>
              <a:t>.</a:t>
            </a:r>
            <a:r>
              <a:rPr lang="en-GB" sz="1400" b="1" dirty="0" err="1">
                <a:latin typeface="+mn-lt"/>
                <a:ea typeface="msgothic" charset="0"/>
                <a:cs typeface="msgothic" charset="0"/>
              </a:rPr>
              <a:t>strtab</a:t>
            </a:r>
            <a:endParaRPr lang="en-GB" sz="1400" b="1" dirty="0">
              <a:latin typeface="+mn-lt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522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Shared Libraries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Static libraries have the following disadvantages:</a:t>
            </a:r>
          </a:p>
          <a:p>
            <a:pPr lvl="1"/>
            <a:r>
              <a:rPr lang="en-GB" dirty="0"/>
              <a:t>Duplication in the stored executables (every application requires </a:t>
            </a:r>
            <a:r>
              <a:rPr lang="en-GB" dirty="0" err="1"/>
              <a:t>libc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Duplication in the running </a:t>
            </a:r>
            <a:r>
              <a:rPr lang="en-GB" dirty="0" err="1"/>
              <a:t>executables</a:t>
            </a:r>
            <a:endParaRPr lang="en-GB" dirty="0"/>
          </a:p>
          <a:p>
            <a:pPr lvl="1"/>
            <a:r>
              <a:rPr lang="en-GB" dirty="0"/>
              <a:t>Minor bug fixes of system libraries require each application to explicitly relink</a:t>
            </a:r>
          </a:p>
          <a:p>
            <a:endParaRPr lang="en-GB" dirty="0"/>
          </a:p>
          <a:p>
            <a:r>
              <a:rPr lang="en-GB" dirty="0"/>
              <a:t>Modern solution: Shared Libraries </a:t>
            </a:r>
          </a:p>
          <a:p>
            <a:pPr lvl="1"/>
            <a:r>
              <a:rPr lang="en-GB" dirty="0"/>
              <a:t>Object files that contain code and data that are loaded and linked into</a:t>
            </a:r>
            <a:br>
              <a:rPr lang="en-GB" dirty="0"/>
            </a:br>
            <a:r>
              <a:rPr lang="en-GB" dirty="0"/>
              <a:t>an application dynamically, at either load-time or run-time</a:t>
            </a:r>
          </a:p>
          <a:p>
            <a:pPr lvl="1"/>
            <a:r>
              <a:rPr lang="en-GB" dirty="0"/>
              <a:t>Also called: dynamic link libraries, DLLs, .so files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97773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Libraries (continued.)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0000" y="1260000"/>
            <a:ext cx="8964000" cy="5220000"/>
          </a:xfrm>
        </p:spPr>
        <p:txBody>
          <a:bodyPr/>
          <a:lstStyle/>
          <a:p>
            <a:r>
              <a:rPr lang="en-GB" b="1" dirty="0"/>
              <a:t>Load-time linking</a:t>
            </a:r>
            <a:r>
              <a:rPr lang="en-GB" dirty="0"/>
              <a:t>: dynamic linking occurs when executable is first loaded and run </a:t>
            </a:r>
          </a:p>
          <a:p>
            <a:pPr lvl="1"/>
            <a:r>
              <a:rPr lang="en-GB" dirty="0"/>
              <a:t>Common case for Linux, handled automatically by the dynamic linker </a:t>
            </a:r>
            <a:br>
              <a:rPr lang="en-GB" dirty="0"/>
            </a:br>
            <a:r>
              <a:rPr lang="en-GB" dirty="0"/>
              <a:t>(ld-linux.so)</a:t>
            </a:r>
          </a:p>
          <a:p>
            <a:pPr lvl="1"/>
            <a:r>
              <a:rPr lang="en-GB" dirty="0"/>
              <a:t>Standard C library (libc.so) usually dynamically linked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Run-time linking</a:t>
            </a:r>
            <a:r>
              <a:rPr lang="en-GB" dirty="0"/>
              <a:t>: dynamic linking occurs after program has begun</a:t>
            </a:r>
          </a:p>
          <a:p>
            <a:pPr lvl="1"/>
            <a:r>
              <a:rPr lang="en-GB" dirty="0"/>
              <a:t>In Linux, this is done by calls to the </a:t>
            </a:r>
            <a:r>
              <a:rPr lang="en-GB" dirty="0" err="1"/>
              <a:t>dlopen</a:t>
            </a:r>
            <a:r>
              <a:rPr lang="en-GB" dirty="0"/>
              <a:t>() interface.</a:t>
            </a:r>
          </a:p>
          <a:p>
            <a:pPr lvl="2"/>
            <a:r>
              <a:rPr lang="en-GB" dirty="0"/>
              <a:t>Distributing software</a:t>
            </a:r>
          </a:p>
          <a:p>
            <a:pPr lvl="2"/>
            <a:r>
              <a:rPr lang="en-GB" dirty="0"/>
              <a:t>High-performance web servers</a:t>
            </a:r>
          </a:p>
          <a:p>
            <a:pPr lvl="2"/>
            <a:r>
              <a:rPr lang="en-GB" dirty="0"/>
              <a:t>Runtime library </a:t>
            </a:r>
            <a:r>
              <a:rPr lang="en-GB" dirty="0" err="1"/>
              <a:t>interpositioning</a:t>
            </a:r>
            <a:br>
              <a:rPr lang="en-GB" dirty="0"/>
            </a:br>
            <a:endParaRPr lang="en-GB" dirty="0"/>
          </a:p>
          <a:p>
            <a:r>
              <a:rPr lang="en-GB" dirty="0"/>
              <a:t>Shared library routines can be shared by multiple processes</a:t>
            </a:r>
          </a:p>
        </p:txBody>
      </p:sp>
    </p:spTree>
    <p:extLst>
      <p:ext uri="{BB962C8B-B14F-4D97-AF65-F5344CB8AC3E}">
        <p14:creationId xmlns:p14="http://schemas.microsoft.com/office/powerpoint/2010/main" val="16584939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Linking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887" y="466830"/>
            <a:ext cx="3839364" cy="147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38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Linking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Shared libraries are only loaded when the process that uses them is created</a:t>
            </a:r>
          </a:p>
          <a:p>
            <a:pPr lvl="1"/>
            <a:r>
              <a:rPr lang="en-US" altLang="ko-KR" dirty="0"/>
              <a:t>Virtual addresses of shared libraries are not fixed</a:t>
            </a:r>
          </a:p>
          <a:p>
            <a:pPr lvl="1"/>
            <a:r>
              <a:rPr lang="en-US" altLang="ko-KR" dirty="0"/>
              <a:t>Some of the linking cannot be performed at link time (one-time operation) </a:t>
            </a:r>
            <a:br>
              <a:rPr lang="en-US" altLang="ko-KR" dirty="0"/>
            </a:br>
            <a:r>
              <a:rPr lang="en-US" altLang="ko-KR" dirty="0"/>
              <a:t>and must be performed at load time (every time the program is started)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Dynamic linker</a:t>
            </a:r>
          </a:p>
          <a:p>
            <a:pPr lvl="1"/>
            <a:r>
              <a:rPr lang="en-US" altLang="ko-KR" dirty="0"/>
              <a:t>Invoked by the loader</a:t>
            </a:r>
            <a:endParaRPr lang="ko-KR" altLang="en-US" dirty="0"/>
          </a:p>
          <a:p>
            <a:pPr lvl="1"/>
            <a:r>
              <a:rPr lang="en-US" altLang="ko-KR" dirty="0"/>
              <a:t>Relocates references to shared libraries during load time</a:t>
            </a:r>
          </a:p>
        </p:txBody>
      </p:sp>
    </p:spTree>
    <p:extLst>
      <p:ext uri="{BB962C8B-B14F-4D97-AF65-F5344CB8AC3E}">
        <p14:creationId xmlns:p14="http://schemas.microsoft.com/office/powerpoint/2010/main" val="3170949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Dynamic Linking at Load-time</a:t>
            </a:r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301720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850515" y="1657075"/>
            <a:ext cx="167640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Translators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cpp,cc1,as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516727" y="1010963"/>
            <a:ext cx="967229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main2.c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3193002" y="2568300"/>
            <a:ext cx="967229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main2.o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3688715" y="22381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822842" y="1949175"/>
            <a:ext cx="1528280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libvector.so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850515" y="3225525"/>
            <a:ext cx="302895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ld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3449111" y="3974825"/>
            <a:ext cx="406178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p2</a:t>
            </a: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3688715" y="3609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3688715" y="4295500"/>
            <a:ext cx="1588" cy="4572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850515" y="6048100"/>
            <a:ext cx="32004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Dynamic linker (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ld-linux.so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3688715" y="5133700"/>
            <a:ext cx="0" cy="9144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3688715" y="2847700"/>
            <a:ext cx="1588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5650865" y="2542900"/>
            <a:ext cx="2609850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msgothic" charset="0"/>
                <a:cs typeface="msgothic" charset="0"/>
              </a:rPr>
              <a:t>Relocation and symbol  table info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5576253" y="25429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816492" y="4768575"/>
            <a:ext cx="1528280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libvector.so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5650865" y="5482950"/>
            <a:ext cx="177165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msgothic" charset="0"/>
                <a:cs typeface="msgothic" charset="0"/>
              </a:rPr>
              <a:t>Code and data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5569903" y="5362300"/>
            <a:ext cx="1587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647344" y="3873224"/>
            <a:ext cx="2034895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 dirty="0">
                <a:solidFill>
                  <a:srgbClr val="006699"/>
                </a:solidFill>
                <a:latin typeface="+mn-lt"/>
                <a:ea typeface="msgothic" charset="0"/>
                <a:cs typeface="msgothic" charset="0"/>
              </a:rPr>
              <a:t>Partially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 dirty="0">
                <a:solidFill>
                  <a:srgbClr val="006699"/>
                </a:solidFill>
                <a:latin typeface="+mn-lt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1310640" y="2451355"/>
            <a:ext cx="1371600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 dirty="0" err="1">
                <a:solidFill>
                  <a:srgbClr val="006699"/>
                </a:solidFill>
                <a:latin typeface="+mn-lt"/>
                <a:ea typeface="msgothic" charset="0"/>
                <a:cs typeface="msgothic" charset="0"/>
              </a:rPr>
              <a:t>Relocatable</a:t>
            </a:r>
            <a:endParaRPr lang="en-GB" sz="1400" b="1" i="1" dirty="0">
              <a:solidFill>
                <a:srgbClr val="006699"/>
              </a:solidFill>
              <a:latin typeface="+mn-lt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 dirty="0">
                <a:solidFill>
                  <a:srgbClr val="006699"/>
                </a:solidFill>
                <a:latin typeface="+mn-lt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490995" y="5960351"/>
            <a:ext cx="2191244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 dirty="0">
                <a:solidFill>
                  <a:srgbClr val="006699"/>
                </a:solidFill>
                <a:latin typeface="+mn-lt"/>
                <a:ea typeface="msgothic" charset="0"/>
                <a:cs typeface="msgothic" charset="0"/>
              </a:rPr>
              <a:t>Fully linked executable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i="1" dirty="0">
                <a:solidFill>
                  <a:srgbClr val="006699"/>
                </a:solidFill>
                <a:latin typeface="+mn-lt"/>
                <a:ea typeface="msgothic" charset="0"/>
                <a:cs typeface="msgothic" charset="0"/>
              </a:rPr>
              <a:t>in memory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4179253" y="1247500"/>
            <a:ext cx="158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625650" y="1010963"/>
            <a:ext cx="1079439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vector.h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2850515" y="4749525"/>
            <a:ext cx="1657350" cy="3307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execve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5085715" y="1047475"/>
            <a:ext cx="3660274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</a:t>
            </a:r>
            <a:r>
              <a:rPr lang="en-GB" sz="1600" dirty="0" err="1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gcc</a:t>
            </a:r>
            <a:r>
              <a:rPr lang="en-GB" sz="1600" dirty="0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-shared -o libvector.so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</a:t>
            </a:r>
            <a:r>
              <a:rPr lang="en-GB" sz="1600" dirty="0" err="1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addvec.c</a:t>
            </a:r>
            <a:r>
              <a:rPr lang="en-GB" sz="1600" dirty="0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mulvec.c</a:t>
            </a:r>
            <a:endParaRPr lang="en-GB" sz="1600" dirty="0">
              <a:solidFill>
                <a:srgbClr val="006699"/>
              </a:solidFill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flipH="1">
            <a:off x="6111240" y="1574799"/>
            <a:ext cx="460375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796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Dynamic Linking at Load-time – Full Example</a:t>
            </a:r>
            <a:endParaRPr lang="en-GB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Shared library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622408" y="1651819"/>
            <a:ext cx="5449225" cy="904479"/>
            <a:chOff x="618115" y="1872615"/>
            <a:chExt cx="5449225" cy="904479"/>
          </a:xfrm>
        </p:grpSpPr>
        <p:sp>
          <p:nvSpPr>
            <p:cNvPr id="29" name="Text Box 2"/>
            <p:cNvSpPr txBox="1">
              <a:spLocks noChangeArrowheads="1"/>
            </p:cNvSpPr>
            <p:nvPr/>
          </p:nvSpPr>
          <p:spPr bwMode="auto">
            <a:xfrm>
              <a:off x="618115" y="1872615"/>
              <a:ext cx="5449225" cy="904479"/>
            </a:xfrm>
            <a:prstGeom prst="rect">
              <a:avLst/>
            </a:prstGeom>
            <a:solidFill>
              <a:srgbClr val="FFF9E7"/>
            </a:soli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void </a:t>
              </a:r>
              <a:r>
                <a:rPr lang="en-GB" altLang="ko-KR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addvec</a:t>
              </a:r>
              <a:r>
                <a:rPr lang="en-GB" altLang="ko-KR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(</a:t>
              </a:r>
              <a:r>
                <a:rPr lang="en-GB" altLang="ko-KR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int</a:t>
              </a:r>
              <a:r>
                <a:rPr lang="en-GB" altLang="ko-KR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*</a:t>
              </a:r>
              <a:r>
                <a:rPr lang="en-GB" altLang="ko-KR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dst</a:t>
              </a:r>
              <a:r>
                <a:rPr lang="en-GB" altLang="ko-KR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, </a:t>
              </a:r>
              <a:r>
                <a:rPr lang="en-GB" altLang="ko-KR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int</a:t>
              </a:r>
              <a:r>
                <a:rPr lang="en-GB" altLang="ko-KR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*src1, </a:t>
              </a:r>
              <a:r>
                <a:rPr lang="en-GB" altLang="ko-KR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int</a:t>
              </a:r>
              <a:r>
                <a:rPr lang="en-GB" altLang="ko-KR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*src2, </a:t>
              </a:r>
              <a:r>
                <a:rPr lang="en-GB" altLang="ko-KR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int</a:t>
              </a:r>
              <a:r>
                <a:rPr lang="en-GB" altLang="ko-KR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N)</a:t>
              </a:r>
              <a:br>
                <a:rPr lang="en-GB" altLang="ko-KR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</a:br>
              <a:r>
                <a:rPr lang="en-GB" altLang="ko-KR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{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for (</a:t>
              </a:r>
              <a:r>
                <a:rPr lang="en-GB" altLang="ko-KR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int</a:t>
              </a:r>
              <a:r>
                <a:rPr lang="en-GB" altLang="ko-KR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</a:t>
              </a:r>
              <a:r>
                <a:rPr lang="en-GB" altLang="ko-KR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i</a:t>
              </a:r>
              <a:r>
                <a:rPr lang="en-GB" altLang="ko-KR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=0; </a:t>
              </a:r>
              <a:r>
                <a:rPr lang="en-GB" altLang="ko-KR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i</a:t>
              </a:r>
              <a:r>
                <a:rPr lang="en-GB" altLang="ko-KR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&lt;N; </a:t>
              </a:r>
              <a:r>
                <a:rPr lang="en-GB" altLang="ko-KR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i</a:t>
              </a:r>
              <a:r>
                <a:rPr lang="en-GB" altLang="ko-KR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++) </a:t>
              </a:r>
              <a:r>
                <a:rPr lang="en-GB" altLang="ko-KR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dst</a:t>
              </a:r>
              <a:r>
                <a:rPr lang="en-GB" altLang="ko-KR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[</a:t>
              </a:r>
              <a:r>
                <a:rPr lang="en-GB" altLang="ko-KR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i</a:t>
              </a:r>
              <a:r>
                <a:rPr lang="en-GB" altLang="ko-KR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] = src1[</a:t>
              </a:r>
              <a:r>
                <a:rPr lang="en-GB" altLang="ko-KR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i</a:t>
              </a:r>
              <a:r>
                <a:rPr lang="en-GB" altLang="ko-KR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] + src2[</a:t>
              </a:r>
              <a:r>
                <a:rPr lang="en-GB" altLang="ko-KR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i</a:t>
              </a:r>
              <a:r>
                <a:rPr lang="en-GB" altLang="ko-KR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];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415435" y="2571465"/>
              <a:ext cx="651905" cy="205629"/>
            </a:xfrm>
            <a:prstGeom prst="rect">
              <a:avLst/>
            </a:prstGeom>
            <a:noFill/>
          </p:spPr>
          <p:txBody>
            <a:bodyPr wrap="none" lIns="18000" tIns="18000" rIns="18000" bIns="18000" rtlCol="0" anchor="b">
              <a:spAutoFit/>
            </a:bodyPr>
            <a:lstStyle/>
            <a:p>
              <a:pPr algn="r"/>
              <a:r>
                <a:rPr lang="en-US" altLang="ko-KR" sz="110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addvec.c</a:t>
              </a:r>
              <a:endParaRPr lang="ko-KR" alt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935794" y="2656993"/>
            <a:ext cx="5449226" cy="904479"/>
            <a:chOff x="618115" y="3184114"/>
            <a:chExt cx="5449226" cy="904479"/>
          </a:xfrm>
        </p:grpSpPr>
        <p:sp>
          <p:nvSpPr>
            <p:cNvPr id="30" name="Text Box 2"/>
            <p:cNvSpPr txBox="1">
              <a:spLocks noChangeArrowheads="1"/>
            </p:cNvSpPr>
            <p:nvPr/>
          </p:nvSpPr>
          <p:spPr bwMode="auto">
            <a:xfrm>
              <a:off x="618115" y="3184114"/>
              <a:ext cx="5449225" cy="904479"/>
            </a:xfrm>
            <a:prstGeom prst="rect">
              <a:avLst/>
            </a:prstGeom>
            <a:solidFill>
              <a:srgbClr val="FFF9E7"/>
            </a:soli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void </a:t>
              </a:r>
              <a:r>
                <a:rPr lang="en-GB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mulvec</a:t>
              </a: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(</a:t>
              </a:r>
              <a:r>
                <a:rPr lang="en-GB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int</a:t>
              </a: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*</a:t>
              </a:r>
              <a:r>
                <a:rPr lang="en-GB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dst</a:t>
              </a: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, </a:t>
              </a:r>
              <a:r>
                <a:rPr lang="en-GB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int</a:t>
              </a: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*src1, </a:t>
              </a:r>
              <a:r>
                <a:rPr lang="en-GB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int</a:t>
              </a: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*src2, </a:t>
              </a:r>
              <a:r>
                <a:rPr lang="en-GB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int</a:t>
              </a: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N)</a:t>
              </a:r>
              <a:b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</a:b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{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for (</a:t>
              </a:r>
              <a:r>
                <a:rPr lang="en-GB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int</a:t>
              </a: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</a:t>
              </a:r>
              <a:r>
                <a:rPr lang="en-GB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i</a:t>
              </a: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=0; </a:t>
              </a:r>
              <a:r>
                <a:rPr lang="en-GB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i</a:t>
              </a: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&lt;N; </a:t>
              </a:r>
              <a:r>
                <a:rPr lang="en-GB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i</a:t>
              </a: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++) </a:t>
              </a:r>
              <a:r>
                <a:rPr lang="en-GB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dst</a:t>
              </a: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[</a:t>
              </a:r>
              <a:r>
                <a:rPr lang="en-GB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i</a:t>
              </a: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] = src1[</a:t>
              </a:r>
              <a:r>
                <a:rPr lang="en-GB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i</a:t>
              </a: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] * src2[</a:t>
              </a:r>
              <a:r>
                <a:rPr lang="en-GB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i</a:t>
              </a: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];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15435" y="3882964"/>
              <a:ext cx="651906" cy="205629"/>
            </a:xfrm>
            <a:prstGeom prst="rect">
              <a:avLst/>
            </a:prstGeom>
            <a:noFill/>
          </p:spPr>
          <p:txBody>
            <a:bodyPr wrap="none" lIns="18000" tIns="18000" rIns="18000" bIns="18000" rtlCol="0" anchor="b">
              <a:spAutoFit/>
            </a:bodyPr>
            <a:lstStyle/>
            <a:p>
              <a:pPr algn="r"/>
              <a:r>
                <a:rPr lang="en-US" altLang="ko-KR" sz="110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mulvec.c</a:t>
              </a:r>
              <a:endParaRPr lang="ko-KR" alt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249180" y="3662167"/>
            <a:ext cx="5449225" cy="1714445"/>
            <a:chOff x="2674442" y="4495613"/>
            <a:chExt cx="5449225" cy="1714445"/>
          </a:xfrm>
        </p:grpSpPr>
        <p:sp>
          <p:nvSpPr>
            <p:cNvPr id="31" name="Text Box 2"/>
            <p:cNvSpPr txBox="1">
              <a:spLocks noChangeArrowheads="1"/>
            </p:cNvSpPr>
            <p:nvPr/>
          </p:nvSpPr>
          <p:spPr bwMode="auto">
            <a:xfrm>
              <a:off x="2674442" y="4495613"/>
              <a:ext cx="5449225" cy="1714445"/>
            </a:xfrm>
            <a:prstGeom prst="rect">
              <a:avLst/>
            </a:prstGeom>
            <a:solidFill>
              <a:srgbClr val="FFF9E7"/>
            </a:soli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// add N elements of vectors ‘src1’ and ‘src2’ and </a:t>
              </a:r>
              <a:b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</a:b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// place result in ‘</a:t>
              </a:r>
              <a:r>
                <a:rPr lang="en-GB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dst</a:t>
              </a: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’.</a:t>
              </a:r>
              <a:b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</a:b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void </a:t>
              </a:r>
              <a:r>
                <a:rPr lang="en-GB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addvec</a:t>
              </a: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(</a:t>
              </a:r>
              <a:r>
                <a:rPr lang="en-GB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int</a:t>
              </a: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*</a:t>
              </a:r>
              <a:r>
                <a:rPr lang="en-GB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dst</a:t>
              </a: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, </a:t>
              </a:r>
              <a:r>
                <a:rPr lang="en-GB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int</a:t>
              </a: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*src1, </a:t>
              </a:r>
              <a:r>
                <a:rPr lang="en-GB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int</a:t>
              </a: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*src2, </a:t>
              </a:r>
              <a:r>
                <a:rPr lang="en-GB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int</a:t>
              </a: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N);</a:t>
              </a:r>
              <a:b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</a:br>
              <a:endPara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// multiply N elements of vectors ‘src1’ and ‘src2’</a:t>
              </a:r>
              <a:br>
                <a:rPr lang="en-GB" altLang="ko-KR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</a:br>
              <a:r>
                <a:rPr lang="en-GB" altLang="ko-KR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// and place result in ‘</a:t>
              </a:r>
              <a:r>
                <a:rPr lang="en-GB" altLang="ko-KR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dst</a:t>
              </a:r>
              <a:r>
                <a:rPr lang="en-GB" altLang="ko-KR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’.</a:t>
              </a:r>
              <a:br>
                <a:rPr lang="en-GB" altLang="ko-KR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</a:br>
              <a:r>
                <a:rPr lang="en-GB" altLang="ko-KR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void </a:t>
              </a:r>
              <a:r>
                <a:rPr lang="en-GB" altLang="ko-KR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mulvec</a:t>
              </a:r>
              <a:r>
                <a:rPr lang="en-GB" altLang="ko-KR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(</a:t>
              </a:r>
              <a:r>
                <a:rPr lang="en-GB" altLang="ko-KR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int</a:t>
              </a:r>
              <a:r>
                <a:rPr lang="en-GB" altLang="ko-KR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*</a:t>
              </a:r>
              <a:r>
                <a:rPr lang="en-GB" altLang="ko-KR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dst</a:t>
              </a:r>
              <a:r>
                <a:rPr lang="en-GB" altLang="ko-KR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, </a:t>
              </a:r>
              <a:r>
                <a:rPr lang="en-GB" altLang="ko-KR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int</a:t>
              </a:r>
              <a:r>
                <a:rPr lang="en-GB" altLang="ko-KR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*src1, </a:t>
              </a:r>
              <a:r>
                <a:rPr lang="en-GB" altLang="ko-KR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int</a:t>
              </a:r>
              <a:r>
                <a:rPr lang="en-GB" altLang="ko-KR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*src2, </a:t>
              </a:r>
              <a:r>
                <a:rPr lang="en-GB" altLang="ko-KR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int</a:t>
              </a:r>
              <a:r>
                <a:rPr lang="en-GB" altLang="ko-KR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N);</a:t>
              </a:r>
              <a:br>
                <a:rPr lang="en-GB" altLang="ko-KR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</a:br>
              <a:endParaRPr lang="en-GB" altLang="ko-KR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71761" y="6004429"/>
              <a:ext cx="651906" cy="205629"/>
            </a:xfrm>
            <a:prstGeom prst="rect">
              <a:avLst/>
            </a:prstGeom>
            <a:noFill/>
          </p:spPr>
          <p:txBody>
            <a:bodyPr wrap="none" lIns="18000" tIns="18000" rIns="18000" bIns="18000" rtlCol="0" anchor="b">
              <a:spAutoFit/>
            </a:bodyPr>
            <a:lstStyle/>
            <a:p>
              <a:pPr algn="r"/>
              <a:r>
                <a:rPr lang="en-US" altLang="ko-KR" sz="110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vector.h</a:t>
              </a:r>
              <a:endParaRPr lang="ko-KR" altLang="en-US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622408" y="5779803"/>
            <a:ext cx="5449225" cy="29700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</a:t>
            </a:r>
            <a:r>
              <a:rPr lang="en-GB" sz="14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gcc</a:t>
            </a: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-shared -o libvector.so </a:t>
            </a:r>
            <a:r>
              <a:rPr lang="en-GB" sz="14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addvec.c</a:t>
            </a: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4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mulvec.c</a:t>
            </a:r>
            <a:endParaRPr lang="en-GB" sz="1400" b="1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881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Dynamic Linking at Load-time – Full Example</a:t>
            </a:r>
            <a:endParaRPr lang="en-GB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Application using the vector library</a:t>
            </a:r>
            <a:endParaRPr lang="ko-KR" altLang="en-US" dirty="0"/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622408" y="1651820"/>
            <a:ext cx="3798132" cy="4709752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#include &lt;</a:t>
            </a:r>
            <a:r>
              <a:rPr lang="en-GB" altLang="ko-KR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stdio.h</a:t>
            </a: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#include &lt;</a:t>
            </a:r>
            <a:r>
              <a:rPr lang="en-GB" altLang="ko-KR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stdlib.h</a:t>
            </a: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#include "</a:t>
            </a:r>
            <a:r>
              <a:rPr lang="en-GB" altLang="ko-KR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vector.h</a:t>
            </a: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"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ko-KR" sz="11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void </a:t>
            </a:r>
            <a:r>
              <a:rPr lang="en-GB" altLang="ko-KR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initvec</a:t>
            </a: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</a:t>
            </a:r>
            <a:r>
              <a:rPr lang="en-GB" altLang="ko-KR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*v, </a:t>
            </a:r>
            <a:r>
              <a:rPr lang="en-GB" altLang="ko-KR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N) { … 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void </a:t>
            </a:r>
            <a:r>
              <a:rPr lang="en-GB" altLang="ko-KR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printvec</a:t>
            </a: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(char *label, </a:t>
            </a:r>
            <a:r>
              <a:rPr lang="en-GB" altLang="ko-KR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*v, </a:t>
            </a:r>
            <a:r>
              <a:rPr lang="en-GB" altLang="ko-KR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N) { … 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ko-KR" sz="11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main(</a:t>
            </a:r>
            <a:r>
              <a:rPr lang="en-GB" altLang="ko-KR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altLang="ko-KR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argc</a:t>
            </a: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, char *</a:t>
            </a:r>
            <a:r>
              <a:rPr lang="en-GB" altLang="ko-KR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argv</a:t>
            </a: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[])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</a:t>
            </a:r>
            <a:r>
              <a:rPr lang="en-GB" altLang="ko-KR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N = </a:t>
            </a:r>
            <a:r>
              <a:rPr lang="en-GB" altLang="ko-KR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argc</a:t>
            </a: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&gt; 2 ? </a:t>
            </a:r>
            <a:r>
              <a:rPr lang="en-GB" altLang="ko-KR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atoi</a:t>
            </a: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</a:t>
            </a:r>
            <a:r>
              <a:rPr lang="en-GB" altLang="ko-KR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argv</a:t>
            </a: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[1]) : 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if (N &lt;= 0) N = 16;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ko-KR" sz="11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</a:t>
            </a:r>
            <a:r>
              <a:rPr lang="en-GB" altLang="ko-KR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*a = </a:t>
            </a:r>
            <a:r>
              <a:rPr lang="en-GB" altLang="ko-KR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malloc</a:t>
            </a: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(N * </a:t>
            </a:r>
            <a:r>
              <a:rPr lang="en-GB" altLang="ko-KR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sizeof</a:t>
            </a: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</a:t>
            </a:r>
            <a:r>
              <a:rPr lang="en-GB" altLang="ko-KR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</a:t>
            </a:r>
            <a:r>
              <a:rPr lang="en-GB" altLang="ko-KR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*b = </a:t>
            </a:r>
            <a:r>
              <a:rPr lang="en-GB" altLang="ko-KR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malloc</a:t>
            </a: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(N * </a:t>
            </a:r>
            <a:r>
              <a:rPr lang="en-GB" altLang="ko-KR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sizeof</a:t>
            </a: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</a:t>
            </a:r>
            <a:r>
              <a:rPr lang="en-GB" altLang="ko-KR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</a:t>
            </a:r>
            <a:r>
              <a:rPr lang="en-GB" altLang="ko-KR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*c = </a:t>
            </a:r>
            <a:r>
              <a:rPr lang="en-GB" altLang="ko-KR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malloc</a:t>
            </a: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(N * </a:t>
            </a:r>
            <a:r>
              <a:rPr lang="en-GB" altLang="ko-KR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sizeof</a:t>
            </a: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</a:t>
            </a:r>
            <a:r>
              <a:rPr lang="en-GB" altLang="ko-KR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if (!a || !b || !c) { … 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ko-KR" sz="11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</a:t>
            </a:r>
            <a:r>
              <a:rPr lang="en-GB" altLang="ko-KR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initvec</a:t>
            </a: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(a, N); </a:t>
            </a:r>
            <a:r>
              <a:rPr lang="en-GB" altLang="ko-KR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initvec</a:t>
            </a: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(b, N);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</a:t>
            </a:r>
            <a:r>
              <a:rPr lang="en-GB" altLang="ko-KR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printvec</a:t>
            </a: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("a", a, N);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</a:t>
            </a:r>
            <a:r>
              <a:rPr lang="en-GB" altLang="ko-KR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printvec</a:t>
            </a: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("b", b, N);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ko-KR" sz="11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</a:t>
            </a:r>
            <a:r>
              <a:rPr lang="en-GB" altLang="ko-KR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addvec</a:t>
            </a: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(c, a, b, N);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</a:t>
            </a:r>
            <a:r>
              <a:rPr lang="en-GB" altLang="ko-KR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printvec</a:t>
            </a: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("</a:t>
            </a:r>
            <a:r>
              <a:rPr lang="en-GB" altLang="ko-KR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a+b</a:t>
            </a: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", c, N);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ko-KR" sz="11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</a:t>
            </a:r>
            <a:r>
              <a:rPr lang="en-GB" altLang="ko-KR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mulvec</a:t>
            </a: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(c, a, b, N);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</a:t>
            </a:r>
            <a:r>
              <a:rPr lang="en-GB" altLang="ko-KR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printvec</a:t>
            </a: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("a*b", c, N);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ko-KR" sz="11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free(a); free(b); free(c);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return EXIT_SUCCESS;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60858" y="6155943"/>
            <a:ext cx="959682" cy="205629"/>
          </a:xfrm>
          <a:prstGeom prst="rect">
            <a:avLst/>
          </a:prstGeom>
          <a:noFill/>
        </p:spPr>
        <p:txBody>
          <a:bodyPr wrap="none" lIns="18000" tIns="18000" rIns="18000" bIns="18000" rtlCol="0" anchor="b">
            <a:spAutoFit/>
          </a:bodyPr>
          <a:lstStyle/>
          <a:p>
            <a:pPr algn="r"/>
            <a:r>
              <a:rPr lang="en-US" altLang="ko-KR" sz="11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vectormath.c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4537587" y="1651820"/>
            <a:ext cx="4462414" cy="120853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</a:t>
            </a:r>
            <a:r>
              <a:rPr lang="en-GB" sz="11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gcc</a:t>
            </a:r>
            <a:r>
              <a:rPr lang="en-GB" sz="11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-Wall -g -o </a:t>
            </a:r>
            <a:r>
              <a:rPr lang="en-GB" sz="11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vectormath</a:t>
            </a:r>
            <a:r>
              <a:rPr lang="en-GB" sz="11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1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vectormath.c</a:t>
            </a:r>
            <a:r>
              <a:rPr lang="en-GB" sz="11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1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-L. -</a:t>
            </a:r>
            <a:r>
              <a:rPr lang="en-GB" sz="1100" b="1" dirty="0" err="1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lvector</a:t>
            </a:r>
            <a:endParaRPr lang="en-GB" sz="1100" b="1" dirty="0">
              <a:solidFill>
                <a:srgbClr val="C00000"/>
              </a:solidFill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</a:t>
            </a:r>
            <a:r>
              <a:rPr lang="en-US" sz="1100" b="1" dirty="0">
                <a:solidFill>
                  <a:schemeClr val="tx2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LD_LIBRARY_PATH=.:$LD_LIBRARY_PATH </a:t>
            </a:r>
            <a:r>
              <a:rPr lang="en-US" sz="11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./</a:t>
            </a:r>
            <a:r>
              <a:rPr lang="en-US" sz="11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vectormath</a:t>
            </a:r>
            <a:r>
              <a:rPr lang="en-US" sz="11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a:   7   6   9   3   1  15  10  12   9  13   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b:  12   2   4   8  11   8   7  13   6  10   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</a:t>
            </a:r>
            <a:r>
              <a:rPr lang="en-US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a+b</a:t>
            </a:r>
            <a:r>
              <a:rPr lang="en-US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:  19   8  13  11  12  23  17  25  15  23   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a*b:  84  12  36  24  11 120  70 156  54 130   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100" dirty="0" err="1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  <p:sp>
        <p:nvSpPr>
          <p:cNvPr id="15" name="내용 개체 틀 6"/>
          <p:cNvSpPr txBox="1">
            <a:spLocks/>
          </p:cNvSpPr>
          <p:nvPr/>
        </p:nvSpPr>
        <p:spPr bwMode="auto">
          <a:xfrm>
            <a:off x="3556412" y="2970997"/>
            <a:ext cx="5443588" cy="324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0" hangingPunct="1">
              <a:spcBef>
                <a:spcPct val="35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1" fontAlgn="base" latinLnBrk="0" hangingPunct="1">
              <a:spcBef>
                <a:spcPct val="35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1" fontAlgn="base" latinLnBrk="0" hangingPunct="1">
              <a:spcBef>
                <a:spcPct val="35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1" fontAlgn="base" latinLnBrk="0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1" fontAlgn="base" latinLnBrk="0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Helvetica" pitchFamily="34" charset="0"/>
              <a:buChar char="−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lvl="2"/>
            <a:r>
              <a:rPr lang="en-US" altLang="ko-KR" sz="1400" kern="0" dirty="0">
                <a:cs typeface="Consolas" panose="020B0609020204030204" pitchFamily="49" charset="0"/>
              </a:rPr>
              <a:t>Only specify the name of the library, not the filename of the file </a:t>
            </a:r>
            <a:r>
              <a:rPr lang="en-US" altLang="ko-KR" sz="1400" kern="0" dirty="0">
                <a:latin typeface="Consolas" panose="020B0609020204030204" pitchFamily="49" charset="0"/>
                <a:cs typeface="Consolas" panose="020B0609020204030204" pitchFamily="49" charset="0"/>
              </a:rPr>
              <a:t>(-</a:t>
            </a:r>
            <a:r>
              <a:rPr lang="en-US" altLang="ko-KR" sz="1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lvector</a:t>
            </a:r>
            <a:r>
              <a:rPr lang="en-US" altLang="ko-KR" sz="1400" kern="0" dirty="0">
                <a:cs typeface="Consolas" panose="020B0609020204030204" pitchFamily="49" charset="0"/>
              </a:rPr>
              <a:t>, not </a:t>
            </a:r>
            <a:r>
              <a:rPr lang="en-US" altLang="ko-KR" sz="1400" kern="0" dirty="0">
                <a:latin typeface="Consolas" panose="020B0609020204030204" pitchFamily="49" charset="0"/>
                <a:cs typeface="Consolas" panose="020B0609020204030204" pitchFamily="49" charset="0"/>
              </a:rPr>
              <a:t>-llibvector.so</a:t>
            </a:r>
            <a:r>
              <a:rPr lang="en-US" altLang="ko-KR" sz="1400" kern="0" dirty="0">
                <a:cs typeface="Consolas" panose="020B0609020204030204" pitchFamily="49" charset="0"/>
              </a:rPr>
              <a:t>)!</a:t>
            </a:r>
          </a:p>
          <a:p>
            <a:pPr lvl="2"/>
            <a:r>
              <a:rPr lang="en-US" altLang="ko-KR" sz="1400" kern="0" dirty="0">
                <a:latin typeface="Consolas" panose="020B0609020204030204" pitchFamily="49" charset="0"/>
                <a:cs typeface="Consolas" panose="020B0609020204030204" pitchFamily="49" charset="0"/>
              </a:rPr>
              <a:t>LD_LIBRARY_PATH</a:t>
            </a:r>
            <a:r>
              <a:rPr lang="en-US" altLang="ko-KR" sz="1400" kern="0" dirty="0"/>
              <a:t> is an environment variable that tells the system where to look for libraries</a:t>
            </a:r>
          </a:p>
          <a:p>
            <a:pPr lvl="2"/>
            <a:r>
              <a:rPr lang="en-US" altLang="ko-KR" sz="1400" kern="0" dirty="0"/>
              <a:t>Usually, the current directory ‘.’ is not included, so we temporarily add it to the system-wide path</a:t>
            </a:r>
          </a:p>
          <a:p>
            <a:pPr lvl="2"/>
            <a:r>
              <a:rPr lang="en-US" altLang="ko-KR" sz="1400" kern="0" dirty="0"/>
              <a:t>We can also make the change permanent for the current shell, then can start </a:t>
            </a:r>
            <a:r>
              <a:rPr lang="en-US" altLang="ko-KR" sz="1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vectormath</a:t>
            </a:r>
            <a:r>
              <a:rPr lang="en-US" altLang="ko-KR" sz="1400" kern="0" dirty="0"/>
              <a:t> directly</a:t>
            </a:r>
            <a:endParaRPr lang="ko-KR" altLang="en-US" sz="1400" kern="0" dirty="0"/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4537586" y="5050220"/>
            <a:ext cx="4462414" cy="120853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</a:t>
            </a:r>
            <a:r>
              <a:rPr lang="en-US" sz="1100" b="1" dirty="0">
                <a:solidFill>
                  <a:schemeClr val="tx2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export LD_LIBRARY_PATH=.:$LD_LIBRARY_PATH</a:t>
            </a:r>
            <a:br>
              <a:rPr lang="en-US" sz="11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US" sz="11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./</a:t>
            </a:r>
            <a:r>
              <a:rPr lang="en-US" sz="11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vectormath</a:t>
            </a:r>
            <a:r>
              <a:rPr lang="en-US" sz="11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a:   7   6   9   3   1  15  10  12   9  13   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b:  12   2   4   8  11   8   7  13   6  10   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</a:t>
            </a:r>
            <a:r>
              <a:rPr lang="en-US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a+b</a:t>
            </a:r>
            <a:r>
              <a:rPr lang="en-US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:  19   8  13  11  12  23  17  25  15  23   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a*b:  84  12  36  24  11 120  70 156  54 130   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100" dirty="0" err="1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8170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Manually Loading Shared Libraries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Shared libraries can be loaded manually and at runtime</a:t>
            </a:r>
          </a:p>
          <a:p>
            <a:pPr lvl="1"/>
            <a:r>
              <a:rPr lang="en-US" altLang="ko-KR" dirty="0"/>
              <a:t>Plugin systems</a:t>
            </a:r>
          </a:p>
          <a:p>
            <a:pPr lvl="2"/>
            <a:r>
              <a:rPr lang="en-US" altLang="ko-KR" dirty="0"/>
              <a:t>Add new functionality</a:t>
            </a:r>
          </a:p>
          <a:p>
            <a:pPr lvl="2"/>
            <a:r>
              <a:rPr lang="en-US" altLang="ko-KR" dirty="0"/>
              <a:t>No need to have header files or shared library available at compile time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/>
              <a:t>Resource constrained environments</a:t>
            </a:r>
          </a:p>
          <a:p>
            <a:pPr lvl="2"/>
            <a:r>
              <a:rPr lang="en-US" altLang="ko-KR" dirty="0"/>
              <a:t>Load only libraries that are currently in use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/>
              <a:t>Hot patching</a:t>
            </a:r>
          </a:p>
          <a:p>
            <a:pPr lvl="2"/>
            <a:r>
              <a:rPr lang="en-US" altLang="ko-KR" dirty="0"/>
              <a:t>Allows updating of libraries without restarting a running application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/>
              <a:t>Platform independence</a:t>
            </a:r>
          </a:p>
          <a:p>
            <a:pPr lvl="2"/>
            <a:r>
              <a:rPr lang="en-US" altLang="ko-KR" dirty="0"/>
              <a:t>Load platform-dependent libraries manually</a:t>
            </a:r>
          </a:p>
        </p:txBody>
      </p:sp>
    </p:spTree>
    <p:extLst>
      <p:ext uri="{BB962C8B-B14F-4D97-AF65-F5344CB8AC3E}">
        <p14:creationId xmlns:p14="http://schemas.microsoft.com/office/powerpoint/2010/main" val="280784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288000"/>
            <a:ext cx="8964000" cy="576262"/>
          </a:xfrm>
        </p:spPr>
        <p:txBody>
          <a:bodyPr lIns="90000" rIns="36000"/>
          <a:lstStyle/>
          <a:p>
            <a:r>
              <a:rPr lang="en-US" sz="3100" dirty="0"/>
              <a:t>The Runtime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Part I: Life Cycle of a Program, Overview </a:t>
            </a:r>
          </a:p>
          <a:p>
            <a:pPr>
              <a:lnSpc>
                <a:spcPct val="150000"/>
              </a:lnSpc>
            </a:pPr>
            <a:r>
              <a:rPr lang="en-US" dirty="0"/>
              <a:t>Part II: Symbol Resolution and Relocation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Part III: Libraries</a:t>
            </a:r>
          </a:p>
        </p:txBody>
      </p:sp>
    </p:spTree>
    <p:extLst>
      <p:ext uri="{BB962C8B-B14F-4D97-AF65-F5344CB8AC3E}">
        <p14:creationId xmlns:p14="http://schemas.microsoft.com/office/powerpoint/2010/main" val="361722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Manually Loading Shared Libraries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Manually-loaded shared libraries must be linked “manually”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Load library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Obtain address of function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Call function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  <a:p>
            <a:pPr lvl="1"/>
            <a:r>
              <a:rPr lang="en-US" altLang="ko-KR" dirty="0"/>
              <a:t>plus error checking!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72742" y="2443441"/>
            <a:ext cx="5250453" cy="297005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void *handle = </a:t>
            </a: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dlopen</a:t>
            </a: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("./libvector.so", RTLD_LAZY);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72742" y="4645352"/>
            <a:ext cx="5250453" cy="297005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addvec</a:t>
            </a: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(x, y, z, 2);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972742" y="3537658"/>
            <a:ext cx="5250453" cy="499497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void (*</a:t>
            </a:r>
            <a:r>
              <a:rPr lang="en-GB" altLang="ko-KR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addvec</a:t>
            </a:r>
            <a:r>
              <a:rPr lang="en-GB" altLang="ko-KR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)(</a:t>
            </a:r>
            <a:r>
              <a:rPr lang="en-GB" altLang="ko-KR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altLang="ko-KR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*, </a:t>
            </a:r>
            <a:r>
              <a:rPr lang="en-GB" altLang="ko-KR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altLang="ko-KR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*, </a:t>
            </a:r>
            <a:r>
              <a:rPr lang="en-GB" altLang="ko-KR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altLang="ko-KR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*, </a:t>
            </a:r>
            <a:r>
              <a:rPr lang="en-GB" altLang="ko-KR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altLang="ko-KR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);</a:t>
            </a:r>
            <a:endParaRPr lang="en-GB" sz="14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addvec</a:t>
            </a: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dlsym</a:t>
            </a: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(handle, "</a:t>
            </a: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addvec</a:t>
            </a: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165625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Linking at Run-Time – Full Example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Application loading the library at run time</a:t>
            </a:r>
            <a:endParaRPr lang="ko-KR" altLang="en-US" dirty="0"/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622408" y="1651820"/>
            <a:ext cx="3798132" cy="4868898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1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#include &lt;</a:t>
            </a:r>
            <a:r>
              <a:rPr lang="en-GB" altLang="ko-KR" sz="1100" b="1" dirty="0" err="1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dlfcn.h</a:t>
            </a:r>
            <a:r>
              <a:rPr lang="en-GB" altLang="ko-KR" sz="11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ko-KR" sz="11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main(</a:t>
            </a:r>
            <a:r>
              <a:rPr lang="en-GB" altLang="ko-KR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altLang="ko-KR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argc</a:t>
            </a: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, char *</a:t>
            </a:r>
            <a:r>
              <a:rPr lang="en-GB" altLang="ko-KR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argv</a:t>
            </a: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[]) {</a:t>
            </a:r>
            <a:b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altLang="ko-KR" sz="11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//</a:t>
            </a:r>
            <a:br>
              <a:rPr lang="en-GB" altLang="ko-KR" sz="11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altLang="ko-KR" sz="11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// load shared library</a:t>
            </a:r>
            <a:br>
              <a:rPr lang="en-GB" altLang="ko-KR" sz="11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altLang="ko-KR" sz="11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//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1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void *handle;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1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handle = </a:t>
            </a:r>
            <a:r>
              <a:rPr lang="en-GB" altLang="ko-KR" sz="1100" b="1" dirty="0" err="1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dlopen</a:t>
            </a:r>
            <a:r>
              <a:rPr lang="en-GB" altLang="ko-KR" sz="11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("./libvector.so", RTLD_LAZY);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1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if (!handle) { … 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ko-KR" sz="1100" b="1" dirty="0">
              <a:solidFill>
                <a:srgbClr val="C00000"/>
              </a:solidFill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1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//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1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// obtain addresses of library functions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1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//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1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void (*</a:t>
            </a:r>
            <a:r>
              <a:rPr lang="en-GB" altLang="ko-KR" sz="1100" b="1" dirty="0" err="1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addvec</a:t>
            </a:r>
            <a:r>
              <a:rPr lang="en-GB" altLang="ko-KR" sz="11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)(</a:t>
            </a:r>
            <a:r>
              <a:rPr lang="en-GB" altLang="ko-KR" sz="1100" b="1" dirty="0" err="1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altLang="ko-KR" sz="11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*,</a:t>
            </a:r>
            <a:r>
              <a:rPr lang="en-GB" altLang="ko-KR" sz="1100" b="1" dirty="0" err="1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altLang="ko-KR" sz="11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*,</a:t>
            </a:r>
            <a:r>
              <a:rPr lang="en-GB" altLang="ko-KR" sz="1100" b="1" dirty="0" err="1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altLang="ko-KR" sz="11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*,</a:t>
            </a:r>
            <a:r>
              <a:rPr lang="en-GB" altLang="ko-KR" sz="1100" b="1" dirty="0" err="1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altLang="ko-KR" sz="11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);</a:t>
            </a:r>
            <a:br>
              <a:rPr lang="en-GB" altLang="ko-KR" sz="11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altLang="ko-KR" sz="11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void (*</a:t>
            </a:r>
            <a:r>
              <a:rPr lang="en-GB" altLang="ko-KR" sz="1100" b="1" dirty="0" err="1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mulvec</a:t>
            </a:r>
            <a:r>
              <a:rPr lang="en-GB" altLang="ko-KR" sz="11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)(</a:t>
            </a:r>
            <a:r>
              <a:rPr lang="en-GB" altLang="ko-KR" sz="1100" b="1" dirty="0" err="1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altLang="ko-KR" sz="11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*,</a:t>
            </a:r>
            <a:r>
              <a:rPr lang="en-GB" altLang="ko-KR" sz="1100" b="1" dirty="0" err="1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altLang="ko-KR" sz="11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*,</a:t>
            </a:r>
            <a:r>
              <a:rPr lang="en-GB" altLang="ko-KR" sz="1100" b="1" dirty="0" err="1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altLang="ko-KR" sz="11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*,</a:t>
            </a:r>
            <a:r>
              <a:rPr lang="en-GB" altLang="ko-KR" sz="1100" b="1" dirty="0" err="1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altLang="ko-KR" sz="11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1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</a:t>
            </a:r>
            <a:r>
              <a:rPr lang="en-GB" altLang="ko-KR" sz="1100" b="1" dirty="0" err="1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addvec</a:t>
            </a:r>
            <a:r>
              <a:rPr lang="en-GB" altLang="ko-KR" sz="11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= </a:t>
            </a:r>
            <a:r>
              <a:rPr lang="en-GB" altLang="ko-KR" sz="1100" b="1" dirty="0" err="1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dlsym</a:t>
            </a:r>
            <a:r>
              <a:rPr lang="en-GB" altLang="ko-KR" sz="11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(handle, "</a:t>
            </a:r>
            <a:r>
              <a:rPr lang="en-GB" altLang="ko-KR" sz="1100" b="1" dirty="0" err="1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addvec</a:t>
            </a:r>
            <a:r>
              <a:rPr lang="en-GB" altLang="ko-KR" sz="11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");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1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</a:t>
            </a:r>
            <a:r>
              <a:rPr lang="en-GB" altLang="ko-KR" sz="1100" b="1" dirty="0" err="1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mulvec</a:t>
            </a:r>
            <a:r>
              <a:rPr lang="en-GB" altLang="ko-KR" sz="11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= </a:t>
            </a:r>
            <a:r>
              <a:rPr lang="en-GB" altLang="ko-KR" sz="1100" b="1" dirty="0" err="1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dlsym</a:t>
            </a:r>
            <a:r>
              <a:rPr lang="en-GB" altLang="ko-KR" sz="11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(handle, "</a:t>
            </a:r>
            <a:r>
              <a:rPr lang="en-GB" altLang="ko-KR" sz="1100" b="1" dirty="0" err="1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mulvec</a:t>
            </a:r>
            <a:r>
              <a:rPr lang="en-GB" altLang="ko-KR" sz="11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");</a:t>
            </a:r>
            <a:br>
              <a:rPr lang="en-GB" altLang="ko-KR" sz="11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altLang="ko-KR" sz="11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if (!</a:t>
            </a:r>
            <a:r>
              <a:rPr lang="en-GB" altLang="ko-KR" sz="1100" b="1" dirty="0" err="1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addvec</a:t>
            </a:r>
            <a:r>
              <a:rPr lang="en-GB" altLang="ko-KR" sz="11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|| !</a:t>
            </a:r>
            <a:r>
              <a:rPr lang="en-GB" altLang="ko-KR" sz="1100" b="1" dirty="0" err="1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mulvec</a:t>
            </a:r>
            <a:r>
              <a:rPr lang="en-GB" altLang="ko-KR" sz="11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 { … 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ko-KR" sz="11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</a:t>
            </a:r>
            <a:r>
              <a:rPr lang="en-GB" altLang="ko-KR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N = </a:t>
            </a:r>
            <a:r>
              <a:rPr lang="en-GB" altLang="ko-KR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argc</a:t>
            </a: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&gt; 2 ? </a:t>
            </a:r>
            <a:r>
              <a:rPr lang="en-GB" altLang="ko-KR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atoi</a:t>
            </a: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</a:t>
            </a:r>
            <a:r>
              <a:rPr lang="en-GB" altLang="ko-KR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argv</a:t>
            </a: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[1]) : 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…</a:t>
            </a:r>
            <a:b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endParaRPr lang="en-GB" altLang="ko-KR" sz="11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1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</a:t>
            </a:r>
            <a:r>
              <a:rPr lang="en-GB" altLang="ko-KR" sz="11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addvec</a:t>
            </a:r>
            <a:r>
              <a:rPr lang="en-GB" altLang="ko-KR" sz="11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(c, a, b, N);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1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</a:t>
            </a:r>
            <a:r>
              <a:rPr lang="en-GB" altLang="ko-KR" sz="11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mulvec</a:t>
            </a:r>
            <a:r>
              <a:rPr lang="en-GB" altLang="ko-KR" sz="11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(c, a, b, N);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ko-KR" sz="11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return EXIT_SUCCESS;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06970" y="6315089"/>
            <a:ext cx="1113570" cy="205629"/>
          </a:xfrm>
          <a:prstGeom prst="rect">
            <a:avLst/>
          </a:prstGeom>
          <a:noFill/>
        </p:spPr>
        <p:txBody>
          <a:bodyPr wrap="none" lIns="18000" tIns="18000" rIns="18000" bIns="18000" rtlCol="0" anchor="b">
            <a:spAutoFit/>
          </a:bodyPr>
          <a:lstStyle/>
          <a:p>
            <a:pPr algn="r"/>
            <a:r>
              <a:rPr lang="en-US" altLang="ko-KR" sz="11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vectormathrt.c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4537587" y="1651820"/>
            <a:ext cx="4462414" cy="120853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</a:t>
            </a:r>
            <a:r>
              <a:rPr lang="en-GB" sz="11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gcc</a:t>
            </a:r>
            <a:r>
              <a:rPr lang="en-GB" sz="11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-Wall -g -o </a:t>
            </a:r>
            <a:r>
              <a:rPr lang="en-GB" sz="11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vectormathrt</a:t>
            </a:r>
            <a:r>
              <a:rPr lang="en-GB" sz="11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1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vectormathrt.c</a:t>
            </a:r>
            <a:r>
              <a:rPr lang="en-GB" sz="11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1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-</a:t>
            </a:r>
            <a:r>
              <a:rPr lang="en-GB" sz="1100" b="1" dirty="0" err="1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ldl</a:t>
            </a:r>
            <a:endParaRPr lang="en-GB" sz="1100" b="1" dirty="0">
              <a:solidFill>
                <a:srgbClr val="C00000"/>
              </a:solidFill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</a:t>
            </a:r>
            <a:r>
              <a:rPr lang="en-US" sz="1100" b="1" dirty="0">
                <a:solidFill>
                  <a:schemeClr val="tx2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LD_LIBRARY_PATH=.:$LD_LIBRARY_PATH </a:t>
            </a:r>
            <a:r>
              <a:rPr lang="en-US" sz="11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./</a:t>
            </a:r>
            <a:r>
              <a:rPr lang="en-US" sz="11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vectormathrt</a:t>
            </a:r>
            <a:r>
              <a:rPr lang="en-US" sz="11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a:   7   6   9   3   1  15  10  12   9  13   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b:  12   2   4   8  11   8   7  13   6  10   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</a:t>
            </a:r>
            <a:r>
              <a:rPr lang="en-US" sz="11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a+b</a:t>
            </a:r>
            <a:r>
              <a:rPr lang="en-US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:  19   8  13  11  12  23  17  25  15  23   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1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a*b:  84  12  36  24  11 120  70 156  54 130   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100" dirty="0" err="1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  <p:sp>
        <p:nvSpPr>
          <p:cNvPr id="15" name="내용 개체 틀 6"/>
          <p:cNvSpPr txBox="1">
            <a:spLocks/>
          </p:cNvSpPr>
          <p:nvPr/>
        </p:nvSpPr>
        <p:spPr bwMode="auto">
          <a:xfrm>
            <a:off x="3556412" y="2970997"/>
            <a:ext cx="5443588" cy="324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0" hangingPunct="1">
              <a:spcBef>
                <a:spcPct val="35000"/>
              </a:spcBef>
              <a:spcAft>
                <a:spcPct val="0"/>
              </a:spcAft>
              <a:buClr>
                <a:schemeClr val="accent5">
                  <a:lumMod val="50000"/>
                </a:schemeClr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1" fontAlgn="base" latinLnBrk="0" hangingPunct="1">
              <a:spcBef>
                <a:spcPct val="35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1" fontAlgn="base" latinLnBrk="0" hangingPunct="1">
              <a:spcBef>
                <a:spcPct val="35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1" fontAlgn="base" latinLnBrk="0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1" fontAlgn="base" latinLnBrk="0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Helvetica" pitchFamily="34" charset="0"/>
              <a:buChar char="−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1" fontAlgn="base" latinLnBrk="1" hangingPunct="1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lvl="2"/>
            <a:r>
              <a:rPr lang="en-US" altLang="ko-KR" sz="1400" kern="0" dirty="0"/>
              <a:t>We do not need to provide our shared library at link time</a:t>
            </a:r>
          </a:p>
          <a:p>
            <a:pPr lvl="2"/>
            <a:r>
              <a:rPr lang="en-US" altLang="ko-KR" sz="1400" kern="0" dirty="0"/>
              <a:t>Instead, the system library for dynamic run-time linking, </a:t>
            </a:r>
            <a:r>
              <a:rPr lang="en-US" altLang="ko-KR" sz="1400" kern="0" dirty="0">
                <a:latin typeface="Consolas" panose="020B0609020204030204" pitchFamily="49" charset="0"/>
                <a:cs typeface="Consolas" panose="020B0609020204030204" pitchFamily="49" charset="0"/>
              </a:rPr>
              <a:t>libdl.so</a:t>
            </a:r>
            <a:r>
              <a:rPr lang="en-US" altLang="ko-KR" sz="1400" kern="0" dirty="0"/>
              <a:t>, is included with </a:t>
            </a:r>
            <a:r>
              <a:rPr lang="en-US" altLang="ko-KR" sz="1400" kern="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4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ldl</a:t>
            </a:r>
            <a:endParaRPr lang="ko-KR" alt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5840506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Position Independent Code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887" y="466830"/>
            <a:ext cx="3839364" cy="147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57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 Independent Code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technique that uses only relative offsets to access objects (variables and code)</a:t>
            </a:r>
          </a:p>
          <a:p>
            <a:pPr lvl="1"/>
            <a:r>
              <a:rPr lang="en-US" altLang="ko-KR" dirty="0"/>
              <a:t>Makes the code independent from its final memory location</a:t>
            </a:r>
          </a:p>
          <a:p>
            <a:pPr lvl="2"/>
            <a:r>
              <a:rPr lang="en-US" altLang="ko-KR" dirty="0"/>
              <a:t>Allows shared libraries loaded at any available memory address</a:t>
            </a:r>
          </a:p>
          <a:p>
            <a:pPr lvl="2"/>
            <a:r>
              <a:rPr lang="en-US" altLang="ko-KR" dirty="0"/>
              <a:t>PIC does not require re-linking</a:t>
            </a:r>
          </a:p>
          <a:p>
            <a:pPr lvl="1"/>
            <a:r>
              <a:rPr lang="en-US" altLang="ko-KR" dirty="0"/>
              <a:t>Obviously, we cannot use absolute addresses to refer to objects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Useful for</a:t>
            </a:r>
          </a:p>
          <a:p>
            <a:pPr lvl="2"/>
            <a:r>
              <a:rPr lang="en-US" altLang="ko-KR" dirty="0"/>
              <a:t>Shared libraries (</a:t>
            </a:r>
            <a:r>
              <a:rPr lang="en-US" altLang="ko-KR"/>
              <a:t>modern OSes </a:t>
            </a:r>
            <a:r>
              <a:rPr lang="en-US" altLang="ko-KR" dirty="0"/>
              <a:t>use them in most cases)</a:t>
            </a:r>
          </a:p>
          <a:p>
            <a:pPr lvl="2"/>
            <a:r>
              <a:rPr lang="en-US" altLang="ko-KR" dirty="0"/>
              <a:t>Address Space Layout Randomization</a:t>
            </a:r>
          </a:p>
          <a:p>
            <a:pPr lvl="2"/>
            <a:r>
              <a:rPr lang="en-US" altLang="ko-KR" dirty="0"/>
              <a:t>Security</a:t>
            </a:r>
          </a:p>
          <a:p>
            <a:pPr lvl="2"/>
            <a:r>
              <a:rPr lang="en-US" altLang="ko-KR" dirty="0"/>
              <a:t>At-runtime dynamic loading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6022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 Independent Code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0000" y="1260000"/>
            <a:ext cx="8964000" cy="5220000"/>
          </a:xfrm>
        </p:spPr>
        <p:txBody>
          <a:bodyPr/>
          <a:lstStyle/>
          <a:p>
            <a:r>
              <a:rPr lang="en-US" altLang="ko-KR" dirty="0"/>
              <a:t>PIC uses only PC-relative offsets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This only works if the position of the code + data is constant!</a:t>
            </a:r>
          </a:p>
          <a:p>
            <a:pPr lvl="2"/>
            <a:r>
              <a:rPr lang="en-US" altLang="ko-KR" dirty="0"/>
              <a:t>Ensured by the linker </a:t>
            </a:r>
            <a:br>
              <a:rPr lang="en-US" altLang="ko-KR" dirty="0"/>
            </a:br>
            <a:r>
              <a:rPr lang="en-US" altLang="ko-KR" dirty="0"/>
              <a:t>( .text, .</a:t>
            </a:r>
            <a:r>
              <a:rPr lang="en-US" altLang="ko-KR" dirty="0" err="1"/>
              <a:t>rodata</a:t>
            </a:r>
            <a:r>
              <a:rPr lang="en-US" altLang="ko-KR" dirty="0"/>
              <a:t>, .data, and .</a:t>
            </a:r>
            <a:r>
              <a:rPr lang="en-US" altLang="ko-KR" dirty="0" err="1"/>
              <a:t>bss</a:t>
            </a:r>
            <a:r>
              <a:rPr lang="en-US" altLang="ko-KR" dirty="0"/>
              <a:t> sections are moved together as a whole)</a:t>
            </a:r>
          </a:p>
          <a:p>
            <a:pPr lvl="1"/>
            <a:r>
              <a:rPr lang="en-US" altLang="ko-KR" dirty="0"/>
              <a:t>The address of a function in a shared library not known before loading</a:t>
            </a:r>
          </a:p>
          <a:p>
            <a:pPr lvl="2"/>
            <a:r>
              <a:rPr lang="en-US" altLang="ko-KR" dirty="0"/>
              <a:t>Dynamic linking is necessary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41594" y="1763905"/>
            <a:ext cx="2263202" cy="1916936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global;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main(</a:t>
            </a:r>
            <a:r>
              <a:rPr lang="en-US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argc</a:t>
            </a:r>
            <a:r>
              <a:rPr lang="en-US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, char *</a:t>
            </a:r>
            <a:r>
              <a:rPr lang="en-US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[])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global = 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return 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966390" y="1763905"/>
            <a:ext cx="5076498" cy="2726901"/>
          </a:xfrm>
          <a:prstGeom prst="rect">
            <a:avLst/>
          </a:prstGeom>
          <a:solidFill>
            <a:srgbClr val="C1FFDD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Disassembly of section .text: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...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00001125 &lt;main&gt;: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1125:  </a:t>
            </a:r>
            <a:r>
              <a:rPr lang="en-US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movl</a:t>
            </a:r>
            <a:r>
              <a:rPr lang="en-US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$0x7,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0x2ee5(%rip)</a:t>
            </a:r>
            <a:r>
              <a:rPr lang="en-US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# 4014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112f:  </a:t>
            </a:r>
            <a:r>
              <a:rPr lang="en-US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US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$0x0,%eax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1134:  ret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Disassembly of section .</a:t>
            </a:r>
            <a:r>
              <a:rPr lang="en-US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bss</a:t>
            </a:r>
            <a:r>
              <a:rPr lang="en-US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...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00004014 &lt;global&gt;: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4014:  00 00</a:t>
            </a:r>
          </a:p>
        </p:txBody>
      </p:sp>
    </p:spTree>
    <p:extLst>
      <p:ext uri="{BB962C8B-B14F-4D97-AF65-F5344CB8AC3E}">
        <p14:creationId xmlns:p14="http://schemas.microsoft.com/office/powerpoint/2010/main" val="16352819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PIC and Shared Libraries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 idea</a:t>
            </a:r>
          </a:p>
          <a:p>
            <a:endParaRPr lang="en-US" altLang="ko-KR" dirty="0"/>
          </a:p>
        </p:txBody>
      </p:sp>
      <p:grpSp>
        <p:nvGrpSpPr>
          <p:cNvPr id="76" name="그룹 75"/>
          <p:cNvGrpSpPr/>
          <p:nvPr/>
        </p:nvGrpSpPr>
        <p:grpSpPr>
          <a:xfrm>
            <a:off x="941592" y="1763905"/>
            <a:ext cx="7106954" cy="3797660"/>
            <a:chOff x="941592" y="1763905"/>
            <a:chExt cx="7106954" cy="3797660"/>
          </a:xfrm>
        </p:grpSpPr>
        <p:sp>
          <p:nvSpPr>
            <p:cNvPr id="77" name="직사각형 76"/>
            <p:cNvSpPr/>
            <p:nvPr/>
          </p:nvSpPr>
          <p:spPr bwMode="auto">
            <a:xfrm>
              <a:off x="6974412" y="3663079"/>
              <a:ext cx="83527" cy="8352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2336069" y="3663080"/>
              <a:ext cx="83527" cy="8352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79" name="직사각형 78"/>
            <p:cNvSpPr/>
            <p:nvPr/>
          </p:nvSpPr>
          <p:spPr bwMode="auto">
            <a:xfrm>
              <a:off x="2738804" y="3855686"/>
              <a:ext cx="83527" cy="8352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80" name="직사각형 79"/>
            <p:cNvSpPr/>
            <p:nvPr/>
          </p:nvSpPr>
          <p:spPr bwMode="auto">
            <a:xfrm>
              <a:off x="1216270" y="4061402"/>
              <a:ext cx="83527" cy="8352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1216270" y="3049619"/>
              <a:ext cx="83527" cy="8352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5287108" y="3663079"/>
              <a:ext cx="83527" cy="8352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2336068" y="3052673"/>
              <a:ext cx="83527" cy="8352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5287107" y="3052672"/>
              <a:ext cx="83527" cy="8352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6943560" y="3056725"/>
              <a:ext cx="83527" cy="8352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1028701" y="4965345"/>
              <a:ext cx="83527" cy="8352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1446618" y="5371066"/>
              <a:ext cx="83527" cy="8352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1228970" y="2275114"/>
              <a:ext cx="83527" cy="8352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91" name="직사각형 90"/>
            <p:cNvSpPr/>
            <p:nvPr/>
          </p:nvSpPr>
          <p:spPr bwMode="auto">
            <a:xfrm>
              <a:off x="2910255" y="2073135"/>
              <a:ext cx="83527" cy="8352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1216271" y="3663080"/>
              <a:ext cx="83527" cy="8352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93" name="Text Box 2"/>
            <p:cNvSpPr txBox="1">
              <a:spLocks noChangeArrowheads="1"/>
            </p:cNvSpPr>
            <p:nvPr/>
          </p:nvSpPr>
          <p:spPr bwMode="auto">
            <a:xfrm>
              <a:off x="941594" y="1763905"/>
              <a:ext cx="2263202" cy="701988"/>
            </a:xfrm>
            <a:prstGeom prst="rect">
              <a:avLst/>
            </a:prstGeom>
            <a:solidFill>
              <a:srgbClr val="FFF9E7"/>
            </a:soli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…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call lib1func@plt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…</a:t>
              </a:r>
            </a:p>
          </p:txBody>
        </p:sp>
        <p:sp>
          <p:nvSpPr>
            <p:cNvPr id="94" name="Text Box 2"/>
            <p:cNvSpPr txBox="1">
              <a:spLocks noChangeArrowheads="1"/>
            </p:cNvSpPr>
            <p:nvPr/>
          </p:nvSpPr>
          <p:spPr bwMode="auto">
            <a:xfrm>
              <a:off x="941593" y="2745156"/>
              <a:ext cx="2263203" cy="1511953"/>
            </a:xfrm>
            <a:prstGeom prst="rect">
              <a:avLst/>
            </a:prstGeom>
            <a:solidFill>
              <a:srgbClr val="FFF9E7"/>
            </a:soli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…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PLT[2](</a:t>
              </a:r>
              <a:r>
                <a:rPr lang="en-GB" altLang="ko-KR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lib1func@plt)</a:t>
              </a: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: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</a:t>
              </a:r>
              <a:r>
                <a:rPr lang="en-GB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jmp</a:t>
              </a: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*GOT[4]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push function ID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</a:t>
              </a:r>
              <a:r>
                <a:rPr lang="en-GB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jmp</a:t>
              </a: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PLT[0]</a:t>
              </a:r>
            </a:p>
          </p:txBody>
        </p:sp>
        <p:sp>
          <p:nvSpPr>
            <p:cNvPr id="95" name="Text Box 2"/>
            <p:cNvSpPr txBox="1">
              <a:spLocks noChangeArrowheads="1"/>
            </p:cNvSpPr>
            <p:nvPr/>
          </p:nvSpPr>
          <p:spPr bwMode="auto">
            <a:xfrm>
              <a:off x="4984589" y="2742716"/>
              <a:ext cx="3063957" cy="11069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…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GOT[4]: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&lt;</a:t>
              </a:r>
              <a:r>
                <a:rPr lang="en-GB" sz="14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addr</a:t>
              </a: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of lib1func&gt; </a:t>
              </a:r>
            </a:p>
          </p:txBody>
        </p:sp>
        <p:cxnSp>
          <p:nvCxnSpPr>
            <p:cNvPr id="96" name="꺾인 연결선 95"/>
            <p:cNvCxnSpPr>
              <a:stCxn id="91" idx="3"/>
              <a:endCxn id="92" idx="1"/>
            </p:cNvCxnSpPr>
            <p:nvPr/>
          </p:nvCxnSpPr>
          <p:spPr bwMode="auto">
            <a:xfrm flipH="1">
              <a:off x="1216271" y="2114899"/>
              <a:ext cx="1777511" cy="1589945"/>
            </a:xfrm>
            <a:prstGeom prst="bentConnector5">
              <a:avLst>
                <a:gd name="adj1" fmla="val -23743"/>
                <a:gd name="adj2" fmla="val 31751"/>
                <a:gd name="adj3" fmla="val 12868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7" name="꺾인 연결선 96"/>
            <p:cNvCxnSpPr>
              <a:stCxn id="78" idx="3"/>
              <a:endCxn id="82" idx="1"/>
            </p:cNvCxnSpPr>
            <p:nvPr/>
          </p:nvCxnSpPr>
          <p:spPr bwMode="auto">
            <a:xfrm flipV="1">
              <a:off x="2419596" y="3704843"/>
              <a:ext cx="2867512" cy="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9" name="Text Box 2"/>
            <p:cNvSpPr txBox="1">
              <a:spLocks noChangeArrowheads="1"/>
            </p:cNvSpPr>
            <p:nvPr/>
          </p:nvSpPr>
          <p:spPr bwMode="auto">
            <a:xfrm>
              <a:off x="941592" y="4859577"/>
              <a:ext cx="2263203" cy="701988"/>
            </a:xfrm>
            <a:prstGeom prst="rect">
              <a:avLst/>
            </a:prstGeom>
            <a:solidFill>
              <a:srgbClr val="EFBFBF"/>
            </a:soli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lib1func:</a:t>
              </a:r>
              <a:b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</a:b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…</a:t>
              </a:r>
              <a:b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</a:br>
              <a:r>
                <a:rPr lang="en-GB" sz="14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ret</a:t>
              </a:r>
            </a:p>
          </p:txBody>
        </p:sp>
        <p:cxnSp>
          <p:nvCxnSpPr>
            <p:cNvPr id="100" name="꺾인 연결선 99"/>
            <p:cNvCxnSpPr>
              <a:stCxn id="77" idx="3"/>
              <a:endCxn id="87" idx="1"/>
            </p:cNvCxnSpPr>
            <p:nvPr/>
          </p:nvCxnSpPr>
          <p:spPr bwMode="auto">
            <a:xfrm flipH="1">
              <a:off x="1028701" y="3704843"/>
              <a:ext cx="6029238" cy="1302266"/>
            </a:xfrm>
            <a:prstGeom prst="bentConnector5">
              <a:avLst>
                <a:gd name="adj1" fmla="val -3792"/>
                <a:gd name="adj2" fmla="val 50000"/>
                <a:gd name="adj3" fmla="val 10532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꺾인 연결선 100"/>
            <p:cNvCxnSpPr>
              <a:stCxn id="89" idx="3"/>
              <a:endCxn id="90" idx="3"/>
            </p:cNvCxnSpPr>
            <p:nvPr/>
          </p:nvCxnSpPr>
          <p:spPr bwMode="auto">
            <a:xfrm flipH="1" flipV="1">
              <a:off x="1312497" y="2316878"/>
              <a:ext cx="217648" cy="3095952"/>
            </a:xfrm>
            <a:prstGeom prst="bentConnector3">
              <a:avLst>
                <a:gd name="adj1" fmla="val -100588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5EED597-99B6-465C-9373-C6FD9E0D3A3D}"/>
              </a:ext>
            </a:extLst>
          </p:cNvPr>
          <p:cNvSpPr txBox="1"/>
          <p:nvPr/>
        </p:nvSpPr>
        <p:spPr>
          <a:xfrm>
            <a:off x="3725065" y="1143290"/>
            <a:ext cx="5583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Global Offset Table (GOT) is in data section</a:t>
            </a:r>
          </a:p>
          <a:p>
            <a:r>
              <a:rPr lang="en-US" altLang="ko-KR" dirty="0"/>
              <a:t>Program Linkage Table (PLT) is in code section</a:t>
            </a:r>
          </a:p>
          <a:p>
            <a:r>
              <a:rPr lang="en-US" altLang="ko-KR" dirty="0"/>
              <a:t>GOT is patched by dynamic linker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9821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PIC and Shared Libraries</a:t>
            </a:r>
            <a:endParaRPr lang="en-GB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Lazy linking: first invocation</a:t>
            </a:r>
          </a:p>
          <a:p>
            <a:endParaRPr lang="en-US" altLang="ko-KR" dirty="0"/>
          </a:p>
        </p:txBody>
      </p:sp>
      <p:grpSp>
        <p:nvGrpSpPr>
          <p:cNvPr id="60" name="그룹 59"/>
          <p:cNvGrpSpPr/>
          <p:nvPr/>
        </p:nvGrpSpPr>
        <p:grpSpPr>
          <a:xfrm>
            <a:off x="220243" y="1763905"/>
            <a:ext cx="8743757" cy="4355310"/>
            <a:chOff x="220243" y="1763905"/>
            <a:chExt cx="8743757" cy="4355310"/>
          </a:xfrm>
        </p:grpSpPr>
        <p:grpSp>
          <p:nvGrpSpPr>
            <p:cNvPr id="58" name="그룹 57"/>
            <p:cNvGrpSpPr/>
            <p:nvPr/>
          </p:nvGrpSpPr>
          <p:grpSpPr>
            <a:xfrm>
              <a:off x="876247" y="1763905"/>
              <a:ext cx="8087753" cy="4000151"/>
              <a:chOff x="876247" y="1763905"/>
              <a:chExt cx="8087753" cy="4000151"/>
            </a:xfrm>
          </p:grpSpPr>
          <p:sp>
            <p:nvSpPr>
              <p:cNvPr id="11" name="직사각형 10"/>
              <p:cNvSpPr/>
              <p:nvPr/>
            </p:nvSpPr>
            <p:spPr bwMode="auto">
              <a:xfrm>
                <a:off x="2336069" y="3663080"/>
                <a:ext cx="83527" cy="8352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 bwMode="auto">
              <a:xfrm>
                <a:off x="2738804" y="3855686"/>
                <a:ext cx="83527" cy="8352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 bwMode="auto">
              <a:xfrm>
                <a:off x="1216270" y="4061402"/>
                <a:ext cx="83527" cy="8352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 bwMode="auto">
              <a:xfrm>
                <a:off x="1216270" y="3049619"/>
                <a:ext cx="83527" cy="8352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 bwMode="auto">
              <a:xfrm>
                <a:off x="5287108" y="3663079"/>
                <a:ext cx="83527" cy="8352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 bwMode="auto">
              <a:xfrm>
                <a:off x="6860116" y="3663079"/>
                <a:ext cx="83527" cy="8352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 bwMode="auto">
              <a:xfrm>
                <a:off x="2336068" y="3052673"/>
                <a:ext cx="83527" cy="8352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 bwMode="auto">
              <a:xfrm>
                <a:off x="5287107" y="3052672"/>
                <a:ext cx="83527" cy="8352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 bwMode="auto">
              <a:xfrm>
                <a:off x="6943560" y="3056725"/>
                <a:ext cx="83527" cy="8352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 bwMode="auto">
              <a:xfrm>
                <a:off x="5281247" y="4965345"/>
                <a:ext cx="83527" cy="8352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 bwMode="auto">
              <a:xfrm>
                <a:off x="1028701" y="4965345"/>
                <a:ext cx="83527" cy="8352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 bwMode="auto">
              <a:xfrm>
                <a:off x="6195930" y="5561565"/>
                <a:ext cx="83527" cy="8352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 bwMode="auto">
              <a:xfrm>
                <a:off x="1446618" y="5371066"/>
                <a:ext cx="83527" cy="8352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 bwMode="auto">
              <a:xfrm>
                <a:off x="1228970" y="2275114"/>
                <a:ext cx="83527" cy="8352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  <p:sp>
            <p:nvSpPr>
              <p:cNvPr id="3" name="직사각형 2"/>
              <p:cNvSpPr/>
              <p:nvPr/>
            </p:nvSpPr>
            <p:spPr bwMode="auto">
              <a:xfrm>
                <a:off x="2910255" y="2073135"/>
                <a:ext cx="83527" cy="8352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 bwMode="auto">
              <a:xfrm>
                <a:off x="1216271" y="3663080"/>
                <a:ext cx="83527" cy="8352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  <p:sp>
            <p:nvSpPr>
              <p:cNvPr id="4" name="Text Box 2"/>
              <p:cNvSpPr txBox="1">
                <a:spLocks noChangeArrowheads="1"/>
              </p:cNvSpPr>
              <p:nvPr/>
            </p:nvSpPr>
            <p:spPr bwMode="auto">
              <a:xfrm>
                <a:off x="941594" y="1763905"/>
                <a:ext cx="2263202" cy="701988"/>
              </a:xfrm>
              <a:prstGeom prst="rect">
                <a:avLst/>
              </a:prstGeom>
              <a:solidFill>
                <a:srgbClr val="FFF9E7"/>
              </a:solidFill>
              <a:ln w="635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square" lIns="90000" tIns="46800" rIns="90000" bIns="46800">
                <a:spAutoFit/>
              </a:bodyPr>
              <a:lstStyle/>
              <a:p>
                <a:pPr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  …</a:t>
                </a:r>
              </a:p>
              <a:p>
                <a:pPr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  call lib1func@plt</a:t>
                </a:r>
              </a:p>
              <a:p>
                <a:pPr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  …</a:t>
                </a:r>
              </a:p>
            </p:txBody>
          </p:sp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876247" y="2732564"/>
                <a:ext cx="2263203" cy="1714445"/>
              </a:xfrm>
              <a:prstGeom prst="rect">
                <a:avLst/>
              </a:prstGeom>
              <a:solidFill>
                <a:srgbClr val="FFF9E7"/>
              </a:solidFill>
              <a:ln w="635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square" lIns="90000" tIns="46800" rIns="90000" bIns="46800">
                <a:spAutoFit/>
              </a:bodyPr>
              <a:lstStyle/>
              <a:p>
                <a:pPr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PLT[0]:</a:t>
                </a:r>
              </a:p>
              <a:p>
                <a:pPr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   push *GOT[1]</a:t>
                </a:r>
              </a:p>
              <a:p>
                <a:pPr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   </a:t>
                </a:r>
                <a:r>
                  <a:rPr lang="en-GB" sz="1400" dirty="0" err="1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jmp</a:t>
                </a: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  *GOT[2]</a:t>
                </a:r>
              </a:p>
              <a:p>
                <a:pPr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…</a:t>
                </a:r>
              </a:p>
              <a:p>
                <a:pPr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ko-KR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PLT[2](lib1func@plt):</a:t>
                </a:r>
              </a:p>
              <a:p>
                <a:pPr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  </a:t>
                </a:r>
                <a:r>
                  <a:rPr lang="en-GB" sz="1400" dirty="0" err="1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jmp</a:t>
                </a: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  *GOT[4]</a:t>
                </a:r>
              </a:p>
              <a:p>
                <a:pPr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  push function ID</a:t>
                </a:r>
              </a:p>
              <a:p>
                <a:pPr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  </a:t>
                </a:r>
                <a:r>
                  <a:rPr lang="en-GB" sz="1400" dirty="0" err="1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jmp</a:t>
                </a: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  PLT[0]</a:t>
                </a:r>
              </a:p>
            </p:txBody>
          </p:sp>
          <p:sp>
            <p:nvSpPr>
              <p:cNvPr id="6" name="Text Box 2"/>
              <p:cNvSpPr txBox="1">
                <a:spLocks noChangeArrowheads="1"/>
              </p:cNvSpPr>
              <p:nvPr/>
            </p:nvSpPr>
            <p:spPr bwMode="auto">
              <a:xfrm>
                <a:off x="5026731" y="2528894"/>
                <a:ext cx="3063957" cy="151195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square" lIns="90000" tIns="46800" rIns="90000" bIns="46800">
                <a:spAutoFit/>
              </a:bodyPr>
              <a:lstStyle/>
              <a:p>
                <a:pPr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GOT[1]:</a:t>
                </a:r>
              </a:p>
              <a:p>
                <a:pPr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  &lt;address of </a:t>
                </a:r>
                <a:r>
                  <a:rPr lang="en-GB" sz="1400" dirty="0" err="1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reloc</a:t>
                </a: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 entries&gt;</a:t>
                </a:r>
              </a:p>
              <a:p>
                <a:pPr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GOT[2]:</a:t>
                </a:r>
              </a:p>
              <a:p>
                <a:pPr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  &lt;</a:t>
                </a:r>
                <a:r>
                  <a:rPr lang="en-GB" sz="1400" dirty="0" err="1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addr</a:t>
                </a: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 of dynamic linker&gt;</a:t>
                </a:r>
              </a:p>
              <a:p>
                <a:pPr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…</a:t>
                </a:r>
              </a:p>
              <a:p>
                <a:pPr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GOT[4]:</a:t>
                </a:r>
              </a:p>
              <a:p>
                <a:pPr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  &lt;</a:t>
                </a:r>
                <a:r>
                  <a:rPr lang="en-US" sz="1400" dirty="0" err="1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addr</a:t>
                </a:r>
                <a:r>
                  <a:rPr lang="ko-KR" altLang="en-US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 </a:t>
                </a:r>
                <a:r>
                  <a:rPr lang="en-US" altLang="ko-KR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of </a:t>
                </a: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push in PLT[2]&gt; </a:t>
                </a:r>
              </a:p>
            </p:txBody>
          </p:sp>
          <p:cxnSp>
            <p:nvCxnSpPr>
              <p:cNvPr id="9" name="꺾인 연결선 8"/>
              <p:cNvCxnSpPr>
                <a:cxnSpLocks/>
              </p:cNvCxnSpPr>
              <p:nvPr/>
            </p:nvCxnSpPr>
            <p:spPr bwMode="auto">
              <a:xfrm rot="10800000" flipH="1" flipV="1">
                <a:off x="1003196" y="2119995"/>
                <a:ext cx="168668" cy="1782550"/>
              </a:xfrm>
              <a:prstGeom prst="bentConnector4">
                <a:avLst>
                  <a:gd name="adj1" fmla="val -135533"/>
                  <a:gd name="adj2" fmla="val 99347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5" name="꺾인 연결선 14"/>
              <p:cNvCxnSpPr>
                <a:cxnSpLocks/>
              </p:cNvCxnSpPr>
              <p:nvPr/>
            </p:nvCxnSpPr>
            <p:spPr bwMode="auto">
              <a:xfrm flipV="1">
                <a:off x="2426116" y="3876845"/>
                <a:ext cx="2867512" cy="1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1" name="꺾인 연결선 20"/>
              <p:cNvCxnSpPr>
                <a:cxnSpLocks/>
              </p:cNvCxnSpPr>
              <p:nvPr/>
            </p:nvCxnSpPr>
            <p:spPr bwMode="auto">
              <a:xfrm rot="10800000" flipV="1">
                <a:off x="2828655" y="3874566"/>
                <a:ext cx="4819933" cy="221965"/>
              </a:xfrm>
              <a:prstGeom prst="bentConnector3">
                <a:avLst>
                  <a:gd name="adj1" fmla="val -1841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" name="꺾인 연결선 23"/>
              <p:cNvCxnSpPr>
                <a:cxnSpLocks/>
                <a:endCxn id="14" idx="1"/>
              </p:cNvCxnSpPr>
              <p:nvPr/>
            </p:nvCxnSpPr>
            <p:spPr bwMode="auto">
              <a:xfrm rot="16200000" flipV="1">
                <a:off x="572289" y="3735364"/>
                <a:ext cx="1300662" cy="12700"/>
              </a:xfrm>
              <a:prstGeom prst="bentConnector4">
                <a:avLst>
                  <a:gd name="adj1" fmla="val 4408"/>
                  <a:gd name="adj2" fmla="val 5403740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" name="꺾인 연결선 31"/>
              <p:cNvCxnSpPr>
                <a:cxnSpLocks/>
              </p:cNvCxnSpPr>
              <p:nvPr/>
            </p:nvCxnSpPr>
            <p:spPr bwMode="auto">
              <a:xfrm flipV="1">
                <a:off x="2464920" y="3294588"/>
                <a:ext cx="2867512" cy="1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4" name="Text Box 2"/>
              <p:cNvSpPr txBox="1">
                <a:spLocks noChangeArrowheads="1"/>
              </p:cNvSpPr>
              <p:nvPr/>
            </p:nvSpPr>
            <p:spPr bwMode="auto">
              <a:xfrm>
                <a:off x="4421112" y="4859577"/>
                <a:ext cx="4542888" cy="904479"/>
              </a:xfrm>
              <a:prstGeom prst="rect">
                <a:avLst/>
              </a:prstGeom>
              <a:solidFill>
                <a:srgbClr val="C1FFDD"/>
              </a:solidFill>
              <a:ln w="635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square" lIns="90000" tIns="46800" rIns="90000" bIns="46800">
                <a:spAutoFit/>
              </a:bodyPr>
              <a:lstStyle/>
              <a:p>
                <a:pPr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resolver:</a:t>
                </a:r>
              </a:p>
              <a:p>
                <a:pPr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  </a:t>
                </a:r>
                <a:r>
                  <a:rPr lang="en-GB" sz="140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find the address </a:t>
                </a: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of function with its ID</a:t>
                </a:r>
              </a:p>
              <a:p>
                <a:pPr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  write it into the GOT entry (i.e., GOT[4])</a:t>
                </a:r>
              </a:p>
              <a:p>
                <a:pPr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  jump to function</a:t>
                </a:r>
              </a:p>
            </p:txBody>
          </p:sp>
          <p:cxnSp>
            <p:nvCxnSpPr>
              <p:cNvPr id="40" name="꺾인 연결선 39"/>
              <p:cNvCxnSpPr>
                <a:cxnSpLocks/>
                <a:endCxn id="39" idx="3"/>
              </p:cNvCxnSpPr>
              <p:nvPr/>
            </p:nvCxnSpPr>
            <p:spPr bwMode="auto">
              <a:xfrm rot="10800000" flipV="1">
                <a:off x="5364775" y="3255523"/>
                <a:ext cx="2354959" cy="1751586"/>
              </a:xfrm>
              <a:prstGeom prst="bentConnector3">
                <a:avLst>
                  <a:gd name="adj1" fmla="val -12084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4" name="Text Box 2"/>
              <p:cNvSpPr txBox="1">
                <a:spLocks noChangeArrowheads="1"/>
              </p:cNvSpPr>
              <p:nvPr/>
            </p:nvSpPr>
            <p:spPr bwMode="auto">
              <a:xfrm>
                <a:off x="941592" y="4859577"/>
                <a:ext cx="2263203" cy="701988"/>
              </a:xfrm>
              <a:prstGeom prst="rect">
                <a:avLst/>
              </a:prstGeom>
              <a:solidFill>
                <a:srgbClr val="EFBFBF"/>
              </a:solidFill>
              <a:ln w="635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square" lIns="90000" tIns="46800" rIns="90000" bIns="46800">
                <a:spAutoFit/>
              </a:bodyPr>
              <a:lstStyle/>
              <a:p>
                <a:pPr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lib1func:</a:t>
                </a:r>
                <a:b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</a:b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  …</a:t>
                </a:r>
                <a:b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</a:b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  ret</a:t>
                </a:r>
              </a:p>
            </p:txBody>
          </p:sp>
          <p:cxnSp>
            <p:nvCxnSpPr>
              <p:cNvPr id="49" name="꺾인 연결선 48"/>
              <p:cNvCxnSpPr>
                <a:stCxn id="46" idx="3"/>
                <a:endCxn id="45" idx="1"/>
              </p:cNvCxnSpPr>
              <p:nvPr/>
            </p:nvCxnSpPr>
            <p:spPr bwMode="auto">
              <a:xfrm flipH="1" flipV="1">
                <a:off x="1028701" y="5007109"/>
                <a:ext cx="5250756" cy="596220"/>
              </a:xfrm>
              <a:prstGeom prst="bentConnector5">
                <a:avLst>
                  <a:gd name="adj1" fmla="val -4354"/>
                  <a:gd name="adj2" fmla="val -54702"/>
                  <a:gd name="adj3" fmla="val 106196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4" name="꺾인 연결선 53"/>
              <p:cNvCxnSpPr>
                <a:cxnSpLocks/>
              </p:cNvCxnSpPr>
              <p:nvPr/>
            </p:nvCxnSpPr>
            <p:spPr bwMode="auto">
              <a:xfrm flipH="1" flipV="1">
                <a:off x="1379972" y="2307710"/>
                <a:ext cx="217648" cy="3095952"/>
              </a:xfrm>
              <a:prstGeom prst="bentConnector3">
                <a:avLst>
                  <a:gd name="adj1" fmla="val -1005883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59" name="타원 58"/>
            <p:cNvSpPr/>
            <p:nvPr/>
          </p:nvSpPr>
          <p:spPr bwMode="auto">
            <a:xfrm>
              <a:off x="3252944" y="1918034"/>
              <a:ext cx="155101" cy="155101"/>
            </a:xfrm>
            <a:prstGeom prst="ellipse">
              <a:avLst/>
            </a:prstGeom>
            <a:noFill/>
            <a:ln w="158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1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61" name="타원 60"/>
            <p:cNvSpPr/>
            <p:nvPr/>
          </p:nvSpPr>
          <p:spPr bwMode="auto">
            <a:xfrm>
              <a:off x="4343561" y="3512237"/>
              <a:ext cx="155101" cy="155101"/>
            </a:xfrm>
            <a:prstGeom prst="ellipse">
              <a:avLst/>
            </a:prstGeom>
            <a:noFill/>
            <a:ln w="158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2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62" name="타원 61"/>
            <p:cNvSpPr/>
            <p:nvPr/>
          </p:nvSpPr>
          <p:spPr bwMode="auto">
            <a:xfrm>
              <a:off x="4335904" y="3940826"/>
              <a:ext cx="155101" cy="155101"/>
            </a:xfrm>
            <a:prstGeom prst="ellipse">
              <a:avLst/>
            </a:prstGeom>
            <a:noFill/>
            <a:ln w="158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3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63" name="타원 62"/>
            <p:cNvSpPr/>
            <p:nvPr/>
          </p:nvSpPr>
          <p:spPr bwMode="auto">
            <a:xfrm>
              <a:off x="220243" y="3507226"/>
              <a:ext cx="155101" cy="155101"/>
            </a:xfrm>
            <a:prstGeom prst="ellipse">
              <a:avLst/>
            </a:prstGeom>
            <a:noFill/>
            <a:ln w="158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4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64" name="타원 63"/>
            <p:cNvSpPr/>
            <p:nvPr/>
          </p:nvSpPr>
          <p:spPr bwMode="auto">
            <a:xfrm>
              <a:off x="4335904" y="2901830"/>
              <a:ext cx="155101" cy="155101"/>
            </a:xfrm>
            <a:prstGeom prst="ellipse">
              <a:avLst/>
            </a:prstGeom>
            <a:noFill/>
            <a:ln w="158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5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65" name="타원 64"/>
            <p:cNvSpPr/>
            <p:nvPr/>
          </p:nvSpPr>
          <p:spPr bwMode="auto">
            <a:xfrm>
              <a:off x="8282316" y="3939213"/>
              <a:ext cx="155101" cy="155101"/>
            </a:xfrm>
            <a:prstGeom prst="ellipse">
              <a:avLst/>
            </a:prstGeom>
            <a:noFill/>
            <a:ln w="158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6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66" name="타원 65"/>
            <p:cNvSpPr/>
            <p:nvPr/>
          </p:nvSpPr>
          <p:spPr bwMode="auto">
            <a:xfrm>
              <a:off x="3654079" y="5964114"/>
              <a:ext cx="155101" cy="155101"/>
            </a:xfrm>
            <a:prstGeom prst="ellipse">
              <a:avLst/>
            </a:prstGeom>
            <a:noFill/>
            <a:ln w="158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6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67" name="타원 66"/>
            <p:cNvSpPr/>
            <p:nvPr/>
          </p:nvSpPr>
          <p:spPr bwMode="auto">
            <a:xfrm>
              <a:off x="3375105" y="5210571"/>
              <a:ext cx="155101" cy="155101"/>
            </a:xfrm>
            <a:prstGeom prst="ellipse">
              <a:avLst/>
            </a:prstGeom>
            <a:noFill/>
            <a:ln w="158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7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28421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PIC and Shared Libraries</a:t>
            </a:r>
            <a:endParaRPr lang="en-GB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Lazy linking: 2</a:t>
            </a:r>
            <a:r>
              <a:rPr lang="en-US" altLang="ko-KR" baseline="30000" dirty="0"/>
              <a:t>nd</a:t>
            </a:r>
            <a:r>
              <a:rPr lang="en-US" altLang="ko-KR" dirty="0"/>
              <a:t> and further invocations</a:t>
            </a:r>
          </a:p>
          <a:p>
            <a:endParaRPr lang="en-US" altLang="ko-KR" dirty="0"/>
          </a:p>
        </p:txBody>
      </p:sp>
      <p:grpSp>
        <p:nvGrpSpPr>
          <p:cNvPr id="23" name="그룹 22"/>
          <p:cNvGrpSpPr/>
          <p:nvPr/>
        </p:nvGrpSpPr>
        <p:grpSpPr>
          <a:xfrm>
            <a:off x="841375" y="1869924"/>
            <a:ext cx="7770647" cy="4000151"/>
            <a:chOff x="941592" y="1763905"/>
            <a:chExt cx="7670430" cy="4000151"/>
          </a:xfrm>
        </p:grpSpPr>
        <p:grpSp>
          <p:nvGrpSpPr>
            <p:cNvPr id="22" name="그룹 21"/>
            <p:cNvGrpSpPr/>
            <p:nvPr/>
          </p:nvGrpSpPr>
          <p:grpSpPr>
            <a:xfrm>
              <a:off x="941592" y="1763905"/>
              <a:ext cx="7670430" cy="4000151"/>
              <a:chOff x="941592" y="1763905"/>
              <a:chExt cx="7670430" cy="4000151"/>
            </a:xfrm>
          </p:grpSpPr>
          <p:sp>
            <p:nvSpPr>
              <p:cNvPr id="19" name="직사각형 18"/>
              <p:cNvSpPr/>
              <p:nvPr/>
            </p:nvSpPr>
            <p:spPr bwMode="auto">
              <a:xfrm>
                <a:off x="6974412" y="3663079"/>
                <a:ext cx="83527" cy="8352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 bwMode="auto">
              <a:xfrm>
                <a:off x="2336069" y="3663080"/>
                <a:ext cx="83527" cy="8352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 bwMode="auto">
              <a:xfrm>
                <a:off x="2738804" y="3855686"/>
                <a:ext cx="83527" cy="8352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 bwMode="auto">
              <a:xfrm>
                <a:off x="1216270" y="4061402"/>
                <a:ext cx="83527" cy="8352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 bwMode="auto">
              <a:xfrm>
                <a:off x="1216270" y="3049619"/>
                <a:ext cx="83527" cy="8352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 bwMode="auto">
              <a:xfrm>
                <a:off x="5287108" y="3663079"/>
                <a:ext cx="83527" cy="8352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 bwMode="auto">
              <a:xfrm>
                <a:off x="2336068" y="3052673"/>
                <a:ext cx="83527" cy="8352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 bwMode="auto">
              <a:xfrm>
                <a:off x="5287107" y="3052672"/>
                <a:ext cx="83527" cy="8352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 bwMode="auto">
              <a:xfrm>
                <a:off x="6943560" y="3056725"/>
                <a:ext cx="83527" cy="8352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 bwMode="auto">
              <a:xfrm>
                <a:off x="5281247" y="4965345"/>
                <a:ext cx="83527" cy="8352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 bwMode="auto">
              <a:xfrm>
                <a:off x="1028701" y="4965345"/>
                <a:ext cx="83527" cy="8352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 bwMode="auto">
              <a:xfrm>
                <a:off x="6195930" y="5561565"/>
                <a:ext cx="83527" cy="8352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 bwMode="auto">
              <a:xfrm>
                <a:off x="1446618" y="5371066"/>
                <a:ext cx="83527" cy="8352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 bwMode="auto">
              <a:xfrm>
                <a:off x="1228970" y="2275114"/>
                <a:ext cx="83527" cy="8352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  <p:sp>
            <p:nvSpPr>
              <p:cNvPr id="3" name="직사각형 2"/>
              <p:cNvSpPr/>
              <p:nvPr/>
            </p:nvSpPr>
            <p:spPr bwMode="auto">
              <a:xfrm>
                <a:off x="2910255" y="2073135"/>
                <a:ext cx="83527" cy="8352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 bwMode="auto">
              <a:xfrm>
                <a:off x="1216271" y="3663080"/>
                <a:ext cx="83527" cy="8352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  <p:sp>
            <p:nvSpPr>
              <p:cNvPr id="4" name="Text Box 2"/>
              <p:cNvSpPr txBox="1">
                <a:spLocks noChangeArrowheads="1"/>
              </p:cNvSpPr>
              <p:nvPr/>
            </p:nvSpPr>
            <p:spPr bwMode="auto">
              <a:xfrm>
                <a:off x="941594" y="1763905"/>
                <a:ext cx="2263202" cy="701988"/>
              </a:xfrm>
              <a:prstGeom prst="rect">
                <a:avLst/>
              </a:prstGeom>
              <a:solidFill>
                <a:srgbClr val="FFF9E7"/>
              </a:solidFill>
              <a:ln w="635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square" lIns="90000" tIns="46800" rIns="90000" bIns="46800">
                <a:spAutoFit/>
              </a:bodyPr>
              <a:lstStyle/>
              <a:p>
                <a:pPr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  …</a:t>
                </a:r>
              </a:p>
              <a:p>
                <a:pPr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  call lib1func@plt</a:t>
                </a:r>
              </a:p>
              <a:p>
                <a:pPr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  …</a:t>
                </a:r>
              </a:p>
            </p:txBody>
          </p:sp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941592" y="2592410"/>
                <a:ext cx="2263203" cy="1714445"/>
              </a:xfrm>
              <a:prstGeom prst="rect">
                <a:avLst/>
              </a:prstGeom>
              <a:solidFill>
                <a:srgbClr val="FFF9E7"/>
              </a:solidFill>
              <a:ln w="635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square" lIns="90000" tIns="46800" rIns="90000" bIns="46800">
                <a:spAutoFit/>
              </a:bodyPr>
              <a:lstStyle/>
              <a:p>
                <a:pPr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PLT[0]:</a:t>
                </a:r>
              </a:p>
              <a:p>
                <a:pPr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  </a:t>
                </a:r>
                <a:r>
                  <a:rPr lang="en-GB" altLang="ko-KR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push *GOT[1]</a:t>
                </a:r>
              </a:p>
              <a:p>
                <a:pPr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  </a:t>
                </a:r>
                <a:r>
                  <a:rPr lang="en-GB" sz="1400" dirty="0" err="1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jmp</a:t>
                </a: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  *GOT[2]</a:t>
                </a:r>
              </a:p>
              <a:p>
                <a:pPr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…</a:t>
                </a:r>
              </a:p>
              <a:p>
                <a:pPr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altLang="ko-KR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PLT[2](lib1func@plt):</a:t>
                </a:r>
              </a:p>
              <a:p>
                <a:pPr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  </a:t>
                </a:r>
                <a:r>
                  <a:rPr lang="en-GB" sz="1400" dirty="0" err="1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jmp</a:t>
                </a: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  *GOT[4]</a:t>
                </a:r>
              </a:p>
              <a:p>
                <a:pPr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  push function ID</a:t>
                </a:r>
              </a:p>
              <a:p>
                <a:pPr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  </a:t>
                </a:r>
                <a:r>
                  <a:rPr lang="en-GB" sz="1400" dirty="0" err="1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jmp</a:t>
                </a: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  PLT[0]</a:t>
                </a:r>
              </a:p>
            </p:txBody>
          </p:sp>
          <p:sp>
            <p:nvSpPr>
              <p:cNvPr id="6" name="Text Box 2"/>
              <p:cNvSpPr txBox="1">
                <a:spLocks noChangeArrowheads="1"/>
              </p:cNvSpPr>
              <p:nvPr/>
            </p:nvSpPr>
            <p:spPr bwMode="auto">
              <a:xfrm>
                <a:off x="4984589" y="2742716"/>
                <a:ext cx="3063957" cy="11069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square" lIns="90000" tIns="46800" rIns="90000" bIns="46800">
                <a:spAutoFit/>
              </a:bodyPr>
              <a:lstStyle/>
              <a:p>
                <a:pPr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GOT[2]:</a:t>
                </a:r>
              </a:p>
              <a:p>
                <a:pPr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  &lt;</a:t>
                </a:r>
                <a:r>
                  <a:rPr lang="en-GB" sz="1400" dirty="0" err="1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addr</a:t>
                </a: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 of resolver&gt;</a:t>
                </a:r>
              </a:p>
              <a:p>
                <a:pPr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…</a:t>
                </a:r>
              </a:p>
              <a:p>
                <a:pPr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GOT[4]:</a:t>
                </a:r>
              </a:p>
              <a:p>
                <a:pPr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  &lt;</a:t>
                </a:r>
                <a:r>
                  <a:rPr lang="en-GB" sz="1400" dirty="0" err="1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addr</a:t>
                </a: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 of lib1func&gt; </a:t>
                </a:r>
              </a:p>
            </p:txBody>
          </p:sp>
          <p:cxnSp>
            <p:nvCxnSpPr>
              <p:cNvPr id="9" name="꺾인 연결선 8"/>
              <p:cNvCxnSpPr>
                <a:cxnSpLocks/>
              </p:cNvCxnSpPr>
              <p:nvPr/>
            </p:nvCxnSpPr>
            <p:spPr bwMode="auto">
              <a:xfrm flipH="1">
                <a:off x="1216271" y="2192856"/>
                <a:ext cx="1777511" cy="1589945"/>
              </a:xfrm>
              <a:prstGeom prst="bentConnector5">
                <a:avLst>
                  <a:gd name="adj1" fmla="val -23743"/>
                  <a:gd name="adj2" fmla="val 24062"/>
                  <a:gd name="adj3" fmla="val 129514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5" name="꺾인 연결선 14"/>
              <p:cNvCxnSpPr>
                <a:stCxn id="11" idx="3"/>
                <a:endCxn id="18" idx="1"/>
              </p:cNvCxnSpPr>
              <p:nvPr/>
            </p:nvCxnSpPr>
            <p:spPr bwMode="auto">
              <a:xfrm flipV="1">
                <a:off x="2419596" y="3704843"/>
                <a:ext cx="2867512" cy="1"/>
              </a:xfrm>
              <a:prstGeom prst="bentConnector3">
                <a:avLst>
                  <a:gd name="adj1" fmla="val 50000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4" name="Text Box 2"/>
              <p:cNvSpPr txBox="1">
                <a:spLocks noChangeArrowheads="1"/>
              </p:cNvSpPr>
              <p:nvPr/>
            </p:nvSpPr>
            <p:spPr bwMode="auto">
              <a:xfrm>
                <a:off x="4421112" y="4859577"/>
                <a:ext cx="4190910" cy="904479"/>
              </a:xfrm>
              <a:prstGeom prst="rect">
                <a:avLst/>
              </a:prstGeom>
              <a:solidFill>
                <a:srgbClr val="C1FFDD"/>
              </a:solidFill>
              <a:ln w="635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square" lIns="90000" tIns="46800" rIns="90000" bIns="46800">
                <a:spAutoFit/>
              </a:bodyPr>
              <a:lstStyle/>
              <a:p>
                <a:pPr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resolver:</a:t>
                </a:r>
              </a:p>
              <a:p>
                <a:pPr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  find address of function  with ID</a:t>
                </a:r>
              </a:p>
              <a:p>
                <a:pPr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  write address into </a:t>
                </a:r>
                <a:r>
                  <a:rPr lang="en-GB" sz="1400" dirty="0" err="1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corresp</a:t>
                </a: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. GOT entry</a:t>
                </a:r>
              </a:p>
              <a:p>
                <a:pPr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  jump to function</a:t>
                </a:r>
              </a:p>
            </p:txBody>
          </p:sp>
          <p:sp>
            <p:nvSpPr>
              <p:cNvPr id="44" name="Text Box 2"/>
              <p:cNvSpPr txBox="1">
                <a:spLocks noChangeArrowheads="1"/>
              </p:cNvSpPr>
              <p:nvPr/>
            </p:nvSpPr>
            <p:spPr bwMode="auto">
              <a:xfrm>
                <a:off x="941592" y="4859577"/>
                <a:ext cx="2263203" cy="701988"/>
              </a:xfrm>
              <a:prstGeom prst="rect">
                <a:avLst/>
              </a:prstGeom>
              <a:solidFill>
                <a:srgbClr val="EFBFBF"/>
              </a:solidFill>
              <a:ln w="6350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square" lIns="90000" tIns="46800" rIns="90000" bIns="46800">
                <a:spAutoFit/>
              </a:bodyPr>
              <a:lstStyle/>
              <a:p>
                <a:pPr>
                  <a:lnSpc>
                    <a:spcPct val="94000"/>
                  </a:lnSpc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lib1func:</a:t>
                </a:r>
                <a:b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</a:b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  …</a:t>
                </a:r>
                <a:b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</a:br>
                <a:r>
                  <a:rPr lang="en-GB" sz="1400" dirty="0">
                    <a:latin typeface="Consolas" panose="020B0609020204030204" pitchFamily="49" charset="0"/>
                    <a:ea typeface="msgothic" charset="0"/>
                    <a:cs typeface="Consolas" panose="020B0609020204030204" pitchFamily="49" charset="0"/>
                  </a:rPr>
                  <a:t>  ret</a:t>
                </a:r>
              </a:p>
            </p:txBody>
          </p:sp>
          <p:cxnSp>
            <p:nvCxnSpPr>
              <p:cNvPr id="49" name="꺾인 연결선 48"/>
              <p:cNvCxnSpPr>
                <a:stCxn id="19" idx="3"/>
                <a:endCxn id="45" idx="1"/>
              </p:cNvCxnSpPr>
              <p:nvPr/>
            </p:nvCxnSpPr>
            <p:spPr bwMode="auto">
              <a:xfrm flipH="1">
                <a:off x="1028701" y="3704843"/>
                <a:ext cx="6029238" cy="1302266"/>
              </a:xfrm>
              <a:prstGeom prst="bentConnector5">
                <a:avLst>
                  <a:gd name="adj1" fmla="val -3792"/>
                  <a:gd name="adj2" fmla="val 50000"/>
                  <a:gd name="adj3" fmla="val 105323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4" name="꺾인 연결선 53"/>
              <p:cNvCxnSpPr>
                <a:stCxn id="47" idx="3"/>
                <a:endCxn id="48" idx="3"/>
              </p:cNvCxnSpPr>
              <p:nvPr/>
            </p:nvCxnSpPr>
            <p:spPr bwMode="auto">
              <a:xfrm flipH="1" flipV="1">
                <a:off x="1312497" y="2316878"/>
                <a:ext cx="217648" cy="3095952"/>
              </a:xfrm>
              <a:prstGeom prst="bentConnector3">
                <a:avLst>
                  <a:gd name="adj1" fmla="val -1005883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41" name="타원 40"/>
            <p:cNvSpPr/>
            <p:nvPr/>
          </p:nvSpPr>
          <p:spPr bwMode="auto">
            <a:xfrm>
              <a:off x="3252944" y="1918034"/>
              <a:ext cx="155101" cy="155101"/>
            </a:xfrm>
            <a:prstGeom prst="ellipse">
              <a:avLst/>
            </a:prstGeom>
            <a:noFill/>
            <a:ln w="158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1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42" name="타원 41"/>
            <p:cNvSpPr/>
            <p:nvPr/>
          </p:nvSpPr>
          <p:spPr bwMode="auto">
            <a:xfrm>
              <a:off x="4343561" y="3512237"/>
              <a:ext cx="155101" cy="155101"/>
            </a:xfrm>
            <a:prstGeom prst="ellipse">
              <a:avLst/>
            </a:prstGeom>
            <a:noFill/>
            <a:ln w="158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2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43" name="타원 42"/>
            <p:cNvSpPr/>
            <p:nvPr/>
          </p:nvSpPr>
          <p:spPr bwMode="auto">
            <a:xfrm>
              <a:off x="4335904" y="4161484"/>
              <a:ext cx="155101" cy="155101"/>
            </a:xfrm>
            <a:prstGeom prst="ellipse">
              <a:avLst/>
            </a:prstGeom>
            <a:noFill/>
            <a:ln w="158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3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50" name="타원 49"/>
            <p:cNvSpPr/>
            <p:nvPr/>
          </p:nvSpPr>
          <p:spPr bwMode="auto">
            <a:xfrm>
              <a:off x="3375105" y="5210571"/>
              <a:ext cx="155101" cy="155101"/>
            </a:xfrm>
            <a:prstGeom prst="ellipse">
              <a:avLst/>
            </a:prstGeom>
            <a:noFill/>
            <a:ln w="158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4</a:t>
              </a:r>
              <a:endParaRPr kumimoji="0" lang="ko-KR" altLang="en-US" sz="1000" b="0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39790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Library </a:t>
            </a:r>
            <a:r>
              <a:rPr lang="en-US" altLang="ko-KR" dirty="0" err="1"/>
              <a:t>Interpositioning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800" dirty="0"/>
              <a:t>Case Study</a:t>
            </a:r>
            <a:endParaRPr lang="ko-KR" alt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4474271" y="467420"/>
            <a:ext cx="4303969" cy="1077218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LD_PRELOAD=./mymalloc.so ./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hellor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malloc(10) = 0x501010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free(0x501010)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hello, world</a:t>
            </a:r>
          </a:p>
        </p:txBody>
      </p:sp>
    </p:spTree>
    <p:extLst>
      <p:ext uri="{BB962C8B-B14F-4D97-AF65-F5344CB8AC3E}">
        <p14:creationId xmlns:p14="http://schemas.microsoft.com/office/powerpoint/2010/main" val="869299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Study: Library 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Library interpositioning : powerful linking technique that allows programmers </a:t>
            </a:r>
            <a:br>
              <a:rPr lang="en-GB" dirty="0"/>
            </a:br>
            <a:r>
              <a:rPr lang="en-GB" dirty="0"/>
              <a:t>to intercept calls to arbitrary functions</a:t>
            </a:r>
            <a:br>
              <a:rPr lang="en-GB" dirty="0"/>
            </a:br>
            <a:endParaRPr lang="en-GB" dirty="0"/>
          </a:p>
          <a:p>
            <a:r>
              <a:rPr lang="en-GB" dirty="0"/>
              <a:t>Interpositioning can occur at:</a:t>
            </a:r>
          </a:p>
          <a:p>
            <a:pPr lvl="1"/>
            <a:r>
              <a:rPr lang="en-GB" dirty="0"/>
              <a:t>Compile time: When the source code is compiled	</a:t>
            </a:r>
          </a:p>
          <a:p>
            <a:pPr lvl="1"/>
            <a:r>
              <a:rPr lang="en-GB" dirty="0"/>
              <a:t>Link time: When the relocatable object files are statically linked to form </a:t>
            </a:r>
            <a:br>
              <a:rPr lang="en-GB" dirty="0"/>
            </a:br>
            <a:r>
              <a:rPr lang="en-GB" dirty="0"/>
              <a:t>an executable object file</a:t>
            </a:r>
          </a:p>
          <a:p>
            <a:pPr lvl="1"/>
            <a:r>
              <a:rPr lang="en-GB" dirty="0"/>
              <a:t>Load/run time: When an executable object file is loaded into memory, </a:t>
            </a:r>
            <a:br>
              <a:rPr lang="en-GB" dirty="0"/>
            </a:br>
            <a:r>
              <a:rPr lang="en-GB" dirty="0"/>
              <a:t>dynamically linked, and then executed.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37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288000"/>
            <a:ext cx="8964000" cy="576262"/>
          </a:xfrm>
        </p:spPr>
        <p:txBody>
          <a:bodyPr lIns="90000" rIns="36000"/>
          <a:lstStyle/>
          <a:p>
            <a:r>
              <a:rPr lang="en-US" sz="3100" dirty="0"/>
              <a:t>Module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b="1" dirty="0"/>
              <a:t>Part III - Libraries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Static and Dynamic Libraries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Dynamic Linking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Position-Independent Code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Library </a:t>
            </a:r>
            <a:r>
              <a:rPr lang="en-US" altLang="ko-KR" b="1" dirty="0" err="1"/>
              <a:t>Interpositioning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/>
              <a:t>Overview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508710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Interpositioning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Security</a:t>
            </a:r>
          </a:p>
          <a:p>
            <a:pPr lvl="1"/>
            <a:r>
              <a:rPr lang="en-GB" dirty="0"/>
              <a:t>Confinement (sandboxing)</a:t>
            </a:r>
          </a:p>
          <a:p>
            <a:pPr lvl="2"/>
            <a:r>
              <a:rPr lang="en-GB" dirty="0"/>
              <a:t>Interpose calls to </a:t>
            </a:r>
            <a:r>
              <a:rPr lang="en-GB" dirty="0" err="1"/>
              <a:t>libc</a:t>
            </a:r>
            <a:r>
              <a:rPr lang="en-GB" dirty="0"/>
              <a:t> functions.</a:t>
            </a:r>
          </a:p>
          <a:p>
            <a:pPr lvl="1"/>
            <a:r>
              <a:rPr lang="en-GB" dirty="0"/>
              <a:t>Behind the scenes encryption</a:t>
            </a:r>
          </a:p>
          <a:p>
            <a:pPr lvl="2"/>
            <a:r>
              <a:rPr lang="en-GB" dirty="0"/>
              <a:t>Automatically encrypt otherwise unencrypted network connections.</a:t>
            </a:r>
            <a:br>
              <a:rPr lang="en-GB" dirty="0"/>
            </a:br>
            <a:endParaRPr lang="en-GB" dirty="0"/>
          </a:p>
          <a:p>
            <a:r>
              <a:rPr lang="en-GB" dirty="0"/>
              <a:t>Monitoring and Profiling</a:t>
            </a:r>
          </a:p>
          <a:p>
            <a:pPr lvl="1"/>
            <a:r>
              <a:rPr lang="en-GB" dirty="0"/>
              <a:t>Count number of calls to functions</a:t>
            </a:r>
          </a:p>
          <a:p>
            <a:pPr lvl="1"/>
            <a:r>
              <a:rPr lang="en-GB" dirty="0"/>
              <a:t>Characterize call sites and arguments to functions</a:t>
            </a:r>
          </a:p>
          <a:p>
            <a:pPr lvl="1"/>
            <a:r>
              <a:rPr lang="en-GB" dirty="0"/>
              <a:t>malloc tracing</a:t>
            </a:r>
          </a:p>
          <a:p>
            <a:pPr lvl="2"/>
            <a:r>
              <a:rPr lang="en-GB" dirty="0"/>
              <a:t>Detecting memory leaks</a:t>
            </a:r>
          </a:p>
          <a:p>
            <a:pPr lvl="2"/>
            <a:r>
              <a:rPr lang="en-GB" dirty="0"/>
              <a:t>Generating address traces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855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4462272"/>
            <a:ext cx="8820000" cy="2017728"/>
          </a:xfrm>
        </p:spPr>
        <p:txBody>
          <a:bodyPr/>
          <a:lstStyle/>
          <a:p>
            <a:r>
              <a:rPr lang="en-US" dirty="0"/>
              <a:t>Goal: trace the addresses and sizes of the allocated and freed blocks, </a:t>
            </a:r>
            <a:br>
              <a:rPr lang="en-US" dirty="0"/>
            </a:br>
            <a:r>
              <a:rPr lang="en-US" dirty="0"/>
              <a:t>without modifying the source code. </a:t>
            </a:r>
          </a:p>
          <a:p>
            <a:endParaRPr lang="en-US" dirty="0"/>
          </a:p>
          <a:p>
            <a:r>
              <a:rPr lang="en-US" dirty="0"/>
              <a:t>Three solutions: interpose on the lib </a:t>
            </a:r>
            <a:r>
              <a:rPr lang="en-US" dirty="0" err="1"/>
              <a:t>malloc</a:t>
            </a:r>
            <a:r>
              <a:rPr lang="en-US" dirty="0"/>
              <a:t> and free functions at compile time, </a:t>
            </a:r>
            <a:br>
              <a:rPr lang="en-US" dirty="0"/>
            </a:br>
            <a:r>
              <a:rPr lang="en-US" dirty="0"/>
              <a:t>link time, and load/run time. 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73104" y="1410522"/>
            <a:ext cx="3211433" cy="2409250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#include </a:t>
            </a:r>
            <a:r>
              <a:rPr lang="en-US" altLang="ko-KR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malloc.h</a:t>
            </a:r>
            <a:r>
              <a:rPr lang="en-US" altLang="ko-KR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"</a:t>
            </a:r>
            <a:endParaRPr lang="en-US" sz="16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main()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free(</a:t>
            </a:r>
            <a:r>
              <a:rPr lang="en-US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malloc</a:t>
            </a:r>
            <a: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(10));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("hello, world\n");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return EXIT_SUCCESS;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14400" y="3481218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7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hello.c</a:t>
            </a:r>
            <a:endParaRPr lang="en-US" sz="1600" dirty="0">
              <a:solidFill>
                <a:srgbClr val="7F7F7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207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Interpositioning</a:t>
            </a:r>
            <a:r>
              <a:rPr lang="en-US" dirty="0"/>
              <a:t>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918972"/>
            <a:ext cx="8820000" cy="5561028"/>
          </a:xfrm>
        </p:spPr>
        <p:txBody>
          <a:bodyPr/>
          <a:lstStyle/>
          <a:p>
            <a:r>
              <a:rPr lang="en-US" dirty="0"/>
              <a:t>Compile Time</a:t>
            </a:r>
          </a:p>
          <a:p>
            <a:pPr lvl="1"/>
            <a:r>
              <a:rPr lang="en-US" dirty="0"/>
              <a:t>Calls to </a:t>
            </a:r>
            <a:r>
              <a:rPr lang="en-US" dirty="0" err="1"/>
              <a:t>malloc</a:t>
            </a:r>
            <a:r>
              <a:rPr lang="en-US" dirty="0"/>
              <a:t>/free get macro-expanded into calls to </a:t>
            </a:r>
            <a:r>
              <a:rPr lang="en-US" dirty="0" err="1"/>
              <a:t>mymalloc</a:t>
            </a:r>
            <a:r>
              <a:rPr lang="en-US" dirty="0"/>
              <a:t>/</a:t>
            </a:r>
            <a:r>
              <a:rPr lang="en-US" dirty="0" err="1"/>
              <a:t>myfree</a:t>
            </a:r>
            <a:endParaRPr lang="en-US" dirty="0"/>
          </a:p>
          <a:p>
            <a:pPr lvl="1"/>
            <a:r>
              <a:rPr lang="en-US" dirty="0"/>
              <a:t>Requires: source code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Link Time</a:t>
            </a:r>
          </a:p>
          <a:p>
            <a:pPr lvl="1"/>
            <a:r>
              <a:rPr lang="en-US" dirty="0"/>
              <a:t>Use linker trick to rename function names during linking</a:t>
            </a:r>
          </a:p>
          <a:p>
            <a:pPr lvl="2"/>
            <a:r>
              <a:rPr lang="en-US" dirty="0" err="1"/>
              <a:t>malloc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__</a:t>
            </a:r>
            <a:r>
              <a:rPr lang="en-US" dirty="0" err="1">
                <a:sym typeface="Wingdings" pitchFamily="2" charset="2"/>
              </a:rPr>
              <a:t>wrap_malloc</a:t>
            </a:r>
            <a:endParaRPr lang="en-US" dirty="0">
              <a:sym typeface="Wingdings" pitchFamily="2" charset="2"/>
            </a:endParaRPr>
          </a:p>
          <a:p>
            <a:pPr lvl="2"/>
            <a:r>
              <a:rPr lang="en-US" dirty="0">
                <a:sym typeface="Wingdings" pitchFamily="2" charset="2"/>
              </a:rPr>
              <a:t>__</a:t>
            </a:r>
            <a:r>
              <a:rPr lang="en-US" dirty="0" err="1">
                <a:sym typeface="Wingdings" pitchFamily="2" charset="2"/>
              </a:rPr>
              <a:t>real_malloc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dirty="0" err="1">
                <a:sym typeface="Wingdings" pitchFamily="2" charset="2"/>
              </a:rPr>
              <a:t>malloc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Requires: (prepared) relocatable object files</a:t>
            </a:r>
            <a:br>
              <a:rPr lang="en-US" dirty="0">
                <a:sym typeface="Wingdings" pitchFamily="2" charset="2"/>
              </a:rPr>
            </a:b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Load/Run-Time</a:t>
            </a:r>
          </a:p>
          <a:p>
            <a:pPr lvl="1"/>
            <a:r>
              <a:rPr lang="en-US" dirty="0">
                <a:sym typeface="Wingdings" pitchFamily="2" charset="2"/>
              </a:rPr>
              <a:t>Implement custom version of </a:t>
            </a:r>
            <a:r>
              <a:rPr lang="en-US" dirty="0" err="1">
                <a:sym typeface="Wingdings" pitchFamily="2" charset="2"/>
              </a:rPr>
              <a:t>malloc</a:t>
            </a:r>
            <a:r>
              <a:rPr lang="en-US" dirty="0">
                <a:sym typeface="Wingdings" pitchFamily="2" charset="2"/>
              </a:rPr>
              <a:t>/free in a shared library and link calls to that library using </a:t>
            </a:r>
            <a:r>
              <a:rPr lang="en-US" dirty="0" err="1">
                <a:sym typeface="Wingdings" pitchFamily="2" charset="2"/>
              </a:rPr>
              <a:t>interpositioning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Requires: nothing, works with any dynamically linked binary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559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Compile-time 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018" y="1624762"/>
            <a:ext cx="8558382" cy="4524315"/>
          </a:xfrm>
          <a:prstGeom prst="rect">
            <a:avLst/>
          </a:prstGeom>
          <a:solidFill>
            <a:srgbClr val="FFF9E7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ifdef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COMPILETIME</a:t>
            </a:r>
          </a:p>
          <a:p>
            <a:r>
              <a:rPr lang="en-US" sz="1600" dirty="0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// Compile-time interposition of </a:t>
            </a:r>
            <a:r>
              <a:rPr lang="en-US" sz="1600" dirty="0" err="1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malloc</a:t>
            </a:r>
            <a:r>
              <a:rPr lang="en-US" sz="1600" dirty="0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and free using C</a:t>
            </a:r>
          </a:p>
          <a:p>
            <a:r>
              <a:rPr lang="en-US" sz="1600" dirty="0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// preprocessor. A local </a:t>
            </a:r>
            <a:r>
              <a:rPr lang="en-US" sz="1600" dirty="0" err="1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malloc.h</a:t>
            </a:r>
            <a:r>
              <a:rPr lang="en-US" sz="1600" dirty="0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file defines </a:t>
            </a:r>
            <a:r>
              <a:rPr lang="en-US" sz="1600" dirty="0" err="1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malloc</a:t>
            </a:r>
            <a:r>
              <a:rPr lang="en-US" sz="1600" dirty="0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(free)</a:t>
            </a:r>
          </a:p>
          <a:p>
            <a:r>
              <a:rPr lang="en-US" sz="1600" dirty="0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// as wrappers </a:t>
            </a:r>
            <a:r>
              <a:rPr lang="en-US" sz="1600" dirty="0" err="1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mymalloc</a:t>
            </a:r>
            <a:r>
              <a:rPr lang="en-US" sz="1600" dirty="0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myfree</a:t>
            </a:r>
            <a:r>
              <a:rPr lang="en-US" sz="1600" dirty="0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 respectively.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//</a:t>
            </a:r>
          </a:p>
          <a:p>
            <a:r>
              <a:rPr lang="en-US" sz="1600" dirty="0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mymalloc</a:t>
            </a:r>
            <a:r>
              <a:rPr lang="en-US" sz="1600" dirty="0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- </a:t>
            </a:r>
            <a:r>
              <a:rPr lang="en-US" sz="1600" dirty="0" err="1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malloc</a:t>
            </a:r>
            <a:r>
              <a:rPr lang="en-US" sz="1600" dirty="0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wrapper function</a:t>
            </a:r>
          </a:p>
          <a:p>
            <a:r>
              <a:rPr lang="en-US" sz="1600" dirty="0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//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mymalloc(size_t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size, char *file,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line)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void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(size);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("%s:%d: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(%d)=%p\n", file, line,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)size,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08632" y="5564302"/>
            <a:ext cx="1306768" cy="33855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sz="1600" dirty="0" err="1">
                <a:solidFill>
                  <a:srgbClr val="7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mymalloc.c</a:t>
            </a:r>
            <a:endParaRPr lang="en-US" sz="1600" dirty="0">
              <a:solidFill>
                <a:srgbClr val="7F7F7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97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Compile-time 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1066" y="1522273"/>
            <a:ext cx="7744566" cy="1569660"/>
          </a:xfrm>
          <a:prstGeom prst="rect">
            <a:avLst/>
          </a:prstGeom>
          <a:solidFill>
            <a:srgbClr val="FFF9E7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malloc(size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mymalloc(size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__FILE__, __LINE__ 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free(ptr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myfree(ptr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__FILE__, __LINE__ )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mymalloc(size_t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size, char *file,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line);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myfree(void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 *file,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line);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3284" y="2753379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>
                <a:solidFill>
                  <a:srgbClr val="7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1600" dirty="0" err="1">
                <a:solidFill>
                  <a:srgbClr val="7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</a:t>
            </a:r>
            <a:endParaRPr lang="en-US" sz="1600" dirty="0">
              <a:solidFill>
                <a:srgbClr val="7F7F7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1065" y="3657600"/>
            <a:ext cx="774456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$ make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helloc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-Wall -DCOMPILETIME -c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mymalloc.c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-Wall -I. -o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helloc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hello.c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mymalloc.o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$ make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runc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helloc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hello.c:7: malloc(10)=0x501010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hello.c:7: free(0x501010)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hello, world</a:t>
            </a:r>
          </a:p>
        </p:txBody>
      </p:sp>
    </p:spTree>
    <p:extLst>
      <p:ext uri="{BB962C8B-B14F-4D97-AF65-F5344CB8AC3E}">
        <p14:creationId xmlns:p14="http://schemas.microsoft.com/office/powerpoint/2010/main" val="3121672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Link-time 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2506" y="1415534"/>
            <a:ext cx="7458054" cy="4770537"/>
          </a:xfrm>
          <a:prstGeom prst="rect">
            <a:avLst/>
          </a:prstGeom>
          <a:solidFill>
            <a:srgbClr val="FFF9E7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ifdef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LINKTIME</a:t>
            </a:r>
          </a:p>
          <a:p>
            <a:r>
              <a:rPr lang="en-US" sz="1600" dirty="0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// Link-time interposition of </a:t>
            </a:r>
            <a:r>
              <a:rPr lang="en-US" sz="1600" dirty="0" err="1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malloc</a:t>
            </a:r>
            <a:r>
              <a:rPr lang="en-US" sz="1600" dirty="0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and free using </a:t>
            </a:r>
            <a:br>
              <a:rPr lang="en-US" sz="1600" dirty="0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// the static linker's (ld) "--wrap symbol" flag.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void *__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real_malloc(size_t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size);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void __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real_free(void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//</a:t>
            </a:r>
          </a:p>
          <a:p>
            <a:r>
              <a:rPr lang="en-US" sz="1600" dirty="0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// __</a:t>
            </a:r>
            <a:r>
              <a:rPr lang="en-US" sz="1600" dirty="0" err="1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wrap_malloc</a:t>
            </a:r>
            <a:r>
              <a:rPr lang="en-US" sz="1600" dirty="0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- </a:t>
            </a:r>
            <a:r>
              <a:rPr lang="en-US" sz="1600" dirty="0" err="1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malloc</a:t>
            </a:r>
            <a:r>
              <a:rPr lang="en-US" sz="1600" dirty="0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wrapper function</a:t>
            </a:r>
          </a:p>
          <a:p>
            <a:r>
              <a:rPr lang="en-US" sz="1600" dirty="0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//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void *__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wrap_malloc(size_t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size)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void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__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real_malloc(size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printf("malloc(%d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= %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p\n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int)size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3792" y="5601295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7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mymalloc.c</a:t>
            </a:r>
            <a:endParaRPr lang="en-US" sz="1600" dirty="0">
              <a:solidFill>
                <a:srgbClr val="7F7F7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017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Link-time 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000" y="4014216"/>
            <a:ext cx="8820000" cy="2465784"/>
          </a:xfrm>
        </p:spPr>
        <p:txBody>
          <a:bodyPr/>
          <a:lstStyle/>
          <a:p>
            <a:r>
              <a:rPr lang="en-US" dirty="0"/>
              <a:t>The “-</a:t>
            </a:r>
            <a:r>
              <a:rPr lang="en-US" dirty="0" err="1"/>
              <a:t>Wl</a:t>
            </a:r>
            <a:r>
              <a:rPr lang="en-US" dirty="0"/>
              <a:t>” flag passes argument to linker</a:t>
            </a:r>
          </a:p>
          <a:p>
            <a:r>
              <a:rPr lang="en-US" dirty="0"/>
              <a:t>Telling linker “--</a:t>
            </a:r>
            <a:r>
              <a:rPr lang="en-US" dirty="0" err="1"/>
              <a:t>wrap,malloc</a:t>
            </a:r>
            <a:r>
              <a:rPr lang="en-US" dirty="0"/>
              <a:t> ” tells it to resolve references in a special way:</a:t>
            </a:r>
          </a:p>
          <a:p>
            <a:pPr lvl="1"/>
            <a:r>
              <a:rPr lang="en-US" dirty="0"/>
              <a:t>Refs to </a:t>
            </a:r>
            <a:r>
              <a:rPr lang="en-US" dirty="0" err="1"/>
              <a:t>malloc</a:t>
            </a:r>
            <a:r>
              <a:rPr lang="en-US" dirty="0"/>
              <a:t> should be resolved as __</a:t>
            </a:r>
            <a:r>
              <a:rPr lang="en-US" dirty="0" err="1"/>
              <a:t>wrap_malloc</a:t>
            </a:r>
            <a:endParaRPr lang="en-US" dirty="0"/>
          </a:p>
          <a:p>
            <a:pPr lvl="1"/>
            <a:r>
              <a:rPr lang="en-US" dirty="0"/>
              <a:t>Refs to   __</a:t>
            </a:r>
            <a:r>
              <a:rPr lang="en-US" dirty="0" err="1"/>
              <a:t>real_malloc</a:t>
            </a:r>
            <a:r>
              <a:rPr lang="en-US" dirty="0"/>
              <a:t> should be resolved as </a:t>
            </a:r>
            <a:r>
              <a:rPr lang="en-US" dirty="0" err="1"/>
              <a:t>malloc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2571" y="1161966"/>
            <a:ext cx="7531206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$ make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hellol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-Wall -DLINKTIME -c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mymalloc.c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,--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wrap,malloc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,--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wrap,free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\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-o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hellol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hello.c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mymalloc.o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$ make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runl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hellol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malloc(10) = 0x501010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free(0x501010)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hello, world</a:t>
            </a:r>
          </a:p>
        </p:txBody>
      </p:sp>
    </p:spTree>
    <p:extLst>
      <p:ext uri="{BB962C8B-B14F-4D97-AF65-F5344CB8AC3E}">
        <p14:creationId xmlns:p14="http://schemas.microsoft.com/office/powerpoint/2010/main" val="1482486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3336" y="799777"/>
            <a:ext cx="7543800" cy="5909310"/>
          </a:xfrm>
          <a:prstGeom prst="rect">
            <a:avLst/>
          </a:prstGeom>
          <a:solidFill>
            <a:srgbClr val="FFF9E7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ifdef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RUNTIME</a:t>
            </a:r>
          </a:p>
          <a:p>
            <a:r>
              <a:rPr lang="en-US" sz="1400" dirty="0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// Run-time interposition of </a:t>
            </a:r>
            <a:r>
              <a:rPr lang="en-US" sz="1400" dirty="0" err="1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malloc</a:t>
            </a:r>
            <a:r>
              <a:rPr lang="en-US" sz="1400" dirty="0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and free based on</a:t>
            </a:r>
          </a:p>
          <a:p>
            <a:r>
              <a:rPr lang="en-US" sz="1400" dirty="0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// dynamic linker's (ld-linux.so) LD_PRELOAD mechanism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#define _GNU_SOURCE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dlfcn.h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size)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static void *(*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size) = NULL;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char *error;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void 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// get address of original </a:t>
            </a:r>
            <a:r>
              <a:rPr lang="en-US" sz="1400" dirty="0" err="1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libc</a:t>
            </a:r>
            <a:r>
              <a:rPr lang="en-US" sz="1400" dirty="0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malloc</a:t>
            </a:r>
            <a:endParaRPr lang="en-US" sz="1400" dirty="0">
              <a:solidFill>
                <a:srgbClr val="006699"/>
              </a:solidFill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if (!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dlsym(RTLD_NEXT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if ((error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dlerror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()) != NULL)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fputs(error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stderr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exit(EXIT_FAILURE);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mallocp(size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printf("malloc(%d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= 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p\n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", 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int)size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Load/Run-time </a:t>
            </a:r>
            <a:r>
              <a:rPr lang="en-US" dirty="0" err="1"/>
              <a:t>Interpositioning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20368" y="6155089"/>
            <a:ext cx="1306768" cy="33855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sz="1600" dirty="0" err="1">
                <a:solidFill>
                  <a:srgbClr val="7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mymalloc.c</a:t>
            </a:r>
            <a:endParaRPr lang="en-US" sz="1600" dirty="0">
              <a:solidFill>
                <a:srgbClr val="7F7F7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9119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Load/Run-time 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850" y="1260475"/>
            <a:ext cx="8820150" cy="5219700"/>
          </a:xfrm>
        </p:spPr>
        <p:txBody>
          <a:bodyPr/>
          <a:lstStyle/>
          <a:p>
            <a:r>
              <a:rPr lang="en-US" dirty="0"/>
              <a:t>The LD_PRELOAD environment variable tells the dynamic linker to resolve unresolved refs (e.g., to </a:t>
            </a:r>
            <a:r>
              <a:rPr lang="en-US" dirty="0" err="1"/>
              <a:t>malloc</a:t>
            </a:r>
            <a:r>
              <a:rPr lang="en-US" dirty="0"/>
              <a:t>) by looking in libdl.so and mymalloc.so first.</a:t>
            </a:r>
          </a:p>
          <a:p>
            <a:pPr lvl="2"/>
            <a:r>
              <a:rPr lang="en-US" dirty="0"/>
              <a:t>libdl.so necessary to resolve references to the </a:t>
            </a:r>
            <a:r>
              <a:rPr lang="en-US" dirty="0" err="1"/>
              <a:t>dlopen</a:t>
            </a:r>
            <a:r>
              <a:rPr lang="en-US" dirty="0"/>
              <a:t> functions.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407" y="2716163"/>
            <a:ext cx="796150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$ make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hellor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-Wall -DRUNTIME -shared 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fPIC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-o mymalloc.so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mymalloc.c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ldl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-Wall -o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hellor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hello.c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$ make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runr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(LD_PRELOAD="/usr/lib64/libdl.so ./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mymalloc.so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 ./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hellor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malloc(10) = 0x501010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free(0x501010)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hello, world</a:t>
            </a:r>
          </a:p>
        </p:txBody>
      </p:sp>
    </p:spTree>
    <p:extLst>
      <p:ext uri="{BB962C8B-B14F-4D97-AF65-F5344CB8AC3E}">
        <p14:creationId xmlns:p14="http://schemas.microsoft.com/office/powerpoint/2010/main" val="23759518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850" y="1260475"/>
            <a:ext cx="8820150" cy="5219700"/>
          </a:xfrm>
        </p:spPr>
        <p:txBody>
          <a:bodyPr/>
          <a:lstStyle/>
          <a:p>
            <a:r>
              <a:rPr lang="en-US" b="1" dirty="0"/>
              <a:t>Symbols resolved at load time</a:t>
            </a:r>
          </a:p>
          <a:p>
            <a:pPr lvl="1"/>
            <a:r>
              <a:rPr lang="en-US" dirty="0"/>
              <a:t>LD_LIBRARY_PATH indicates where the loader searches for libraries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Step 1: load binary and required libraries</a:t>
            </a:r>
          </a:p>
          <a:p>
            <a:r>
              <a:rPr lang="en-US" b="1" dirty="0"/>
              <a:t>Step 2: resolve symbols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776896" y="3907460"/>
            <a:ext cx="1663796" cy="1512542"/>
            <a:chOff x="776896" y="3939075"/>
            <a:chExt cx="1663796" cy="1512542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776896" y="3939075"/>
              <a:ext cx="1663796" cy="1512542"/>
            </a:xfrm>
            <a:prstGeom prst="rect">
              <a:avLst/>
            </a:prstGeom>
            <a:solidFill>
              <a:srgbClr val="FFF9E7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main() {</a:t>
              </a:r>
              <a:b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kumimoji="0" lang="en-US" altLang="ko-KR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malloc</a:t>
              </a: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(…)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16189" y="5174618"/>
              <a:ext cx="524503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r"/>
              <a:r>
                <a:rPr lang="en-US" sz="1200" dirty="0">
                  <a:solidFill>
                    <a:srgbClr val="7F7F7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364" y="3907460"/>
            <a:ext cx="1663796" cy="1512542"/>
            <a:chOff x="6459597" y="3907460"/>
            <a:chExt cx="1663796" cy="1512542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6459597" y="3907460"/>
              <a:ext cx="1663796" cy="1512542"/>
            </a:xfrm>
            <a:prstGeom prst="rect">
              <a:avLst/>
            </a:prstGeom>
            <a:solidFill>
              <a:srgbClr val="FFF9E7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malloc</a:t>
              </a: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(…);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Consolas" panose="020B0609020204030204" pitchFamily="49" charset="0"/>
                  <a:cs typeface="Consolas" panose="020B0609020204030204" pitchFamily="49" charset="0"/>
                </a:rPr>
                <a:t>free(…);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98889" y="5143003"/>
              <a:ext cx="524504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r"/>
              <a:r>
                <a:rPr lang="en-US" sz="1200" dirty="0" err="1">
                  <a:solidFill>
                    <a:srgbClr val="7F7F7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libc</a:t>
              </a:r>
              <a:endParaRPr lang="en-US" sz="1200" dirty="0">
                <a:solidFill>
                  <a:srgbClr val="7F7F7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14" name="직선 화살표 연결선 13"/>
          <p:cNvCxnSpPr/>
          <p:nvPr/>
        </p:nvCxnSpPr>
        <p:spPr bwMode="auto">
          <a:xfrm flipV="1">
            <a:off x="2316938" y="4551374"/>
            <a:ext cx="4812632" cy="1123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39831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 and Dynamic Libraries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492" y="383896"/>
            <a:ext cx="3316221" cy="216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665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850" y="1260475"/>
            <a:ext cx="8820150" cy="5219700"/>
          </a:xfrm>
        </p:spPr>
        <p:txBody>
          <a:bodyPr/>
          <a:lstStyle/>
          <a:p>
            <a:r>
              <a:rPr lang="en-US" b="1" dirty="0"/>
              <a:t>Symbols resolved at load time</a:t>
            </a:r>
          </a:p>
          <a:p>
            <a:pPr lvl="1"/>
            <a:r>
              <a:rPr lang="en-US" dirty="0"/>
              <a:t>LD_LIBRARY_PATH indicates where the loader searches for libraries</a:t>
            </a:r>
          </a:p>
          <a:p>
            <a:pPr lvl="1"/>
            <a:r>
              <a:rPr lang="en-US" b="1" dirty="0"/>
              <a:t>LD_PRELOAD takes precedence over LD_LIBRARY_PATH</a:t>
            </a:r>
          </a:p>
          <a:p>
            <a:pPr lvl="1"/>
            <a:endParaRPr lang="en-US" dirty="0"/>
          </a:p>
          <a:p>
            <a:r>
              <a:rPr lang="en-US" b="1" dirty="0"/>
              <a:t>Step 1: load binary and required libraries</a:t>
            </a:r>
          </a:p>
          <a:p>
            <a:r>
              <a:rPr lang="en-US" b="1" dirty="0"/>
              <a:t>Step 2: resolve symbols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776896" y="3907460"/>
            <a:ext cx="1663796" cy="1512542"/>
            <a:chOff x="776896" y="3939075"/>
            <a:chExt cx="1663796" cy="1512542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776896" y="3939075"/>
              <a:ext cx="1663796" cy="1512542"/>
            </a:xfrm>
            <a:prstGeom prst="rect">
              <a:avLst/>
            </a:prstGeom>
            <a:solidFill>
              <a:srgbClr val="FFF9E7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main() {</a:t>
              </a:r>
              <a:b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kumimoji="0" lang="en-US" altLang="ko-KR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malloc</a:t>
              </a: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(…)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16189" y="5174618"/>
              <a:ext cx="524503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r"/>
              <a:r>
                <a:rPr lang="en-US" sz="1200" dirty="0">
                  <a:solidFill>
                    <a:srgbClr val="7F7F7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364" y="3907460"/>
            <a:ext cx="1663796" cy="1512542"/>
            <a:chOff x="6459597" y="3907460"/>
            <a:chExt cx="1663796" cy="1512542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6459597" y="3907460"/>
              <a:ext cx="1663796" cy="1512542"/>
            </a:xfrm>
            <a:prstGeom prst="rect">
              <a:avLst/>
            </a:prstGeom>
            <a:solidFill>
              <a:srgbClr val="FFF9E7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malloc</a:t>
              </a: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(…);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Consolas" panose="020B0609020204030204" pitchFamily="49" charset="0"/>
                  <a:cs typeface="Consolas" panose="020B0609020204030204" pitchFamily="49" charset="0"/>
                </a:rPr>
                <a:t>free(…);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98889" y="5143003"/>
              <a:ext cx="524504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r"/>
              <a:r>
                <a:rPr lang="en-US" sz="1200" dirty="0" err="1">
                  <a:solidFill>
                    <a:srgbClr val="7F7F7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libc</a:t>
              </a:r>
              <a:endParaRPr lang="en-US" sz="1200" dirty="0">
                <a:solidFill>
                  <a:srgbClr val="7F7F7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758261" y="3907460"/>
            <a:ext cx="1663796" cy="1512542"/>
            <a:chOff x="6459597" y="3907460"/>
            <a:chExt cx="1663796" cy="1512542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6459597" y="3907460"/>
              <a:ext cx="1663796" cy="1512542"/>
            </a:xfrm>
            <a:prstGeom prst="rect">
              <a:avLst/>
            </a:prstGeom>
            <a:solidFill>
              <a:srgbClr val="FFF9E7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malloc</a:t>
              </a: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() {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b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kumimoji="0" lang="en-US" altLang="ko-KR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dlsym</a:t>
              </a: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(…,</a:t>
              </a:r>
              <a:b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“</a:t>
              </a:r>
              <a:r>
                <a:rPr kumimoji="0" lang="en-US" altLang="ko-KR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malloc</a:t>
              </a:r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”)</a:t>
              </a:r>
              <a:endParaRPr lang="en-US" altLang="ko-KR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ko-KR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kumimoji="0" lang="en-US" altLang="ko-KR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altLang="ko-KR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59053" y="5143003"/>
              <a:ext cx="864340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r"/>
              <a:r>
                <a:rPr lang="en-US" sz="1200" dirty="0" err="1">
                  <a:solidFill>
                    <a:srgbClr val="7F7F7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mymalloc</a:t>
              </a:r>
              <a:endParaRPr lang="en-US" sz="1200" dirty="0">
                <a:solidFill>
                  <a:srgbClr val="7F7F7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14" name="직선 화살표 연결선 13"/>
          <p:cNvCxnSpPr/>
          <p:nvPr/>
        </p:nvCxnSpPr>
        <p:spPr bwMode="auto">
          <a:xfrm flipV="1">
            <a:off x="2316938" y="4125113"/>
            <a:ext cx="1498791" cy="5386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7" name="직선 화살표 연결선 16"/>
          <p:cNvCxnSpPr/>
          <p:nvPr/>
        </p:nvCxnSpPr>
        <p:spPr bwMode="auto">
          <a:xfrm flipV="1">
            <a:off x="5240835" y="4551374"/>
            <a:ext cx="1902485" cy="2431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1853629" y="5681891"/>
            <a:ext cx="2425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+mn-lt"/>
              </a:rPr>
              <a:t>malloc</a:t>
            </a:r>
            <a:r>
              <a:rPr lang="en-US" altLang="ko-KR" dirty="0">
                <a:latin typeface="+mn-lt"/>
              </a:rPr>
              <a:t>() in </a:t>
            </a:r>
            <a:r>
              <a:rPr lang="en-US" altLang="ko-KR" dirty="0" err="1">
                <a:latin typeface="+mn-lt"/>
              </a:rPr>
              <a:t>myalloc</a:t>
            </a:r>
            <a:r>
              <a:rPr lang="en-US" altLang="ko-KR" dirty="0">
                <a:latin typeface="+mn-lt"/>
              </a:rPr>
              <a:t> is</a:t>
            </a:r>
          </a:p>
          <a:p>
            <a:pPr algn="ctr"/>
            <a:r>
              <a:rPr lang="en-US" altLang="ko-KR" dirty="0">
                <a:latin typeface="+mn-lt"/>
              </a:rPr>
              <a:t>found first and linked to</a:t>
            </a:r>
            <a:endParaRPr lang="ko-KR" altLang="en-US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40835" y="5543392"/>
            <a:ext cx="2204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n-lt"/>
              </a:rPr>
              <a:t>can retrieve original </a:t>
            </a:r>
          </a:p>
          <a:p>
            <a:pPr algn="ctr"/>
            <a:r>
              <a:rPr lang="en-US" altLang="ko-KR" dirty="0" err="1">
                <a:latin typeface="+mn-lt"/>
              </a:rPr>
              <a:t>malloc</a:t>
            </a:r>
            <a:r>
              <a:rPr lang="en-US" altLang="ko-KR" dirty="0">
                <a:latin typeface="+mn-lt"/>
              </a:rPr>
              <a:t> symbol using </a:t>
            </a:r>
          </a:p>
          <a:p>
            <a:pPr algn="ctr"/>
            <a:r>
              <a:rPr lang="en-US" altLang="ko-KR" dirty="0" err="1">
                <a:latin typeface="+mn-lt"/>
              </a:rPr>
              <a:t>dlsym</a:t>
            </a:r>
            <a:r>
              <a:rPr lang="en-US" altLang="ko-KR" dirty="0">
                <a:latin typeface="+mn-lt"/>
              </a:rPr>
              <a:t>(RTLD_NEXT, …)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67414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6703031" y="332447"/>
            <a:ext cx="1952090" cy="2712378"/>
            <a:chOff x="6255356" y="595794"/>
            <a:chExt cx="1952090" cy="2712378"/>
          </a:xfrm>
        </p:grpSpPr>
        <p:sp>
          <p:nvSpPr>
            <p:cNvPr id="6" name="순서도: 문서 5"/>
            <p:cNvSpPr/>
            <p:nvPr/>
          </p:nvSpPr>
          <p:spPr bwMode="auto">
            <a:xfrm>
              <a:off x="6255356" y="595794"/>
              <a:ext cx="1952090" cy="2712378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" name="순서도: 문서 6"/>
            <p:cNvSpPr/>
            <p:nvPr/>
          </p:nvSpPr>
          <p:spPr bwMode="auto">
            <a:xfrm>
              <a:off x="6288025" y="628846"/>
              <a:ext cx="1884425" cy="2633467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400" b="1" i="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Summary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US" altLang="ko-KR" sz="2400" dirty="0"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US" altLang="ko-KR" sz="2400" dirty="0"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US" altLang="ko-KR" sz="2400" dirty="0">
                  <a:latin typeface="+mn-lt"/>
                </a:rPr>
                <a:t>-----</a:t>
              </a: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023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80000" y="959667"/>
            <a:ext cx="8820000" cy="5520333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b="1" dirty="0"/>
              <a:t>Libraries</a:t>
            </a:r>
          </a:p>
          <a:p>
            <a:pPr lvl="1"/>
            <a:r>
              <a:rPr lang="en-US" altLang="ko-KR" dirty="0"/>
              <a:t>“packages” of functions commonly used together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Static Libraries</a:t>
            </a:r>
          </a:p>
          <a:p>
            <a:pPr lvl="1"/>
            <a:r>
              <a:rPr lang="en-US" altLang="ko-KR" dirty="0"/>
              <a:t>“concatenation” of relocatable object files into an archive (hence *.a)</a:t>
            </a:r>
          </a:p>
          <a:p>
            <a:pPr lvl="1"/>
            <a:r>
              <a:rPr lang="en-US" altLang="ko-KR" dirty="0"/>
              <a:t>at link time, “copy-paste” referenced object files into executable</a:t>
            </a:r>
          </a:p>
          <a:p>
            <a:pPr lvl="1"/>
            <a:r>
              <a:rPr lang="en-US" altLang="ko-KR" dirty="0"/>
              <a:t>disadvantages: code size increase, library updates requires re-linking 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b="1" dirty="0"/>
              <a:t>Dynamic (Shared) Libraries</a:t>
            </a:r>
          </a:p>
          <a:p>
            <a:pPr lvl="1"/>
            <a:r>
              <a:rPr lang="en-US" altLang="ko-KR" dirty="0"/>
              <a:t>library linked to executable at load/run-time</a:t>
            </a:r>
          </a:p>
          <a:p>
            <a:pPr lvl="1"/>
            <a:r>
              <a:rPr lang="en-US" altLang="ko-KR" dirty="0"/>
              <a:t>allows sharing of code between different processes</a:t>
            </a:r>
          </a:p>
          <a:p>
            <a:pPr lvl="1"/>
            <a:r>
              <a:rPr lang="en-US" altLang="ko-KR" dirty="0"/>
              <a:t>no recompilation necessary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Library </a:t>
            </a:r>
            <a:r>
              <a:rPr lang="en-US" altLang="ko-KR" b="1" dirty="0" err="1"/>
              <a:t>Interpositioning</a:t>
            </a:r>
            <a:endParaRPr lang="en-US" altLang="ko-KR" b="1" dirty="0"/>
          </a:p>
          <a:p>
            <a:pPr lvl="1"/>
            <a:r>
              <a:rPr lang="en-US" altLang="ko-KR" dirty="0"/>
              <a:t>intercept calls to system libraries</a:t>
            </a:r>
          </a:p>
          <a:p>
            <a:pPr lvl="1"/>
            <a:r>
              <a:rPr lang="en-US" altLang="ko-KR" dirty="0"/>
              <a:t>a potential security risk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984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Packaging Commonly Used Functions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to package functions commonly used by programmers?</a:t>
            </a:r>
          </a:p>
          <a:p>
            <a:pPr lvl="1"/>
            <a:r>
              <a:rPr lang="en-GB" dirty="0"/>
              <a:t>Math, I/O, memory management, string manipulation, etc.</a:t>
            </a:r>
          </a:p>
          <a:p>
            <a:endParaRPr lang="en-GB" dirty="0"/>
          </a:p>
          <a:p>
            <a:r>
              <a:rPr lang="en-GB" dirty="0"/>
              <a:t>Two strawman’s approaches:</a:t>
            </a:r>
          </a:p>
          <a:p>
            <a:pPr lvl="1"/>
            <a:r>
              <a:rPr lang="en-GB" dirty="0"/>
              <a:t>Option 1: Put all functions into a single source file</a:t>
            </a:r>
          </a:p>
          <a:p>
            <a:pPr lvl="2"/>
            <a:r>
              <a:rPr lang="en-GB" dirty="0"/>
              <a:t>Programmers link big object file into their programs</a:t>
            </a:r>
          </a:p>
          <a:p>
            <a:pPr lvl="2"/>
            <a:r>
              <a:rPr lang="en-GB" dirty="0"/>
              <a:t>Space and time inefficient</a:t>
            </a:r>
          </a:p>
          <a:p>
            <a:pPr lvl="1"/>
            <a:r>
              <a:rPr lang="en-GB" dirty="0"/>
              <a:t>Option 2: Put each function in a separate source file</a:t>
            </a:r>
          </a:p>
          <a:p>
            <a:pPr lvl="2"/>
            <a:r>
              <a:rPr lang="en-GB" dirty="0"/>
              <a:t>Programmers explicitly link appropriate binaries into their programs</a:t>
            </a:r>
          </a:p>
          <a:p>
            <a:pPr lvl="2"/>
            <a:r>
              <a:rPr lang="en-GB" dirty="0"/>
              <a:t>More efficient, but burdensome on the programmer</a:t>
            </a:r>
          </a:p>
        </p:txBody>
      </p:sp>
    </p:spTree>
    <p:extLst>
      <p:ext uri="{BB962C8B-B14F-4D97-AF65-F5344CB8AC3E}">
        <p14:creationId xmlns:p14="http://schemas.microsoft.com/office/powerpoint/2010/main" val="30601713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Solution: Static Libraries</a:t>
            </a:r>
            <a:endParaRPr lang="en-GB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Static libraries (.a archive files)</a:t>
            </a:r>
          </a:p>
          <a:p>
            <a:pPr lvl="1"/>
            <a:r>
              <a:rPr lang="en-GB" dirty="0"/>
              <a:t>Concatenate related relocatable object files into a single file with an index</a:t>
            </a:r>
            <a:br>
              <a:rPr lang="en-GB" dirty="0"/>
            </a:br>
            <a:r>
              <a:rPr lang="en-GB" dirty="0"/>
              <a:t>(called an archive).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Enhance linker so that it tries to resolve unresolved external references</a:t>
            </a:r>
            <a:br>
              <a:rPr lang="en-GB" dirty="0"/>
            </a:br>
            <a:r>
              <a:rPr lang="en-GB" dirty="0"/>
              <a:t>by looking for the symbols in one or more archives.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If an archive member file resolves reference, link it  into the executable.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13669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Static Libraries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0000" y="5415358"/>
            <a:ext cx="8820000" cy="1064641"/>
          </a:xfrm>
        </p:spPr>
        <p:txBody>
          <a:bodyPr/>
          <a:lstStyle/>
          <a:p>
            <a:r>
              <a:rPr lang="en-US" altLang="ko-KR" dirty="0"/>
              <a:t>Archiver allows incremental updates</a:t>
            </a:r>
          </a:p>
          <a:p>
            <a:r>
              <a:rPr lang="en-US" altLang="ko-KR" dirty="0"/>
              <a:t>Recompile function that changes and replaces .o file in archive.</a:t>
            </a:r>
          </a:p>
          <a:p>
            <a:endParaRPr lang="ko-KR" altLang="en-US" dirty="0"/>
          </a:p>
        </p:txBody>
      </p:sp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12954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09600" y="2289869"/>
            <a:ext cx="1371600" cy="360909"/>
          </a:xfrm>
          <a:prstGeom prst="rect">
            <a:avLst/>
          </a:prstGeom>
          <a:solidFill>
            <a:srgbClr val="DEDFF5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848469" y="1615181"/>
            <a:ext cx="855019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atoi.c</a:t>
            </a:r>
            <a:endParaRPr lang="en-GB" sz="16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867890" y="2986781"/>
            <a:ext cx="855019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atoi.o</a:t>
            </a:r>
            <a:endParaRPr lang="en-GB" sz="16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286000" y="2289869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2399705" y="1615181"/>
            <a:ext cx="1079439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printf.c</a:t>
            </a:r>
            <a:endParaRPr lang="en-GB" sz="16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418755" y="2986781"/>
            <a:ext cx="1079439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printf.o</a:t>
            </a:r>
            <a:endParaRPr lang="en-GB" sz="16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2971800" y="1919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12954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2971800" y="2681981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2971800" y="3364606"/>
            <a:ext cx="1588" cy="47148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544290" y="4674294"/>
            <a:ext cx="855019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libc.a</a:t>
            </a:r>
            <a:endParaRPr lang="en-GB" sz="16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H="1">
            <a:off x="3884613" y="3302694"/>
            <a:ext cx="1298575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1828800" y="3836094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 (</a:t>
            </a: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896518" y="2254422"/>
            <a:ext cx="436563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...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4572000" y="2300981"/>
            <a:ext cx="13716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4685705" y="1626294"/>
            <a:ext cx="1079439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random.c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4704755" y="2997894"/>
            <a:ext cx="1079439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random.o</a:t>
            </a:r>
            <a:endParaRPr lang="en-GB" sz="16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5257800" y="1931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5257800" y="2693094"/>
            <a:ext cx="1588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1295400" y="3302694"/>
            <a:ext cx="1219200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5095875" y="3759894"/>
            <a:ext cx="3323644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</a:t>
            </a:r>
            <a:r>
              <a:rPr lang="en-GB" sz="1600" dirty="0" err="1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ar</a:t>
            </a:r>
            <a:r>
              <a:rPr lang="en-GB" sz="1600" dirty="0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rs</a:t>
            </a:r>
            <a:r>
              <a:rPr lang="en-GB" sz="1600" dirty="0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libc.a</a:t>
            </a:r>
            <a:r>
              <a:rPr lang="en-GB" sz="1600" dirty="0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</a:t>
            </a:r>
            <a:r>
              <a:rPr lang="en-GB" sz="1600" dirty="0" err="1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atoi.o</a:t>
            </a:r>
            <a:r>
              <a:rPr lang="en-GB" sz="1600" dirty="0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printf.o</a:t>
            </a:r>
            <a:r>
              <a:rPr lang="en-GB" sz="1600" dirty="0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… </a:t>
            </a:r>
            <a:r>
              <a:rPr lang="en-GB" sz="1600" dirty="0" err="1">
                <a:solidFill>
                  <a:srgbClr val="006699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random.o</a:t>
            </a:r>
            <a:endParaRPr lang="en-GB" sz="1600" dirty="0">
              <a:solidFill>
                <a:srgbClr val="006699"/>
              </a:solidFill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2971800" y="4279006"/>
            <a:ext cx="1588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3886200" y="4654714"/>
            <a:ext cx="2971800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006699"/>
                </a:solidFill>
                <a:latin typeface="+mn-lt"/>
                <a:ea typeface="msgothic" charset="0"/>
                <a:cs typeface="msgothic" charset="0"/>
              </a:rPr>
              <a:t>C standard library</a:t>
            </a:r>
          </a:p>
        </p:txBody>
      </p:sp>
    </p:spTree>
    <p:extLst>
      <p:ext uri="{BB962C8B-B14F-4D97-AF65-F5344CB8AC3E}">
        <p14:creationId xmlns:p14="http://schemas.microsoft.com/office/powerpoint/2010/main" val="7118000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Commonly Used Libraries</a:t>
            </a:r>
            <a:endParaRPr lang="en-GB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0000" y="1260000"/>
            <a:ext cx="8820000" cy="2417347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/>
              <a:t>libc.a</a:t>
            </a:r>
            <a:r>
              <a:rPr lang="en-GB" dirty="0"/>
              <a:t> (the C standard library)</a:t>
            </a:r>
          </a:p>
          <a:p>
            <a:pPr lvl="1"/>
            <a:r>
              <a:rPr lang="en-GB" dirty="0"/>
              <a:t>6 MB archive of 2055 object files (</a:t>
            </a:r>
            <a:r>
              <a:rPr lang="en-GB" dirty="0" err="1"/>
              <a:t>glibc</a:t>
            </a:r>
            <a:r>
              <a:rPr lang="en-GB" dirty="0"/>
              <a:t> 2.35)</a:t>
            </a:r>
          </a:p>
          <a:p>
            <a:pPr lvl="1"/>
            <a:r>
              <a:rPr lang="en-GB" dirty="0"/>
              <a:t>I/O, memory allocation, signal handling, string handling, data and time,</a:t>
            </a:r>
            <a:br>
              <a:rPr lang="en-GB" dirty="0"/>
            </a:br>
            <a:r>
              <a:rPr lang="en-GB" dirty="0"/>
              <a:t>random numbers, integer math</a:t>
            </a:r>
          </a:p>
          <a:p>
            <a:r>
              <a:rPr lang="en-GB" dirty="0" err="1"/>
              <a:t>libm.a</a:t>
            </a:r>
            <a:r>
              <a:rPr lang="en-GB" dirty="0"/>
              <a:t> (the C math library)</a:t>
            </a:r>
          </a:p>
          <a:p>
            <a:pPr lvl="1"/>
            <a:r>
              <a:rPr lang="en-GB" dirty="0"/>
              <a:t>1 MB archive of 795 object files. </a:t>
            </a:r>
          </a:p>
          <a:p>
            <a:pPr lvl="1"/>
            <a:r>
              <a:rPr lang="en-GB" dirty="0"/>
              <a:t>floating point math (sin, </a:t>
            </a:r>
            <a:r>
              <a:rPr lang="en-GB" dirty="0" err="1"/>
              <a:t>cos</a:t>
            </a:r>
            <a:r>
              <a:rPr lang="en-GB" dirty="0"/>
              <a:t>, tan, log, </a:t>
            </a:r>
            <a:r>
              <a:rPr lang="en-GB" dirty="0" err="1"/>
              <a:t>exp</a:t>
            </a:r>
            <a:r>
              <a:rPr lang="en-GB" dirty="0"/>
              <a:t>, </a:t>
            </a:r>
            <a:r>
              <a:rPr lang="en-GB" dirty="0" err="1"/>
              <a:t>sqrt</a:t>
            </a:r>
            <a:r>
              <a:rPr lang="en-GB" dirty="0"/>
              <a:t>, …) 	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739458" y="3677347"/>
            <a:ext cx="3660274" cy="264072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% </a:t>
            </a: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ar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-</a:t>
            </a: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t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/</a:t>
            </a: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usr/lib/libc.a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fork.o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…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fprintf.o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fpu_control.o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fputc.o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freopen.o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fscanf.o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fseek.o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869729" y="3677347"/>
            <a:ext cx="3660274" cy="264072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% </a:t>
            </a: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ar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-t /</a:t>
            </a: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usr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/lib/</a:t>
            </a: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libm.a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e_acos.o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e_acosf.o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e_acosh.o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e_acoshf.o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e_acoshl.o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e_acosl.o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e_asin.o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e_asinf.o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345089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Linking with Static Libraries</a:t>
            </a:r>
          </a:p>
        </p:txBody>
      </p:sp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1260907" y="2290254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737032" y="2699830"/>
            <a:ext cx="2070100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cpp</a:t>
            </a:r>
            <a:r>
              <a:rPr lang="en-GB" sz="16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, cc1, as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804576" y="1993392"/>
            <a:ext cx="967229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main2.c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453989" y="3701542"/>
            <a:ext cx="967229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main2.o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1803832" y="3388805"/>
            <a:ext cx="815975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2907145" y="3998405"/>
            <a:ext cx="762000" cy="304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5992401" y="2971292"/>
            <a:ext cx="855019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libc.a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4543858" y="3357055"/>
            <a:ext cx="1587" cy="102235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3059545" y="4379405"/>
            <a:ext cx="2971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6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ld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4385355" y="5225542"/>
            <a:ext cx="406178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p2</a:t>
            </a: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4543857" y="4754583"/>
            <a:ext cx="1588" cy="41433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6139429" y="3593592"/>
            <a:ext cx="2860889" cy="5672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printf.o</a:t>
            </a: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msgothic" charset="0"/>
                <a:cs typeface="msgothic" charset="0"/>
              </a:rPr>
              <a:t> and any other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msgothic" charset="0"/>
                <a:cs typeface="msgothic" charset="0"/>
              </a:rPr>
              <a:t>modules called by </a:t>
            </a:r>
            <a:r>
              <a:rPr lang="en-GB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printf.o</a:t>
            </a:r>
            <a:r>
              <a:rPr lang="en-GB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3891171" y="2971292"/>
            <a:ext cx="1416070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libvector.a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4657562" y="3701542"/>
            <a:ext cx="1079439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addvec.o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>
            <a:off x="5543982" y="3297789"/>
            <a:ext cx="841375" cy="1066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5448306" y="2150929"/>
            <a:ext cx="1598812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006699"/>
                </a:solidFill>
                <a:latin typeface="+mn-lt"/>
                <a:ea typeface="msgothic" charset="0"/>
                <a:cs typeface="msgothic" charset="0"/>
              </a:rPr>
              <a:t>Static libraries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787832" y="3590417"/>
            <a:ext cx="1332714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 err="1">
                <a:solidFill>
                  <a:srgbClr val="006699"/>
                </a:solidFill>
                <a:latin typeface="+mn-lt"/>
                <a:ea typeface="msgothic" charset="0"/>
                <a:cs typeface="msgothic" charset="0"/>
              </a:rPr>
              <a:t>Relocatable</a:t>
            </a:r>
            <a:endParaRPr lang="en-GB" sz="1600" b="1" i="1" dirty="0">
              <a:solidFill>
                <a:srgbClr val="006699"/>
              </a:solidFill>
              <a:latin typeface="+mn-lt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006699"/>
                </a:solidFill>
                <a:latin typeface="+mn-lt"/>
                <a:ea typeface="msgothic" charset="0"/>
                <a:cs typeface="msgothic" charset="0"/>
              </a:rPr>
              <a:t>object files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4851832" y="5085842"/>
            <a:ext cx="225925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006699"/>
                </a:solidFill>
                <a:latin typeface="+mn-lt"/>
                <a:ea typeface="msgothic" charset="0"/>
                <a:cs typeface="msgothic" charset="0"/>
              </a:rPr>
              <a:t>Fully linked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006699"/>
                </a:solidFill>
                <a:latin typeface="+mn-lt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925474" y="1993392"/>
            <a:ext cx="1079439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vector.h</a:t>
            </a:r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2445182" y="2290254"/>
            <a:ext cx="158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3891395" y="1996567"/>
            <a:ext cx="1304925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endParaRPr lang="en-GB" sz="18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4543858" y="2663317"/>
            <a:ext cx="1587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3991407" y="1582229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5134407" y="1582229"/>
            <a:ext cx="1588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3266912" y="1245680"/>
            <a:ext cx="1079439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addvec.o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4603711" y="1231392"/>
            <a:ext cx="1191650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multvec.o</a:t>
            </a:r>
          </a:p>
        </p:txBody>
      </p:sp>
    </p:spTree>
    <p:extLst>
      <p:ext uri="{BB962C8B-B14F-4D97-AF65-F5344CB8AC3E}">
        <p14:creationId xmlns:p14="http://schemas.microsoft.com/office/powerpoint/2010/main" val="36565602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190.203.System.Programming">
  <a:themeElements>
    <a:clrScheme name="사용자 지정 1">
      <a:dk1>
        <a:srgbClr val="000000"/>
      </a:dk1>
      <a:lt1>
        <a:srgbClr val="FFFFFF"/>
      </a:lt1>
      <a:dk2>
        <a:srgbClr val="0070C0"/>
      </a:dk2>
      <a:lt2>
        <a:srgbClr val="004D86"/>
      </a:lt2>
      <a:accent1>
        <a:srgbClr val="0070C0"/>
      </a:accent1>
      <a:accent2>
        <a:srgbClr val="00B0F0"/>
      </a:accent2>
      <a:accent3>
        <a:srgbClr val="FFFFFF"/>
      </a:accent3>
      <a:accent4>
        <a:srgbClr val="000000"/>
      </a:accent4>
      <a:accent5>
        <a:srgbClr val="9BE5FF"/>
      </a:accent5>
      <a:accent6>
        <a:srgbClr val="A3D8FF"/>
      </a:accent6>
      <a:hlink>
        <a:srgbClr val="002060"/>
      </a:hlink>
      <a:folHlink>
        <a:srgbClr val="000714"/>
      </a:folHlink>
    </a:clrScheme>
    <a:fontScheme name="CSAP Default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SAP Default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4190.203.System.Programming</Template>
  <TotalTime>8159</TotalTime>
  <Words>4184</Words>
  <Application>Microsoft Office PowerPoint</Application>
  <PresentationFormat>화면 슬라이드 쇼(4:3)</PresentationFormat>
  <Paragraphs>693</Paragraphs>
  <Slides>42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7" baseType="lpstr">
      <vt:lpstr>Monotype Sorts</vt:lpstr>
      <vt:lpstr>ＭＳ Ｐゴシック</vt:lpstr>
      <vt:lpstr>msgothic</vt:lpstr>
      <vt:lpstr>굴림</vt:lpstr>
      <vt:lpstr>맑은 고딕</vt:lpstr>
      <vt:lpstr>Arial</vt:lpstr>
      <vt:lpstr>Calibri</vt:lpstr>
      <vt:lpstr>Consolas</vt:lpstr>
      <vt:lpstr>Courier New</vt:lpstr>
      <vt:lpstr>Helvetica</vt:lpstr>
      <vt:lpstr>Times New Roman</vt:lpstr>
      <vt:lpstr>Verdana</vt:lpstr>
      <vt:lpstr>Webdings</vt:lpstr>
      <vt:lpstr>Wingdings</vt:lpstr>
      <vt:lpstr>4190.203.System.Programming</vt:lpstr>
      <vt:lpstr>The Runtime Environment    Libraries</vt:lpstr>
      <vt:lpstr>The Runtime Environment</vt:lpstr>
      <vt:lpstr>Module Overview</vt:lpstr>
      <vt:lpstr>Static and Dynamic Libraries</vt:lpstr>
      <vt:lpstr>Packaging Commonly Used Functions</vt:lpstr>
      <vt:lpstr>Solution: Static Libraries</vt:lpstr>
      <vt:lpstr>Creating Static Libraries</vt:lpstr>
      <vt:lpstr>Commonly Used Libraries</vt:lpstr>
      <vt:lpstr>Linking with Static Libraries</vt:lpstr>
      <vt:lpstr>Using Static Libraries</vt:lpstr>
      <vt:lpstr>Loading Executable Object Files</vt:lpstr>
      <vt:lpstr>Shared Libraries</vt:lpstr>
      <vt:lpstr>Shared Libraries (continued.)</vt:lpstr>
      <vt:lpstr>Dynamic Linking</vt:lpstr>
      <vt:lpstr>Dynamic Linking</vt:lpstr>
      <vt:lpstr>Dynamic Linking at Load-time</vt:lpstr>
      <vt:lpstr>Dynamic Linking at Load-time – Full Example</vt:lpstr>
      <vt:lpstr>Dynamic Linking at Load-time – Full Example</vt:lpstr>
      <vt:lpstr>Manually Loading Shared Libraries</vt:lpstr>
      <vt:lpstr>Manually Loading Shared Libraries</vt:lpstr>
      <vt:lpstr>Dynamic Linking at Run-Time – Full Example</vt:lpstr>
      <vt:lpstr>Position Independent Code</vt:lpstr>
      <vt:lpstr>Position Independent Code</vt:lpstr>
      <vt:lpstr>Position Independent Code</vt:lpstr>
      <vt:lpstr>PIC and Shared Libraries</vt:lpstr>
      <vt:lpstr>PIC and Shared Libraries</vt:lpstr>
      <vt:lpstr>PIC and Shared Libraries</vt:lpstr>
      <vt:lpstr>Library Interpositioning</vt:lpstr>
      <vt:lpstr>Case Study: Library Interpositioning</vt:lpstr>
      <vt:lpstr>Some Interpositioning Applications</vt:lpstr>
      <vt:lpstr>Example Program  </vt:lpstr>
      <vt:lpstr>Interpositioning Techniques</vt:lpstr>
      <vt:lpstr>Compile-time Interpositioning</vt:lpstr>
      <vt:lpstr>Compile-time Interpositioning</vt:lpstr>
      <vt:lpstr>Link-time Interpositioning</vt:lpstr>
      <vt:lpstr>Link-time Interpositioning</vt:lpstr>
      <vt:lpstr>Load/Run-time Interpositioning</vt:lpstr>
      <vt:lpstr>Load/Run-time Interpositioning</vt:lpstr>
      <vt:lpstr>How does it work?</vt:lpstr>
      <vt:lpstr>How does it work?</vt:lpstr>
      <vt:lpstr>Summary</vt:lpstr>
      <vt:lpstr>Summary</vt:lpstr>
    </vt:vector>
  </TitlesOfParts>
  <Manager>Bernhard Egger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M1522.000800 System Programming</dc:title>
  <dc:creator>bernhard</dc:creator>
  <cp:keywords>M1522.000800, System Programming, Fall 2020, Seoul National University</cp:keywords>
  <cp:lastModifiedBy>kyoungsoo</cp:lastModifiedBy>
  <cp:revision>277</cp:revision>
  <cp:lastPrinted>2011-11-15T11:06:53Z</cp:lastPrinted>
  <dcterms:created xsi:type="dcterms:W3CDTF">2012-03-04T01:38:51Z</dcterms:created>
  <dcterms:modified xsi:type="dcterms:W3CDTF">2025-04-15T16:37:25Z</dcterms:modified>
</cp:coreProperties>
</file>