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9" r:id="rId4"/>
    <p:sldId id="278" r:id="rId5"/>
    <p:sldId id="258" r:id="rId6"/>
    <p:sldId id="271" r:id="rId7"/>
    <p:sldId id="260" r:id="rId8"/>
    <p:sldId id="275" r:id="rId9"/>
    <p:sldId id="276" r:id="rId10"/>
    <p:sldId id="261" r:id="rId11"/>
    <p:sldId id="262" r:id="rId12"/>
    <p:sldId id="263" r:id="rId13"/>
    <p:sldId id="277" r:id="rId14"/>
    <p:sldId id="282" r:id="rId15"/>
    <p:sldId id="270" r:id="rId16"/>
    <p:sldId id="264" r:id="rId17"/>
    <p:sldId id="265" r:id="rId18"/>
    <p:sldId id="266" r:id="rId19"/>
    <p:sldId id="269" r:id="rId20"/>
    <p:sldId id="279" r:id="rId21"/>
    <p:sldId id="281" r:id="rId22"/>
    <p:sldId id="267" r:id="rId23"/>
    <p:sldId id="268" r:id="rId2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53F"/>
    <a:srgbClr val="82C341"/>
    <a:srgbClr val="89C822"/>
    <a:srgbClr val="8EC000"/>
    <a:srgbClr val="E8FFD1"/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5" autoAdjust="0"/>
  </p:normalViewPr>
  <p:slideViewPr>
    <p:cSldViewPr snapToGrid="0" snapToObjects="1">
      <p:cViewPr>
        <p:scale>
          <a:sx n="66" d="100"/>
          <a:sy n="66" d="100"/>
        </p:scale>
        <p:origin x="-2840" y="-1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Italia</c:v>
                </c:pt>
              </c:strCache>
            </c:strRef>
          </c:tx>
          <c:invertIfNegative val="0"/>
          <c:cat>
            <c:numRef>
              <c:f>Foglio1!$A$2:$A$12</c:f>
              <c:numCache>
                <c:formatCode>General</c:formatCode>
                <c:ptCount val="11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4">
                  <c:v>2015.0</c:v>
                </c:pt>
                <c:pt idx="5">
                  <c:v>2016.0</c:v>
                </c:pt>
                <c:pt idx="6">
                  <c:v>2017.0</c:v>
                </c:pt>
                <c:pt idx="8">
                  <c:v>2015.0</c:v>
                </c:pt>
                <c:pt idx="9">
                  <c:v>2016.0</c:v>
                </c:pt>
                <c:pt idx="10">
                  <c:v>2017.0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14750.0</c:v>
                </c:pt>
                <c:pt idx="1">
                  <c:v>16780.0</c:v>
                </c:pt>
                <c:pt idx="2">
                  <c:v>16780.0</c:v>
                </c:pt>
                <c:pt idx="4">
                  <c:v>17190.0</c:v>
                </c:pt>
                <c:pt idx="5">
                  <c:v>19220.0</c:v>
                </c:pt>
                <c:pt idx="6">
                  <c:v>19220.0</c:v>
                </c:pt>
                <c:pt idx="8">
                  <c:v>21790.0</c:v>
                </c:pt>
                <c:pt idx="9">
                  <c:v>23820.0</c:v>
                </c:pt>
                <c:pt idx="10">
                  <c:v>23820.0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Resto d'Europa</c:v>
                </c:pt>
              </c:strCache>
            </c:strRef>
          </c:tx>
          <c:invertIfNegative val="0"/>
          <c:cat>
            <c:numRef>
              <c:f>Foglio1!$A$2:$A$12</c:f>
              <c:numCache>
                <c:formatCode>General</c:formatCode>
                <c:ptCount val="11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4">
                  <c:v>2015.0</c:v>
                </c:pt>
                <c:pt idx="5">
                  <c:v>2016.0</c:v>
                </c:pt>
                <c:pt idx="6">
                  <c:v>2017.0</c:v>
                </c:pt>
                <c:pt idx="8">
                  <c:v>2015.0</c:v>
                </c:pt>
                <c:pt idx="9">
                  <c:v>2016.0</c:v>
                </c:pt>
                <c:pt idx="10">
                  <c:v>2017.0</c:v>
                </c:pt>
              </c:numCache>
            </c:numRef>
          </c:cat>
          <c:val>
            <c:numRef>
              <c:f>Foglio1!$C$2:$C$12</c:f>
              <c:numCache>
                <c:formatCode>General</c:formatCode>
                <c:ptCount val="11"/>
                <c:pt idx="0">
                  <c:v>5000.0</c:v>
                </c:pt>
                <c:pt idx="1">
                  <c:v>6250.0</c:v>
                </c:pt>
                <c:pt idx="2">
                  <c:v>6500.0</c:v>
                </c:pt>
                <c:pt idx="4">
                  <c:v>7440.0</c:v>
                </c:pt>
                <c:pt idx="5">
                  <c:v>8690.0</c:v>
                </c:pt>
                <c:pt idx="6">
                  <c:v>9700.0</c:v>
                </c:pt>
                <c:pt idx="8">
                  <c:v>8640.0</c:v>
                </c:pt>
                <c:pt idx="9">
                  <c:v>9890.0</c:v>
                </c:pt>
                <c:pt idx="10">
                  <c:v>10900.0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Resto del mondo</c:v>
                </c:pt>
              </c:strCache>
            </c:strRef>
          </c:tx>
          <c:invertIfNegative val="0"/>
          <c:cat>
            <c:numRef>
              <c:f>Foglio1!$A$2:$A$12</c:f>
              <c:numCache>
                <c:formatCode>General</c:formatCode>
                <c:ptCount val="11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4">
                  <c:v>2015.0</c:v>
                </c:pt>
                <c:pt idx="5">
                  <c:v>2016.0</c:v>
                </c:pt>
                <c:pt idx="6">
                  <c:v>2017.0</c:v>
                </c:pt>
                <c:pt idx="8">
                  <c:v>2015.0</c:v>
                </c:pt>
                <c:pt idx="9">
                  <c:v>2016.0</c:v>
                </c:pt>
                <c:pt idx="10">
                  <c:v>2017.0</c:v>
                </c:pt>
              </c:numCache>
            </c:numRef>
          </c:cat>
          <c:val>
            <c:numRef>
              <c:f>Foglio1!$D$2:$D$12</c:f>
              <c:numCache>
                <c:formatCode>General</c:formatCode>
                <c:ptCount val="11"/>
                <c:pt idx="0">
                  <c:v>1400.0</c:v>
                </c:pt>
                <c:pt idx="1">
                  <c:v>1400.0</c:v>
                </c:pt>
                <c:pt idx="2">
                  <c:v>1400.0</c:v>
                </c:pt>
                <c:pt idx="4">
                  <c:v>3840.0</c:v>
                </c:pt>
                <c:pt idx="5">
                  <c:v>3840.0</c:v>
                </c:pt>
                <c:pt idx="6">
                  <c:v>3840.0</c:v>
                </c:pt>
                <c:pt idx="8">
                  <c:v>4400.0</c:v>
                </c:pt>
                <c:pt idx="9">
                  <c:v>4400.0</c:v>
                </c:pt>
                <c:pt idx="10">
                  <c:v>4400.0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501432"/>
        <c:axId val="-2132498376"/>
      </c:barChart>
      <c:catAx>
        <c:axId val="-2132501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2498376"/>
        <c:crosses val="autoZero"/>
        <c:auto val="1"/>
        <c:lblAlgn val="ctr"/>
        <c:lblOffset val="100"/>
        <c:noMultiLvlLbl val="0"/>
      </c:catAx>
      <c:valAx>
        <c:axId val="-2132498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501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96F37-0BC9-44A2-8111-740897A2D613}" type="doc">
      <dgm:prSet loTypeId="urn:microsoft.com/office/officeart/2005/8/layout/cycle4#1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it-IT"/>
        </a:p>
      </dgm:t>
    </dgm:pt>
    <dgm:pt modelId="{E6383D64-8FBF-4570-A741-4811A5950778}">
      <dgm:prSet phldrT="[Testo]" custT="1"/>
      <dgm:spPr/>
      <dgm:t>
        <a:bodyPr/>
        <a:lstStyle/>
        <a:p>
          <a:endParaRPr lang="it-IT" sz="1600" u="none" dirty="0"/>
        </a:p>
      </dgm:t>
    </dgm:pt>
    <dgm:pt modelId="{9AED9D19-6B90-43AC-A587-51E1087D5DE4}" type="parTrans" cxnId="{8B11340E-9966-4729-81B9-20E7631C0FF3}">
      <dgm:prSet/>
      <dgm:spPr/>
      <dgm:t>
        <a:bodyPr/>
        <a:lstStyle/>
        <a:p>
          <a:endParaRPr lang="it-IT"/>
        </a:p>
      </dgm:t>
    </dgm:pt>
    <dgm:pt modelId="{AF93B75A-390E-41D6-9A3B-3BD0D283F921}" type="sibTrans" cxnId="{8B11340E-9966-4729-81B9-20E7631C0FF3}">
      <dgm:prSet/>
      <dgm:spPr/>
      <dgm:t>
        <a:bodyPr/>
        <a:lstStyle/>
        <a:p>
          <a:endParaRPr lang="it-IT"/>
        </a:p>
      </dgm:t>
    </dgm:pt>
    <dgm:pt modelId="{6D811757-EC19-4DE9-9492-C7AF012A20E4}">
      <dgm:prSet phldrT="[Testo]" custT="1"/>
      <dgm:spPr/>
      <dgm:t>
        <a:bodyPr/>
        <a:lstStyle/>
        <a:p>
          <a:endParaRPr lang="it-IT" sz="1600" dirty="0"/>
        </a:p>
      </dgm:t>
    </dgm:pt>
    <dgm:pt modelId="{ACFFB08A-8222-4006-88ED-985ECF8AA712}" type="parTrans" cxnId="{6985C669-E07C-4A84-9007-0AC693239E2C}">
      <dgm:prSet/>
      <dgm:spPr/>
      <dgm:t>
        <a:bodyPr/>
        <a:lstStyle/>
        <a:p>
          <a:endParaRPr lang="it-IT"/>
        </a:p>
      </dgm:t>
    </dgm:pt>
    <dgm:pt modelId="{BB573B81-4A06-467E-B588-E6F72D5E7FC9}" type="sibTrans" cxnId="{6985C669-E07C-4A84-9007-0AC693239E2C}">
      <dgm:prSet/>
      <dgm:spPr/>
      <dgm:t>
        <a:bodyPr/>
        <a:lstStyle/>
        <a:p>
          <a:endParaRPr lang="it-IT"/>
        </a:p>
      </dgm:t>
    </dgm:pt>
    <dgm:pt modelId="{1A664EAA-92F6-4BAC-A29F-E1407F9CF782}">
      <dgm:prSet phldrT="[Testo]" custT="1"/>
      <dgm:spPr/>
      <dgm:t>
        <a:bodyPr/>
        <a:lstStyle/>
        <a:p>
          <a:pPr algn="l"/>
          <a:endParaRPr lang="it-IT" sz="1600" spc="0" dirty="0"/>
        </a:p>
      </dgm:t>
    </dgm:pt>
    <dgm:pt modelId="{977FA62E-3368-4D71-9477-D76751531BBE}" type="parTrans" cxnId="{2FBA67AB-5F29-43B8-AAD5-6F7518C2D900}">
      <dgm:prSet/>
      <dgm:spPr/>
      <dgm:t>
        <a:bodyPr/>
        <a:lstStyle/>
        <a:p>
          <a:endParaRPr lang="it-IT"/>
        </a:p>
      </dgm:t>
    </dgm:pt>
    <dgm:pt modelId="{744CAF66-538D-4C49-B6C8-245BBEE9EB9B}" type="sibTrans" cxnId="{2FBA67AB-5F29-43B8-AAD5-6F7518C2D900}">
      <dgm:prSet/>
      <dgm:spPr/>
      <dgm:t>
        <a:bodyPr/>
        <a:lstStyle/>
        <a:p>
          <a:endParaRPr lang="it-IT"/>
        </a:p>
      </dgm:t>
    </dgm:pt>
    <dgm:pt modelId="{19B09486-955F-410E-9B0D-39CD854AF502}">
      <dgm:prSet phldrT="[Testo]" custT="1"/>
      <dgm:spPr/>
      <dgm:t>
        <a:bodyPr/>
        <a:lstStyle/>
        <a:p>
          <a:endParaRPr lang="it-IT" sz="1600" spc="0" dirty="0"/>
        </a:p>
      </dgm:t>
    </dgm:pt>
    <dgm:pt modelId="{B060653E-58C7-4FCB-9B5E-DE68FC073488}" type="sibTrans" cxnId="{5DA31C58-87F0-4294-B094-A642C1D75500}">
      <dgm:prSet/>
      <dgm:spPr/>
      <dgm:t>
        <a:bodyPr/>
        <a:lstStyle/>
        <a:p>
          <a:endParaRPr lang="it-IT"/>
        </a:p>
      </dgm:t>
    </dgm:pt>
    <dgm:pt modelId="{62EC95D3-B0F0-47D7-9036-FEDAB6BBD8D6}" type="parTrans" cxnId="{5DA31C58-87F0-4294-B094-A642C1D75500}">
      <dgm:prSet/>
      <dgm:spPr/>
      <dgm:t>
        <a:bodyPr/>
        <a:lstStyle/>
        <a:p>
          <a:endParaRPr lang="it-IT"/>
        </a:p>
      </dgm:t>
    </dgm:pt>
    <dgm:pt modelId="{F91C23EF-C0FC-4109-B7E0-1E0912127177}" type="pres">
      <dgm:prSet presAssocID="{4F096F37-0BC9-44A2-8111-740897A2D61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B2AC118-C8D8-45E3-B10D-072B54A66BF9}" type="pres">
      <dgm:prSet presAssocID="{4F096F37-0BC9-44A2-8111-740897A2D613}" presName="children" presStyleCnt="0"/>
      <dgm:spPr/>
    </dgm:pt>
    <dgm:pt modelId="{18C3CF72-49E9-4D00-8100-A266027006D5}" type="pres">
      <dgm:prSet presAssocID="{4F096F37-0BC9-44A2-8111-740897A2D613}" presName="childPlaceholder" presStyleCnt="0"/>
      <dgm:spPr/>
    </dgm:pt>
    <dgm:pt modelId="{D43D3ECA-CB45-489F-8C4E-12BB0372DF76}" type="pres">
      <dgm:prSet presAssocID="{4F096F37-0BC9-44A2-8111-740897A2D613}" presName="circle" presStyleCnt="0"/>
      <dgm:spPr/>
    </dgm:pt>
    <dgm:pt modelId="{DCFBA403-0528-436A-9B5E-98952F6C2D82}" type="pres">
      <dgm:prSet presAssocID="{4F096F37-0BC9-44A2-8111-740897A2D61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182EDF-CE49-4867-8D3F-4B9C3C4BFCE5}" type="pres">
      <dgm:prSet presAssocID="{4F096F37-0BC9-44A2-8111-740897A2D61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9FC1AA0-9C46-49F7-AE87-6DEA3C624EBC}" type="pres">
      <dgm:prSet presAssocID="{4F096F37-0BC9-44A2-8111-740897A2D61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E0EEB9-AA63-4D3B-9BA6-54DFFEF277B8}" type="pres">
      <dgm:prSet presAssocID="{4F096F37-0BC9-44A2-8111-740897A2D613}" presName="quadrant4" presStyleLbl="node1" presStyleIdx="3" presStyleCnt="4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73CDDD-EBC4-422F-827F-224548C811AD}" type="pres">
      <dgm:prSet presAssocID="{4F096F37-0BC9-44A2-8111-740897A2D613}" presName="quadrantPlaceholder" presStyleCnt="0"/>
      <dgm:spPr/>
    </dgm:pt>
    <dgm:pt modelId="{4A221C02-1F07-47CA-A191-A6CADAD242DF}" type="pres">
      <dgm:prSet presAssocID="{4F096F37-0BC9-44A2-8111-740897A2D613}" presName="center1" presStyleLbl="fgShp" presStyleIdx="0" presStyleCnt="2"/>
      <dgm:spPr/>
    </dgm:pt>
    <dgm:pt modelId="{A0284D7F-9AF6-4BF7-835F-2D8660CB5448}" type="pres">
      <dgm:prSet presAssocID="{4F096F37-0BC9-44A2-8111-740897A2D613}" presName="center2" presStyleLbl="fgShp" presStyleIdx="1" presStyleCnt="2"/>
      <dgm:spPr/>
    </dgm:pt>
  </dgm:ptLst>
  <dgm:cxnLst>
    <dgm:cxn modelId="{163E6103-4135-4E55-B614-1CCF11A618D9}" type="presOf" srcId="{1A664EAA-92F6-4BAC-A29F-E1407F9CF782}" destId="{7CE0EEB9-AA63-4D3B-9BA6-54DFFEF277B8}" srcOrd="0" destOrd="0" presId="urn:microsoft.com/office/officeart/2005/8/layout/cycle4#1"/>
    <dgm:cxn modelId="{8B11340E-9966-4729-81B9-20E7631C0FF3}" srcId="{4F096F37-0BC9-44A2-8111-740897A2D613}" destId="{E6383D64-8FBF-4570-A741-4811A5950778}" srcOrd="0" destOrd="0" parTransId="{9AED9D19-6B90-43AC-A587-51E1087D5DE4}" sibTransId="{AF93B75A-390E-41D6-9A3B-3BD0D283F921}"/>
    <dgm:cxn modelId="{6961558B-FEBC-4198-BCC0-99CBBEA4345E}" type="presOf" srcId="{E6383D64-8FBF-4570-A741-4811A5950778}" destId="{DCFBA403-0528-436A-9B5E-98952F6C2D82}" srcOrd="0" destOrd="0" presId="urn:microsoft.com/office/officeart/2005/8/layout/cycle4#1"/>
    <dgm:cxn modelId="{33B6D061-8456-4551-80F7-B1479CC6A2C8}" type="presOf" srcId="{4F096F37-0BC9-44A2-8111-740897A2D613}" destId="{F91C23EF-C0FC-4109-B7E0-1E0912127177}" srcOrd="0" destOrd="0" presId="urn:microsoft.com/office/officeart/2005/8/layout/cycle4#1"/>
    <dgm:cxn modelId="{6985C669-E07C-4A84-9007-0AC693239E2C}" srcId="{4F096F37-0BC9-44A2-8111-740897A2D613}" destId="{6D811757-EC19-4DE9-9492-C7AF012A20E4}" srcOrd="2" destOrd="0" parTransId="{ACFFB08A-8222-4006-88ED-985ECF8AA712}" sibTransId="{BB573B81-4A06-467E-B588-E6F72D5E7FC9}"/>
    <dgm:cxn modelId="{5DA31C58-87F0-4294-B094-A642C1D75500}" srcId="{4F096F37-0BC9-44A2-8111-740897A2D613}" destId="{19B09486-955F-410E-9B0D-39CD854AF502}" srcOrd="1" destOrd="0" parTransId="{62EC95D3-B0F0-47D7-9036-FEDAB6BBD8D6}" sibTransId="{B060653E-58C7-4FCB-9B5E-DE68FC073488}"/>
    <dgm:cxn modelId="{9FA75A8A-BFB8-48AE-A9DA-9B6A2EDF0A82}" type="presOf" srcId="{19B09486-955F-410E-9B0D-39CD854AF502}" destId="{C5182EDF-CE49-4867-8D3F-4B9C3C4BFCE5}" srcOrd="0" destOrd="0" presId="urn:microsoft.com/office/officeart/2005/8/layout/cycle4#1"/>
    <dgm:cxn modelId="{2FBA67AB-5F29-43B8-AAD5-6F7518C2D900}" srcId="{4F096F37-0BC9-44A2-8111-740897A2D613}" destId="{1A664EAA-92F6-4BAC-A29F-E1407F9CF782}" srcOrd="3" destOrd="0" parTransId="{977FA62E-3368-4D71-9477-D76751531BBE}" sibTransId="{744CAF66-538D-4C49-B6C8-245BBEE9EB9B}"/>
    <dgm:cxn modelId="{6C092501-5E1C-4572-B15A-2C28B51FDA26}" type="presOf" srcId="{6D811757-EC19-4DE9-9492-C7AF012A20E4}" destId="{F9FC1AA0-9C46-49F7-AE87-6DEA3C624EBC}" srcOrd="0" destOrd="0" presId="urn:microsoft.com/office/officeart/2005/8/layout/cycle4#1"/>
    <dgm:cxn modelId="{13AB9FB6-0DB3-4FFD-A36E-F16D0EBA85F5}" type="presParOf" srcId="{F91C23EF-C0FC-4109-B7E0-1E0912127177}" destId="{EB2AC118-C8D8-45E3-B10D-072B54A66BF9}" srcOrd="0" destOrd="0" presId="urn:microsoft.com/office/officeart/2005/8/layout/cycle4#1"/>
    <dgm:cxn modelId="{8F5CEA94-CEFB-4E6B-BE25-3B00BEAF28EA}" type="presParOf" srcId="{EB2AC118-C8D8-45E3-B10D-072B54A66BF9}" destId="{18C3CF72-49E9-4D00-8100-A266027006D5}" srcOrd="0" destOrd="0" presId="urn:microsoft.com/office/officeart/2005/8/layout/cycle4#1"/>
    <dgm:cxn modelId="{3C71F38C-CB7C-4D13-9FC8-479790677ED5}" type="presParOf" srcId="{F91C23EF-C0FC-4109-B7E0-1E0912127177}" destId="{D43D3ECA-CB45-489F-8C4E-12BB0372DF76}" srcOrd="1" destOrd="0" presId="urn:microsoft.com/office/officeart/2005/8/layout/cycle4#1"/>
    <dgm:cxn modelId="{946B0827-9E46-470A-A66E-3D4ABDB307F1}" type="presParOf" srcId="{D43D3ECA-CB45-489F-8C4E-12BB0372DF76}" destId="{DCFBA403-0528-436A-9B5E-98952F6C2D82}" srcOrd="0" destOrd="0" presId="urn:microsoft.com/office/officeart/2005/8/layout/cycle4#1"/>
    <dgm:cxn modelId="{E79D595B-72ED-4954-BD03-DA086FBE250C}" type="presParOf" srcId="{D43D3ECA-CB45-489F-8C4E-12BB0372DF76}" destId="{C5182EDF-CE49-4867-8D3F-4B9C3C4BFCE5}" srcOrd="1" destOrd="0" presId="urn:microsoft.com/office/officeart/2005/8/layout/cycle4#1"/>
    <dgm:cxn modelId="{4CB2BBCD-FEFE-43FA-92AB-D76F97DB4C84}" type="presParOf" srcId="{D43D3ECA-CB45-489F-8C4E-12BB0372DF76}" destId="{F9FC1AA0-9C46-49F7-AE87-6DEA3C624EBC}" srcOrd="2" destOrd="0" presId="urn:microsoft.com/office/officeart/2005/8/layout/cycle4#1"/>
    <dgm:cxn modelId="{53DADC64-40DF-4EA3-AE37-8569C9A58243}" type="presParOf" srcId="{D43D3ECA-CB45-489F-8C4E-12BB0372DF76}" destId="{7CE0EEB9-AA63-4D3B-9BA6-54DFFEF277B8}" srcOrd="3" destOrd="0" presId="urn:microsoft.com/office/officeart/2005/8/layout/cycle4#1"/>
    <dgm:cxn modelId="{3FB64978-2731-47E7-B4B9-A6E9ACDEC5A7}" type="presParOf" srcId="{D43D3ECA-CB45-489F-8C4E-12BB0372DF76}" destId="{CD73CDDD-EBC4-422F-827F-224548C811AD}" srcOrd="4" destOrd="0" presId="urn:microsoft.com/office/officeart/2005/8/layout/cycle4#1"/>
    <dgm:cxn modelId="{F86E593B-DDA0-4CB4-975B-A4609859DF5A}" type="presParOf" srcId="{F91C23EF-C0FC-4109-B7E0-1E0912127177}" destId="{4A221C02-1F07-47CA-A191-A6CADAD242DF}" srcOrd="2" destOrd="0" presId="urn:microsoft.com/office/officeart/2005/8/layout/cycle4#1"/>
    <dgm:cxn modelId="{DC97D0C9-6BDE-4FFD-B87D-E895003C1128}" type="presParOf" srcId="{F91C23EF-C0FC-4109-B7E0-1E0912127177}" destId="{A0284D7F-9AF6-4BF7-835F-2D8660CB5448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BA403-0528-436A-9B5E-98952F6C2D82}">
      <dsp:nvSpPr>
        <dsp:cNvPr id="0" name=""/>
        <dsp:cNvSpPr/>
      </dsp:nvSpPr>
      <dsp:spPr>
        <a:xfrm>
          <a:off x="877827" y="305371"/>
          <a:ext cx="1836228" cy="183622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u="none" kern="1200" dirty="0"/>
        </a:p>
      </dsp:txBody>
      <dsp:txXfrm>
        <a:off x="1415646" y="843190"/>
        <a:ext cx="1298409" cy="1298409"/>
      </dsp:txXfrm>
    </dsp:sp>
    <dsp:sp modelId="{C5182EDF-CE49-4867-8D3F-4B9C3C4BFCE5}">
      <dsp:nvSpPr>
        <dsp:cNvPr id="0" name=""/>
        <dsp:cNvSpPr/>
      </dsp:nvSpPr>
      <dsp:spPr>
        <a:xfrm rot="5400000">
          <a:off x="2798870" y="305371"/>
          <a:ext cx="1836228" cy="183622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 spc="0" dirty="0"/>
        </a:p>
      </dsp:txBody>
      <dsp:txXfrm rot="-5400000">
        <a:off x="2798870" y="843190"/>
        <a:ext cx="1298409" cy="1298409"/>
      </dsp:txXfrm>
    </dsp:sp>
    <dsp:sp modelId="{F9FC1AA0-9C46-49F7-AE87-6DEA3C624EBC}">
      <dsp:nvSpPr>
        <dsp:cNvPr id="0" name=""/>
        <dsp:cNvSpPr/>
      </dsp:nvSpPr>
      <dsp:spPr>
        <a:xfrm rot="10800000">
          <a:off x="2798870" y="2226414"/>
          <a:ext cx="1836228" cy="183622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 dirty="0"/>
        </a:p>
      </dsp:txBody>
      <dsp:txXfrm rot="10800000">
        <a:off x="2798870" y="2226414"/>
        <a:ext cx="1298409" cy="1298409"/>
      </dsp:txXfrm>
    </dsp:sp>
    <dsp:sp modelId="{7CE0EEB9-AA63-4D3B-9BA6-54DFFEF277B8}">
      <dsp:nvSpPr>
        <dsp:cNvPr id="0" name=""/>
        <dsp:cNvSpPr/>
      </dsp:nvSpPr>
      <dsp:spPr>
        <a:xfrm rot="16200000">
          <a:off x="877827" y="2226414"/>
          <a:ext cx="1836228" cy="183622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 spc="0" dirty="0"/>
        </a:p>
      </dsp:txBody>
      <dsp:txXfrm rot="5400000">
        <a:off x="1415646" y="2226414"/>
        <a:ext cx="1298409" cy="1298409"/>
      </dsp:txXfrm>
    </dsp:sp>
    <dsp:sp modelId="{4A221C02-1F07-47CA-A191-A6CADAD242DF}">
      <dsp:nvSpPr>
        <dsp:cNvPr id="0" name=""/>
        <dsp:cNvSpPr/>
      </dsp:nvSpPr>
      <dsp:spPr>
        <a:xfrm>
          <a:off x="2439469" y="1802342"/>
          <a:ext cx="633986" cy="551292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84D7F-9AF6-4BF7-835F-2D8660CB5448}">
      <dsp:nvSpPr>
        <dsp:cNvPr id="0" name=""/>
        <dsp:cNvSpPr/>
      </dsp:nvSpPr>
      <dsp:spPr>
        <a:xfrm rot="10800000">
          <a:off x="2439469" y="2014378"/>
          <a:ext cx="633986" cy="551292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CB6D-E1A3-4F66-BA81-0BF567779B41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01F88-1C58-414C-A905-C212C86C1157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8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01F88-1C58-414C-A905-C212C86C1157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01F88-1C58-414C-A905-C212C86C1157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01F88-1C58-414C-A905-C212C86C1157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01F88-1C58-414C-A905-C212C86C1157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7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9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9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4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6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6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4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0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AB2-F7D0-A44C-B198-6FA367B5683B}" type="datetimeFigureOut">
              <a:rPr lang="it-IT" smtClean="0"/>
              <a:pPr/>
              <a:t>07/02/14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9997-14ED-624E-95D8-9C8A64E976F8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2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i-factory.biz/primadonna/homepage.html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i-factory.biz/primadonna/risultati.html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i-factory.biz/primadonna/dettaglio.html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9144000" cy="550046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primadon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34" y="2025508"/>
            <a:ext cx="5379731" cy="1347219"/>
          </a:xfrm>
          <a:prstGeom prst="rect">
            <a:avLst/>
          </a:prstGeom>
        </p:spPr>
      </p:pic>
      <p:pic>
        <p:nvPicPr>
          <p:cNvPr id="6" name="Immagine 5" descr="logo_ifac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1" y="5860799"/>
            <a:ext cx="2663658" cy="5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4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CHECKOUT / METODI </a:t>
            </a:r>
            <a:r>
              <a:rPr lang="it-IT" sz="2400" dirty="0" err="1" smtClean="0"/>
              <a:t>DI</a:t>
            </a:r>
            <a:r>
              <a:rPr lang="it-IT" sz="2400" dirty="0" smtClean="0"/>
              <a:t> PAGAMENTO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pic>
        <p:nvPicPr>
          <p:cNvPr id="12" name="Immagine 11" descr="ico_ques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63" y="1087981"/>
            <a:ext cx="720000" cy="720000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4619170" y="4000500"/>
            <a:ext cx="3975100" cy="2065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4845296" y="4483907"/>
            <a:ext cx="353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Servizi Bancari</a:t>
            </a:r>
            <a:r>
              <a:rPr lang="it-IT" sz="1600" dirty="0" smtClean="0"/>
              <a:t/>
            </a:r>
            <a:br>
              <a:rPr lang="it-IT" sz="1600" dirty="0" smtClean="0"/>
            </a:br>
            <a:endParaRPr lang="it-IT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Molti istituti bancari offrono servizi di pagamento online. Questi a volte possono sembrare più sicuri agli occhi degli utenti.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619170" y="1447976"/>
            <a:ext cx="3975100" cy="2552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co_ques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563" y="1087978"/>
            <a:ext cx="720000" cy="720000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4840516" y="1948471"/>
            <a:ext cx="353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PayPal</a:t>
            </a:r>
            <a:endParaRPr lang="it-IT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PayPal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è forse lo strumento più utilizzato e permette di effettuare acquisti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 di credito/prepagate o con un portafoglio elettronico. Ha inoltre vari livelli di affiliazione per il venditore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122" y="1447980"/>
            <a:ext cx="3975100" cy="4617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 descr="ico_ques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515" y="1087981"/>
            <a:ext cx="720000" cy="720000"/>
          </a:xfrm>
          <a:prstGeom prst="rect">
            <a:avLst/>
          </a:prstGeom>
        </p:spPr>
      </p:pic>
      <p:cxnSp>
        <p:nvCxnSpPr>
          <p:cNvPr id="32" name="Connettore 1 31"/>
          <p:cNvCxnSpPr/>
          <p:nvPr/>
        </p:nvCxnSpPr>
        <p:spPr>
          <a:xfrm flipV="1">
            <a:off x="4619170" y="4000496"/>
            <a:ext cx="3975104" cy="3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86468" y="1948474"/>
            <a:ext cx="35324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 checkout è la fase più delicata dell’acquisto online, dobbiamo dunque semplificare questa procedura per renderla fruibile a tutti gli utenti.</a:t>
            </a:r>
          </a:p>
          <a:p>
            <a:pPr algn="just"/>
            <a:endParaRPr lang="it-IT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 con registrazione</a:t>
            </a: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registrazione è utile perché tende a fidelizzare il cliente, dobbiamo dunque incentivarlo con proposte personalizzate per gli iscritti e/o soci.</a:t>
            </a:r>
          </a:p>
          <a:p>
            <a:pPr algn="just"/>
            <a:endParaRPr lang="it-I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 come ospite</a:t>
            </a: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 grossa fetta di mercato preferisce non registrarsi, quindi dobbiamo permettere di effettuare un acquisto inserendo solo i dati fondamentali.</a:t>
            </a:r>
          </a:p>
        </p:txBody>
      </p:sp>
      <p:pic>
        <p:nvPicPr>
          <p:cNvPr id="19" name="Immagine 18" descr="ico_how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958" y="364960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CONSEGNA &amp; TRASPORTO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87" name="Gruppo 86"/>
          <p:cNvGrpSpPr/>
          <p:nvPr/>
        </p:nvGrpSpPr>
        <p:grpSpPr>
          <a:xfrm>
            <a:off x="596898" y="1116554"/>
            <a:ext cx="7950204" cy="4815023"/>
            <a:chOff x="422258" y="1087978"/>
            <a:chExt cx="7950204" cy="4815023"/>
          </a:xfrm>
        </p:grpSpPr>
        <p:sp>
          <p:nvSpPr>
            <p:cNvPr id="44" name="Rettangolo 43"/>
            <p:cNvSpPr/>
            <p:nvPr/>
          </p:nvSpPr>
          <p:spPr>
            <a:xfrm rot="10800000">
              <a:off x="4222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5" name="Immagine 44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189" y="5183001"/>
              <a:ext cx="720000" cy="720000"/>
            </a:xfrm>
            <a:prstGeom prst="rect">
              <a:avLst/>
            </a:prstGeom>
          </p:spPr>
        </p:pic>
        <p:sp>
          <p:nvSpPr>
            <p:cNvPr id="46" name="CasellaDiTesto 45"/>
            <p:cNvSpPr txBox="1"/>
            <p:nvPr/>
          </p:nvSpPr>
          <p:spPr>
            <a:xfrm>
              <a:off x="638828" y="3736636"/>
              <a:ext cx="353240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L’ordine viene spedito all’utente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Durante il trasporto, grazie ad un 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tracking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code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l’utente può visionare dove si trova il suo pacco.</a:t>
              </a:r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222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3431" y="1087978"/>
              <a:ext cx="720000" cy="720000"/>
            </a:xfrm>
            <a:prstGeom prst="rect">
              <a:avLst/>
            </a:prstGeom>
          </p:spPr>
        </p:pic>
        <p:sp>
          <p:nvSpPr>
            <p:cNvPr id="31" name="CasellaDiTesto 30"/>
            <p:cNvSpPr txBox="1"/>
            <p:nvPr/>
          </p:nvSpPr>
          <p:spPr>
            <a:xfrm>
              <a:off x="648384" y="1948471"/>
              <a:ext cx="353240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L’utente completa l’acquisto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L’utente sceglie i prodotti che più gli piacciono, gli aggiunge alla 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Shopping bag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ed effettua il pagamento online.</a:t>
              </a:r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Rettangolo 75"/>
            <p:cNvSpPr/>
            <p:nvPr/>
          </p:nvSpPr>
          <p:spPr>
            <a:xfrm rot="10800000">
              <a:off x="43973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7" name="Immagine 76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289" y="5183001"/>
              <a:ext cx="720000" cy="720000"/>
            </a:xfrm>
            <a:prstGeom prst="rect">
              <a:avLst/>
            </a:prstGeom>
          </p:spPr>
        </p:pic>
        <p:sp>
          <p:nvSpPr>
            <p:cNvPr id="78" name="CasellaDiTesto 77"/>
            <p:cNvSpPr txBox="1"/>
            <p:nvPr/>
          </p:nvSpPr>
          <p:spPr>
            <a:xfrm>
              <a:off x="4613928" y="3736636"/>
              <a:ext cx="353240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Il pacco viene consegnato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corriere provvederà a consegnare il pacco al domicilio indicato dall’utente al momento dell’acquisto.</a:t>
              </a:r>
            </a:p>
          </p:txBody>
        </p:sp>
        <p:sp>
          <p:nvSpPr>
            <p:cNvPr id="79" name="Rettangolo 78"/>
            <p:cNvSpPr/>
            <p:nvPr/>
          </p:nvSpPr>
          <p:spPr>
            <a:xfrm>
              <a:off x="43973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0" name="Immagine 79" descr="ico_questi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8531" y="1087978"/>
              <a:ext cx="720000" cy="720000"/>
            </a:xfrm>
            <a:prstGeom prst="rect">
              <a:avLst/>
            </a:prstGeom>
          </p:spPr>
        </p:pic>
        <p:sp>
          <p:nvSpPr>
            <p:cNvPr id="81" name="CasellaDiTesto 80"/>
            <p:cNvSpPr txBox="1"/>
            <p:nvPr/>
          </p:nvSpPr>
          <p:spPr>
            <a:xfrm>
              <a:off x="4623484" y="1948471"/>
              <a:ext cx="353240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L’ordine viene ricevuto e preparato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L’ordine viene ricevuto dal magazzino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Fercam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che imballa e prepara ogni singolo prodotto per la spedizione.</a:t>
              </a:r>
            </a:p>
          </p:txBody>
        </p:sp>
        <p:cxnSp>
          <p:nvCxnSpPr>
            <p:cNvPr id="34" name="Connettore 1 33"/>
            <p:cNvCxnSpPr/>
            <p:nvPr/>
          </p:nvCxnSpPr>
          <p:spPr>
            <a:xfrm flipV="1">
              <a:off x="422258" y="3496573"/>
              <a:ext cx="7950200" cy="215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/>
          </p:nvCxnSpPr>
          <p:spPr>
            <a:xfrm rot="5400000" flipH="1" flipV="1">
              <a:off x="2348659" y="3496681"/>
              <a:ext cx="4097407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01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ASSISTENZA PRE-VENDITA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217065" y="1173709"/>
            <a:ext cx="8709870" cy="4741319"/>
            <a:chOff x="1051827" y="1087981"/>
            <a:chExt cx="8709870" cy="4741319"/>
          </a:xfrm>
        </p:grpSpPr>
        <p:sp>
          <p:nvSpPr>
            <p:cNvPr id="25" name="Rettangolo 24"/>
            <p:cNvSpPr/>
            <p:nvPr/>
          </p:nvSpPr>
          <p:spPr>
            <a:xfrm>
              <a:off x="105182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515" y="1087981"/>
              <a:ext cx="720000" cy="720000"/>
            </a:xfrm>
            <a:prstGeom prst="rect">
              <a:avLst/>
            </a:prstGeom>
          </p:spPr>
        </p:pic>
        <p:sp>
          <p:nvSpPr>
            <p:cNvPr id="27" name="CasellaDiTesto 26"/>
            <p:cNvSpPr txBox="1"/>
            <p:nvPr/>
          </p:nvSpPr>
          <p:spPr>
            <a:xfrm>
              <a:off x="1207834" y="1948474"/>
              <a:ext cx="248967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FAQ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pagina FAQ (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Frequently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Asked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Questions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aiuterà l’utente a sciogliere i suoi dubbi riguardo le funzio-nalità del sito.</a:t>
              </a:r>
            </a:p>
            <a:p>
              <a:pPr algn="just"/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Consegna &amp; Trasporto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questa pagina l’utente sarà informato e tranquil-lizzato sulle modalità di trasporto,  sui costi e sulle tempistiche di consegna della merce acquistata.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0591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9" name="Immagine 28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605" y="1087981"/>
              <a:ext cx="720000" cy="720000"/>
            </a:xfrm>
            <a:prstGeom prst="rect">
              <a:avLst/>
            </a:prstGeom>
          </p:spPr>
        </p:pic>
        <p:sp>
          <p:nvSpPr>
            <p:cNvPr id="30" name="CasellaDiTesto 29"/>
            <p:cNvSpPr txBox="1"/>
            <p:nvPr/>
          </p:nvSpPr>
          <p:spPr>
            <a:xfrm>
              <a:off x="4161924" y="1948474"/>
              <a:ext cx="2489676" cy="36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Feedback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 fine di migliorare l’esperienza di utilizzo del sito dopo ogni acquisto l’utente sarà invitato a scrivere un feedback sia sul prodotto che sul servizio reso. 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Questo processo sarà sicuramente d’aiuto ai futuri acquirenti che potranno conoscere le opinioni di altri clienti già soddisfatti.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6000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95" y="1087981"/>
              <a:ext cx="720000" cy="720000"/>
            </a:xfrm>
            <a:prstGeom prst="rect">
              <a:avLst/>
            </a:prstGeom>
          </p:spPr>
        </p:pic>
        <p:sp>
          <p:nvSpPr>
            <p:cNvPr id="33" name="CasellaDiTesto 32"/>
            <p:cNvSpPr txBox="1"/>
            <p:nvPr/>
          </p:nvSpPr>
          <p:spPr>
            <a:xfrm>
              <a:off x="7116014" y="1948474"/>
              <a:ext cx="2489676" cy="312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Call-center o Chat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Qualora per l’utente non fosse possibile reperire le informazioni che cerca direttamente sul sito, sarà attivo un servizio di 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call-center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 una 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 testuale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modo da metterlo in contatto direttamente con un operatore che potrà fornire tutto il supporto richiesto. </a:t>
              </a:r>
              <a:endParaRPr lang="it-IT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8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ASSISTENZA POST-VENDITA</a:t>
            </a:r>
          </a:p>
        </p:txBody>
      </p:sp>
      <p:pic>
        <p:nvPicPr>
          <p:cNvPr id="7" name="Immagine 6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8" name="Immagine 7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34" name="Rettangolo 33"/>
          <p:cNvSpPr/>
          <p:nvPr/>
        </p:nvSpPr>
        <p:spPr>
          <a:xfrm>
            <a:off x="217065" y="1446624"/>
            <a:ext cx="2801690" cy="43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 descr="ico_ques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53" y="1086625"/>
            <a:ext cx="720000" cy="720000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373072" y="1947118"/>
            <a:ext cx="24896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Care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E’ importantissimo che l’acquirente non si senta mai solo per quelle che possono  essere le proble-matiche successive alla vendita (merce difettosa rovinata o  in ritardo). </a:t>
            </a: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it-I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care efficiente è parte del successo, in quanto  ha il compito di supportare, tranquillizzare ed risolvere i problemi dell’acquirente. 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3172456" y="1453529"/>
            <a:ext cx="5768344" cy="2111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 descr="ico_ques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730" y="1093530"/>
            <a:ext cx="720000" cy="720000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3328462" y="1954023"/>
            <a:ext cx="543207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  &amp; Rimborsi  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caso di merce difettosa, rovinata o non conforme l’utente può richiedere un rimborso o la sostituzione della merce. Sarà necessario andare sul sito, selezionare la tipologia di rimborso, stampare  il modulo, applicarlo al pacco e rispedirlo in azienda.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172456" y="3565630"/>
            <a:ext cx="1922781" cy="2248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6" name="Immagine 45" descr="ico_ques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228" y="5400839"/>
            <a:ext cx="720000" cy="720000"/>
          </a:xfrm>
          <a:prstGeom prst="rect">
            <a:avLst/>
          </a:prstGeom>
        </p:spPr>
      </p:pic>
      <p:sp>
        <p:nvSpPr>
          <p:cNvPr id="47" name="CasellaDiTesto 46"/>
          <p:cNvSpPr txBox="1"/>
          <p:nvPr/>
        </p:nvSpPr>
        <p:spPr>
          <a:xfrm>
            <a:off x="3356480" y="3747497"/>
            <a:ext cx="15547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Rimborso su conto virtuale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Sull’account vie-ne accreditata la somma spesa.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5095237" y="3560987"/>
            <a:ext cx="1922781" cy="2248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co_ques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009" y="5396196"/>
            <a:ext cx="720000" cy="720000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5279261" y="3742854"/>
            <a:ext cx="15547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Rimborso su carta di credito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somma spesa viene riaccredi-tata sulla carta.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7018018" y="3570132"/>
            <a:ext cx="1922781" cy="2248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2" name="Immagine 51" descr="ico_ques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790" y="5405341"/>
            <a:ext cx="720000" cy="720000"/>
          </a:xfrm>
          <a:prstGeom prst="rect">
            <a:avLst/>
          </a:prstGeom>
        </p:spPr>
      </p:pic>
      <p:sp>
        <p:nvSpPr>
          <p:cNvPr id="53" name="CasellaDiTesto 52"/>
          <p:cNvSpPr txBox="1"/>
          <p:nvPr/>
        </p:nvSpPr>
        <p:spPr>
          <a:xfrm>
            <a:off x="7202042" y="3751999"/>
            <a:ext cx="15547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Sostituzione merce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L’utente riceve un nuovo pro-dotto.</a:t>
            </a:r>
          </a:p>
        </p:txBody>
      </p:sp>
      <p:cxnSp>
        <p:nvCxnSpPr>
          <p:cNvPr id="21" name="Connettore 1 20"/>
          <p:cNvCxnSpPr/>
          <p:nvPr/>
        </p:nvCxnSpPr>
        <p:spPr>
          <a:xfrm rot="10800000" flipV="1">
            <a:off x="3172459" y="3560985"/>
            <a:ext cx="5768342" cy="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rot="5400000">
            <a:off x="3975500" y="4689869"/>
            <a:ext cx="2239475" cy="1588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rot="5400000">
            <a:off x="5893708" y="4685296"/>
            <a:ext cx="2248625" cy="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PIATTAFORMA INFORMATICA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217065" y="1173709"/>
            <a:ext cx="8709870" cy="4969310"/>
            <a:chOff x="1051827" y="1087981"/>
            <a:chExt cx="8709870" cy="4969310"/>
          </a:xfrm>
        </p:grpSpPr>
        <p:sp>
          <p:nvSpPr>
            <p:cNvPr id="8" name="Rettangolo 7"/>
            <p:cNvSpPr/>
            <p:nvPr/>
          </p:nvSpPr>
          <p:spPr>
            <a:xfrm>
              <a:off x="105182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515" y="1087981"/>
              <a:ext cx="720000" cy="720000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1207834" y="1948474"/>
              <a:ext cx="2489676" cy="386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 e strutture dati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 la mole di lavoro si pensa di utilizzare un server dedicato, che dovrà collegarsi al gestionale aziendale per la conoscenza dei prodotti in magazzino.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dati saranno memorizzati su database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MySql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, utilizzato per applicazioni web.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 propone l’utilizzo di server dedicati ARUBA S.p.a.</a:t>
              </a: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0591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605" y="1087981"/>
              <a:ext cx="720000" cy="720000"/>
            </a:xfrm>
            <a:prstGeom prst="rect">
              <a:avLst/>
            </a:prstGeom>
          </p:spPr>
        </p:pic>
        <p:sp>
          <p:nvSpPr>
            <p:cNvPr id="13" name="CasellaDiTesto 12"/>
            <p:cNvSpPr txBox="1"/>
            <p:nvPr/>
          </p:nvSpPr>
          <p:spPr>
            <a:xfrm>
              <a:off x="4161924" y="1948474"/>
              <a:ext cx="2489676" cy="386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Linguaggi di programmazione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linguaggio di program-mazione utilizzato per lo sviluppo dell’intera applica-zione sarà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Php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5.3.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linguaggio permettere di costruire l’infrastruttura con il modello MVC (Model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View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Controller), utilizzato dalle moderne piattaforme.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sistema è completamente personalizzabile in qualsiasi momento, con nuove funzionalità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696000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95" y="1087981"/>
              <a:ext cx="720000" cy="720000"/>
            </a:xfrm>
            <a:prstGeom prst="rect">
              <a:avLst/>
            </a:prstGeom>
          </p:spPr>
        </p:pic>
        <p:sp>
          <p:nvSpPr>
            <p:cNvPr id="16" name="CasellaDiTesto 15"/>
            <p:cNvSpPr txBox="1"/>
            <p:nvPr/>
          </p:nvSpPr>
          <p:spPr>
            <a:xfrm>
              <a:off x="7116014" y="1948474"/>
              <a:ext cx="2489676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Sviluppo grafico </a:t>
              </a:r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front-end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front-end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del sito e-commerce sarà scritto in HTML5 e CSS. Il tutto sarà coadiuvato da script in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jQuery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per rendere l’esperienza dell’utente semplice ed  intuitiva.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Il sito inoltre verrà realizzato con tecnologia responsive, così sarà visualizzato correttamente su tutti i dispositivi (pc,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smartphone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tablet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) in lingua italiana e inglese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WEB REPUTATION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217065" y="1173709"/>
            <a:ext cx="8709870" cy="4741319"/>
            <a:chOff x="1051827" y="1087981"/>
            <a:chExt cx="8709870" cy="4741319"/>
          </a:xfrm>
        </p:grpSpPr>
        <p:sp>
          <p:nvSpPr>
            <p:cNvPr id="8" name="Rettangolo 7"/>
            <p:cNvSpPr/>
            <p:nvPr/>
          </p:nvSpPr>
          <p:spPr>
            <a:xfrm>
              <a:off x="105182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515" y="1087981"/>
              <a:ext cx="720000" cy="720000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1207834" y="1948474"/>
              <a:ext cx="2489676" cy="28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Analisi e </a:t>
              </a:r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gestione </a:t>
              </a:r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reputazionale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Analizzare, monitorare, difendere e valorizzare la propria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immagine/reputa-zione significa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creare una </a:t>
              </a:r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rendita per il futuro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basata sulla </a:t>
              </a:r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fiducia del pubblico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verso l’azienda e sulle </a:t>
              </a:r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emozioni positive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associate ai suoi prodotti </a:t>
              </a:r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0591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605" y="1087981"/>
              <a:ext cx="720000" cy="720000"/>
            </a:xfrm>
            <a:prstGeom prst="rect">
              <a:avLst/>
            </a:prstGeom>
          </p:spPr>
        </p:pic>
        <p:sp>
          <p:nvSpPr>
            <p:cNvPr id="13" name="CasellaDiTesto 12"/>
            <p:cNvSpPr txBox="1"/>
            <p:nvPr/>
          </p:nvSpPr>
          <p:spPr>
            <a:xfrm>
              <a:off x="4161924" y="1948474"/>
              <a:ext cx="2489676" cy="386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Opinione degli utenti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Gestione feedback negativi e </a:t>
              </a:r>
              <a:r>
                <a:rPr lang="it-IT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crisis</a:t>
              </a:r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management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rispondere sempre anche alle critiche o giudizi negativi (mai far calare il silenzio!) </a:t>
              </a:r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Coinvolgimento dell’utente e stimolo all’invio di feedback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l’azienda deve invogliare (attraverso una serie di strategie) alla condivisione di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reazioni commenti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domande.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696000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95" y="1087981"/>
              <a:ext cx="720000" cy="720000"/>
            </a:xfrm>
            <a:prstGeom prst="rect">
              <a:avLst/>
            </a:prstGeom>
          </p:spPr>
        </p:pic>
        <p:sp>
          <p:nvSpPr>
            <p:cNvPr id="16" name="CasellaDiTesto 15"/>
            <p:cNvSpPr txBox="1"/>
            <p:nvPr/>
          </p:nvSpPr>
          <p:spPr>
            <a:xfrm>
              <a:off x="7116014" y="1948474"/>
              <a:ext cx="2489676" cy="312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Creazione d’identità digitale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L’elaborazione dei risultati di un’analisi </a:t>
              </a:r>
              <a:r>
                <a:rPr lang="it-IT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reputazionale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produce un piano di creazione di identità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digi-tale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mirato rispetto a: categoria di prodotto e target (tenendo presente l’estensione che questo sul “territorio” web ha rispetto al contesto fisico o locale) </a:t>
              </a:r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69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SEO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217065" y="1173709"/>
            <a:ext cx="8709870" cy="4741319"/>
            <a:chOff x="1051827" y="1087981"/>
            <a:chExt cx="8709870" cy="4741319"/>
          </a:xfrm>
        </p:grpSpPr>
        <p:sp>
          <p:nvSpPr>
            <p:cNvPr id="26" name="Rettangolo 25"/>
            <p:cNvSpPr/>
            <p:nvPr/>
          </p:nvSpPr>
          <p:spPr>
            <a:xfrm>
              <a:off x="105182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7" name="Immagine 26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515" y="1087981"/>
              <a:ext cx="720000" cy="72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>
            <a:xfrm>
              <a:off x="1207834" y="1948474"/>
              <a:ext cx="2489676" cy="36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Codice HTML ottimizzato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scrittura del codice sarà 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Friendly</a:t>
              </a:r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modo che il motore ricerca legga la pagina seguendo la corretta semantica ed i nuovi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che HTML 5 mette a disposizione per schema-tizzare le informazioni.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Questo farà in modo che ogni contenuto sia indi-cizzato all’interno del corretto contesto.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0591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605" y="1087981"/>
              <a:ext cx="720000" cy="720000"/>
            </a:xfrm>
            <a:prstGeom prst="rect">
              <a:avLst/>
            </a:prstGeom>
          </p:spPr>
        </p:pic>
        <p:sp>
          <p:nvSpPr>
            <p:cNvPr id="32" name="Rettangolo 31"/>
            <p:cNvSpPr/>
            <p:nvPr/>
          </p:nvSpPr>
          <p:spPr>
            <a:xfrm>
              <a:off x="696000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3" name="Immagine 32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95" y="1087981"/>
              <a:ext cx="720000" cy="720000"/>
            </a:xfrm>
            <a:prstGeom prst="rect">
              <a:avLst/>
            </a:prstGeom>
          </p:spPr>
        </p:pic>
        <p:sp>
          <p:nvSpPr>
            <p:cNvPr id="34" name="CasellaDiTesto 33"/>
            <p:cNvSpPr txBox="1"/>
            <p:nvPr/>
          </p:nvSpPr>
          <p:spPr>
            <a:xfrm>
              <a:off x="7116014" y="1948474"/>
              <a:ext cx="2489676" cy="361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Sitemap</a:t>
              </a:r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XML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Una </a:t>
              </a:r>
              <a:r>
                <a:rPr lang="it-IT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sitemap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o site </a:t>
              </a:r>
              <a:r>
                <a:rPr lang="it-IT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o semplicemente mappa, è una pagina Web che elenca gerarchicamente tutte le pagine di un sito Web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sitemap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xml permette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webmaster di menzionare all’interno di un file XML, e non solo, tutti gli URL delle pagine di un determinato sito Web che si desidera sottoporre al motore di ricerca.</a:t>
              </a:r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3330757" y="2053337"/>
            <a:ext cx="24896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/ Keyword /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Contenuti</a:t>
            </a:r>
          </a:p>
          <a:p>
            <a:pPr algn="ctr"/>
            <a:endParaRPr lang="it-IT" sz="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keyword e </a:t>
            </a:r>
            <a:r>
              <a:rPr lang="it-I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sono testi principali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descrivono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documento online.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è il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secondo più importante elemento di on-page SEO (il contenuto complessivo è più importante), e appare in tre posti chiave: browser, motori di ricerca pagine dei risultati, e siti web esterni.</a:t>
            </a:r>
          </a:p>
        </p:txBody>
      </p:sp>
    </p:spTree>
    <p:extLst>
      <p:ext uri="{BB962C8B-B14F-4D97-AF65-F5344CB8AC3E}">
        <p14:creationId xmlns:p14="http://schemas.microsoft.com/office/powerpoint/2010/main" val="37900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SEM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596898" y="1116554"/>
            <a:ext cx="7950204" cy="4815023"/>
            <a:chOff x="422258" y="1087978"/>
            <a:chExt cx="7950204" cy="4815023"/>
          </a:xfrm>
        </p:grpSpPr>
        <p:sp>
          <p:nvSpPr>
            <p:cNvPr id="12" name="Rettangolo 11"/>
            <p:cNvSpPr/>
            <p:nvPr/>
          </p:nvSpPr>
          <p:spPr>
            <a:xfrm rot="10800000">
              <a:off x="4222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189" y="5183001"/>
              <a:ext cx="720000" cy="720000"/>
            </a:xfrm>
            <a:prstGeom prst="rect">
              <a:avLst/>
            </a:prstGeom>
          </p:spPr>
        </p:pic>
        <p:sp>
          <p:nvSpPr>
            <p:cNvPr id="14" name="CasellaDiTesto 13"/>
            <p:cNvSpPr txBox="1"/>
            <p:nvPr/>
          </p:nvSpPr>
          <p:spPr>
            <a:xfrm>
              <a:off x="638828" y="3736636"/>
              <a:ext cx="3532408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Blogger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 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blog sono un importante vettore di informazioni e opinioni. 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E’ importante calamitare 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visite dai 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blogger 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freelance che già vantano bacini di utenza importanti.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22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3431" y="1087978"/>
              <a:ext cx="720000" cy="720000"/>
            </a:xfrm>
            <a:prstGeom prst="rect">
              <a:avLst/>
            </a:prstGeom>
          </p:spPr>
        </p:pic>
        <p:sp>
          <p:nvSpPr>
            <p:cNvPr id="17" name="CasellaDiTesto 16"/>
            <p:cNvSpPr txBox="1"/>
            <p:nvPr/>
          </p:nvSpPr>
          <p:spPr>
            <a:xfrm>
              <a:off x="648384" y="1948471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Google </a:t>
              </a:r>
              <a:r>
                <a:rPr lang="it-IT" sz="1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AdWord</a:t>
              </a:r>
              <a:r>
                <a:rPr lang="it-I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	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Strumento di pubblicità, permette di effettuare campagne marketing </a:t>
              </a:r>
              <a:r>
                <a:rPr lang="it-IT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targhettizzate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per determinate parole chiave, </a:t>
              </a:r>
              <a:r>
                <a:rPr lang="it-IT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ecc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 rot="10800000">
              <a:off x="43973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18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289" y="5183001"/>
              <a:ext cx="720000" cy="72000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4613928" y="3736636"/>
              <a:ext cx="3532408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Affiliazioni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Siti 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intermediari o comparatori di prezzi che sfruttano il loro enorme bacino d'utenza per convogliare ingenti quantità di visite giornaliere ai propri 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e-commerce. </a:t>
              </a: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43973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Immagine 21" descr="ico_questi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8531" y="1087978"/>
              <a:ext cx="720000" cy="720000"/>
            </a:xfrm>
            <a:prstGeom prst="rect">
              <a:avLst/>
            </a:prstGeom>
          </p:spPr>
        </p:pic>
        <p:sp>
          <p:nvSpPr>
            <p:cNvPr id="23" name="CasellaDiTesto 22"/>
            <p:cNvSpPr txBox="1"/>
            <p:nvPr/>
          </p:nvSpPr>
          <p:spPr>
            <a:xfrm>
              <a:off x="4623484" y="1948471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Facebook</a:t>
              </a:r>
              <a:r>
                <a:rPr lang="it-I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ADV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Strumento di pubblicità, permette di effettuare campagne marketing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targhettizzate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per </a:t>
              </a:r>
              <a:r>
                <a:rPr lang="it-IT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tipologia di utente, ecc..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4" name="Connettore 1 23"/>
            <p:cNvCxnSpPr/>
            <p:nvPr/>
          </p:nvCxnSpPr>
          <p:spPr>
            <a:xfrm flipV="1">
              <a:off x="422258" y="3496573"/>
              <a:ext cx="7950204" cy="215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/>
          </p:nvCxnSpPr>
          <p:spPr>
            <a:xfrm rot="5400000" flipH="1" flipV="1">
              <a:off x="2348659" y="3496681"/>
              <a:ext cx="4097407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26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INTEGRAZIONI CON I SOCIAL NETWORK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20" name="Gruppo 19"/>
          <p:cNvGrpSpPr/>
          <p:nvPr/>
        </p:nvGrpSpPr>
        <p:grpSpPr>
          <a:xfrm>
            <a:off x="596898" y="1116554"/>
            <a:ext cx="7950204" cy="4815023"/>
            <a:chOff x="422258" y="1087978"/>
            <a:chExt cx="7950204" cy="4815023"/>
          </a:xfrm>
        </p:grpSpPr>
        <p:sp>
          <p:nvSpPr>
            <p:cNvPr id="21" name="Rettangolo 20"/>
            <p:cNvSpPr/>
            <p:nvPr/>
          </p:nvSpPr>
          <p:spPr>
            <a:xfrm rot="10800000">
              <a:off x="4222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Immagine 21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189" y="5183001"/>
              <a:ext cx="720000" cy="720000"/>
            </a:xfrm>
            <a:prstGeom prst="rect">
              <a:avLst/>
            </a:prstGeom>
          </p:spPr>
        </p:pic>
        <p:sp>
          <p:nvSpPr>
            <p:cNvPr id="23" name="CasellaDiTesto 22"/>
            <p:cNvSpPr txBox="1"/>
            <p:nvPr/>
          </p:nvSpPr>
          <p:spPr>
            <a:xfrm>
              <a:off x="638828" y="3736636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Instagram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Social nato per la condivisione di imma-gini, video. Ha la possibilità di applicare alle foto dei filtri, e far diventare un utente un vero e proprio fotografo.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4222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Immagine 24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3431" y="1087978"/>
              <a:ext cx="720000" cy="720000"/>
            </a:xfrm>
            <a:prstGeom prst="rect">
              <a:avLst/>
            </a:prstGeom>
          </p:spPr>
        </p:pic>
        <p:sp>
          <p:nvSpPr>
            <p:cNvPr id="26" name="CasellaDiTesto 25"/>
            <p:cNvSpPr txBox="1"/>
            <p:nvPr/>
          </p:nvSpPr>
          <p:spPr>
            <a:xfrm>
              <a:off x="648384" y="1919443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Facebook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Uno dei social network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più utilizzato dagli utenti della rete. Permette di condividere stati  personali, foto ,  video , articoli. Creazione di pagine  aziendali.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 rot="10800000">
              <a:off x="4397362" y="3496573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289" y="5183001"/>
              <a:ext cx="720000" cy="720000"/>
            </a:xfrm>
            <a:prstGeom prst="rect">
              <a:avLst/>
            </a:prstGeom>
          </p:spPr>
        </p:pic>
        <p:sp>
          <p:nvSpPr>
            <p:cNvPr id="29" name="CasellaDiTesto 28"/>
            <p:cNvSpPr txBox="1"/>
            <p:nvPr/>
          </p:nvSpPr>
          <p:spPr>
            <a:xfrm>
              <a:off x="4613928" y="3736636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Pinterest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Pinterest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è un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social dedicato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alla condivisione di immagini e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video, con la possibilità di creare album o dei pannelli dove attaccare le proprie immagini/foto.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397358" y="1447977"/>
              <a:ext cx="3975100" cy="204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Immagine 30" descr="ico_questi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8531" y="1087978"/>
              <a:ext cx="720000" cy="720000"/>
            </a:xfrm>
            <a:prstGeom prst="rect">
              <a:avLst/>
            </a:prstGeom>
          </p:spPr>
        </p:pic>
        <p:sp>
          <p:nvSpPr>
            <p:cNvPr id="32" name="CasellaDiTesto 31"/>
            <p:cNvSpPr txBox="1"/>
            <p:nvPr/>
          </p:nvSpPr>
          <p:spPr>
            <a:xfrm>
              <a:off x="4623484" y="1919443"/>
              <a:ext cx="3532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</a:t>
              </a:r>
              <a:endPara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Social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networking e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microblogging fornisce </a:t>
              </a:r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agli utenti una pagina personale aggiornabile tramite messaggi di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testo </a:t>
              </a:r>
              <a:r>
                <a:rPr lang="it-IT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max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140 caratteri.</a:t>
              </a:r>
            </a:p>
          </p:txBody>
        </p:sp>
        <p:cxnSp>
          <p:nvCxnSpPr>
            <p:cNvPr id="33" name="Connettore 1 32"/>
            <p:cNvCxnSpPr/>
            <p:nvPr/>
          </p:nvCxnSpPr>
          <p:spPr>
            <a:xfrm>
              <a:off x="422261" y="3568227"/>
              <a:ext cx="7861299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/>
          </p:nvCxnSpPr>
          <p:spPr>
            <a:xfrm rot="5400000" flipH="1" flipV="1">
              <a:off x="2348659" y="3496681"/>
              <a:ext cx="4097407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2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TEMPISTICHE </a:t>
            </a:r>
            <a:r>
              <a:rPr lang="it-IT" sz="2400" dirty="0" err="1" smtClean="0"/>
              <a:t>DI</a:t>
            </a:r>
            <a:r>
              <a:rPr lang="it-IT" sz="2400" dirty="0" smtClean="0"/>
              <a:t> REALIZZAZIONE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6795" y="3912419"/>
          <a:ext cx="8371361" cy="18542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975391"/>
                <a:gridCol w="1854200"/>
                <a:gridCol w="1841500"/>
                <a:gridCol w="1847850"/>
                <a:gridCol w="18524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Fase 1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Fase 2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Fase 3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Fase 4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Mese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Mese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2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Mese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Mese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4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ttangolo arrotondato 12"/>
          <p:cNvSpPr/>
          <p:nvPr/>
        </p:nvSpPr>
        <p:spPr>
          <a:xfrm>
            <a:off x="2276475" y="4285611"/>
            <a:ext cx="922487" cy="364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1354931" y="3904611"/>
            <a:ext cx="1844031" cy="364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/>
          <p:cNvSpPr/>
          <p:nvPr/>
        </p:nvSpPr>
        <p:spPr>
          <a:xfrm>
            <a:off x="3198962" y="4657086"/>
            <a:ext cx="4687737" cy="364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6901313" y="5038086"/>
            <a:ext cx="1844031" cy="364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395844" y="1476553"/>
            <a:ext cx="8352312" cy="216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685800" y="192044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Analizzando l’intero progetto, il nostro crono-programma di sviluppo è il seguente:</a:t>
            </a:r>
          </a:p>
          <a:p>
            <a:endParaRPr lang="it-IT" sz="1600" b="1" dirty="0" smtClean="0"/>
          </a:p>
          <a:p>
            <a:r>
              <a:rPr lang="it-IT" sz="1600" dirty="0" smtClean="0"/>
              <a:t>FASE 1</a:t>
            </a:r>
            <a:r>
              <a:rPr lang="it-IT" sz="1600" b="1" dirty="0" smtClean="0"/>
              <a:t>	</a:t>
            </a:r>
            <a:r>
              <a:rPr lang="it-IT" sz="1600" dirty="0" smtClean="0"/>
              <a:t>Analisi dati, analisi prodotti e categorie merceologiche, analisi sistemi, layout 				web e sezioni sito internet</a:t>
            </a:r>
          </a:p>
          <a:p>
            <a:r>
              <a:rPr lang="it-IT" sz="1600" dirty="0" smtClean="0"/>
              <a:t>FASE 2/3</a:t>
            </a:r>
            <a:r>
              <a:rPr lang="it-IT" sz="1600" b="1" dirty="0" smtClean="0"/>
              <a:t>	</a:t>
            </a:r>
            <a:r>
              <a:rPr lang="it-IT" sz="1600" dirty="0" smtClean="0"/>
              <a:t>Sviluppo piattaforma e-commerce</a:t>
            </a:r>
          </a:p>
          <a:p>
            <a:r>
              <a:rPr lang="it-IT" sz="1600" dirty="0" smtClean="0"/>
              <a:t>FASE 4	Formazione e </a:t>
            </a:r>
            <a:r>
              <a:rPr lang="it-IT" sz="1600" dirty="0"/>
              <a:t>t</a:t>
            </a:r>
            <a:r>
              <a:rPr lang="it-IT" sz="1600" dirty="0" smtClean="0"/>
              <a:t>est con amministratori</a:t>
            </a:r>
          </a:p>
        </p:txBody>
      </p:sp>
      <p:pic>
        <p:nvPicPr>
          <p:cNvPr id="23" name="Immagine 22" descr="ico_ques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00" y="11165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93009" y="3753984"/>
            <a:ext cx="8747791" cy="850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93009" y="2058534"/>
            <a:ext cx="8747791" cy="850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685800" y="62472"/>
            <a:ext cx="7772400" cy="725317"/>
          </a:xfrm>
        </p:spPr>
        <p:txBody>
          <a:bodyPr>
            <a:normAutofit/>
          </a:bodyPr>
          <a:lstStyle/>
          <a:p>
            <a:r>
              <a:rPr lang="it-IT" sz="2400" dirty="0" smtClean="0">
                <a:ea typeface="Open Sans" pitchFamily="34" charset="0"/>
                <a:cs typeface="Open Sans" pitchFamily="34" charset="0"/>
              </a:rPr>
              <a:t>INDICE</a:t>
            </a:r>
            <a:endParaRPr lang="it-IT" sz="2400" dirty="0"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19584" y="1343804"/>
            <a:ext cx="7557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it-I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Stato dell’arte</a:t>
            </a:r>
          </a:p>
          <a:p>
            <a:pPr marL="285750" indent="-285750"/>
            <a:endParaRPr lang="it-IT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/>
            <a:r>
              <a:rPr lang="it-I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</a:t>
            </a:r>
            <a:r>
              <a:rPr lang="it-IT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Swot</a:t>
            </a:r>
            <a:r>
              <a:rPr lang="it-I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(punti di forza e di debolezza)</a:t>
            </a:r>
          </a:p>
          <a:p>
            <a:pPr marL="285750" indent="-285750"/>
            <a:endParaRPr lang="it-IT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/>
            <a:r>
              <a:rPr lang="it-I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Progetto Primadonna</a:t>
            </a:r>
          </a:p>
          <a:p>
            <a:pPr marL="285750" indent="-285750"/>
            <a:endParaRPr lang="it-IT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/>
            <a:r>
              <a:rPr lang="it-I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Proposte commerciali</a:t>
            </a:r>
          </a:p>
        </p:txBody>
      </p:sp>
    </p:spTree>
    <p:extLst>
      <p:ext uri="{BB962C8B-B14F-4D97-AF65-F5344CB8AC3E}">
        <p14:creationId xmlns:p14="http://schemas.microsoft.com/office/powerpoint/2010/main" val="8108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TEAM </a:t>
            </a:r>
            <a:r>
              <a:rPr lang="it-IT" sz="2400" dirty="0" err="1" smtClean="0"/>
              <a:t>DI</a:t>
            </a:r>
            <a:r>
              <a:rPr lang="it-IT" sz="2400" dirty="0" smtClean="0"/>
              <a:t> PROGETTO</a:t>
            </a:r>
          </a:p>
        </p:txBody>
      </p:sp>
      <p:pic>
        <p:nvPicPr>
          <p:cNvPr id="6" name="Immagine 5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596901" y="2084165"/>
            <a:ext cx="7951789" cy="4458200"/>
            <a:chOff x="421468" y="1087978"/>
            <a:chExt cx="7951789" cy="4458200"/>
          </a:xfrm>
        </p:grpSpPr>
        <p:sp>
          <p:nvSpPr>
            <p:cNvPr id="9" name="Rettangolo 8"/>
            <p:cNvSpPr/>
            <p:nvPr/>
          </p:nvSpPr>
          <p:spPr>
            <a:xfrm rot="10800000">
              <a:off x="423057" y="3134191"/>
              <a:ext cx="3975100" cy="1685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6189" y="4459471"/>
              <a:ext cx="720000" cy="720000"/>
            </a:xfrm>
            <a:prstGeom prst="rect">
              <a:avLst/>
            </a:prstGeom>
          </p:spPr>
        </p:pic>
        <p:sp>
          <p:nvSpPr>
            <p:cNvPr id="11" name="CasellaDiTesto 10"/>
            <p:cNvSpPr txBox="1"/>
            <p:nvPr/>
          </p:nvSpPr>
          <p:spPr>
            <a:xfrm>
              <a:off x="639623" y="3374254"/>
              <a:ext cx="353240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Funzioni di Staff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risorse che svolgeranno le attività interne a supporto del gruppo di lavoro e relazioni con gli utenti.</a:t>
              </a: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421468" y="1448771"/>
              <a:ext cx="3975100" cy="1685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3431" y="1087978"/>
              <a:ext cx="720000" cy="720000"/>
            </a:xfrm>
            <a:prstGeom prst="rect">
              <a:avLst/>
            </a:prstGeom>
          </p:spPr>
        </p:pic>
        <p:sp>
          <p:nvSpPr>
            <p:cNvPr id="14" name="CasellaDiTesto 13"/>
            <p:cNvSpPr txBox="1"/>
            <p:nvPr/>
          </p:nvSpPr>
          <p:spPr>
            <a:xfrm>
              <a:off x="648384" y="1948471"/>
              <a:ext cx="35324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Area Sviluppo / Programmazione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risorse che provvederanno alla programmazione del sito e-commerce.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 rot="10800000">
              <a:off x="4398157" y="3133724"/>
              <a:ext cx="3975100" cy="1685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289" y="4459471"/>
              <a:ext cx="720000" cy="720000"/>
            </a:xfrm>
            <a:prstGeom prst="rect">
              <a:avLst/>
            </a:prstGeom>
          </p:spPr>
        </p:pic>
        <p:sp>
          <p:nvSpPr>
            <p:cNvPr id="17" name="CasellaDiTesto 16"/>
            <p:cNvSpPr txBox="1"/>
            <p:nvPr/>
          </p:nvSpPr>
          <p:spPr>
            <a:xfrm>
              <a:off x="4613928" y="3374254"/>
              <a:ext cx="366963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Manager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risorse che si occuperanno della parte gestionale e reportistica.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397358" y="1447977"/>
              <a:ext cx="3975100" cy="1685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18" descr="ico_questi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8531" y="1087978"/>
              <a:ext cx="720000" cy="72000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4623484" y="1948471"/>
              <a:ext cx="35324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Area Grafica</a:t>
              </a:r>
            </a:p>
            <a:p>
              <a:pPr algn="ctr"/>
              <a:endPara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risorse che realizzeranno il layout del sito ed i suoi miglioramenti.</a:t>
              </a:r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422261" y="3133724"/>
              <a:ext cx="7950197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 rot="5400000" flipH="1" flipV="1">
              <a:off x="2348659" y="3496681"/>
              <a:ext cx="4097407" cy="158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CasellaDiTesto 24"/>
          <p:cNvSpPr txBox="1"/>
          <p:nvPr/>
        </p:nvSpPr>
        <p:spPr>
          <a:xfrm>
            <a:off x="595310" y="1174750"/>
            <a:ext cx="795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propone un team di progetto composto da quattro aree funzionali che interagiranno tra di loro e che avrà nei Project </a:t>
            </a:r>
            <a:r>
              <a:rPr lang="it-IT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Managers</a:t>
            </a:r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 figure di contatto con il cliente Primadonna </a:t>
            </a:r>
            <a:r>
              <a:rPr lang="it-IT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it-I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it-IT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manager, programmatore, web designer, </a:t>
            </a:r>
            <a:r>
              <a:rPr lang="it-I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it-IT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assistent</a:t>
            </a:r>
            <a:r>
              <a:rPr lang="it-IT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social media manager)</a:t>
            </a:r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9526" y="2136775"/>
            <a:ext cx="8940799" cy="3859569"/>
            <a:chOff x="1" y="2124075"/>
            <a:chExt cx="8940799" cy="3859569"/>
          </a:xfrm>
        </p:grpSpPr>
        <p:graphicFrame>
          <p:nvGraphicFramePr>
            <p:cNvPr id="8" name="Grafico 7"/>
            <p:cNvGraphicFramePr/>
            <p:nvPr/>
          </p:nvGraphicFramePr>
          <p:xfrm>
            <a:off x="1" y="2124075"/>
            <a:ext cx="8940799" cy="36861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CasellaDiTesto 8"/>
            <p:cNvSpPr txBox="1"/>
            <p:nvPr/>
          </p:nvSpPr>
          <p:spPr>
            <a:xfrm>
              <a:off x="914395" y="5673711"/>
              <a:ext cx="2185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Scenario </a:t>
              </a:r>
              <a:r>
                <a:rPr lang="en-US" sz="1400" i="1" dirty="0" err="1" smtClean="0"/>
                <a:t>prudente</a:t>
              </a:r>
              <a:endParaRPr lang="it-IT" sz="1400" i="1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3757606" y="5675867"/>
              <a:ext cx="2185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Scenario </a:t>
              </a:r>
              <a:r>
                <a:rPr lang="en-US" sz="1400" i="1" dirty="0" err="1" smtClean="0"/>
                <a:t>intermedio</a:t>
              </a:r>
              <a:endParaRPr lang="it-IT" sz="1400" i="1" dirty="0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6643686" y="5673711"/>
              <a:ext cx="2185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Scenario </a:t>
              </a:r>
              <a:r>
                <a:rPr lang="en-US" sz="1400" i="1" dirty="0" err="1" smtClean="0"/>
                <a:t>ottimistico</a:t>
              </a:r>
              <a:endParaRPr lang="it-IT" sz="1400" i="1" dirty="0"/>
            </a:p>
          </p:txBody>
        </p:sp>
      </p:grpSp>
      <p:sp>
        <p:nvSpPr>
          <p:cNvPr id="18" name="Rettangolo 17"/>
          <p:cNvSpPr/>
          <p:nvPr/>
        </p:nvSpPr>
        <p:spPr>
          <a:xfrm>
            <a:off x="1" y="2259823"/>
            <a:ext cx="9144000" cy="3238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IPOTESI DI VENDITE</a:t>
            </a:r>
          </a:p>
        </p:txBody>
      </p:sp>
      <p:pic>
        <p:nvPicPr>
          <p:cNvPr id="6" name="Immagine 5" descr="logo_ifacto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202534" y="1010445"/>
            <a:ext cx="8747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seguito vengono esposti tre grafici relativi alle vendita del prodotto “Scarpa” sul solo portale e-commerce nelle seguenti aree geografiche </a:t>
            </a:r>
            <a:endParaRPr lang="it-I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Italia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area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geografica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principale nella quale il brand è leader del settore </a:t>
            </a:r>
            <a:endParaRPr lang="it-I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Resto d’Europa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area in cui c’è stata una forte espansione del marchio,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apertura continua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Mondo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presenza importante nelle più importanti realtà economiche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mondiali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4487176" y="2327275"/>
            <a:ext cx="190500" cy="190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7147826" y="2327275"/>
            <a:ext cx="190500" cy="190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5399982" y="2327275"/>
            <a:ext cx="190500" cy="190500"/>
          </a:xfrm>
          <a:prstGeom prst="rect">
            <a:avLst/>
          </a:prstGeom>
          <a:solidFill>
            <a:srgbClr val="92C5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664344" y="2241551"/>
            <a:ext cx="4285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Italia         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Resto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d’Europa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Resto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del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mondo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273361" y="5996344"/>
            <a:ext cx="735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Previsioni eseguite con un’operazione </a:t>
            </a:r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it-I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benchmarking</a:t>
            </a:r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contabile, prendendo a riferimento la </a:t>
            </a:r>
            <a:r>
              <a:rPr lang="it-I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</a:t>
            </a:r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S.p.A., holding del gruppo Bata. </a:t>
            </a:r>
            <a:endParaRPr lang="it-IT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PROPOSTE COMMERCIALI</a:t>
            </a: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217065" y="1173709"/>
            <a:ext cx="8709870" cy="4741319"/>
            <a:chOff x="1051827" y="1087981"/>
            <a:chExt cx="8709870" cy="4741319"/>
          </a:xfrm>
        </p:grpSpPr>
        <p:sp>
          <p:nvSpPr>
            <p:cNvPr id="12" name="Rettangolo 11"/>
            <p:cNvSpPr/>
            <p:nvPr/>
          </p:nvSpPr>
          <p:spPr>
            <a:xfrm>
              <a:off x="105182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Immagine 12" descr="ico_ques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515" y="1087981"/>
              <a:ext cx="720000" cy="720000"/>
            </a:xfrm>
            <a:prstGeom prst="rect">
              <a:avLst/>
            </a:prstGeom>
          </p:spPr>
        </p:pic>
        <p:sp>
          <p:nvSpPr>
            <p:cNvPr id="14" name="CasellaDiTesto 13"/>
            <p:cNvSpPr txBox="1"/>
            <p:nvPr/>
          </p:nvSpPr>
          <p:spPr>
            <a:xfrm>
              <a:off x="1207834" y="1948474"/>
              <a:ext cx="2489676" cy="34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Partner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€ 15.000,00</a:t>
              </a:r>
            </a:p>
            <a:p>
              <a:pPr algn="ctr"/>
              <a:endParaRPr lang="it-IT" sz="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20% sugli ordini</a:t>
              </a:r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L’offerta prevede: 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Portale e-commerce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Consulenza web marketing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Assistenza Full</a:t>
              </a: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Portale Outlet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00591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 descr="ico_questi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605" y="1087981"/>
              <a:ext cx="720000" cy="720000"/>
            </a:xfrm>
            <a:prstGeom prst="rect">
              <a:avLst/>
            </a:prstGeom>
          </p:spPr>
        </p:pic>
        <p:sp>
          <p:nvSpPr>
            <p:cNvPr id="17" name="CasellaDiTesto 16"/>
            <p:cNvSpPr txBox="1"/>
            <p:nvPr/>
          </p:nvSpPr>
          <p:spPr>
            <a:xfrm>
              <a:off x="4161924" y="1948474"/>
              <a:ext cx="2489676" cy="293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</a:t>
              </a:r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Partner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€ </a:t>
              </a:r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20.000,00</a:t>
              </a:r>
            </a:p>
            <a:p>
              <a:pPr algn="ctr"/>
              <a:endParaRPr lang="it-IT" sz="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10% sugli ordini</a:t>
              </a:r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L’offerta prevede: 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Portale e-commerce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Consulenza web marketing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Assistenza Full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960007" y="1447980"/>
              <a:ext cx="2801690" cy="438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Immagine 18" descr="ico_ques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9695" y="1087981"/>
              <a:ext cx="720000" cy="72000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7116014" y="1948474"/>
              <a:ext cx="2489676" cy="2908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Fornitore</a:t>
              </a:r>
            </a:p>
            <a:p>
              <a:pPr algn="ctr"/>
              <a:endParaRPr lang="it-IT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€ 20.000,00</a:t>
              </a:r>
            </a:p>
            <a:p>
              <a:pPr algn="ctr"/>
              <a:endParaRPr lang="it-IT" sz="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it-IT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€ 5.000,00 assistenza mese</a:t>
              </a:r>
              <a:endPara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L’offerta prevede: 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Portale e-commerce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Consulenza web marketing</a:t>
              </a:r>
            </a:p>
            <a:p>
              <a:pPr algn="just"/>
              <a:endPara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it-IT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Assistenza Full</a:t>
              </a:r>
            </a:p>
          </p:txBody>
        </p:sp>
      </p:grpSp>
      <p:pic>
        <p:nvPicPr>
          <p:cNvPr id="21" name="Immagine 20" descr="ico_primadonna_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977" y="5169694"/>
            <a:ext cx="201910" cy="2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-1"/>
            <a:ext cx="9144000" cy="605245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228062" y="600075"/>
            <a:ext cx="26878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I-factory S. </a:t>
            </a:r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l.</a:t>
            </a:r>
          </a:p>
          <a:p>
            <a:pPr algn="ctr"/>
            <a:endParaRPr lang="it-IT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Via Cardassi, 14 – 70123 BARI</a:t>
            </a:r>
          </a:p>
          <a:p>
            <a:pPr algn="ctr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www.i-factory.biz</a:t>
            </a:r>
          </a:p>
          <a:p>
            <a:pPr algn="ctr"/>
            <a:endParaRPr lang="it-I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info@i-factory.biz</a:t>
            </a:r>
          </a:p>
        </p:txBody>
      </p:sp>
      <p:pic>
        <p:nvPicPr>
          <p:cNvPr id="9" name="Immagine 8" descr="client_bern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5" y="4672537"/>
            <a:ext cx="1885950" cy="476250"/>
          </a:xfrm>
          <a:prstGeom prst="rect">
            <a:avLst/>
          </a:prstGeom>
        </p:spPr>
      </p:pic>
      <p:pic>
        <p:nvPicPr>
          <p:cNvPr id="10" name="Immagine 9" descr="client_diamantenerg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420" y="4414918"/>
            <a:ext cx="1660822" cy="975042"/>
          </a:xfrm>
          <a:prstGeom prst="rect">
            <a:avLst/>
          </a:prstGeom>
        </p:spPr>
      </p:pic>
      <p:pic>
        <p:nvPicPr>
          <p:cNvPr id="11" name="Immagine 10" descr="client_group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775" y="3032009"/>
            <a:ext cx="1652112" cy="727802"/>
          </a:xfrm>
          <a:prstGeom prst="rect">
            <a:avLst/>
          </a:prstGeom>
        </p:spPr>
      </p:pic>
      <p:pic>
        <p:nvPicPr>
          <p:cNvPr id="12" name="Immagine 11" descr="client_iguarante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927" y="4443493"/>
            <a:ext cx="1188746" cy="925750"/>
          </a:xfrm>
          <a:prstGeom prst="rect">
            <a:avLst/>
          </a:prstGeom>
        </p:spPr>
      </p:pic>
      <p:pic>
        <p:nvPicPr>
          <p:cNvPr id="13" name="Immagine 12" descr="client_mov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8871" y="2851521"/>
            <a:ext cx="1384858" cy="1080188"/>
          </a:xfrm>
          <a:prstGeom prst="rect">
            <a:avLst/>
          </a:prstGeom>
        </p:spPr>
      </p:pic>
      <p:pic>
        <p:nvPicPr>
          <p:cNvPr id="14" name="Immagine 13" descr="client_myteacu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266" y="2891594"/>
            <a:ext cx="1101168" cy="9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elice\Desktop\A_large_blank_world_map_with_oceans_marked_in_blu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72197"/>
            <a:ext cx="9144000" cy="5149205"/>
          </a:xfrm>
          <a:prstGeom prst="rect">
            <a:avLst/>
          </a:prstGeom>
          <a:noFill/>
        </p:spPr>
      </p:pic>
      <p:sp>
        <p:nvSpPr>
          <p:cNvPr id="9" name="Rettangolo 8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685800" y="62472"/>
            <a:ext cx="7772400" cy="725317"/>
          </a:xfrm>
        </p:spPr>
        <p:txBody>
          <a:bodyPr>
            <a:normAutofit/>
          </a:bodyPr>
          <a:lstStyle/>
          <a:p>
            <a:r>
              <a:rPr lang="it-IT" sz="2400" dirty="0" smtClean="0">
                <a:ea typeface="Open Sans" pitchFamily="34" charset="0"/>
                <a:cs typeface="Open Sans" pitchFamily="34" charset="0"/>
              </a:rPr>
              <a:t>I PRINCIPALI MERCATI INTERNAZIONALI</a:t>
            </a:r>
            <a:endParaRPr lang="it-IT" sz="2400" dirty="0"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1" name="Immagine 10" descr="logo_ifac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12" name="Immagine 11" descr="primadon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16" name="Fumetto 1 15"/>
          <p:cNvSpPr/>
          <p:nvPr/>
        </p:nvSpPr>
        <p:spPr>
          <a:xfrm>
            <a:off x="990600" y="1325594"/>
            <a:ext cx="1609726" cy="601777"/>
          </a:xfrm>
          <a:prstGeom prst="wedgeRectCallout">
            <a:avLst>
              <a:gd name="adj1" fmla="val -33411"/>
              <a:gd name="adj2" fmla="val 957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990600" y="1306545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USA</a:t>
            </a:r>
          </a:p>
        </p:txBody>
      </p:sp>
      <p:graphicFrame>
        <p:nvGraphicFramePr>
          <p:cNvPr id="18" name="Tabella 17"/>
          <p:cNvGraphicFramePr>
            <a:graphicFrameLocks noGrp="1"/>
          </p:cNvGraphicFramePr>
          <p:nvPr/>
        </p:nvGraphicFramePr>
        <p:xfrm>
          <a:off x="1025526" y="1595272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290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Fumetto 1 24"/>
          <p:cNvSpPr/>
          <p:nvPr/>
        </p:nvSpPr>
        <p:spPr>
          <a:xfrm>
            <a:off x="158083" y="3692508"/>
            <a:ext cx="1609726" cy="601777"/>
          </a:xfrm>
          <a:prstGeom prst="wedgeRectCallout">
            <a:avLst>
              <a:gd name="adj1" fmla="val 91737"/>
              <a:gd name="adj2" fmla="val 2449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158083" y="3673459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BRASILE</a:t>
            </a:r>
          </a:p>
        </p:txBody>
      </p:sp>
      <p:graphicFrame>
        <p:nvGraphicFramePr>
          <p:cNvPr id="27" name="Tabella 26"/>
          <p:cNvGraphicFramePr>
            <a:graphicFrameLocks noGrp="1"/>
          </p:cNvGraphicFramePr>
          <p:nvPr/>
        </p:nvGraphicFramePr>
        <p:xfrm>
          <a:off x="193009" y="3962186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Fumetto 1 34"/>
          <p:cNvSpPr/>
          <p:nvPr/>
        </p:nvSpPr>
        <p:spPr>
          <a:xfrm>
            <a:off x="6669087" y="4294285"/>
            <a:ext cx="1609726" cy="601777"/>
          </a:xfrm>
          <a:prstGeom prst="wedgeRectCallout">
            <a:avLst>
              <a:gd name="adj1" fmla="val 51797"/>
              <a:gd name="adj2" fmla="val -3442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6669087" y="4275236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COREA DEL SUD</a:t>
            </a:r>
          </a:p>
        </p:txBody>
      </p:sp>
      <p:graphicFrame>
        <p:nvGraphicFramePr>
          <p:cNvPr id="37" name="Tabella 36"/>
          <p:cNvGraphicFramePr>
            <a:graphicFrameLocks noGrp="1"/>
          </p:cNvGraphicFramePr>
          <p:nvPr/>
        </p:nvGraphicFramePr>
        <p:xfrm>
          <a:off x="6704013" y="4563963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Fumetto 1 31"/>
          <p:cNvSpPr/>
          <p:nvPr/>
        </p:nvSpPr>
        <p:spPr>
          <a:xfrm>
            <a:off x="7439024" y="3429000"/>
            <a:ext cx="1609726" cy="601777"/>
          </a:xfrm>
          <a:prstGeom prst="wedgeRectCallout">
            <a:avLst>
              <a:gd name="adj1" fmla="val 25169"/>
              <a:gd name="adj2" fmla="val -1955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7439024" y="3409951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GIAPPONE</a:t>
            </a:r>
          </a:p>
        </p:txBody>
      </p:sp>
      <p:graphicFrame>
        <p:nvGraphicFramePr>
          <p:cNvPr id="34" name="Tabella 33"/>
          <p:cNvGraphicFramePr>
            <a:graphicFrameLocks noGrp="1"/>
          </p:cNvGraphicFramePr>
          <p:nvPr/>
        </p:nvGraphicFramePr>
        <p:xfrm>
          <a:off x="7473950" y="3698678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83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Fumetto 1 37"/>
          <p:cNvSpPr/>
          <p:nvPr/>
        </p:nvSpPr>
        <p:spPr>
          <a:xfrm>
            <a:off x="5448300" y="3563838"/>
            <a:ext cx="1609726" cy="601777"/>
          </a:xfrm>
          <a:prstGeom prst="wedgeRectCallout">
            <a:avLst>
              <a:gd name="adj1" fmla="val 34045"/>
              <a:gd name="adj2" fmla="val -1037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5448300" y="3544789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INDIA</a:t>
            </a: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5483226" y="3833516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Fumetto 1 40"/>
          <p:cNvSpPr/>
          <p:nvPr/>
        </p:nvSpPr>
        <p:spPr>
          <a:xfrm>
            <a:off x="6362698" y="1898795"/>
            <a:ext cx="1609726" cy="601777"/>
          </a:xfrm>
          <a:prstGeom prst="wedgeRectCallout">
            <a:avLst>
              <a:gd name="adj1" fmla="val 33453"/>
              <a:gd name="adj2" fmla="val 893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6362698" y="1879746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CINA</a:t>
            </a:r>
          </a:p>
        </p:txBody>
      </p:sp>
      <p:graphicFrame>
        <p:nvGraphicFramePr>
          <p:cNvPr id="43" name="Tabella 42"/>
          <p:cNvGraphicFramePr>
            <a:graphicFrameLocks noGrp="1"/>
          </p:cNvGraphicFramePr>
          <p:nvPr/>
        </p:nvGraphicFramePr>
        <p:xfrm>
          <a:off x="6397624" y="2168473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Fumetto 1 43"/>
          <p:cNvSpPr/>
          <p:nvPr/>
        </p:nvSpPr>
        <p:spPr>
          <a:xfrm>
            <a:off x="7331074" y="993495"/>
            <a:ext cx="1609726" cy="601777"/>
          </a:xfrm>
          <a:prstGeom prst="wedgeRectCallout">
            <a:avLst>
              <a:gd name="adj1" fmla="val -82524"/>
              <a:gd name="adj2" fmla="val 593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7331074" y="974446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RUSSIA</a:t>
            </a:r>
          </a:p>
        </p:txBody>
      </p:sp>
      <p:graphicFrame>
        <p:nvGraphicFramePr>
          <p:cNvPr id="46" name="Tabella 45"/>
          <p:cNvGraphicFramePr>
            <a:graphicFrameLocks noGrp="1"/>
          </p:cNvGraphicFramePr>
          <p:nvPr/>
        </p:nvGraphicFramePr>
        <p:xfrm>
          <a:off x="7366000" y="1263173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Fumetto 1 46"/>
          <p:cNvSpPr/>
          <p:nvPr/>
        </p:nvSpPr>
        <p:spPr>
          <a:xfrm>
            <a:off x="4479924" y="2865323"/>
            <a:ext cx="1609726" cy="601777"/>
          </a:xfrm>
          <a:prstGeom prst="wedgeRectCallout">
            <a:avLst>
              <a:gd name="adj1" fmla="val -29860"/>
              <a:gd name="adj2" fmla="val -1432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4479924" y="2846274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ITALIA</a:t>
            </a:r>
          </a:p>
        </p:txBody>
      </p:sp>
      <p:graphicFrame>
        <p:nvGraphicFramePr>
          <p:cNvPr id="49" name="Tabella 48"/>
          <p:cNvGraphicFramePr>
            <a:graphicFrameLocks noGrp="1"/>
          </p:cNvGraphicFramePr>
          <p:nvPr/>
        </p:nvGraphicFramePr>
        <p:xfrm>
          <a:off x="4514850" y="3135001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Fumetto 1 49"/>
          <p:cNvSpPr/>
          <p:nvPr/>
        </p:nvSpPr>
        <p:spPr>
          <a:xfrm>
            <a:off x="2203449" y="2211844"/>
            <a:ext cx="1609726" cy="601777"/>
          </a:xfrm>
          <a:prstGeom prst="wedgeRectCallout">
            <a:avLst>
              <a:gd name="adj1" fmla="val 79607"/>
              <a:gd name="adj2" fmla="val -309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203449" y="2192795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SPAGNA</a:t>
            </a:r>
          </a:p>
        </p:txBody>
      </p:sp>
      <p:graphicFrame>
        <p:nvGraphicFramePr>
          <p:cNvPr id="52" name="Tabella 51"/>
          <p:cNvGraphicFramePr>
            <a:graphicFrameLocks noGrp="1"/>
          </p:cNvGraphicFramePr>
          <p:nvPr/>
        </p:nvGraphicFramePr>
        <p:xfrm>
          <a:off x="2238375" y="2481522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Fumetto 1 52"/>
          <p:cNvSpPr/>
          <p:nvPr/>
        </p:nvSpPr>
        <p:spPr>
          <a:xfrm>
            <a:off x="2905124" y="3601938"/>
            <a:ext cx="1609726" cy="601777"/>
          </a:xfrm>
          <a:prstGeom prst="wedgeRectCallout">
            <a:avLst>
              <a:gd name="adj1" fmla="val 48838"/>
              <a:gd name="adj2" fmla="val -2968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2905124" y="3582889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FRANCIA</a:t>
            </a:r>
          </a:p>
        </p:txBody>
      </p:sp>
      <p:graphicFrame>
        <p:nvGraphicFramePr>
          <p:cNvPr id="55" name="Tabella 54"/>
          <p:cNvGraphicFramePr>
            <a:graphicFrameLocks noGrp="1"/>
          </p:cNvGraphicFramePr>
          <p:nvPr/>
        </p:nvGraphicFramePr>
        <p:xfrm>
          <a:off x="2940050" y="3871616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Fumetto 1 58"/>
          <p:cNvSpPr/>
          <p:nvPr/>
        </p:nvSpPr>
        <p:spPr>
          <a:xfrm>
            <a:off x="2940050" y="1024705"/>
            <a:ext cx="1609726" cy="601777"/>
          </a:xfrm>
          <a:prstGeom prst="wedgeRectCallout">
            <a:avLst>
              <a:gd name="adj1" fmla="val 37004"/>
              <a:gd name="adj2" fmla="val 90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2940050" y="1005656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REGNO UNITO</a:t>
            </a:r>
          </a:p>
        </p:txBody>
      </p:sp>
      <p:graphicFrame>
        <p:nvGraphicFramePr>
          <p:cNvPr id="61" name="Tabella 60"/>
          <p:cNvGraphicFramePr>
            <a:graphicFrameLocks noGrp="1"/>
          </p:cNvGraphicFramePr>
          <p:nvPr/>
        </p:nvGraphicFramePr>
        <p:xfrm>
          <a:off x="2974976" y="1294383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66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Fumetto 1 61"/>
          <p:cNvSpPr/>
          <p:nvPr/>
        </p:nvSpPr>
        <p:spPr>
          <a:xfrm>
            <a:off x="4933950" y="1190754"/>
            <a:ext cx="1609726" cy="601777"/>
          </a:xfrm>
          <a:prstGeom prst="wedgeRectCallout">
            <a:avLst>
              <a:gd name="adj1" fmla="val -62405"/>
              <a:gd name="adj2" fmla="val 798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4933950" y="1171705"/>
            <a:ext cx="160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GERMANIA</a:t>
            </a:r>
          </a:p>
        </p:txBody>
      </p:sp>
      <p:graphicFrame>
        <p:nvGraphicFramePr>
          <p:cNvPr id="64" name="Tabella 63"/>
          <p:cNvGraphicFramePr>
            <a:graphicFrameLocks noGrp="1"/>
          </p:cNvGraphicFramePr>
          <p:nvPr/>
        </p:nvGraphicFramePr>
        <p:xfrm>
          <a:off x="4968876" y="1460432"/>
          <a:ext cx="1533525" cy="2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74"/>
                <a:gridCol w="444722"/>
                <a:gridCol w="332029"/>
              </a:tblGrid>
              <a:tr h="29399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 </a:t>
                      </a:r>
                      <a:r>
                        <a:rPr lang="it-IT" sz="1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Mld</a:t>
                      </a:r>
                      <a:r>
                        <a:rPr lang="it-IT" sz="12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€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8%</a:t>
                      </a:r>
                      <a:endParaRPr lang="it-IT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el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77970"/>
              </p:ext>
            </p:extLst>
          </p:nvPr>
        </p:nvGraphicFramePr>
        <p:xfrm>
          <a:off x="103847" y="4640369"/>
          <a:ext cx="3444876" cy="136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3159126"/>
              </a:tblGrid>
              <a:tr h="0">
                <a:tc>
                  <a:txBody>
                    <a:bodyPr/>
                    <a:lstStyle/>
                    <a:p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Valore mercato e-commerce 2013</a:t>
                      </a:r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 sz="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Crescita</a:t>
                      </a:r>
                      <a:r>
                        <a:rPr lang="it-IT" sz="14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mercato e-commerce 2012-2013</a:t>
                      </a:r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 sz="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Penetrazione</a:t>
                      </a:r>
                      <a:r>
                        <a:rPr lang="it-IT" sz="14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online</a:t>
                      </a:r>
                      <a:endParaRPr lang="it-IT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0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685800" y="62472"/>
            <a:ext cx="7772400" cy="725317"/>
          </a:xfrm>
        </p:spPr>
        <p:txBody>
          <a:bodyPr>
            <a:normAutofit/>
          </a:bodyPr>
          <a:lstStyle/>
          <a:p>
            <a:r>
              <a:rPr lang="it-IT" sz="2400" dirty="0" smtClean="0">
                <a:ea typeface="Open Sans" pitchFamily="34" charset="0"/>
                <a:cs typeface="Open Sans" pitchFamily="34" charset="0"/>
              </a:rPr>
              <a:t>AZIENDE PRODUTTRICI NEL SETTORE E-COMMERCE</a:t>
            </a:r>
            <a:endParaRPr lang="it-IT" sz="2400" dirty="0"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7586"/>
              </p:ext>
            </p:extLst>
          </p:nvPr>
        </p:nvGraphicFramePr>
        <p:xfrm>
          <a:off x="193009" y="1212720"/>
          <a:ext cx="8757982" cy="18542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56296"/>
                <a:gridCol w="1561513"/>
                <a:gridCol w="3936572"/>
                <a:gridCol w="11036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Nome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Paese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Aree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di attività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Nascita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ALDO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CANADA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Scarpe e accessori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monomarca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1972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MELLOWYELLOW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FRANCIA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Scarpe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, Abiti e accessori monomarca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2003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DESIGUAL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SPAGNA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Abiti e scarpe monomarca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1984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BATA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REP. CECA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Vendita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scarpa </a:t>
                      </a:r>
                      <a:r>
                        <a:rPr lang="it-IT" sz="16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plurimarche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Inizi 900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magine 8" descr="zaland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00" y="3563553"/>
            <a:ext cx="4631784" cy="239798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370985" y="3603196"/>
            <a:ext cx="3058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CARATTERISTICHE COMMERCIALI</a:t>
            </a:r>
          </a:p>
          <a:p>
            <a:endParaRPr lang="it-I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Vendita complementare accessori</a:t>
            </a: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Proposte commerciali simili</a:t>
            </a: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Presenza di </a:t>
            </a:r>
            <a:r>
              <a:rPr lang="it-I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store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685800" y="62472"/>
            <a:ext cx="7772400" cy="725317"/>
          </a:xfrm>
        </p:spPr>
        <p:txBody>
          <a:bodyPr>
            <a:normAutofit/>
          </a:bodyPr>
          <a:lstStyle/>
          <a:p>
            <a:r>
              <a:rPr lang="it-IT" sz="2400" dirty="0" smtClean="0">
                <a:ea typeface="Open Sans" pitchFamily="34" charset="0"/>
                <a:cs typeface="Open Sans" pitchFamily="34" charset="0"/>
              </a:rPr>
              <a:t>AZIENDE LEADER NEL SETTORE E-COMMERCE</a:t>
            </a:r>
            <a:endParaRPr lang="it-IT" sz="2400" dirty="0"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77296"/>
              </p:ext>
            </p:extLst>
          </p:nvPr>
        </p:nvGraphicFramePr>
        <p:xfrm>
          <a:off x="193009" y="1212720"/>
          <a:ext cx="8757982" cy="18542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56296"/>
                <a:gridCol w="1561513"/>
                <a:gridCol w="3936572"/>
                <a:gridCol w="11036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Nome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Paese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Aree</a:t>
                      </a:r>
                      <a:r>
                        <a:rPr lang="it-IT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di attività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Nascita</a:t>
                      </a:r>
                      <a:endParaRPr lang="it-IT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ZALANDO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GERMANIA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Scarpe, abiti,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accessori </a:t>
                      </a:r>
                      <a:r>
                        <a:rPr lang="it-IT" sz="16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plurimarche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2008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SHOWROOMPRIVE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FRANCIA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Prodotti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di diversi settore </a:t>
                      </a:r>
                      <a:r>
                        <a:rPr lang="it-IT" sz="16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plurimarche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2006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YOOX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ITALIA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Moda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e Design </a:t>
                      </a:r>
                      <a:r>
                        <a:rPr lang="it-IT" sz="16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Multibrand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2000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SARENZA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FRANCIA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Vendita scarpa</a:t>
                      </a:r>
                      <a:r>
                        <a:rPr lang="it-IT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plurimarche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2005</a:t>
                      </a:r>
                      <a:endParaRPr lang="it-IT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magine 8" descr="zaland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13" y="3563553"/>
            <a:ext cx="4675559" cy="239798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370985" y="3603196"/>
            <a:ext cx="30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CARATTERISTICHE COMMERCIALI</a:t>
            </a:r>
          </a:p>
          <a:p>
            <a:endParaRPr lang="it-I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Vendita </a:t>
            </a:r>
            <a:r>
              <a:rPr lang="it-I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Plurimarchi</a:t>
            </a:r>
            <a:endParaRPr lang="it-I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Vendita </a:t>
            </a:r>
            <a:r>
              <a:rPr lang="it-I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Pluriprodotto</a:t>
            </a:r>
            <a:endParaRPr lang="it-IT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Proposte commerciali simili</a:t>
            </a:r>
          </a:p>
        </p:txBody>
      </p:sp>
    </p:spTree>
    <p:extLst>
      <p:ext uri="{BB962C8B-B14F-4D97-AF65-F5344CB8AC3E}">
        <p14:creationId xmlns:p14="http://schemas.microsoft.com/office/powerpoint/2010/main" val="12803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sellaDiTesto 29"/>
          <p:cNvSpPr txBox="1"/>
          <p:nvPr/>
        </p:nvSpPr>
        <p:spPr>
          <a:xfrm>
            <a:off x="4909621" y="3814661"/>
            <a:ext cx="4093699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r"/>
            <a:r>
              <a:rPr lang="it-IT" sz="1600" dirty="0" smtClean="0"/>
              <a:t>Prodotto che necessita di </a:t>
            </a:r>
          </a:p>
          <a:p>
            <a:pPr lvl="0" algn="r"/>
            <a:r>
              <a:rPr lang="it-IT" sz="1600" dirty="0" smtClean="0"/>
              <a:t>essere testato dal cliente</a:t>
            </a:r>
          </a:p>
          <a:p>
            <a:pPr lvl="0" algn="r"/>
            <a:endParaRPr lang="it-IT" sz="500" dirty="0" smtClean="0"/>
          </a:p>
          <a:p>
            <a:pPr lvl="0" algn="r"/>
            <a:r>
              <a:rPr lang="it-IT" sz="1600" dirty="0" smtClean="0"/>
              <a:t>Mercato </a:t>
            </a:r>
            <a:r>
              <a:rPr lang="it-IT" sz="1600" dirty="0" err="1" smtClean="0"/>
              <a:t>ipercompetitivo</a:t>
            </a:r>
            <a:endParaRPr lang="it-IT" sz="1600" dirty="0" smtClean="0"/>
          </a:p>
          <a:p>
            <a:pPr lvl="0" algn="r"/>
            <a:endParaRPr lang="it-IT" sz="500" dirty="0" smtClean="0"/>
          </a:p>
          <a:p>
            <a:pPr lvl="0" algn="r"/>
            <a:r>
              <a:rPr lang="it-IT" sz="1600" dirty="0" smtClean="0"/>
              <a:t>Gestione operativa del sistema </a:t>
            </a:r>
          </a:p>
          <a:p>
            <a:pPr lvl="0" algn="r"/>
            <a:r>
              <a:rPr lang="it-IT" sz="1600" dirty="0" smtClean="0"/>
              <a:t>e-commerce complessa</a:t>
            </a:r>
          </a:p>
          <a:p>
            <a:pPr lvl="0" algn="r"/>
            <a:endParaRPr lang="it-IT" sz="500" dirty="0" smtClean="0"/>
          </a:p>
        </p:txBody>
      </p:sp>
      <p:sp>
        <p:nvSpPr>
          <p:cNvPr id="29" name="CasellaDiTesto 28"/>
          <p:cNvSpPr txBox="1"/>
          <p:nvPr/>
        </p:nvSpPr>
        <p:spPr>
          <a:xfrm>
            <a:off x="4889305" y="1094923"/>
            <a:ext cx="409369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r"/>
            <a:r>
              <a:rPr lang="it-IT" sz="1600" dirty="0" err="1" smtClean="0"/>
              <a:t>Customer</a:t>
            </a:r>
            <a:r>
              <a:rPr lang="it-IT" sz="1600" dirty="0" smtClean="0"/>
              <a:t> </a:t>
            </a:r>
            <a:r>
              <a:rPr lang="it-IT" sz="1600" dirty="0" err="1" smtClean="0"/>
              <a:t>satisfaction</a:t>
            </a:r>
            <a:r>
              <a:rPr lang="it-IT" sz="1600" dirty="0" smtClean="0"/>
              <a:t> in funzione delle condizioni a contorno del servizio </a:t>
            </a:r>
          </a:p>
          <a:p>
            <a:pPr lvl="0" algn="r"/>
            <a:r>
              <a:rPr lang="it-IT" sz="1600" dirty="0" smtClean="0"/>
              <a:t>(</a:t>
            </a:r>
            <a:r>
              <a:rPr lang="it-IT" sz="1600" dirty="0" err="1" smtClean="0"/>
              <a:t>Lead</a:t>
            </a:r>
            <a:r>
              <a:rPr lang="it-IT" sz="1600" dirty="0" smtClean="0"/>
              <a:t> </a:t>
            </a:r>
            <a:r>
              <a:rPr lang="it-IT" sz="1600" dirty="0" err="1" smtClean="0"/>
              <a:t>time</a:t>
            </a:r>
            <a:r>
              <a:rPr lang="it-IT" sz="1600" dirty="0" smtClean="0"/>
              <a:t>, reso, ecc.)</a:t>
            </a:r>
          </a:p>
          <a:p>
            <a:pPr lvl="0" algn="r"/>
            <a:endParaRPr lang="it-IT" sz="500" dirty="0" smtClean="0"/>
          </a:p>
          <a:p>
            <a:pPr lvl="0" algn="r"/>
            <a:r>
              <a:rPr lang="it-IT" sz="1600" dirty="0" smtClean="0"/>
              <a:t>Mancanza di percezione del </a:t>
            </a:r>
          </a:p>
          <a:p>
            <a:pPr lvl="0" algn="r"/>
            <a:r>
              <a:rPr lang="it-IT" sz="1600" dirty="0" smtClean="0"/>
              <a:t>prodotto online</a:t>
            </a:r>
          </a:p>
          <a:p>
            <a:pPr lvl="0" algn="r"/>
            <a:endParaRPr lang="it-IT" sz="500" dirty="0" smtClean="0"/>
          </a:p>
        </p:txBody>
      </p:sp>
      <p:sp>
        <p:nvSpPr>
          <p:cNvPr id="28" name="CasellaDiTesto 27"/>
          <p:cNvSpPr txBox="1"/>
          <p:nvPr/>
        </p:nvSpPr>
        <p:spPr>
          <a:xfrm>
            <a:off x="152396" y="3817009"/>
            <a:ext cx="409369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Strumento di CRM</a:t>
            </a:r>
          </a:p>
          <a:p>
            <a:pPr lvl="0"/>
            <a:endParaRPr lang="it-IT" sz="800" dirty="0" smtClean="0"/>
          </a:p>
          <a:p>
            <a:pPr lvl="0"/>
            <a:r>
              <a:rPr lang="it-IT" sz="1600" dirty="0" smtClean="0"/>
              <a:t>Possibilità di avere gli </a:t>
            </a:r>
            <a:r>
              <a:rPr lang="it-IT" sz="1600" dirty="0" err="1" smtClean="0"/>
              <a:t>Stores</a:t>
            </a:r>
            <a:r>
              <a:rPr lang="it-IT" sz="1600" dirty="0" smtClean="0"/>
              <a:t> </a:t>
            </a:r>
          </a:p>
          <a:p>
            <a:pPr lvl="0"/>
            <a:r>
              <a:rPr lang="it-IT" sz="1600" dirty="0" smtClean="0"/>
              <a:t>come "ritiro merce“</a:t>
            </a:r>
            <a:endParaRPr lang="it-IT" sz="800" dirty="0" smtClean="0"/>
          </a:p>
          <a:p>
            <a:pPr lvl="0"/>
            <a:endParaRPr lang="it-IT" sz="800" dirty="0" smtClean="0"/>
          </a:p>
          <a:p>
            <a:pPr lvl="0"/>
            <a:r>
              <a:rPr lang="it-IT" sz="1600" dirty="0" smtClean="0"/>
              <a:t>Aumento delle vendite delle scorte </a:t>
            </a:r>
          </a:p>
          <a:p>
            <a:pPr lvl="0"/>
            <a:r>
              <a:rPr lang="it-IT" sz="1600" dirty="0" smtClean="0"/>
              <a:t>a magazzino</a:t>
            </a:r>
            <a:endParaRPr lang="it-IT" sz="400" dirty="0" smtClean="0"/>
          </a:p>
          <a:p>
            <a:pPr lvl="0"/>
            <a:endParaRPr lang="it-IT" sz="400" dirty="0" smtClean="0"/>
          </a:p>
          <a:p>
            <a:pPr lvl="0"/>
            <a:r>
              <a:rPr lang="it-IT" sz="1600" dirty="0" err="1" smtClean="0"/>
              <a:t>Increase</a:t>
            </a:r>
            <a:r>
              <a:rPr lang="it-IT" sz="1600" dirty="0" smtClean="0"/>
              <a:t> </a:t>
            </a:r>
            <a:r>
              <a:rPr lang="it-IT" sz="1600" dirty="0" err="1" smtClean="0"/>
              <a:t>Brand</a:t>
            </a:r>
            <a:r>
              <a:rPr lang="it-IT" sz="1600" dirty="0" smtClean="0"/>
              <a:t> </a:t>
            </a:r>
            <a:r>
              <a:rPr lang="it-IT" sz="1600" dirty="0" err="1" smtClean="0"/>
              <a:t>reputation</a:t>
            </a:r>
            <a:endParaRPr lang="it-IT" sz="800" dirty="0" smtClean="0"/>
          </a:p>
          <a:p>
            <a:pPr lvl="0"/>
            <a:endParaRPr lang="it-IT" sz="800" dirty="0" smtClean="0"/>
          </a:p>
          <a:p>
            <a:pPr lvl="0"/>
            <a:r>
              <a:rPr lang="it-IT" sz="1600" dirty="0" smtClean="0"/>
              <a:t>Possibilità di raggiungere più utilizzatrici</a:t>
            </a:r>
            <a:endParaRPr lang="it-IT" sz="16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54744" y="1083203"/>
            <a:ext cx="4093699" cy="196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600" dirty="0" smtClean="0"/>
              <a:t>Facilità di acquisto</a:t>
            </a:r>
            <a:endParaRPr lang="it-IT" sz="500" dirty="0" smtClean="0"/>
          </a:p>
          <a:p>
            <a:pPr lvl="0"/>
            <a:endParaRPr lang="it-IT" sz="500" dirty="0" smtClean="0"/>
          </a:p>
          <a:p>
            <a:pPr lvl="0"/>
            <a:r>
              <a:rPr lang="it-IT" sz="1600" dirty="0" smtClean="0"/>
              <a:t>Maggior advertising  per l’ampia</a:t>
            </a:r>
          </a:p>
          <a:p>
            <a:pPr lvl="0"/>
            <a:r>
              <a:rPr lang="it-IT" sz="1600" dirty="0" smtClean="0"/>
              <a:t>gamma di modelli</a:t>
            </a:r>
            <a:endParaRPr lang="it-IT" sz="800" dirty="0" smtClean="0"/>
          </a:p>
          <a:p>
            <a:pPr lvl="0"/>
            <a:endParaRPr lang="it-IT" sz="800" dirty="0" smtClean="0"/>
          </a:p>
          <a:p>
            <a:pPr lvl="0"/>
            <a:r>
              <a:rPr lang="it-IT" sz="1600" dirty="0" smtClean="0"/>
              <a:t>Perfetta compatibilità tra prezzo </a:t>
            </a:r>
            <a:br>
              <a:rPr lang="it-IT" sz="1600" dirty="0" smtClean="0"/>
            </a:br>
            <a:r>
              <a:rPr lang="it-IT" sz="1600" dirty="0" smtClean="0"/>
              <a:t>prodotto e canali promozionali</a:t>
            </a:r>
          </a:p>
          <a:p>
            <a:pPr lvl="0"/>
            <a:endParaRPr lang="it-IT" sz="800" dirty="0" smtClean="0"/>
          </a:p>
          <a:p>
            <a:r>
              <a:rPr lang="it-IT" sz="1600" dirty="0" smtClean="0"/>
              <a:t>Trend del mercato in crescita</a:t>
            </a:r>
          </a:p>
          <a:p>
            <a:pPr lvl="0" algn="r"/>
            <a:endParaRPr lang="it-IT" sz="500" dirty="0" smtClean="0"/>
          </a:p>
        </p:txBody>
      </p:sp>
      <p:pic>
        <p:nvPicPr>
          <p:cNvPr id="16" name="Immagine 15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17" name="Immagine 16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ANALISI SWOT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4" name="Diagramma 23"/>
          <p:cNvGraphicFramePr/>
          <p:nvPr/>
        </p:nvGraphicFramePr>
        <p:xfrm>
          <a:off x="1815537" y="1216857"/>
          <a:ext cx="5512926" cy="436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3137094" y="2711777"/>
            <a:ext cx="118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it-IT" sz="1600" b="1" dirty="0" smtClean="0">
                <a:solidFill>
                  <a:schemeClr val="bg1"/>
                </a:solidFill>
              </a:rPr>
              <a:t>STRENGHTS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2763011" y="3743860"/>
            <a:ext cx="157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solidFill>
                  <a:schemeClr val="bg1"/>
                </a:solidFill>
              </a:rPr>
              <a:t>OPPORTUNITIES</a:t>
            </a:r>
            <a:endParaRPr lang="it-IT" sz="1600" dirty="0" smtClean="0">
              <a:solidFill>
                <a:schemeClr val="bg1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4800662" y="2712699"/>
            <a:ext cx="1374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4810736" y="3743860"/>
            <a:ext cx="93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</a:rPr>
              <a:t>THREATS</a:t>
            </a:r>
            <a:endParaRPr lang="it-IT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0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PROGETTO PRIMADONNA</a:t>
            </a:r>
            <a:endParaRPr lang="it-IT" sz="24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Immagine 4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6" name="Immagine 5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239322" y="1248227"/>
            <a:ext cx="27087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 </a:t>
            </a:r>
            <a:r>
              <a:rPr lang="it-IT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endParaRPr lang="it-IT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it-IT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 </a:t>
            </a:r>
            <a:r>
              <a:rPr lang="it-IT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 page</a:t>
            </a:r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ha come scopo quello di indirizzare l’utente su settori strategici del sito, rappresenta quella che per uno </a:t>
            </a:r>
            <a:r>
              <a:rPr lang="it-IT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store</a:t>
            </a:r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è la vetrina. </a:t>
            </a:r>
          </a:p>
          <a:p>
            <a:pPr algn="just"/>
            <a:endParaRPr lang="it-I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Daremo dunque la possibilità di gestire alcuni blocchi che riportano alle sezioni principali del momento (es. una nuova collezione, prodotti in saldo, etc.) .</a:t>
            </a:r>
          </a:p>
          <a:p>
            <a:pPr algn="just"/>
            <a:endParaRPr lang="it-I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alto l’utente avrà sempre ben visibile il menù e la sua shopping bag dinamica.</a:t>
            </a:r>
          </a:p>
        </p:txBody>
      </p:sp>
      <p:pic>
        <p:nvPicPr>
          <p:cNvPr id="8" name="Immagine 7" descr="prj_home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93" y="1204685"/>
            <a:ext cx="5785062" cy="45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PROGETTO PRIMADONNA</a:t>
            </a:r>
            <a:endParaRPr lang="it-IT" sz="24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magine 5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7" name="Immagine 6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67767" y="1248227"/>
            <a:ext cx="27087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Elenco prodotti </a:t>
            </a:r>
          </a:p>
          <a:p>
            <a:pPr algn="just"/>
            <a:endParaRPr lang="it-IT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 prodotti cercati verranno mostrati all’utente in modo chiaro, ampie foto ne mostreranno la bellezza invogliando l’utente a cliccare alla ricerca di maggiori informazioni.</a:t>
            </a:r>
          </a:p>
          <a:p>
            <a:pPr algn="just"/>
            <a:endParaRPr lang="it-I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Sulla sinistra avremo sempre la categoria di riferimento del prodotto stesso in modo da agevolare la navigazione.</a:t>
            </a:r>
          </a:p>
          <a:p>
            <a:pPr algn="just"/>
            <a:endParaRPr lang="it-I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alto avremo la possibilità di filtrare i prodotti in base a prezzo, colore, </a:t>
            </a:r>
            <a:r>
              <a:rPr lang="it-IT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ect</a:t>
            </a:r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10" name="Immagine 9" descr="prj_home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738" y="1204685"/>
            <a:ext cx="5785062" cy="4597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685800" y="62472"/>
            <a:ext cx="7772400" cy="72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t-IT" sz="2400" dirty="0" smtClean="0"/>
              <a:t>PROGETTO PRIMADONNA</a:t>
            </a:r>
            <a:endParaRPr lang="it-IT" sz="24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2" name="Immagine 11" descr="logo_i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9" y="6355495"/>
            <a:ext cx="1429123" cy="312437"/>
          </a:xfrm>
          <a:prstGeom prst="rect">
            <a:avLst/>
          </a:prstGeom>
        </p:spPr>
      </p:pic>
      <p:pic>
        <p:nvPicPr>
          <p:cNvPr id="13" name="Immagine 12" descr="primadon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6270338"/>
            <a:ext cx="1689100" cy="42299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239322" y="1248227"/>
            <a:ext cx="27087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Dettaglio prodotti</a:t>
            </a:r>
          </a:p>
          <a:p>
            <a:pPr algn="just"/>
            <a:endParaRPr lang="it-IT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 singolo prodotto sarà presentato con una galleria di immagini in alta definizioni e zoomabili sulla sinistra, mentre a destra ci saranno i dettagli principali (nome, codice e prezzo) un pannello per effettuare l’acquisto (con scelta di taglie/numeri e colori) e dettagli più specifici suddivisi in tab.</a:t>
            </a:r>
          </a:p>
          <a:p>
            <a:pPr algn="just"/>
            <a:endParaRPr lang="it-I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it-I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Fondamentali sono anche i prodotti correlati e/o simili e la possibilità di condivisione sui </a:t>
            </a:r>
            <a:r>
              <a:rPr lang="it-IT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social network.</a:t>
            </a:r>
          </a:p>
        </p:txBody>
      </p:sp>
      <p:pic>
        <p:nvPicPr>
          <p:cNvPr id="15" name="Immagine 14" descr="prj_home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93" y="1204685"/>
            <a:ext cx="5785062" cy="4597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2116</Words>
  <Application>Microsoft Macintosh PowerPoint</Application>
  <PresentationFormat>Presentazione su schermo (4:3)</PresentationFormat>
  <Paragraphs>384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Tema di Office</vt:lpstr>
      <vt:lpstr>Presentazione di PowerPoint</vt:lpstr>
      <vt:lpstr>INDICE</vt:lpstr>
      <vt:lpstr>I PRINCIPALI MERCATI INTERNAZIONALI</vt:lpstr>
      <vt:lpstr>AZIENDE PRODUTTRICI NEL SETTORE E-COMMERCE</vt:lpstr>
      <vt:lpstr>AZIENDE LEADER NEL SETTORE E-COMMERCE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Breglia Felice - I-factory</dc:creator>
  <cp:lastModifiedBy>Breglia Felice - I-factory</cp:lastModifiedBy>
  <cp:revision>205</cp:revision>
  <dcterms:created xsi:type="dcterms:W3CDTF">2014-01-19T08:51:14Z</dcterms:created>
  <dcterms:modified xsi:type="dcterms:W3CDTF">2014-02-07T08:30:07Z</dcterms:modified>
</cp:coreProperties>
</file>