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_rels/presentation.xml.rels" ContentType="application/vnd.openxmlformats-package.relationships+xml"/>
  <Override PartName="/ppt/media/image1.jpeg" ContentType="image/jpeg"/>
  <Override PartName="/ppt/media/image5.png" ContentType="image/png"/>
  <Override PartName="/ppt/media/image2.jpeg" ContentType="image/jpeg"/>
  <Override PartName="/ppt/media/image3.png" ContentType="image/png"/>
  <Override PartName="/ppt/media/image4.jpeg" ContentType="image/jpeg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9144000" cy="51435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8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4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5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4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6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0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1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2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3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4.jpe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  <a:effectLst>
            <a:outerShdw dist="0" dir="0" blurRad="142920" rotWithShape="0">
              <a:srgbClr val="0072ff"/>
            </a:outerShdw>
          </a:effectLst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</a:t>
            </a:r>
            <a:r>
              <a:rPr b="0" lang="en-US" sz="1800" spc="-1" strike="noStrike">
                <a:latin typeface="Arial"/>
              </a:rPr>
              <a:t>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  <a:effectLst>
            <a:outerShdw dist="0" dir="0" blurRad="142920" rotWithShape="0">
              <a:srgbClr val="0072ff"/>
            </a:outerShdw>
          </a:effectLst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4000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4000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</a:t>
            </a:r>
            <a:r>
              <a:rPr b="0" lang="en-US" sz="1800" spc="-1" strike="noStrike">
                <a:latin typeface="Arial"/>
              </a:rPr>
              <a:t>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</a:t>
            </a:r>
            <a:r>
              <a:rPr b="0" lang="en-US" sz="1800" spc="-1" strike="noStrike">
                <a:latin typeface="Arial"/>
              </a:rPr>
              <a:t>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</a:t>
            </a:r>
            <a:r>
              <a:rPr b="0" lang="en-US" sz="1800" spc="-1" strike="noStrike">
                <a:latin typeface="Arial"/>
              </a:rPr>
              <a:t>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</a:t>
            </a:r>
            <a:r>
              <a:rPr b="0" lang="en-US" sz="1800" spc="-1" strike="noStrike">
                <a:latin typeface="Arial"/>
              </a:rPr>
              <a:t>Outline </a:t>
            </a:r>
            <a:r>
              <a:rPr b="0" lang="en-US" sz="1800" spc="-1" strike="noStrike">
                <a:latin typeface="Arial"/>
              </a:rPr>
              <a:t>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</a:t>
            </a:r>
            <a:r>
              <a:rPr b="0" lang="en-US" sz="1800" spc="-1" strike="noStrike">
                <a:latin typeface="Arial"/>
              </a:rPr>
              <a:t>Outline </a:t>
            </a:r>
            <a:r>
              <a:rPr b="0" lang="en-US" sz="1800" spc="-1" strike="noStrike">
                <a:latin typeface="Arial"/>
              </a:rPr>
              <a:t>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</a:t>
            </a:r>
            <a:r>
              <a:rPr b="0" lang="en-US" sz="1800" spc="-1" strike="noStrike">
                <a:latin typeface="Arial"/>
              </a:rPr>
              <a:t>th </a:t>
            </a:r>
            <a:r>
              <a:rPr b="0" lang="en-US" sz="1800" spc="-1" strike="noStrike">
                <a:latin typeface="Arial"/>
              </a:rPr>
              <a:t>Out</a:t>
            </a:r>
            <a:r>
              <a:rPr b="0" lang="en-US" sz="1800" spc="-1" strike="noStrike">
                <a:latin typeface="Arial"/>
              </a:rPr>
              <a:t>line </a:t>
            </a:r>
            <a:r>
              <a:rPr b="0" lang="en-US" sz="1800" spc="-1" strike="noStrike">
                <a:latin typeface="Arial"/>
              </a:rPr>
              <a:t>Lev</a:t>
            </a:r>
            <a:r>
              <a:rPr b="0" lang="en-US" sz="1800" spc="-1" strike="noStrike">
                <a:latin typeface="Arial"/>
              </a:rPr>
              <a:t>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</a:t>
            </a:r>
            <a:r>
              <a:rPr b="0" lang="en-US" sz="1800" spc="-1" strike="noStrike">
                <a:latin typeface="Arial"/>
              </a:rPr>
              <a:t>e</a:t>
            </a:r>
            <a:r>
              <a:rPr b="0" lang="en-US" sz="1800" spc="-1" strike="noStrike">
                <a:latin typeface="Arial"/>
              </a:rPr>
              <a:t>v</a:t>
            </a:r>
            <a:r>
              <a:rPr b="0" lang="en-US" sz="1800" spc="-1" strike="noStrike">
                <a:latin typeface="Arial"/>
              </a:rPr>
              <a:t>e</a:t>
            </a:r>
            <a:r>
              <a:rPr b="0" lang="en-US" sz="1800" spc="-1" strike="noStrike">
                <a:latin typeface="Arial"/>
              </a:rPr>
              <a:t>n</a:t>
            </a:r>
            <a:r>
              <a:rPr b="0" lang="en-US" sz="1800" spc="-1" strike="noStrike">
                <a:latin typeface="Arial"/>
              </a:rPr>
              <a:t>t</a:t>
            </a:r>
            <a:r>
              <a:rPr b="0" lang="en-US" sz="1800" spc="-1" strike="noStrike">
                <a:latin typeface="Arial"/>
              </a:rPr>
              <a:t>h</a:t>
            </a:r>
            <a:r>
              <a:rPr b="0" lang="en-US" sz="1800" spc="-1" strike="noStrike">
                <a:latin typeface="Arial"/>
              </a:rPr>
              <a:t> </a:t>
            </a:r>
            <a:r>
              <a:rPr b="0" lang="en-US" sz="1800" spc="-1" strike="noStrike">
                <a:latin typeface="Arial"/>
              </a:rPr>
              <a:t>O</a:t>
            </a:r>
            <a:r>
              <a:rPr b="0" lang="en-US" sz="1800" spc="-1" strike="noStrike">
                <a:latin typeface="Arial"/>
              </a:rPr>
              <a:t>u</a:t>
            </a:r>
            <a:r>
              <a:rPr b="0" lang="en-US" sz="1800" spc="-1" strike="noStrike">
                <a:latin typeface="Arial"/>
              </a:rPr>
              <a:t>t</a:t>
            </a:r>
            <a:r>
              <a:rPr b="0" lang="en-US" sz="1800" spc="-1" strike="noStrike">
                <a:latin typeface="Arial"/>
              </a:rPr>
              <a:t>l</a:t>
            </a:r>
            <a:r>
              <a:rPr b="0" lang="en-US" sz="1800" spc="-1" strike="noStrike">
                <a:latin typeface="Arial"/>
              </a:rPr>
              <a:t>i</a:t>
            </a:r>
            <a:r>
              <a:rPr b="0" lang="en-US" sz="1800" spc="-1" strike="noStrike">
                <a:latin typeface="Arial"/>
              </a:rPr>
              <a:t>n</a:t>
            </a:r>
            <a:r>
              <a:rPr b="0" lang="en-US" sz="1800" spc="-1" strike="noStrike">
                <a:latin typeface="Arial"/>
              </a:rPr>
              <a:t>e</a:t>
            </a:r>
            <a:r>
              <a:rPr b="0" lang="en-US" sz="1800" spc="-1" strike="noStrike">
                <a:latin typeface="Arial"/>
              </a:rPr>
              <a:t> </a:t>
            </a:r>
            <a:r>
              <a:rPr b="0" lang="en-US" sz="1800" spc="-1" strike="noStrike">
                <a:latin typeface="Arial"/>
              </a:rPr>
              <a:t>L</a:t>
            </a:r>
            <a:r>
              <a:rPr b="0" lang="en-US" sz="1800" spc="-1" strike="noStrike">
                <a:latin typeface="Arial"/>
              </a:rPr>
              <a:t>e</a:t>
            </a:r>
            <a:r>
              <a:rPr b="0" lang="en-US" sz="1800" spc="-1" strike="noStrike">
                <a:latin typeface="Arial"/>
              </a:rPr>
              <a:t>v</a:t>
            </a:r>
            <a:r>
              <a:rPr b="0" lang="en-US" sz="1800" spc="-1" strike="noStrike">
                <a:latin typeface="Arial"/>
              </a:rPr>
              <a:t>e</a:t>
            </a:r>
            <a:r>
              <a:rPr b="0" lang="en-US" sz="1800" spc="-1" strike="noStrike">
                <a:latin typeface="Arial"/>
              </a:rPr>
              <a:t>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eead12"/>
            </a:gs>
            <a:gs pos="100000">
              <a:srgbClr val="20124d"/>
            </a:gs>
          </a:gsLst>
          <a:path path="circle">
            <a:fillToRect l="50000" t="50000" r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42;p11" descr=""/>
          <p:cNvPicPr/>
          <p:nvPr/>
        </p:nvPicPr>
        <p:blipFill>
          <a:blip r:embed="rId2"/>
          <a:stretch/>
        </p:blipFill>
        <p:spPr>
          <a:xfrm>
            <a:off x="5610960" y="2635920"/>
            <a:ext cx="3533400" cy="2275920"/>
          </a:xfrm>
          <a:prstGeom prst="rect">
            <a:avLst/>
          </a:prstGeom>
          <a:ln w="0">
            <a:noFill/>
          </a:ln>
        </p:spPr>
      </p:pic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</a:t>
            </a:r>
            <a:r>
              <a:rPr b="0" lang="en-US" sz="3200" spc="-1" strike="noStrike">
                <a:latin typeface="Arial"/>
              </a:rPr>
              <a:t>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</a:t>
            </a:r>
            <a:r>
              <a:rPr b="0" lang="en-US" sz="2000" spc="-1" strike="noStrike">
                <a:latin typeface="Arial"/>
              </a:rPr>
              <a:t>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</a:t>
            </a:r>
            <a:r>
              <a:rPr b="0" lang="en-US" sz="3200" spc="-1" strike="noStrike">
                <a:latin typeface="Arial"/>
              </a:rPr>
              <a:t>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</a:t>
            </a:r>
            <a:r>
              <a:rPr b="0" lang="en-US" sz="2000" spc="-1" strike="noStrike">
                <a:latin typeface="Arial"/>
              </a:rPr>
              <a:t>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712080" y="1917720"/>
            <a:ext cx="4856400" cy="1053360"/>
          </a:xfrm>
          <a:prstGeom prst="rect">
            <a:avLst/>
          </a:prstGeom>
          <a:noFill/>
          <a:ln w="0">
            <a:noFill/>
          </a:ln>
          <a:effectLst>
            <a:outerShdw dist="0" dir="0" blurRad="142920" rotWithShape="0">
              <a:srgbClr val="0072ff"/>
            </a:outerShdw>
          </a:effectLst>
        </p:spPr>
        <p:txBody>
          <a:bodyPr lIns="0" rIns="0" tIns="0" bIns="0" anchor="ctr">
            <a:noAutofit/>
          </a:bodyPr>
          <a:p>
            <a:pPr>
              <a:lnSpc>
                <a:spcPct val="80000"/>
              </a:lnSpc>
              <a:buNone/>
              <a:tabLst>
                <a:tab algn="l" pos="0"/>
              </a:tabLst>
            </a:pPr>
            <a:r>
              <a:rPr b="0" lang="en" sz="4500" spc="-1" strike="noStrike">
                <a:solidFill>
                  <a:srgbClr val="ffffff"/>
                </a:solidFill>
                <a:latin typeface="Vidaloka"/>
                <a:ea typeface="Vidaloka"/>
              </a:rPr>
              <a:t>StudyBuddies</a:t>
            </a:r>
            <a:endParaRPr b="0" lang="en-US" sz="4500" spc="-1" strike="noStrike">
              <a:latin typeface="Arial"/>
            </a:endParaRPr>
          </a:p>
        </p:txBody>
      </p:sp>
      <p:sp>
        <p:nvSpPr>
          <p:cNvPr id="155" name="Google Shape;51;p 1"/>
          <p:cNvSpPr/>
          <p:nvPr/>
        </p:nvSpPr>
        <p:spPr>
          <a:xfrm>
            <a:off x="784080" y="2374920"/>
            <a:ext cx="4856400" cy="1053360"/>
          </a:xfrm>
          <a:prstGeom prst="rect">
            <a:avLst/>
          </a:prstGeom>
          <a:noFill/>
          <a:ln w="0">
            <a:noFill/>
          </a:ln>
          <a:effectLst>
            <a:outerShdw blurRad="142920" dir="0" dist="0" rotWithShape="0">
              <a:srgbClr val="0072ff"/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80000"/>
              </a:lnSpc>
              <a:buNone/>
              <a:tabLst>
                <a:tab algn="l" pos="0"/>
              </a:tabLst>
            </a:pPr>
            <a:r>
              <a:rPr b="0" lang="en" sz="1500" spc="-1" strike="noStrike">
                <a:solidFill>
                  <a:srgbClr val="ffffff"/>
                </a:solidFill>
                <a:latin typeface="Vidaloka"/>
                <a:ea typeface="Vidaloka"/>
              </a:rPr>
              <a:t>Where dreams come to live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156" name="Google Shape;59;p 1"/>
          <p:cNvSpPr/>
          <p:nvPr/>
        </p:nvSpPr>
        <p:spPr>
          <a:xfrm>
            <a:off x="6559200" y="4800960"/>
            <a:ext cx="2584800" cy="22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1000" spc="-1" strike="noStrike">
                <a:solidFill>
                  <a:srgbClr val="eead12"/>
                </a:solidFill>
                <a:latin typeface="Lora"/>
                <a:ea typeface="Lora"/>
              </a:rPr>
              <a:t>CODE PLATEAU 3.0 SDG 4 GROUP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855360" y="835920"/>
            <a:ext cx="5461560" cy="395280"/>
          </a:xfrm>
          <a:prstGeom prst="rect">
            <a:avLst/>
          </a:prstGeom>
          <a:noFill/>
          <a:ln w="0">
            <a:noFill/>
          </a:ln>
          <a:effectLst>
            <a:outerShdw dist="0" dir="0" blurRad="142920" rotWithShape="0">
              <a:srgbClr val="0072ff"/>
            </a:outerShdw>
          </a:effectLst>
        </p:spPr>
        <p:txBody>
          <a:bodyPr lIns="0" rIns="0" tIns="0" bIns="0" anchor="ctr">
            <a:noAutofit/>
          </a:bodyPr>
          <a:p>
            <a:pPr>
              <a:lnSpc>
                <a:spcPct val="80000"/>
              </a:lnSpc>
              <a:buNone/>
              <a:tabLst>
                <a:tab algn="l" pos="0"/>
              </a:tabLst>
            </a:pPr>
            <a:r>
              <a:rPr b="0" lang="en" sz="3200" spc="-1" strike="noStrike">
                <a:solidFill>
                  <a:srgbClr val="ffffff"/>
                </a:solidFill>
                <a:latin typeface="Vidaloka"/>
                <a:ea typeface="Vidaloka"/>
              </a:rPr>
              <a:t>Key Problem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/>
          </p:nvPr>
        </p:nvSpPr>
        <p:spPr>
          <a:xfrm>
            <a:off x="855360" y="1353960"/>
            <a:ext cx="5087520" cy="276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1" lang="en" sz="4000" spc="-1" strike="noStrike">
                <a:solidFill>
                  <a:srgbClr val="ffffff"/>
                </a:solidFill>
                <a:latin typeface="Lora"/>
                <a:ea typeface="Lora"/>
              </a:rPr>
              <a:t>SLOW </a:t>
            </a:r>
            <a:r>
              <a:rPr b="1" lang="en" sz="4000" spc="-1" strike="noStrike">
                <a:solidFill>
                  <a:srgbClr val="ffffff"/>
                </a:solidFill>
                <a:latin typeface="Lora"/>
                <a:ea typeface="Lora"/>
              </a:rPr>
              <a:t>PROGRES</a:t>
            </a:r>
            <a:r>
              <a:rPr b="1" lang="en" sz="4000" spc="-1" strike="noStrike">
                <a:solidFill>
                  <a:srgbClr val="ffffff"/>
                </a:solidFill>
                <a:latin typeface="Lora"/>
                <a:ea typeface="Lora"/>
              </a:rPr>
              <a:t>S IN </a:t>
            </a:r>
            <a:r>
              <a:rPr b="1" lang="en" sz="4000" spc="-1" strike="noStrike">
                <a:solidFill>
                  <a:srgbClr val="ffffff"/>
                </a:solidFill>
                <a:latin typeface="Lora"/>
                <a:ea typeface="Lora"/>
              </a:rPr>
              <a:t>SCHOOL </a:t>
            </a:r>
            <a:r>
              <a:rPr b="1" lang="en" sz="4000" spc="-1" strike="noStrike">
                <a:solidFill>
                  <a:srgbClr val="ffffff"/>
                </a:solidFill>
                <a:latin typeface="Lora"/>
                <a:ea typeface="Lora"/>
              </a:rPr>
              <a:t>COMPLET</a:t>
            </a:r>
            <a:r>
              <a:rPr b="1" lang="en" sz="4000" spc="-1" strike="noStrike">
                <a:solidFill>
                  <a:srgbClr val="ffffff"/>
                </a:solidFill>
                <a:latin typeface="Lora"/>
                <a:ea typeface="Lora"/>
              </a:rPr>
              <a:t>ION </a:t>
            </a:r>
            <a:r>
              <a:rPr b="1" lang="en" sz="4000" spc="-1" strike="noStrike">
                <a:solidFill>
                  <a:srgbClr val="ffffff"/>
                </a:solidFill>
                <a:latin typeface="Lora"/>
                <a:ea typeface="Lora"/>
              </a:rPr>
              <a:t>RATE.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59" name="Google Shape;59;p 2"/>
          <p:cNvSpPr/>
          <p:nvPr/>
        </p:nvSpPr>
        <p:spPr>
          <a:xfrm>
            <a:off x="6559200" y="4800960"/>
            <a:ext cx="2584800" cy="22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1000" spc="-1" strike="noStrike">
                <a:solidFill>
                  <a:srgbClr val="eead12"/>
                </a:solidFill>
                <a:latin typeface="Lora"/>
                <a:ea typeface="Lora"/>
              </a:rPr>
              <a:t>CODE PLATEAU 3.0 SDG 4 GROUP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279360" y="367920"/>
            <a:ext cx="5461560" cy="395280"/>
          </a:xfrm>
          <a:prstGeom prst="rect">
            <a:avLst/>
          </a:prstGeom>
          <a:noFill/>
          <a:ln w="0">
            <a:noFill/>
          </a:ln>
          <a:effectLst>
            <a:outerShdw dist="0" dir="0" blurRad="142920" rotWithShape="0">
              <a:srgbClr val="0072ff"/>
            </a:outerShdw>
          </a:effectLst>
        </p:spPr>
        <p:txBody>
          <a:bodyPr lIns="0" rIns="0" tIns="0" bIns="0" anchor="ctr">
            <a:noAutofit/>
          </a:bodyPr>
          <a:p>
            <a:pPr>
              <a:lnSpc>
                <a:spcPct val="80000"/>
              </a:lnSpc>
              <a:buNone/>
              <a:tabLst>
                <a:tab algn="l" pos="0"/>
              </a:tabLst>
            </a:pPr>
            <a:r>
              <a:rPr b="0" lang="en" sz="3200" spc="-1" strike="noStrike">
                <a:solidFill>
                  <a:srgbClr val="ffffff"/>
                </a:solidFill>
                <a:latin typeface="Vidaloka"/>
                <a:ea typeface="Vidaloka"/>
              </a:rPr>
              <a:t>Statistics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/>
          </p:nvPr>
        </p:nvSpPr>
        <p:spPr>
          <a:xfrm>
            <a:off x="228600" y="885960"/>
            <a:ext cx="2971800" cy="161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1" lang="en" sz="1400" spc="-1" strike="noStrike">
                <a:solidFill>
                  <a:srgbClr val="ffffff"/>
                </a:solidFill>
                <a:latin typeface="Lora"/>
                <a:ea typeface="Lora"/>
              </a:rPr>
              <a:t>Primary schools globally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" sz="1400" spc="-1" strike="noStrike">
                <a:solidFill>
                  <a:srgbClr val="ffffff"/>
                </a:solidFill>
                <a:latin typeface="Lora"/>
                <a:ea typeface="Lora"/>
              </a:rPr>
              <a:t>In 2010 82%  - In 2020 85%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1" lang="en" sz="1400" spc="-1" strike="noStrike">
                <a:solidFill>
                  <a:srgbClr val="ffffff"/>
                </a:solidFill>
                <a:latin typeface="Lora"/>
                <a:ea typeface="Lora"/>
              </a:rPr>
              <a:t>Primary schools in Nigeria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" sz="1400" spc="-1" strike="noStrike">
                <a:solidFill>
                  <a:srgbClr val="ffffff"/>
                </a:solidFill>
                <a:latin typeface="Lora"/>
                <a:ea typeface="Lora"/>
              </a:rPr>
              <a:t>In 2020 77%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endParaRPr b="0" lang="en-US" sz="1400" spc="-1" strike="noStrike">
              <a:latin typeface="Arial"/>
            </a:endParaRPr>
          </a:p>
        </p:txBody>
      </p:sp>
      <p:sp>
        <p:nvSpPr>
          <p:cNvPr id="162" name="PlaceHolder 9"/>
          <p:cNvSpPr txBox="1"/>
          <p:nvPr/>
        </p:nvSpPr>
        <p:spPr>
          <a:xfrm>
            <a:off x="3429360" y="849960"/>
            <a:ext cx="2742840" cy="1389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1" lang="en" sz="1400" spc="-1" strike="noStrike">
                <a:solidFill>
                  <a:srgbClr val="ffffff"/>
                </a:solidFill>
                <a:latin typeface="Lora"/>
                <a:ea typeface="Lora"/>
              </a:rPr>
              <a:t>Secondary schools globally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" sz="1400" spc="-1" strike="noStrike">
                <a:solidFill>
                  <a:srgbClr val="ffffff"/>
                </a:solidFill>
                <a:latin typeface="Lora"/>
                <a:ea typeface="Lora"/>
              </a:rPr>
              <a:t>In 2010 46% - In 2019 53%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1" lang="en" sz="1400" spc="-1" strike="noStrike">
                <a:solidFill>
                  <a:srgbClr val="ffffff"/>
                </a:solidFill>
                <a:latin typeface="Lora"/>
                <a:ea typeface="Lora"/>
              </a:rPr>
              <a:t>Secondary schools globally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" sz="1400" spc="-1" strike="noStrike">
                <a:solidFill>
                  <a:srgbClr val="ffffff"/>
                </a:solidFill>
                <a:latin typeface="Lora"/>
                <a:ea typeface="Lora"/>
              </a:rPr>
              <a:t>In 2020 62.8%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endParaRPr b="0" lang="en-US" sz="1400" spc="-1" strike="noStrike">
              <a:latin typeface="Arial"/>
            </a:endParaRPr>
          </a:p>
        </p:txBody>
      </p:sp>
      <p:sp>
        <p:nvSpPr>
          <p:cNvPr id="163" name="PlaceHolder 10"/>
          <p:cNvSpPr txBox="1"/>
          <p:nvPr/>
        </p:nvSpPr>
        <p:spPr>
          <a:xfrm>
            <a:off x="228960" y="2611800"/>
            <a:ext cx="5943240" cy="1389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1" lang="en" sz="1400" spc="-1" strike="noStrike">
                <a:solidFill>
                  <a:srgbClr val="ffffff"/>
                </a:solidFill>
                <a:latin typeface="Lora"/>
                <a:ea typeface="Lora"/>
              </a:rPr>
              <a:t>School Completion Rate in Plateau State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" sz="1400" spc="-1" strike="noStrike">
                <a:solidFill>
                  <a:srgbClr val="ffffff"/>
                </a:solidFill>
                <a:latin typeface="Lora"/>
                <a:ea typeface="Lora"/>
              </a:rPr>
              <a:t>“</a:t>
            </a:r>
            <a:r>
              <a:rPr b="0" lang="en" sz="1400" spc="-1" strike="noStrike">
                <a:solidFill>
                  <a:srgbClr val="ffffff"/>
                </a:solidFill>
                <a:latin typeface="Lora"/>
                <a:ea typeface="Lora"/>
              </a:rPr>
              <a:t>In Plateau State one out of two Plateau residents are illiterate, more that 55.5% of Plateau State residents are illiterate. We need to adopt modern management of human and material resources to get result”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i="1" lang="en" sz="1200" spc="-1" strike="noStrike">
                <a:solidFill>
                  <a:srgbClr val="ffffff"/>
                </a:solidFill>
                <a:latin typeface="Lora"/>
                <a:ea typeface="Lora"/>
              </a:rPr>
              <a:t>Mrs. Chundung Shom (FCE Pankshin)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endParaRPr b="0" lang="en-US" sz="1200" spc="-1" strike="noStrike">
              <a:latin typeface="Arial"/>
            </a:endParaRPr>
          </a:p>
        </p:txBody>
      </p:sp>
      <p:sp>
        <p:nvSpPr>
          <p:cNvPr id="164" name="Google Shape;59;p 3"/>
          <p:cNvSpPr/>
          <p:nvPr/>
        </p:nvSpPr>
        <p:spPr>
          <a:xfrm>
            <a:off x="6559200" y="4800960"/>
            <a:ext cx="2584800" cy="22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1000" spc="-1" strike="noStrike">
                <a:solidFill>
                  <a:srgbClr val="eead12"/>
                </a:solidFill>
                <a:latin typeface="Lora"/>
                <a:ea typeface="Lora"/>
              </a:rPr>
              <a:t>CODE PLATEAU 3.0 SDG 4 GROUP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855360" y="835920"/>
            <a:ext cx="5461560" cy="395280"/>
          </a:xfrm>
          <a:prstGeom prst="rect">
            <a:avLst/>
          </a:prstGeom>
          <a:noFill/>
          <a:ln w="0">
            <a:noFill/>
          </a:ln>
          <a:effectLst>
            <a:outerShdw dist="0" dir="0" blurRad="142920" rotWithShape="0">
              <a:srgbClr val="0072ff"/>
            </a:outerShdw>
          </a:effectLst>
        </p:spPr>
        <p:txBody>
          <a:bodyPr lIns="0" rIns="0" tIns="0" bIns="0" anchor="ctr">
            <a:noAutofit/>
          </a:bodyPr>
          <a:p>
            <a:pPr>
              <a:lnSpc>
                <a:spcPct val="80000"/>
              </a:lnSpc>
              <a:buNone/>
              <a:tabLst>
                <a:tab algn="l" pos="0"/>
              </a:tabLst>
            </a:pPr>
            <a:r>
              <a:rPr b="0" lang="en" sz="3200" spc="-1" strike="noStrike">
                <a:solidFill>
                  <a:srgbClr val="ffffff"/>
                </a:solidFill>
                <a:latin typeface="Vidaloka"/>
                <a:ea typeface="Vidaloka"/>
              </a:rPr>
              <a:t>Causes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/>
          </p:nvPr>
        </p:nvSpPr>
        <p:spPr>
          <a:xfrm>
            <a:off x="855360" y="1353960"/>
            <a:ext cx="5087520" cy="3217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" sz="1400" spc="-1" strike="noStrike">
                <a:solidFill>
                  <a:srgbClr val="ffffff"/>
                </a:solidFill>
                <a:latin typeface="Lora"/>
                <a:ea typeface="Lora"/>
              </a:rPr>
              <a:t>1. Covid 19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" sz="1400" spc="-1" strike="noStrike">
                <a:solidFill>
                  <a:srgbClr val="ffffff"/>
                </a:solidFill>
                <a:latin typeface="Lora"/>
                <a:ea typeface="Lora"/>
              </a:rPr>
              <a:t>2. Low level of family support </a:t>
            </a:r>
            <a:r>
              <a:rPr b="0" lang="en" sz="1400" spc="-1" strike="noStrike">
                <a:solidFill>
                  <a:srgbClr val="ffffff"/>
                </a:solidFill>
                <a:latin typeface="Lora"/>
                <a:ea typeface="Lora"/>
              </a:rPr>
              <a:t>for student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" sz="1400" spc="-1" strike="noStrike">
                <a:solidFill>
                  <a:srgbClr val="ffffff"/>
                </a:solidFill>
                <a:latin typeface="Lora"/>
                <a:ea typeface="Lora"/>
              </a:rPr>
              <a:t>3. Inadequate study space </a:t>
            </a:r>
            <a:r>
              <a:rPr b="0" lang="en" sz="1400" spc="-1" strike="noStrike">
                <a:solidFill>
                  <a:srgbClr val="ffffff"/>
                </a:solidFill>
                <a:latin typeface="Lora"/>
                <a:ea typeface="Lora"/>
              </a:rPr>
              <a:t>and time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" sz="1400" spc="-1" strike="noStrike">
                <a:solidFill>
                  <a:srgbClr val="ffffff"/>
                </a:solidFill>
                <a:latin typeface="Lora"/>
                <a:ea typeface="Lora"/>
              </a:rPr>
              <a:t>4. Learning disabilities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" sz="1400" spc="-1" strike="noStrike">
                <a:solidFill>
                  <a:srgbClr val="ffffff"/>
                </a:solidFill>
                <a:latin typeface="Lora"/>
                <a:ea typeface="Lora"/>
              </a:rPr>
              <a:t>5. Unqualified teachers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" sz="1400" spc="-1" strike="noStrike">
                <a:solidFill>
                  <a:srgbClr val="ffffff"/>
                </a:solidFill>
                <a:latin typeface="Lora"/>
                <a:ea typeface="Lora"/>
              </a:rPr>
              <a:t>6. Under-resourced learning </a:t>
            </a:r>
            <a:r>
              <a:rPr b="0" lang="en" sz="1400" spc="-1" strike="noStrike">
                <a:solidFill>
                  <a:srgbClr val="ffffff"/>
                </a:solidFill>
                <a:latin typeface="Lora"/>
                <a:ea typeface="Lora"/>
              </a:rPr>
              <a:t>enviroment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" sz="1400" spc="-1" strike="noStrike">
                <a:solidFill>
                  <a:srgbClr val="ffffff"/>
                </a:solidFill>
                <a:latin typeface="Lora"/>
                <a:ea typeface="Lora"/>
              </a:rPr>
              <a:t>7. Indequate overall funding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" sz="1400" spc="-1" strike="noStrike">
                <a:solidFill>
                  <a:srgbClr val="ffffff"/>
                </a:solidFill>
                <a:latin typeface="Lora"/>
                <a:ea typeface="Lora"/>
              </a:rPr>
              <a:t>8. Classroom size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" sz="1400" spc="-1" strike="noStrike">
                <a:solidFill>
                  <a:srgbClr val="ffffff"/>
                </a:solidFill>
                <a:latin typeface="Lora"/>
                <a:ea typeface="Lora"/>
              </a:rPr>
              <a:t>9. Enviromental hostility, </a:t>
            </a:r>
            <a:r>
              <a:rPr b="0" lang="en" sz="1400" spc="-1" strike="noStrike">
                <a:solidFill>
                  <a:srgbClr val="ffffff"/>
                </a:solidFill>
                <a:latin typeface="Lora"/>
                <a:ea typeface="Lora"/>
              </a:rPr>
              <a:t>prejudice, bullying, violence </a:t>
            </a:r>
            <a:r>
              <a:rPr b="0" lang="en" sz="1400" spc="-1" strike="noStrike">
                <a:solidFill>
                  <a:srgbClr val="ffffff"/>
                </a:solidFill>
                <a:latin typeface="Lora"/>
                <a:ea typeface="Lora"/>
              </a:rPr>
              <a:t>or safety issues.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67" name="Google Shape;59;p 4"/>
          <p:cNvSpPr/>
          <p:nvPr/>
        </p:nvSpPr>
        <p:spPr>
          <a:xfrm>
            <a:off x="6559200" y="4800960"/>
            <a:ext cx="2584800" cy="22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1000" spc="-1" strike="noStrike">
                <a:solidFill>
                  <a:srgbClr val="eead12"/>
                </a:solidFill>
                <a:latin typeface="Lora"/>
                <a:ea typeface="Lora"/>
              </a:rPr>
              <a:t>CODE PLATEAU 3.0 SDG 4 GROUP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855360" y="835920"/>
            <a:ext cx="5461560" cy="395280"/>
          </a:xfrm>
          <a:prstGeom prst="rect">
            <a:avLst/>
          </a:prstGeom>
          <a:noFill/>
          <a:ln w="0">
            <a:noFill/>
          </a:ln>
          <a:effectLst>
            <a:outerShdw dist="0" dir="0" blurRad="142920" rotWithShape="0">
              <a:srgbClr val="0072ff"/>
            </a:outerShdw>
          </a:effectLst>
        </p:spPr>
        <p:txBody>
          <a:bodyPr lIns="0" rIns="0" tIns="0" bIns="0" anchor="ctr">
            <a:noAutofit/>
          </a:bodyPr>
          <a:p>
            <a:pPr>
              <a:lnSpc>
                <a:spcPct val="80000"/>
              </a:lnSpc>
              <a:buNone/>
              <a:tabLst>
                <a:tab algn="l" pos="0"/>
              </a:tabLst>
            </a:pPr>
            <a:r>
              <a:rPr b="0" lang="en" sz="3200" spc="-1" strike="noStrike">
                <a:solidFill>
                  <a:srgbClr val="ffffff"/>
                </a:solidFill>
                <a:latin typeface="Vidaloka"/>
                <a:ea typeface="Vidaloka"/>
              </a:rPr>
              <a:t>Our Goals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/>
          </p:nvPr>
        </p:nvSpPr>
        <p:spPr>
          <a:xfrm>
            <a:off x="855360" y="1353960"/>
            <a:ext cx="5087520" cy="3217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" sz="1400" spc="-1" strike="noStrike">
                <a:solidFill>
                  <a:srgbClr val="ffffff"/>
                </a:solidFill>
                <a:latin typeface="Lora"/>
                <a:ea typeface="Lora"/>
              </a:rPr>
              <a:t>1. To make sure proportion of children and young people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" sz="1400" spc="-1" strike="noStrike">
                <a:solidFill>
                  <a:srgbClr val="ffffff"/>
                </a:solidFill>
                <a:latin typeface="Lora"/>
                <a:ea typeface="Lora"/>
              </a:rPr>
              <a:t>       </a:t>
            </a:r>
            <a:r>
              <a:rPr b="0" lang="en" sz="1400" spc="-1" strike="noStrike">
                <a:solidFill>
                  <a:srgbClr val="ffffff"/>
                </a:solidFill>
                <a:latin typeface="Lora"/>
                <a:ea typeface="Lora"/>
              </a:rPr>
              <a:t>(a) in grades 2/3;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" sz="1400" spc="-1" strike="noStrike">
                <a:solidFill>
                  <a:srgbClr val="ffffff"/>
                </a:solidFill>
                <a:latin typeface="Lora"/>
                <a:ea typeface="Lora"/>
              </a:rPr>
              <a:t>       </a:t>
            </a:r>
            <a:r>
              <a:rPr b="0" lang="en" sz="1400" spc="-1" strike="noStrike">
                <a:solidFill>
                  <a:srgbClr val="ffffff"/>
                </a:solidFill>
                <a:latin typeface="Lora"/>
                <a:ea typeface="Lora"/>
              </a:rPr>
              <a:t>(b) at the end of primary; and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" sz="1400" spc="-1" strike="noStrike">
                <a:solidFill>
                  <a:srgbClr val="ffffff"/>
                </a:solidFill>
                <a:latin typeface="Lora"/>
                <a:ea typeface="Lora"/>
              </a:rPr>
              <a:t>       </a:t>
            </a:r>
            <a:r>
              <a:rPr b="0" lang="en" sz="1400" spc="-1" strike="noStrike">
                <a:solidFill>
                  <a:srgbClr val="ffffff"/>
                </a:solidFill>
                <a:latin typeface="Lora"/>
                <a:ea typeface="Lora"/>
              </a:rPr>
              <a:t>(c) at the end of  lower secondary school should </a:t>
            </a:r>
            <a:r>
              <a:rPr b="0" lang="en" sz="1400" spc="-1" strike="noStrike">
                <a:solidFill>
                  <a:srgbClr val="ffffff"/>
                </a:solidFill>
                <a:latin typeface="Lora"/>
                <a:ea typeface="Lora"/>
              </a:rPr>
              <a:t>	</a:t>
            </a:r>
            <a:r>
              <a:rPr b="0" lang="en" sz="1400" spc="-1" strike="noStrike">
                <a:solidFill>
                  <a:srgbClr val="ffffff"/>
                </a:solidFill>
                <a:latin typeface="Lora"/>
                <a:ea typeface="Lora"/>
              </a:rPr>
              <a:t>	</a:t>
            </a:r>
            <a:r>
              <a:rPr b="0" lang="en" sz="1400" spc="-1" strike="noStrike">
                <a:solidFill>
                  <a:srgbClr val="ffffff"/>
                </a:solidFill>
                <a:latin typeface="Lora"/>
                <a:ea typeface="Lora"/>
              </a:rPr>
              <a:t>achieve  at least a minimum proficiency level in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" sz="1400" spc="-1" strike="noStrike">
                <a:solidFill>
                  <a:srgbClr val="ffffff"/>
                </a:solidFill>
                <a:latin typeface="Lora"/>
                <a:ea typeface="Lora"/>
              </a:rPr>
              <a:t>       </a:t>
            </a:r>
            <a:r>
              <a:rPr b="0" lang="en" sz="1400" spc="-1" strike="noStrike">
                <a:solidFill>
                  <a:srgbClr val="ffffff"/>
                </a:solidFill>
                <a:latin typeface="Lora"/>
                <a:ea typeface="Lora"/>
              </a:rPr>
              <a:t>(i) reading,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" sz="1400" spc="-1" strike="noStrike">
                <a:solidFill>
                  <a:srgbClr val="ffffff"/>
                </a:solidFill>
                <a:latin typeface="Lora"/>
                <a:ea typeface="Lora"/>
              </a:rPr>
              <a:t>       </a:t>
            </a:r>
            <a:r>
              <a:rPr b="0" lang="en" sz="1400" spc="-1" strike="noStrike">
                <a:solidFill>
                  <a:srgbClr val="ffffff"/>
                </a:solidFill>
                <a:latin typeface="Lora"/>
                <a:ea typeface="Lora"/>
              </a:rPr>
              <a:t>(ii) mathematics and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" sz="1400" spc="-1" strike="noStrike">
                <a:solidFill>
                  <a:srgbClr val="ffffff"/>
                </a:solidFill>
                <a:latin typeface="Lora"/>
                <a:ea typeface="Lora"/>
              </a:rPr>
              <a:t>       </a:t>
            </a:r>
            <a:r>
              <a:rPr b="0" lang="en" sz="1400" spc="-1" strike="noStrike">
                <a:solidFill>
                  <a:srgbClr val="ffffff"/>
                </a:solidFill>
                <a:latin typeface="Lora"/>
                <a:ea typeface="Lora"/>
              </a:rPr>
              <a:t>(iii) other relevant subjects.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" sz="1400" spc="-1" strike="noStrike">
                <a:solidFill>
                  <a:srgbClr val="ffffff"/>
                </a:solidFill>
                <a:latin typeface="Lora"/>
                <a:ea typeface="Lora"/>
              </a:rPr>
              <a:t>2. Increase the completion rate (primary education, lower secondary education, upper secondary eduction)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70" name="Google Shape;59;p 5"/>
          <p:cNvSpPr/>
          <p:nvPr/>
        </p:nvSpPr>
        <p:spPr>
          <a:xfrm>
            <a:off x="6559200" y="4800960"/>
            <a:ext cx="2584800" cy="22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1000" spc="-1" strike="noStrike">
                <a:solidFill>
                  <a:srgbClr val="eead12"/>
                </a:solidFill>
                <a:latin typeface="Lora"/>
                <a:ea typeface="Lora"/>
              </a:rPr>
              <a:t>CODE PLATEAU 3.0 SDG 4 GROUP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855360" y="691920"/>
            <a:ext cx="5461560" cy="395280"/>
          </a:xfrm>
          <a:prstGeom prst="rect">
            <a:avLst/>
          </a:prstGeom>
          <a:noFill/>
          <a:ln w="0">
            <a:noFill/>
          </a:ln>
          <a:effectLst>
            <a:outerShdw dist="0" dir="0" blurRad="142920" rotWithShape="0">
              <a:srgbClr val="0072ff"/>
            </a:outerShdw>
          </a:effectLst>
        </p:spPr>
        <p:txBody>
          <a:bodyPr lIns="0" rIns="0" tIns="0" bIns="0" anchor="ctr">
            <a:noAutofit/>
          </a:bodyPr>
          <a:p>
            <a:pPr>
              <a:lnSpc>
                <a:spcPct val="80000"/>
              </a:lnSpc>
              <a:buNone/>
              <a:tabLst>
                <a:tab algn="l" pos="0"/>
              </a:tabLst>
            </a:pPr>
            <a:r>
              <a:rPr b="0" lang="en" sz="3200" spc="-1" strike="noStrike">
                <a:solidFill>
                  <a:srgbClr val="ffffff"/>
                </a:solidFill>
                <a:latin typeface="Vidaloka"/>
                <a:ea typeface="Vidaloka"/>
              </a:rPr>
              <a:t>Solution/Action Plan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/>
          </p:nvPr>
        </p:nvSpPr>
        <p:spPr>
          <a:xfrm>
            <a:off x="855360" y="1209960"/>
            <a:ext cx="5087520" cy="358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1" lang="en" sz="1400" spc="-1" strike="noStrike">
                <a:solidFill>
                  <a:srgbClr val="ffffff"/>
                </a:solidFill>
                <a:latin typeface="Lora"/>
                <a:ea typeface="Lora"/>
              </a:rPr>
              <a:t>1. BUILD “STUDYBUDDIES” APP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" sz="1400" spc="-1" strike="noStrike">
                <a:solidFill>
                  <a:srgbClr val="ffffff"/>
                </a:solidFill>
                <a:latin typeface="Lora"/>
                <a:ea typeface="Lora"/>
              </a:rPr>
              <a:t>StudyBuddies is an app that dose the following;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" sz="1400" spc="-1" strike="noStrike">
                <a:solidFill>
                  <a:srgbClr val="ffffff"/>
                </a:solidFill>
                <a:latin typeface="Lora"/>
                <a:ea typeface="Lora"/>
              </a:rPr>
              <a:t>i. Register volunteers,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" sz="1400" spc="-1" strike="noStrike">
                <a:solidFill>
                  <a:srgbClr val="ffffff"/>
                </a:solidFill>
                <a:latin typeface="Lora"/>
                <a:ea typeface="Lora"/>
              </a:rPr>
              <a:t>ii. Accept donations and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" sz="1400" spc="-1" strike="noStrike">
                <a:solidFill>
                  <a:srgbClr val="ffffff"/>
                </a:solidFill>
                <a:latin typeface="Lora"/>
                <a:ea typeface="Lora"/>
              </a:rPr>
              <a:t>Iii. Will also contain all the educational materials (curricullum) from primary school to secondary school.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1" lang="en" sz="1400" spc="-1" strike="noStrike">
                <a:solidFill>
                  <a:srgbClr val="ffffff"/>
                </a:solidFill>
                <a:latin typeface="Lora"/>
                <a:ea typeface="Lora"/>
              </a:rPr>
              <a:t>2. AWARENESS CAMPAIGN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" sz="1400" spc="-1" strike="noStrike">
                <a:solidFill>
                  <a:srgbClr val="ffffff"/>
                </a:solidFill>
                <a:latin typeface="Lora"/>
                <a:ea typeface="Lora"/>
              </a:rPr>
              <a:t>We will create and run an awareness campaign on  </a:t>
            </a:r>
            <a:r>
              <a:rPr b="0" lang="en" sz="1400" spc="-1" strike="noStrike">
                <a:solidFill>
                  <a:srgbClr val="ffffff"/>
                </a:solidFill>
                <a:latin typeface="Lora"/>
                <a:ea typeface="Lora"/>
              </a:rPr>
              <a:t>	</a:t>
            </a:r>
            <a:r>
              <a:rPr b="0" lang="en" sz="1400" spc="-1" strike="noStrike">
                <a:solidFill>
                  <a:srgbClr val="ffffff"/>
                </a:solidFill>
                <a:latin typeface="Lora"/>
                <a:ea typeface="Lora"/>
              </a:rPr>
              <a:t>all social media platforms and relevant broacasting  </a:t>
            </a:r>
            <a:r>
              <a:rPr b="0" lang="en" sz="1400" spc="-1" strike="noStrike">
                <a:solidFill>
                  <a:srgbClr val="ffffff"/>
                </a:solidFill>
                <a:latin typeface="Lora"/>
                <a:ea typeface="Lora"/>
              </a:rPr>
              <a:t>	</a:t>
            </a:r>
            <a:r>
              <a:rPr b="0" lang="en" sz="1400" spc="-1" strike="noStrike">
                <a:solidFill>
                  <a:srgbClr val="ffffff"/>
                </a:solidFill>
                <a:latin typeface="Lora"/>
                <a:ea typeface="Lora"/>
              </a:rPr>
              <a:t>outlet using compeling and attractive graphic and  </a:t>
            </a:r>
            <a:r>
              <a:rPr b="0" lang="en" sz="1400" spc="-1" strike="noStrike">
                <a:solidFill>
                  <a:srgbClr val="ffffff"/>
                </a:solidFill>
                <a:latin typeface="Lora"/>
                <a:ea typeface="Lora"/>
              </a:rPr>
              <a:t>	</a:t>
            </a:r>
            <a:r>
              <a:rPr b="0" lang="en" sz="1400" spc="-1" strike="noStrike">
                <a:solidFill>
                  <a:srgbClr val="ffffff"/>
                </a:solidFill>
                <a:latin typeface="Lora"/>
                <a:ea typeface="Lora"/>
              </a:rPr>
              <a:t>motion pictures to attract volunteers, donors and     </a:t>
            </a:r>
            <a:r>
              <a:rPr b="0" lang="en" sz="1400" spc="-1" strike="noStrike">
                <a:solidFill>
                  <a:srgbClr val="ffffff"/>
                </a:solidFill>
                <a:latin typeface="Lora"/>
                <a:ea typeface="Lora"/>
              </a:rPr>
              <a:t>	</a:t>
            </a:r>
            <a:r>
              <a:rPr b="0" lang="en" sz="1400" spc="-1" strike="noStrike">
                <a:solidFill>
                  <a:srgbClr val="ffffff"/>
                </a:solidFill>
                <a:latin typeface="Lora"/>
                <a:ea typeface="Lora"/>
              </a:rPr>
              <a:t>philanthropist.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73" name="Google Shape;59;p 6"/>
          <p:cNvSpPr/>
          <p:nvPr/>
        </p:nvSpPr>
        <p:spPr>
          <a:xfrm>
            <a:off x="6559200" y="4800960"/>
            <a:ext cx="2584800" cy="22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1000" spc="-1" strike="noStrike">
                <a:solidFill>
                  <a:srgbClr val="eead12"/>
                </a:solidFill>
                <a:latin typeface="Lora"/>
                <a:ea typeface="Lora"/>
              </a:rPr>
              <a:t>CODE PLATEAU 3.0 SDG 4 GROUP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270;p 2"/>
          <p:cNvSpPr/>
          <p:nvPr/>
        </p:nvSpPr>
        <p:spPr>
          <a:xfrm>
            <a:off x="457200" y="3429000"/>
            <a:ext cx="5714280" cy="685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ctr"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1" lang="en" sz="3000" spc="-1" strike="noStrike">
                <a:solidFill>
                  <a:srgbClr val="ffffff"/>
                </a:solidFill>
                <a:latin typeface="Vidaloka"/>
                <a:ea typeface="Vidaloka"/>
              </a:rPr>
              <a:t>Proposed Application</a:t>
            </a:r>
            <a:endParaRPr b="0" lang="en-US" sz="3000" spc="-1" strike="noStrike">
              <a:latin typeface="Arial"/>
            </a:endParaRPr>
          </a:p>
        </p:txBody>
      </p:sp>
      <p:pic>
        <p:nvPicPr>
          <p:cNvPr id="175" name="" descr=""/>
          <p:cNvPicPr/>
          <p:nvPr/>
        </p:nvPicPr>
        <p:blipFill>
          <a:blip r:embed="rId1"/>
          <a:stretch/>
        </p:blipFill>
        <p:spPr>
          <a:xfrm>
            <a:off x="950400" y="878400"/>
            <a:ext cx="4603680" cy="2285640"/>
          </a:xfrm>
          <a:prstGeom prst="rect">
            <a:avLst/>
          </a:prstGeom>
          <a:ln w="0">
            <a:noFill/>
          </a:ln>
        </p:spPr>
      </p:pic>
      <p:grpSp>
        <p:nvGrpSpPr>
          <p:cNvPr id="176" name="Google Shape;295;p34"/>
          <p:cNvGrpSpPr/>
          <p:nvPr/>
        </p:nvGrpSpPr>
        <p:grpSpPr>
          <a:xfrm>
            <a:off x="401400" y="722520"/>
            <a:ext cx="5770080" cy="2705760"/>
            <a:chOff x="401400" y="722520"/>
            <a:chExt cx="5770080" cy="2705760"/>
          </a:xfrm>
        </p:grpSpPr>
        <p:sp>
          <p:nvSpPr>
            <p:cNvPr id="177" name="Google Shape;296;p34"/>
            <p:cNvSpPr/>
            <p:nvPr/>
          </p:nvSpPr>
          <p:spPr>
            <a:xfrm>
              <a:off x="873360" y="722520"/>
              <a:ext cx="4824720" cy="2584440"/>
            </a:xfrm>
            <a:custGeom>
              <a:avLst/>
              <a:gdLst/>
              <a:ahLst/>
              <a:rect l="l" t="t" r="r" b="b"/>
              <a:pathLst>
                <a:path w="5161606" h="3454973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8" name="Google Shape;297;p34"/>
            <p:cNvSpPr/>
            <p:nvPr/>
          </p:nvSpPr>
          <p:spPr>
            <a:xfrm>
              <a:off x="401400" y="3358080"/>
              <a:ext cx="5770080" cy="70200"/>
            </a:xfrm>
            <a:custGeom>
              <a:avLst/>
              <a:gdLst/>
              <a:ahLst/>
              <a:rect l="l" t="t" r="r" b="b"/>
              <a:pathLst>
                <a:path w="6173152" h="95178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9" name="Google Shape;298;p34"/>
            <p:cNvSpPr/>
            <p:nvPr/>
          </p:nvSpPr>
          <p:spPr>
            <a:xfrm>
              <a:off x="401400" y="3300840"/>
              <a:ext cx="5769000" cy="56160"/>
            </a:xfrm>
            <a:custGeom>
              <a:avLst/>
              <a:gdLst/>
              <a:ahLst/>
              <a:rect l="l" t="t" r="r" b="b"/>
              <a:pathLst>
                <a:path w="6172200" h="76142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0" name="Google Shape;299;p34"/>
            <p:cNvSpPr/>
            <p:nvPr/>
          </p:nvSpPr>
          <p:spPr>
            <a:xfrm>
              <a:off x="2859120" y="3300840"/>
              <a:ext cx="844200" cy="34560"/>
            </a:xfrm>
            <a:custGeom>
              <a:avLst/>
              <a:gdLst/>
              <a:ahLst/>
              <a:rect l="l" t="t" r="r" b="b"/>
              <a:pathLst>
                <a:path w="903922" h="47589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81" name="Google Shape;59;p 7"/>
          <p:cNvSpPr/>
          <p:nvPr/>
        </p:nvSpPr>
        <p:spPr>
          <a:xfrm>
            <a:off x="6559200" y="4800960"/>
            <a:ext cx="2584800" cy="22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1000" spc="-1" strike="noStrike">
                <a:solidFill>
                  <a:srgbClr val="eead12"/>
                </a:solidFill>
                <a:latin typeface="Lora"/>
                <a:ea typeface="Lora"/>
              </a:rPr>
              <a:t>CODE PLATEAU 3.0 SDG 4 GROUP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855360" y="1262520"/>
            <a:ext cx="4124160" cy="743760"/>
          </a:xfrm>
          <a:prstGeom prst="rect">
            <a:avLst/>
          </a:prstGeom>
          <a:noFill/>
          <a:ln w="0">
            <a:noFill/>
          </a:ln>
          <a:effectLst>
            <a:outerShdw dist="0" dir="0" blurRad="142920" rotWithShape="0">
              <a:srgbClr val="0072ff"/>
            </a:outerShdw>
          </a:effectLst>
        </p:spPr>
        <p:txBody>
          <a:bodyPr lIns="0" rIns="0" tIns="0" bIns="0" anchor="ctr">
            <a:noAutofit/>
          </a:bodyPr>
          <a:p>
            <a:pPr>
              <a:lnSpc>
                <a:spcPct val="80000"/>
              </a:lnSpc>
              <a:buNone/>
              <a:tabLst>
                <a:tab algn="l" pos="0"/>
              </a:tabLst>
            </a:pPr>
            <a:r>
              <a:rPr b="0" lang="en" sz="7200" spc="-1" strike="noStrike">
                <a:solidFill>
                  <a:srgbClr val="ffffff"/>
                </a:solidFill>
                <a:latin typeface="Vidaloka"/>
                <a:ea typeface="Vidaloka"/>
              </a:rPr>
              <a:t>Thanks!</a:t>
            </a:r>
            <a:endParaRPr b="0" lang="en-US" sz="7200" spc="-1" strike="noStrike">
              <a:latin typeface="Arial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 type="subTitle"/>
          </p:nvPr>
        </p:nvSpPr>
        <p:spPr>
          <a:xfrm>
            <a:off x="855360" y="2109240"/>
            <a:ext cx="4422240" cy="177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1" lang="en" sz="2400" spc="-1" strike="noStrike">
                <a:solidFill>
                  <a:srgbClr val="ffffff"/>
                </a:solidFill>
                <a:latin typeface="Lora"/>
                <a:ea typeface="Lora"/>
              </a:rPr>
              <a:t>Any questions?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</p:txBody>
      </p:sp>
      <p:sp>
        <p:nvSpPr>
          <p:cNvPr id="184" name="Google Shape;309;p35"/>
          <p:cNvSpPr/>
          <p:nvPr/>
        </p:nvSpPr>
        <p:spPr>
          <a:xfrm>
            <a:off x="4365360" y="866880"/>
            <a:ext cx="2537640" cy="1963080"/>
          </a:xfrm>
          <a:prstGeom prst="cloudCallout">
            <a:avLst>
              <a:gd name="adj1" fmla="val 56798"/>
              <a:gd name="adj2" fmla="val 53281"/>
            </a:avLst>
          </a:prstGeom>
          <a:solidFill>
            <a:srgbClr val="0072ff">
              <a:alpha val="17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5" name="Google Shape;310;p35"/>
          <p:cNvSpPr/>
          <p:nvPr/>
        </p:nvSpPr>
        <p:spPr>
          <a:xfrm>
            <a:off x="5272560" y="1414080"/>
            <a:ext cx="723240" cy="867960"/>
          </a:xfrm>
          <a:custGeom>
            <a:avLst/>
            <a:gdLst/>
            <a:ahLst/>
            <a:rect l="l" t="t" r="r" b="b"/>
            <a:pathLst>
              <a:path w="15817" h="18981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chemeClr val="accent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6" name="Google Shape;59;p 8"/>
          <p:cNvSpPr/>
          <p:nvPr/>
        </p:nvSpPr>
        <p:spPr>
          <a:xfrm>
            <a:off x="6559200" y="4800960"/>
            <a:ext cx="2584800" cy="22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1000" spc="-1" strike="noStrike">
                <a:solidFill>
                  <a:srgbClr val="eead12"/>
                </a:solidFill>
                <a:latin typeface="Lora"/>
                <a:ea typeface="Lora"/>
              </a:rPr>
              <a:t>CODE PLATEAU 3.0 SDG 4 GROUP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d3d9df"/>
      </a:dk2>
      <a:lt2>
        <a:srgbClr val="496175"/>
      </a:lt2>
      <a:accent1>
        <a:srgbClr val="1456bb"/>
      </a:accent1>
      <a:accent2>
        <a:srgbClr val="971d4d"/>
      </a:accent2>
      <a:accent3>
        <a:srgbClr val="c92126"/>
      </a:accent3>
      <a:accent4>
        <a:srgbClr val="e4682f"/>
      </a:accent4>
      <a:accent5>
        <a:srgbClr val="eead12"/>
      </a:accent5>
      <a:accent6>
        <a:srgbClr val="328eff"/>
      </a:accent6>
      <a:hlink>
        <a:srgbClr val="7caefa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d3d9df"/>
      </a:dk2>
      <a:lt2>
        <a:srgbClr val="496175"/>
      </a:lt2>
      <a:accent1>
        <a:srgbClr val="1456bb"/>
      </a:accent1>
      <a:accent2>
        <a:srgbClr val="971d4d"/>
      </a:accent2>
      <a:accent3>
        <a:srgbClr val="c92126"/>
      </a:accent3>
      <a:accent4>
        <a:srgbClr val="e4682f"/>
      </a:accent4>
      <a:accent5>
        <a:srgbClr val="eead12"/>
      </a:accent5>
      <a:accent6>
        <a:srgbClr val="328eff"/>
      </a:accent6>
      <a:hlink>
        <a:srgbClr val="7caefa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d3d9df"/>
      </a:dk2>
      <a:lt2>
        <a:srgbClr val="496175"/>
      </a:lt2>
      <a:accent1>
        <a:srgbClr val="1456bb"/>
      </a:accent1>
      <a:accent2>
        <a:srgbClr val="971d4d"/>
      </a:accent2>
      <a:accent3>
        <a:srgbClr val="c92126"/>
      </a:accent3>
      <a:accent4>
        <a:srgbClr val="e4682f"/>
      </a:accent4>
      <a:accent5>
        <a:srgbClr val="eead12"/>
      </a:accent5>
      <a:accent6>
        <a:srgbClr val="328eff"/>
      </a:accent6>
      <a:hlink>
        <a:srgbClr val="7caefa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d3d9df"/>
      </a:dk2>
      <a:lt2>
        <a:srgbClr val="496175"/>
      </a:lt2>
      <a:accent1>
        <a:srgbClr val="1456bb"/>
      </a:accent1>
      <a:accent2>
        <a:srgbClr val="971d4d"/>
      </a:accent2>
      <a:accent3>
        <a:srgbClr val="c92126"/>
      </a:accent3>
      <a:accent4>
        <a:srgbClr val="e4682f"/>
      </a:accent4>
      <a:accent5>
        <a:srgbClr val="eead12"/>
      </a:accent5>
      <a:accent6>
        <a:srgbClr val="328eff"/>
      </a:accent6>
      <a:hlink>
        <a:srgbClr val="7caefa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</TotalTime>
  <Application>LibreOffice/7.2.6.2$Linux_X86_64 LibreOffice_project/20$Build-2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2022-04-27T06:08:52Z</dcterms:modified>
  <cp:revision>15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