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8288000" cy="10287000"/>
  <p:notesSz cx="6858000" cy="9144000"/>
  <p:embeddedFontLst>
    <p:embeddedFont>
      <p:font typeface="Canva Sans" panose="020B0604020202020204" charset="0"/>
      <p:regular r:id="rId35"/>
    </p:embeddedFont>
    <p:embeddedFont>
      <p:font typeface="Nunito" pitchFamily="2" charset="0"/>
      <p:regular r:id="rId36"/>
    </p:embeddedFont>
    <p:embeddedFont>
      <p:font typeface="Nunito Bold" charset="0"/>
      <p:regular r:id="rId37"/>
    </p:embeddedFont>
    <p:embeddedFont>
      <p:font typeface="Nunito Sans" pitchFamily="2" charset="0"/>
      <p:regular r:id="rId38"/>
    </p:embeddedFont>
    <p:embeddedFont>
      <p:font typeface="Nunito Sans Bold" charset="0"/>
      <p:regular r:id="rId39"/>
    </p:embeddedFont>
    <p:embeddedFont>
      <p:font typeface="Nunito Sans Bold Italics" panose="020B0604020202020204" charset="0"/>
      <p:regular r:id="rId40"/>
    </p:embeddedFont>
    <p:embeddedFont>
      <p:font typeface="Nunito Sans Italics" panose="020B0604020202020204" charset="0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7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59165" y="3232974"/>
            <a:ext cx="9443647" cy="1997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0"/>
              </a:lnSpc>
            </a:pPr>
            <a:r>
              <a:rPr lang="en-US" sz="14000" b="1" spc="-140">
                <a:solidFill>
                  <a:srgbClr val="3884FD"/>
                </a:solidFill>
                <a:latin typeface="Nunito Bold"/>
                <a:ea typeface="Nunito Bold"/>
                <a:cs typeface="Nunito Bold"/>
                <a:sym typeface="Nunito Bold"/>
              </a:rPr>
              <a:t>Clustering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23945" y="5134799"/>
            <a:ext cx="6406976" cy="1474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1">
                <a:solidFill>
                  <a:srgbClr val="243762"/>
                </a:solidFill>
                <a:latin typeface="Nunito Bold"/>
                <a:ea typeface="Nunito Bold"/>
                <a:cs typeface="Nunito Bold"/>
                <a:sym typeface="Nunito Bold"/>
              </a:rPr>
              <a:t>K-means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243762"/>
                </a:solidFill>
                <a:latin typeface="Nunito"/>
                <a:ea typeface="Nunito"/>
                <a:cs typeface="Nunito"/>
                <a:sym typeface="Nunito"/>
              </a:rPr>
              <a:t>LC135</a:t>
            </a:r>
          </a:p>
        </p:txBody>
      </p:sp>
      <p:sp>
        <p:nvSpPr>
          <p:cNvPr id="4" name="Freeform 4"/>
          <p:cNvSpPr/>
          <p:nvPr/>
        </p:nvSpPr>
        <p:spPr>
          <a:xfrm>
            <a:off x="12416775" y="4660578"/>
            <a:ext cx="4461525" cy="4603826"/>
          </a:xfrm>
          <a:custGeom>
            <a:avLst/>
            <a:gdLst/>
            <a:ahLst/>
            <a:cxnLst/>
            <a:rect l="l" t="t" r="r" b="b"/>
            <a:pathLst>
              <a:path w="4461525" h="4603826">
                <a:moveTo>
                  <a:pt x="0" y="0"/>
                </a:moveTo>
                <a:lnTo>
                  <a:pt x="4461525" y="0"/>
                </a:lnTo>
                <a:lnTo>
                  <a:pt x="4461525" y="4603825"/>
                </a:lnTo>
                <a:lnTo>
                  <a:pt x="0" y="46038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>
            <a:off x="8912535" y="9239250"/>
            <a:ext cx="8346765" cy="0"/>
          </a:xfrm>
          <a:prstGeom prst="line">
            <a:avLst/>
          </a:prstGeom>
          <a:ln w="19050" cap="rnd">
            <a:solidFill>
              <a:srgbClr val="2437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flipH="1">
            <a:off x="9496105" y="6833226"/>
            <a:ext cx="5078409" cy="2493037"/>
          </a:xfrm>
          <a:custGeom>
            <a:avLst/>
            <a:gdLst/>
            <a:ahLst/>
            <a:cxnLst/>
            <a:rect l="l" t="t" r="r" b="b"/>
            <a:pathLst>
              <a:path w="5078409" h="2493037">
                <a:moveTo>
                  <a:pt x="5078409" y="0"/>
                </a:moveTo>
                <a:lnTo>
                  <a:pt x="0" y="0"/>
                </a:lnTo>
                <a:lnTo>
                  <a:pt x="0" y="2493037"/>
                </a:lnTo>
                <a:lnTo>
                  <a:pt x="5078409" y="2493037"/>
                </a:lnTo>
                <a:lnTo>
                  <a:pt x="507840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392864" y="4918057"/>
            <a:ext cx="1482057" cy="148205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7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861889" y="7190085"/>
            <a:ext cx="1482057" cy="148205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7E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119256" y="6139819"/>
            <a:ext cx="1482057" cy="148205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BE7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944307" y="4295308"/>
            <a:ext cx="622748" cy="622748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4F4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 flipV="1">
            <a:off x="5836284" y="4606683"/>
            <a:ext cx="2419398" cy="81561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arrow" w="med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AutoShape 15"/>
          <p:cNvSpPr/>
          <p:nvPr/>
        </p:nvSpPr>
        <p:spPr>
          <a:xfrm flipV="1">
            <a:off x="5150959" y="4606683"/>
            <a:ext cx="3104723" cy="282565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arrow" w="med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AutoShape 16"/>
          <p:cNvSpPr/>
          <p:nvPr/>
        </p:nvSpPr>
        <p:spPr>
          <a:xfrm flipH="1" flipV="1">
            <a:off x="8255682" y="4606683"/>
            <a:ext cx="4917767" cy="19954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arrow" w="med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590812" y="549164"/>
            <a:ext cx="7177668" cy="2585245"/>
          </a:xfrm>
          <a:custGeom>
            <a:avLst/>
            <a:gdLst/>
            <a:ahLst/>
            <a:cxnLst/>
            <a:rect l="l" t="t" r="r" b="b"/>
            <a:pathLst>
              <a:path w="7177668" h="2585245">
                <a:moveTo>
                  <a:pt x="0" y="0"/>
                </a:moveTo>
                <a:lnTo>
                  <a:pt x="7177668" y="0"/>
                </a:lnTo>
                <a:lnTo>
                  <a:pt x="7177668" y="2585245"/>
                </a:lnTo>
                <a:lnTo>
                  <a:pt x="0" y="25852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1459" t="-189525" r="-60097" b="-28803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25609" y="6440720"/>
            <a:ext cx="14636782" cy="2817580"/>
          </a:xfrm>
          <a:custGeom>
            <a:avLst/>
            <a:gdLst/>
            <a:ahLst/>
            <a:cxnLst/>
            <a:rect l="l" t="t" r="r" b="b"/>
            <a:pathLst>
              <a:path w="14636782" h="2817580">
                <a:moveTo>
                  <a:pt x="0" y="0"/>
                </a:moveTo>
                <a:lnTo>
                  <a:pt x="14636782" y="0"/>
                </a:lnTo>
                <a:lnTo>
                  <a:pt x="14636782" y="2817580"/>
                </a:lnTo>
                <a:lnTo>
                  <a:pt x="0" y="28175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591833" y="1028700"/>
          <a:ext cx="15104335" cy="5094049"/>
        </p:xfrm>
        <a:graphic>
          <a:graphicData uri="http://schemas.openxmlformats.org/drawingml/2006/table">
            <a:tbl>
              <a:tblPr/>
              <a:tblGrid>
                <a:gridCol w="3020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0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0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0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33478"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Sepal Length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Sepal Width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Petal Length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Petal Width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1645"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id_36 (c1)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5.0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3.2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1.2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1645"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id_46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4.8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3.0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1.4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1645"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id_86 (c2)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6.0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3.4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4.5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1.6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5636"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id_136 (c3)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BE7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7.7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BE7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3.0 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BE7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6.1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BE7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2.3 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BE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392864" y="4918057"/>
            <a:ext cx="1482057" cy="148205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7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861889" y="7190085"/>
            <a:ext cx="1482057" cy="148205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7E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119256" y="6139819"/>
            <a:ext cx="1482057" cy="148205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BE7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944307" y="4295308"/>
            <a:ext cx="622748" cy="622748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7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 flipV="1">
            <a:off x="5836284" y="4606683"/>
            <a:ext cx="2419398" cy="815616"/>
          </a:xfrm>
          <a:prstGeom prst="line">
            <a:avLst/>
          </a:prstGeom>
          <a:ln w="38100" cap="flat">
            <a:solidFill>
              <a:srgbClr val="5271FF"/>
            </a:solidFill>
            <a:prstDash val="solid"/>
            <a:headEnd type="arrow" w="med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AutoShape 15"/>
          <p:cNvSpPr/>
          <p:nvPr/>
        </p:nvSpPr>
        <p:spPr>
          <a:xfrm flipV="1">
            <a:off x="5150959" y="4606683"/>
            <a:ext cx="3104723" cy="282565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arrow" w="med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AutoShape 16"/>
          <p:cNvSpPr/>
          <p:nvPr/>
        </p:nvSpPr>
        <p:spPr>
          <a:xfrm flipH="1" flipV="1">
            <a:off x="8255682" y="4606683"/>
            <a:ext cx="4917767" cy="19954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arrow" w="med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590812" y="549164"/>
            <a:ext cx="7177668" cy="2585245"/>
          </a:xfrm>
          <a:custGeom>
            <a:avLst/>
            <a:gdLst/>
            <a:ahLst/>
            <a:cxnLst/>
            <a:rect l="l" t="t" r="r" b="b"/>
            <a:pathLst>
              <a:path w="7177668" h="2585245">
                <a:moveTo>
                  <a:pt x="0" y="0"/>
                </a:moveTo>
                <a:lnTo>
                  <a:pt x="7177668" y="0"/>
                </a:lnTo>
                <a:lnTo>
                  <a:pt x="7177668" y="2585245"/>
                </a:lnTo>
                <a:lnTo>
                  <a:pt x="0" y="25852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1459" t="-189525" r="-60097" b="-288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8"/>
          <p:cNvSpPr txBox="1"/>
          <p:nvPr/>
        </p:nvSpPr>
        <p:spPr>
          <a:xfrm>
            <a:off x="8985724" y="3580933"/>
            <a:ext cx="1272004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20"/>
              </a:lnSpc>
            </a:pPr>
            <a:r>
              <a:rPr lang="en-US" sz="3600" b="1">
                <a:solidFill>
                  <a:srgbClr val="3884FD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C1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843597" y="857250"/>
            <a:ext cx="7415703" cy="1485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20"/>
              </a:lnSpc>
            </a:pPr>
            <a:r>
              <a:rPr lang="en-US" sz="3600" b="1">
                <a:solidFill>
                  <a:srgbClr val="3884FD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Assign each data point to the cluster of the nearest centroid.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392864" y="4918057"/>
            <a:ext cx="1482057" cy="148205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7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861889" y="7190085"/>
            <a:ext cx="1482057" cy="148205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7E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119256" y="6139819"/>
            <a:ext cx="1482057" cy="148205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BE7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45732" y="7722394"/>
            <a:ext cx="622748" cy="622748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4F4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>
            <a:off x="5652107" y="6188781"/>
            <a:ext cx="1587249" cy="162241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arrow" w="med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AutoShape 15"/>
          <p:cNvSpPr/>
          <p:nvPr/>
        </p:nvSpPr>
        <p:spPr>
          <a:xfrm>
            <a:off x="5343476" y="7957749"/>
            <a:ext cx="1802453" cy="6482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arrow" w="med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AutoShape 16"/>
          <p:cNvSpPr/>
          <p:nvPr/>
        </p:nvSpPr>
        <p:spPr>
          <a:xfrm flipH="1">
            <a:off x="7763605" y="7012184"/>
            <a:ext cx="5367254" cy="96639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arrow" w="med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590812" y="549164"/>
            <a:ext cx="7177668" cy="2585245"/>
          </a:xfrm>
          <a:custGeom>
            <a:avLst/>
            <a:gdLst/>
            <a:ahLst/>
            <a:cxnLst/>
            <a:rect l="l" t="t" r="r" b="b"/>
            <a:pathLst>
              <a:path w="7177668" h="2585245">
                <a:moveTo>
                  <a:pt x="0" y="0"/>
                </a:moveTo>
                <a:lnTo>
                  <a:pt x="7177668" y="0"/>
                </a:lnTo>
                <a:lnTo>
                  <a:pt x="7177668" y="2585245"/>
                </a:lnTo>
                <a:lnTo>
                  <a:pt x="0" y="25852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1459" t="-189525" r="-60097" b="-28803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392864" y="4918057"/>
            <a:ext cx="1482057" cy="148205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7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861889" y="7190085"/>
            <a:ext cx="1482057" cy="148205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7E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119256" y="6139819"/>
            <a:ext cx="1482057" cy="148205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BE7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45732" y="7722394"/>
            <a:ext cx="622748" cy="622748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7E7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>
            <a:off x="5652107" y="6188781"/>
            <a:ext cx="1587249" cy="162241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arrow" w="med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AutoShape 15"/>
          <p:cNvSpPr/>
          <p:nvPr/>
        </p:nvSpPr>
        <p:spPr>
          <a:xfrm>
            <a:off x="5343476" y="7957749"/>
            <a:ext cx="1802453" cy="64827"/>
          </a:xfrm>
          <a:prstGeom prst="line">
            <a:avLst/>
          </a:prstGeom>
          <a:ln w="38100" cap="flat">
            <a:solidFill>
              <a:srgbClr val="FF3131"/>
            </a:solidFill>
            <a:prstDash val="solid"/>
            <a:headEnd type="arrow" w="med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AutoShape 16"/>
          <p:cNvSpPr/>
          <p:nvPr/>
        </p:nvSpPr>
        <p:spPr>
          <a:xfrm flipH="1">
            <a:off x="7763605" y="7012184"/>
            <a:ext cx="5367254" cy="96639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arrow" w="med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590812" y="549164"/>
            <a:ext cx="7177668" cy="2585245"/>
          </a:xfrm>
          <a:custGeom>
            <a:avLst/>
            <a:gdLst/>
            <a:ahLst/>
            <a:cxnLst/>
            <a:rect l="l" t="t" r="r" b="b"/>
            <a:pathLst>
              <a:path w="7177668" h="2585245">
                <a:moveTo>
                  <a:pt x="0" y="0"/>
                </a:moveTo>
                <a:lnTo>
                  <a:pt x="7177668" y="0"/>
                </a:lnTo>
                <a:lnTo>
                  <a:pt x="7177668" y="2585245"/>
                </a:lnTo>
                <a:lnTo>
                  <a:pt x="0" y="25852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1459" t="-189525" r="-60097" b="-288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8"/>
          <p:cNvSpPr txBox="1"/>
          <p:nvPr/>
        </p:nvSpPr>
        <p:spPr>
          <a:xfrm>
            <a:off x="8009244" y="8500692"/>
            <a:ext cx="1272004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20"/>
              </a:lnSpc>
            </a:pPr>
            <a:r>
              <a:rPr lang="en-US" sz="3600" b="1">
                <a:solidFill>
                  <a:srgbClr val="FF5757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C2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3443" y="1028700"/>
            <a:ext cx="15941114" cy="8229600"/>
          </a:xfrm>
          <a:custGeom>
            <a:avLst/>
            <a:gdLst/>
            <a:ahLst/>
            <a:cxnLst/>
            <a:rect l="l" t="t" r="r" b="b"/>
            <a:pathLst>
              <a:path w="15941114" h="8229600">
                <a:moveTo>
                  <a:pt x="0" y="0"/>
                </a:moveTo>
                <a:lnTo>
                  <a:pt x="15941114" y="0"/>
                </a:lnTo>
                <a:lnTo>
                  <a:pt x="1594111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73647" y="2991652"/>
            <a:ext cx="10140706" cy="121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49"/>
              </a:lnSpc>
            </a:pPr>
            <a:r>
              <a:rPr lang="en-US" sz="8499" b="1" spc="-84">
                <a:solidFill>
                  <a:srgbClr val="243762"/>
                </a:solidFill>
                <a:latin typeface="Nunito Bold"/>
                <a:ea typeface="Nunito Bold"/>
                <a:cs typeface="Nunito Bold"/>
                <a:sym typeface="Nunito Bold"/>
              </a:rPr>
              <a:t>Step 3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994948" y="4723598"/>
            <a:ext cx="12298105" cy="264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4200" b="1">
                <a:solidFill>
                  <a:srgbClr val="3884FD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For each cluster, recalculate the centroid by finding the mean of all points assigned to that cluster.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591833" y="2047875"/>
          <a:ext cx="15104335" cy="6192165"/>
        </p:xfrm>
        <a:graphic>
          <a:graphicData uri="http://schemas.openxmlformats.org/drawingml/2006/table">
            <a:tbl>
              <a:tblPr/>
              <a:tblGrid>
                <a:gridCol w="3020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0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0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0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32790"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Sepal Length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Sepal Width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Petal Length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Petal Width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1875"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id_36 (c1)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5.0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3.2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1.2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1875"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id_46 (c1)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4.8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3.0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1.4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1875"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id_86 (c2)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6.0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3.4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4.5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1.6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1875"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id_96 (c2)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5.7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3.0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4.2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1.2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1875"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id_136 (c3)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BE7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7.7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BE7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3.0 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BE7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6.1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BE7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2.3 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BE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591833" y="1455907"/>
          <a:ext cx="15104335" cy="3106063"/>
        </p:xfrm>
        <a:graphic>
          <a:graphicData uri="http://schemas.openxmlformats.org/drawingml/2006/table">
            <a:tbl>
              <a:tblPr/>
              <a:tblGrid>
                <a:gridCol w="3020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0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0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0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35967"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Sepal Length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Sepal Width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Petal Length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Petal Width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5048"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id_36 (c1)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5.0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3.2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1.2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5048"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id_46 (c1)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4.8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3.0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1.4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990833" y="5954360"/>
          <a:ext cx="14306335" cy="2390775"/>
        </p:xfrm>
        <a:graphic>
          <a:graphicData uri="http://schemas.openxmlformats.org/drawingml/2006/table">
            <a:tbl>
              <a:tblPr/>
              <a:tblGrid>
                <a:gridCol w="2861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1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1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1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61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4382"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Cluster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7F7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F7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F7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F7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Sepal Length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7F7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F7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F7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F7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Sepal Width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7F7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F7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F7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F7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Petal Length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7F7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F7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F7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F7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Petal Width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7F7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F7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F7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F7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6393"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7F7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F7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F7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F7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= (5.0 + 4.8) / 2</a:t>
                      </a:r>
                      <a:endParaRPr lang="en-US" sz="1100"/>
                    </a:p>
                    <a:p>
                      <a:pPr algn="l">
                        <a:lnSpc>
                          <a:spcPts val="3779"/>
                        </a:lnSpc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= 4.9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7F7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F7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F7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F7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= (3.2 + 3.0) / 2</a:t>
                      </a:r>
                      <a:endParaRPr lang="en-US" sz="1100"/>
                    </a:p>
                    <a:p>
                      <a:pPr algn="l">
                        <a:lnSpc>
                          <a:spcPts val="3779"/>
                        </a:lnSpc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= 3.1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7F7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F7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F7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F7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= (1.2 + 1. 4) / 2</a:t>
                      </a:r>
                      <a:endParaRPr lang="en-US" sz="1100"/>
                    </a:p>
                    <a:p>
                      <a:pPr algn="l">
                        <a:lnSpc>
                          <a:spcPts val="3779"/>
                        </a:lnSpc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= 1.3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7F7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F7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F7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F7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= (0.2 + 0.3) / 2</a:t>
                      </a:r>
                      <a:endParaRPr lang="en-US" sz="1100"/>
                    </a:p>
                    <a:p>
                      <a:pPr algn="l">
                        <a:lnSpc>
                          <a:spcPts val="3779"/>
                        </a:lnSpc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= 0.25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7F7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F7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F7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F7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990833" y="1775222"/>
          <a:ext cx="14306335" cy="6736555"/>
        </p:xfrm>
        <a:graphic>
          <a:graphicData uri="http://schemas.openxmlformats.org/drawingml/2006/table">
            <a:tbl>
              <a:tblPr/>
              <a:tblGrid>
                <a:gridCol w="2861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1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1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1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61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5908"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Cluster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Sepal Length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Sepal Width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Petal Length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Petal Width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3549"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3779"/>
                        </a:lnSpc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  C1</a:t>
                      </a:r>
                    </a:p>
                    <a:p>
                      <a:pPr algn="l">
                        <a:lnSpc>
                          <a:spcPts val="3779"/>
                        </a:lnSpc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= (5.0 + 4.8) / 2</a:t>
                      </a:r>
                      <a:endParaRPr lang="en-US" sz="1100"/>
                    </a:p>
                    <a:p>
                      <a:pPr algn="l">
                        <a:lnSpc>
                          <a:spcPts val="3779"/>
                        </a:lnSpc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= 4.9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= (3.2 + 3.0) / 2</a:t>
                      </a:r>
                      <a:endParaRPr lang="en-US" sz="1100"/>
                    </a:p>
                    <a:p>
                      <a:pPr algn="l">
                        <a:lnSpc>
                          <a:spcPts val="3779"/>
                        </a:lnSpc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= 3.1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= (1.2 + 1. 4) / 2</a:t>
                      </a:r>
                      <a:endParaRPr lang="en-US" sz="1100"/>
                    </a:p>
                    <a:p>
                      <a:pPr algn="l">
                        <a:lnSpc>
                          <a:spcPts val="3779"/>
                        </a:lnSpc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= 1.3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= (0.2 + 0.3) / 2</a:t>
                      </a:r>
                      <a:endParaRPr lang="en-US" sz="1100"/>
                    </a:p>
                    <a:p>
                      <a:pPr algn="l">
                        <a:lnSpc>
                          <a:spcPts val="3779"/>
                        </a:lnSpc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= 0.25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3549"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3779"/>
                        </a:lnSpc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  C2</a:t>
                      </a:r>
                    </a:p>
                    <a:p>
                      <a:pPr algn="l">
                        <a:lnSpc>
                          <a:spcPts val="3779"/>
                        </a:lnSpc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= (6.0 + 5.7) / 2</a:t>
                      </a:r>
                      <a:endParaRPr lang="en-US" sz="1100"/>
                    </a:p>
                    <a:p>
                      <a:pPr algn="l">
                        <a:lnSpc>
                          <a:spcPts val="3779"/>
                        </a:lnSpc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= 5.85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= (3.4 + 3.0) / 2</a:t>
                      </a:r>
                      <a:endParaRPr lang="en-US" sz="1100"/>
                    </a:p>
                    <a:p>
                      <a:pPr algn="l">
                        <a:lnSpc>
                          <a:spcPts val="3779"/>
                        </a:lnSpc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= 3.2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= (4.5 + 4.2) / 2</a:t>
                      </a:r>
                      <a:endParaRPr lang="en-US" sz="1100"/>
                    </a:p>
                    <a:p>
                      <a:pPr algn="l">
                        <a:lnSpc>
                          <a:spcPts val="3779"/>
                        </a:lnSpc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= 4.35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= (1.6 + 1.2) / 2</a:t>
                      </a:r>
                      <a:endParaRPr lang="en-US" sz="1100"/>
                    </a:p>
                    <a:p>
                      <a:pPr algn="l">
                        <a:lnSpc>
                          <a:spcPts val="3779"/>
                        </a:lnSpc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= 1.4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3549"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3779"/>
                        </a:lnSpc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  C3</a:t>
                      </a:r>
                    </a:p>
                    <a:p>
                      <a:pPr algn="l">
                        <a:lnSpc>
                          <a:spcPts val="3779"/>
                        </a:lnSpc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BE7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= 7.7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BE7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= 3.0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BE7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= 6.1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BE7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= 2.3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BE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14425"/>
            <a:ext cx="12275337" cy="1204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8499" b="1" spc="-84">
                <a:solidFill>
                  <a:srgbClr val="243762"/>
                </a:solidFill>
                <a:latin typeface="Nunito Bold"/>
                <a:ea typeface="Nunito Bold"/>
                <a:cs typeface="Nunito Bold"/>
                <a:sym typeface="Nunito Bold"/>
              </a:rPr>
              <a:t>Similarity Measurement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483030"/>
            <a:ext cx="13251876" cy="793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17"/>
              </a:lnSpc>
            </a:pPr>
            <a:r>
              <a:rPr lang="en-US" sz="4010" b="1">
                <a:solidFill>
                  <a:srgbClr val="3884FD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The similarity between two objects.</a:t>
            </a:r>
          </a:p>
        </p:txBody>
      </p:sp>
      <p:sp>
        <p:nvSpPr>
          <p:cNvPr id="4" name="Freeform 4"/>
          <p:cNvSpPr/>
          <p:nvPr/>
        </p:nvSpPr>
        <p:spPr>
          <a:xfrm>
            <a:off x="3493371" y="4082671"/>
            <a:ext cx="11301259" cy="4780586"/>
          </a:xfrm>
          <a:custGeom>
            <a:avLst/>
            <a:gdLst/>
            <a:ahLst/>
            <a:cxnLst/>
            <a:rect l="l" t="t" r="r" b="b"/>
            <a:pathLst>
              <a:path w="11301259" h="4780586">
                <a:moveTo>
                  <a:pt x="0" y="0"/>
                </a:moveTo>
                <a:lnTo>
                  <a:pt x="11301258" y="0"/>
                </a:lnTo>
                <a:lnTo>
                  <a:pt x="11301258" y="4780587"/>
                </a:lnTo>
                <a:lnTo>
                  <a:pt x="0" y="47805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297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1261084" y="7642435"/>
            <a:ext cx="5498622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243762"/>
                </a:solidFill>
                <a:latin typeface="Nunito"/>
                <a:ea typeface="Nunito"/>
                <a:cs typeface="Nunito"/>
                <a:sym typeface="Nunito"/>
              </a:rPr>
              <a:t>Euclidean distance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4097" y="1028700"/>
            <a:ext cx="15979806" cy="8229600"/>
          </a:xfrm>
          <a:custGeom>
            <a:avLst/>
            <a:gdLst/>
            <a:ahLst/>
            <a:cxnLst/>
            <a:rect l="l" t="t" r="r" b="b"/>
            <a:pathLst>
              <a:path w="15979806" h="8229600">
                <a:moveTo>
                  <a:pt x="0" y="0"/>
                </a:moveTo>
                <a:lnTo>
                  <a:pt x="15979806" y="0"/>
                </a:lnTo>
                <a:lnTo>
                  <a:pt x="1597980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73647" y="2572345"/>
            <a:ext cx="10140706" cy="121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49"/>
              </a:lnSpc>
            </a:pPr>
            <a:r>
              <a:rPr lang="en-US" sz="8499" b="1" spc="-84">
                <a:solidFill>
                  <a:srgbClr val="243762"/>
                </a:solidFill>
                <a:latin typeface="Nunito Bold"/>
                <a:ea typeface="Nunito Bold"/>
                <a:cs typeface="Nunito Bold"/>
                <a:sym typeface="Nunito Bold"/>
              </a:rPr>
              <a:t>Step 4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293747" y="4238030"/>
            <a:ext cx="11700505" cy="3552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 algn="l">
              <a:lnSpc>
                <a:spcPts val="7139"/>
              </a:lnSpc>
              <a:buFont typeface="Arial"/>
              <a:buChar char="•"/>
            </a:pPr>
            <a:r>
              <a:rPr lang="en-US" sz="4200" b="1">
                <a:solidFill>
                  <a:srgbClr val="3884FD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For each data point, calculate the Euclidean distance to the new centroid.</a:t>
            </a:r>
          </a:p>
          <a:p>
            <a:pPr marL="906780" lvl="1" indent="-453390" algn="l">
              <a:lnSpc>
                <a:spcPts val="7139"/>
              </a:lnSpc>
              <a:buFont typeface="Arial"/>
              <a:buChar char="•"/>
            </a:pPr>
            <a:r>
              <a:rPr lang="en-US" sz="4200" b="1">
                <a:solidFill>
                  <a:srgbClr val="3884FD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Assign each data point to the cluster of the nearest centroid.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3443" y="1028700"/>
            <a:ext cx="15941114" cy="8229600"/>
          </a:xfrm>
          <a:custGeom>
            <a:avLst/>
            <a:gdLst/>
            <a:ahLst/>
            <a:cxnLst/>
            <a:rect l="l" t="t" r="r" b="b"/>
            <a:pathLst>
              <a:path w="15941114" h="8229600">
                <a:moveTo>
                  <a:pt x="0" y="0"/>
                </a:moveTo>
                <a:lnTo>
                  <a:pt x="15941114" y="0"/>
                </a:lnTo>
                <a:lnTo>
                  <a:pt x="1594111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73647" y="2991652"/>
            <a:ext cx="10140706" cy="121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49"/>
              </a:lnSpc>
            </a:pPr>
            <a:r>
              <a:rPr lang="en-US" sz="8499" b="1" spc="-84">
                <a:solidFill>
                  <a:srgbClr val="243762"/>
                </a:solidFill>
                <a:latin typeface="Nunito Bold"/>
                <a:ea typeface="Nunito Bold"/>
                <a:cs typeface="Nunito Bold"/>
                <a:sym typeface="Nunito Bold"/>
              </a:rPr>
              <a:t>Step 5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994948" y="4723598"/>
            <a:ext cx="12298105" cy="264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4200" b="1" dirty="0">
                <a:solidFill>
                  <a:srgbClr val="3884FD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Repeat the process until the centroids no longer change significantly or a maximum number of iterations is reached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11855" y="1028700"/>
            <a:ext cx="15864289" cy="8229600"/>
          </a:xfrm>
          <a:custGeom>
            <a:avLst/>
            <a:gdLst/>
            <a:ahLst/>
            <a:cxnLst/>
            <a:rect l="l" t="t" r="r" b="b"/>
            <a:pathLst>
              <a:path w="15864289" h="8229600">
                <a:moveTo>
                  <a:pt x="0" y="0"/>
                </a:moveTo>
                <a:lnTo>
                  <a:pt x="15864290" y="0"/>
                </a:lnTo>
                <a:lnTo>
                  <a:pt x="1586429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990833" y="1375172"/>
          <a:ext cx="14306335" cy="7536656"/>
        </p:xfrm>
        <a:graphic>
          <a:graphicData uri="http://schemas.openxmlformats.org/drawingml/2006/table">
            <a:tbl>
              <a:tblPr/>
              <a:tblGrid>
                <a:gridCol w="2861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1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1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1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61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5444"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Cluster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Sepal Length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Sepal Width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Petal Length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Petal Width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0404"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  C1</a:t>
                      </a:r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4.9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3.1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1.3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0.25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0404"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  C2</a:t>
                      </a:r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5.85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3.2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4.35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1.4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0404"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  C3</a:t>
                      </a:r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BE7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7.7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BE7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3.0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BE7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6.1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BE7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2.3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BE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990833" y="1775222"/>
          <a:ext cx="14306335" cy="6736555"/>
        </p:xfrm>
        <a:graphic>
          <a:graphicData uri="http://schemas.openxmlformats.org/drawingml/2006/table">
            <a:tbl>
              <a:tblPr/>
              <a:tblGrid>
                <a:gridCol w="2861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1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1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1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61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5908"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Cluster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Sepal Length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Sepal Width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Petal Length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Petal Width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3549"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endParaRPr lang="en-US" sz="1100" dirty="0"/>
                    </a:p>
                    <a:p>
                      <a:pPr algn="l">
                        <a:lnSpc>
                          <a:spcPts val="3779"/>
                        </a:lnSpc>
                      </a:pPr>
                      <a:r>
                        <a:rPr lang="en-US" sz="2700" dirty="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  Flower A</a:t>
                      </a:r>
                    </a:p>
                    <a:p>
                      <a:pPr algn="l">
                        <a:lnSpc>
                          <a:spcPts val="3779"/>
                        </a:lnSpc>
                      </a:pPr>
                      <a:r>
                        <a:rPr lang="en-US" sz="2700" dirty="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 dirty="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medium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medium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short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short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3549"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endParaRPr lang="en-US" sz="1100" dirty="0"/>
                    </a:p>
                    <a:p>
                      <a:pPr algn="l">
                        <a:lnSpc>
                          <a:spcPts val="3779"/>
                        </a:lnSpc>
                      </a:pPr>
                      <a:r>
                        <a:rPr lang="en-US" sz="2700" dirty="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  Flower B</a:t>
                      </a:r>
                    </a:p>
                    <a:p>
                      <a:pPr algn="l">
                        <a:lnSpc>
                          <a:spcPts val="3779"/>
                        </a:lnSpc>
                      </a:pPr>
                      <a:r>
                        <a:rPr lang="en-US" sz="2700" dirty="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 dirty="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medium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 dirty="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medium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 dirty="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medium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 dirty="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medium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3549"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endParaRPr lang="en-US" sz="1100" dirty="0"/>
                    </a:p>
                    <a:p>
                      <a:pPr algn="l">
                        <a:lnSpc>
                          <a:spcPts val="3779"/>
                        </a:lnSpc>
                      </a:pPr>
                      <a:r>
                        <a:rPr lang="en-US" sz="2700" dirty="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  Flower C</a:t>
                      </a:r>
                    </a:p>
                    <a:p>
                      <a:pPr algn="l">
                        <a:lnSpc>
                          <a:spcPts val="3779"/>
                        </a:lnSpc>
                      </a:pPr>
                      <a:r>
                        <a:rPr lang="en-US" sz="2700" dirty="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BE7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 dirty="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long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BE7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 dirty="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medium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BE7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 dirty="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long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BE7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 dirty="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long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BE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878784"/>
              </p:ext>
            </p:extLst>
          </p:nvPr>
        </p:nvGraphicFramePr>
        <p:xfrm>
          <a:off x="1591833" y="2047875"/>
          <a:ext cx="15104334" cy="6753225"/>
        </p:xfrm>
        <a:graphic>
          <a:graphicData uri="http://schemas.openxmlformats.org/drawingml/2006/table">
            <a:tbl>
              <a:tblPr/>
              <a:tblGrid>
                <a:gridCol w="2517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7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73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7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73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95175"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Sepal Length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Sepal Width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Petal Length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Petal Width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Cluster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1610"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 dirty="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id_36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5.0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3.2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1.2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1610"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id_46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4.8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3.0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1.4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1610"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id_86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6.0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3.4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4.5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1.6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1610"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id_96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5.7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3.0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4.2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1.2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1610"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id_136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BE7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7.7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BE7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3.0 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BE7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6.1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BE7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2.3 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BE7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 dirty="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C3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BE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51368" y="1751887"/>
            <a:ext cx="13785264" cy="6783225"/>
          </a:xfrm>
          <a:custGeom>
            <a:avLst/>
            <a:gdLst/>
            <a:ahLst/>
            <a:cxnLst/>
            <a:rect l="l" t="t" r="r" b="b"/>
            <a:pathLst>
              <a:path w="13785264" h="6783225">
                <a:moveTo>
                  <a:pt x="0" y="0"/>
                </a:moveTo>
                <a:lnTo>
                  <a:pt x="13785264" y="0"/>
                </a:lnTo>
                <a:lnTo>
                  <a:pt x="13785264" y="6783226"/>
                </a:lnTo>
                <a:lnTo>
                  <a:pt x="0" y="67832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9454" y="2262381"/>
            <a:ext cx="15469093" cy="5762237"/>
          </a:xfrm>
          <a:custGeom>
            <a:avLst/>
            <a:gdLst/>
            <a:ahLst/>
            <a:cxnLst/>
            <a:rect l="l" t="t" r="r" b="b"/>
            <a:pathLst>
              <a:path w="15469093" h="5762237">
                <a:moveTo>
                  <a:pt x="0" y="0"/>
                </a:moveTo>
                <a:lnTo>
                  <a:pt x="15469092" y="0"/>
                </a:lnTo>
                <a:lnTo>
                  <a:pt x="15469092" y="5762238"/>
                </a:lnTo>
                <a:lnTo>
                  <a:pt x="0" y="576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198525" y="1239910"/>
            <a:ext cx="13890950" cy="5990472"/>
          </a:xfrm>
          <a:custGeom>
            <a:avLst/>
            <a:gdLst/>
            <a:ahLst/>
            <a:cxnLst/>
            <a:rect l="l" t="t" r="r" b="b"/>
            <a:pathLst>
              <a:path w="13890950" h="5990472">
                <a:moveTo>
                  <a:pt x="0" y="0"/>
                </a:moveTo>
                <a:lnTo>
                  <a:pt x="13890950" y="0"/>
                </a:lnTo>
                <a:lnTo>
                  <a:pt x="13890950" y="5990472"/>
                </a:lnTo>
                <a:lnTo>
                  <a:pt x="0" y="59904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518062" y="7058932"/>
            <a:ext cx="13251876" cy="2257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20"/>
              </a:lnSpc>
            </a:pPr>
            <a:r>
              <a:rPr lang="en-US" sz="3600" b="1" dirty="0">
                <a:solidFill>
                  <a:srgbClr val="3884FD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Grouping a set of objects in such a way that objects in the same group are more similar to each other than to those in other groups.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14456" y="1028700"/>
            <a:ext cx="13659087" cy="8229600"/>
          </a:xfrm>
          <a:custGeom>
            <a:avLst/>
            <a:gdLst/>
            <a:ahLst/>
            <a:cxnLst/>
            <a:rect l="l" t="t" r="r" b="b"/>
            <a:pathLst>
              <a:path w="13659087" h="8229600">
                <a:moveTo>
                  <a:pt x="0" y="0"/>
                </a:moveTo>
                <a:lnTo>
                  <a:pt x="13659088" y="0"/>
                </a:lnTo>
                <a:lnTo>
                  <a:pt x="1365908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591833" y="2047875"/>
          <a:ext cx="15104334" cy="6753225"/>
        </p:xfrm>
        <a:graphic>
          <a:graphicData uri="http://schemas.openxmlformats.org/drawingml/2006/table">
            <a:tbl>
              <a:tblPr/>
              <a:tblGrid>
                <a:gridCol w="2517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7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73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7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73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95175"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Sepal Length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Sepal Width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Petal Length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Petal Width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Type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1610"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id_36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5.0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3.2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1.2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 dirty="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Flower A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1610"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id_46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4.8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3.0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1.4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 dirty="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Flower A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1610"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id_86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6.0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3.4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4.5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1.6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 dirty="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Flower B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1610"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id_96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5.7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3.0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4.2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1.2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 dirty="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Flower B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1610"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id_136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BE7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7.7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BE7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3.0 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BE7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6.1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BE7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2.3 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BE7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 dirty="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Flower C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BE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6927" y="2730435"/>
            <a:ext cx="15954147" cy="4826129"/>
          </a:xfrm>
          <a:custGeom>
            <a:avLst/>
            <a:gdLst/>
            <a:ahLst/>
            <a:cxnLst/>
            <a:rect l="l" t="t" r="r" b="b"/>
            <a:pathLst>
              <a:path w="15954147" h="4826129">
                <a:moveTo>
                  <a:pt x="0" y="0"/>
                </a:moveTo>
                <a:lnTo>
                  <a:pt x="15954146" y="0"/>
                </a:lnTo>
                <a:lnTo>
                  <a:pt x="15954146" y="4826130"/>
                </a:lnTo>
                <a:lnTo>
                  <a:pt x="0" y="4826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1114425"/>
            <a:ext cx="12275337" cy="1204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8499" b="1" spc="-84">
                <a:solidFill>
                  <a:srgbClr val="243762"/>
                </a:solidFill>
                <a:latin typeface="Nunito Bold"/>
                <a:ea typeface="Nunito Bold"/>
                <a:cs typeface="Nunito Bold"/>
                <a:sym typeface="Nunito Bold"/>
              </a:rPr>
              <a:t>Classification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381415"/>
            <a:ext cx="7706365" cy="0"/>
          </a:xfrm>
          <a:prstGeom prst="line">
            <a:avLst/>
          </a:prstGeom>
          <a:ln w="19050" cap="rnd">
            <a:solidFill>
              <a:srgbClr val="2437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>
            <a:off x="1028700" y="2896490"/>
            <a:ext cx="7144038" cy="5806154"/>
          </a:xfrm>
          <a:custGeom>
            <a:avLst/>
            <a:gdLst/>
            <a:ahLst/>
            <a:cxnLst/>
            <a:rect l="l" t="t" r="r" b="b"/>
            <a:pathLst>
              <a:path w="7144038" h="5806154">
                <a:moveTo>
                  <a:pt x="7144038" y="0"/>
                </a:moveTo>
                <a:lnTo>
                  <a:pt x="0" y="0"/>
                </a:lnTo>
                <a:lnTo>
                  <a:pt x="0" y="5806155"/>
                </a:lnTo>
                <a:lnTo>
                  <a:pt x="7144038" y="5806155"/>
                </a:lnTo>
                <a:lnTo>
                  <a:pt x="714403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9697563" y="2994509"/>
            <a:ext cx="7561737" cy="239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8499" b="1" spc="-84">
                <a:solidFill>
                  <a:srgbClr val="3884FD"/>
                </a:solidFill>
                <a:latin typeface="Nunito Bold"/>
                <a:ea typeface="Nunito Bold"/>
                <a:cs typeface="Nunito Bold"/>
                <a:sym typeface="Nunito Bold"/>
              </a:rPr>
              <a:t>Rapid Miner</a:t>
            </a:r>
          </a:p>
          <a:p>
            <a:pPr algn="l">
              <a:lnSpc>
                <a:spcPts val="9349"/>
              </a:lnSpc>
            </a:pPr>
            <a:r>
              <a:rPr lang="en-US" sz="8499" b="1" spc="-84">
                <a:solidFill>
                  <a:srgbClr val="3884FD"/>
                </a:solidFill>
                <a:latin typeface="Nunito Bold"/>
                <a:ea typeface="Nunito Bold"/>
                <a:cs typeface="Nunito Bold"/>
                <a:sym typeface="Nunito Bold"/>
              </a:rPr>
              <a:t>Documentation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697563" y="5698718"/>
            <a:ext cx="7234018" cy="1669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43762"/>
                </a:solidFill>
                <a:latin typeface="Nunito"/>
                <a:ea typeface="Nunito"/>
                <a:cs typeface="Nunito"/>
                <a:sym typeface="Nunito"/>
              </a:rPr>
              <a:t>https://docs.rapidminer.com/2024.1/studio/operators/modeling/segmentation/k_means.html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591833" y="2047875"/>
          <a:ext cx="15104335" cy="6191250"/>
        </p:xfrm>
        <a:graphic>
          <a:graphicData uri="http://schemas.openxmlformats.org/drawingml/2006/table">
            <a:tbl>
              <a:tblPr/>
              <a:tblGrid>
                <a:gridCol w="3020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0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0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0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31875"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 dirty="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Sepal Length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Sepal Width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Petal Length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Petal Width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1875"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id_36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 dirty="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5.0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3.2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1.2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1875"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id_46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4.8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3.0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1.4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1875"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id_86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6.0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3.4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4.5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1.6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1875"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id_96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5.7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3.0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4.2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1.2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1875"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id_136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7.7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3.0 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6.1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 dirty="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2.3  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93371" y="2000337"/>
            <a:ext cx="11301259" cy="6286325"/>
          </a:xfrm>
          <a:custGeom>
            <a:avLst/>
            <a:gdLst/>
            <a:ahLst/>
            <a:cxnLst/>
            <a:rect l="l" t="t" r="r" b="b"/>
            <a:pathLst>
              <a:path w="11301259" h="6286325">
                <a:moveTo>
                  <a:pt x="0" y="0"/>
                </a:moveTo>
                <a:lnTo>
                  <a:pt x="11301258" y="0"/>
                </a:lnTo>
                <a:lnTo>
                  <a:pt x="11301258" y="6286326"/>
                </a:lnTo>
                <a:lnTo>
                  <a:pt x="0" y="62863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1485343" y="8747942"/>
            <a:ext cx="6406976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43762"/>
                </a:solidFill>
                <a:latin typeface="Nunito"/>
                <a:ea typeface="Nunito"/>
                <a:cs typeface="Nunito"/>
                <a:sym typeface="Nunito"/>
              </a:rPr>
              <a:t>https://www.naftaliharris.com/blog/visualizing-k-means-clustering/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14425"/>
            <a:ext cx="10140706" cy="1204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8499" b="1" spc="-84">
                <a:solidFill>
                  <a:srgbClr val="243762"/>
                </a:solidFill>
                <a:latin typeface="Nunito Bold"/>
                <a:ea typeface="Nunito Bold"/>
                <a:cs typeface="Nunito Bold"/>
                <a:sym typeface="Nunito Bold"/>
              </a:rPr>
              <a:t>Step 1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518062" y="3345966"/>
            <a:ext cx="13251876" cy="4222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5858" lvl="1" indent="-432929" algn="l">
              <a:lnSpc>
                <a:spcPts val="6817"/>
              </a:lnSpc>
              <a:buAutoNum type="arabicPeriod"/>
            </a:pPr>
            <a:r>
              <a:rPr lang="en-US" sz="4010" b="1">
                <a:solidFill>
                  <a:srgbClr val="3884FD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Choose the number of clusters (</a:t>
            </a:r>
            <a:r>
              <a:rPr lang="en-US" sz="4010" b="1" i="1">
                <a:solidFill>
                  <a:srgbClr val="3884FD"/>
                </a:solidFill>
                <a:latin typeface="Nunito Sans Bold Italics"/>
                <a:ea typeface="Nunito Sans Bold Italics"/>
                <a:cs typeface="Nunito Sans Bold Italics"/>
                <a:sym typeface="Nunito Sans Bold Italics"/>
              </a:rPr>
              <a:t>k</a:t>
            </a:r>
            <a:r>
              <a:rPr lang="en-US" sz="4010" b="1">
                <a:solidFill>
                  <a:srgbClr val="3884FD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): </a:t>
            </a:r>
            <a:r>
              <a:rPr lang="en-US" sz="4010">
                <a:solidFill>
                  <a:srgbClr val="3884FD"/>
                </a:solidFill>
                <a:latin typeface="Nunito Sans"/>
                <a:ea typeface="Nunito Sans"/>
                <a:cs typeface="Nunito Sans"/>
                <a:sym typeface="Nunito Sans"/>
              </a:rPr>
              <a:t>Decide how many clusters you want to identify in your data </a:t>
            </a:r>
          </a:p>
          <a:p>
            <a:pPr marL="865858" lvl="1" indent="-432929" algn="l">
              <a:lnSpc>
                <a:spcPts val="6817"/>
              </a:lnSpc>
              <a:buAutoNum type="arabicPeriod"/>
            </a:pPr>
            <a:r>
              <a:rPr lang="en-US" sz="4010" b="1">
                <a:solidFill>
                  <a:srgbClr val="3884FD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Initialize centroids: </a:t>
            </a:r>
            <a:r>
              <a:rPr lang="en-US" sz="4010">
                <a:solidFill>
                  <a:srgbClr val="3884FD"/>
                </a:solidFill>
                <a:latin typeface="Nunito Sans"/>
                <a:ea typeface="Nunito Sans"/>
                <a:cs typeface="Nunito Sans"/>
                <a:sym typeface="Nunito Sans"/>
              </a:rPr>
              <a:t>Randomly select </a:t>
            </a:r>
            <a:r>
              <a:rPr lang="en-US" sz="4010" i="1">
                <a:solidFill>
                  <a:srgbClr val="3884FD"/>
                </a:solidFill>
                <a:latin typeface="Nunito Sans Italics"/>
                <a:ea typeface="Nunito Sans Italics"/>
                <a:cs typeface="Nunito Sans Italics"/>
                <a:sym typeface="Nunito Sans Italics"/>
              </a:rPr>
              <a:t>k</a:t>
            </a:r>
            <a:r>
              <a:rPr lang="en-US" sz="4010">
                <a:solidFill>
                  <a:srgbClr val="3884FD"/>
                </a:solidFill>
                <a:latin typeface="Nunito Sans"/>
                <a:ea typeface="Nunito Sans"/>
                <a:cs typeface="Nunito Sans"/>
                <a:sym typeface="Nunito Sans"/>
              </a:rPr>
              <a:t> initial points from the dataset as the starting centroids for each cluster.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591833" y="2047875"/>
          <a:ext cx="15104335" cy="6192165"/>
        </p:xfrm>
        <a:graphic>
          <a:graphicData uri="http://schemas.openxmlformats.org/drawingml/2006/table">
            <a:tbl>
              <a:tblPr/>
              <a:tblGrid>
                <a:gridCol w="3020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0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0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0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32790"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Sepal Length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Sepal Width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Petal Length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Petal Width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1875"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id_36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5.0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3.2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1.2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1875"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id_46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4.8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3.0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1.4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1875"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id_86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6.0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3.4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4.5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1.6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1875"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id_96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5.7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3.0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4.2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1.2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1875"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id_136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BE7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7.7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BE7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3.0 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BE7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6.1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BE7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2.3 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BE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92696" y="1028700"/>
            <a:ext cx="15902609" cy="8229600"/>
          </a:xfrm>
          <a:custGeom>
            <a:avLst/>
            <a:gdLst/>
            <a:ahLst/>
            <a:cxnLst/>
            <a:rect l="l" t="t" r="r" b="b"/>
            <a:pathLst>
              <a:path w="15902609" h="8229600">
                <a:moveTo>
                  <a:pt x="0" y="0"/>
                </a:moveTo>
                <a:lnTo>
                  <a:pt x="15902608" y="0"/>
                </a:lnTo>
                <a:lnTo>
                  <a:pt x="1590260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93371" y="4082671"/>
            <a:ext cx="11301259" cy="4780586"/>
          </a:xfrm>
          <a:custGeom>
            <a:avLst/>
            <a:gdLst/>
            <a:ahLst/>
            <a:cxnLst/>
            <a:rect l="l" t="t" r="r" b="b"/>
            <a:pathLst>
              <a:path w="11301259" h="4780586">
                <a:moveTo>
                  <a:pt x="0" y="0"/>
                </a:moveTo>
                <a:lnTo>
                  <a:pt x="11301258" y="0"/>
                </a:lnTo>
                <a:lnTo>
                  <a:pt x="11301258" y="4780587"/>
                </a:lnTo>
                <a:lnTo>
                  <a:pt x="0" y="47805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297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1114425"/>
            <a:ext cx="10140706" cy="1204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8499" b="1" spc="-84">
                <a:solidFill>
                  <a:srgbClr val="243762"/>
                </a:solidFill>
                <a:latin typeface="Nunito Bold"/>
                <a:ea typeface="Nunito Bold"/>
                <a:cs typeface="Nunito Bold"/>
                <a:sym typeface="Nunito Bold"/>
              </a:rPr>
              <a:t>Step 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479371"/>
            <a:ext cx="15023166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20"/>
              </a:lnSpc>
            </a:pPr>
            <a:r>
              <a:rPr lang="en-US" sz="3600" b="1">
                <a:solidFill>
                  <a:srgbClr val="3884FD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For each data point, calculate the Euclidean distance to each centroid.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768</Words>
  <Application>Microsoft Office PowerPoint</Application>
  <PresentationFormat>Custom</PresentationFormat>
  <Paragraphs>329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Nunito Bold</vt:lpstr>
      <vt:lpstr>Nunito Sans Italics</vt:lpstr>
      <vt:lpstr>Nunito</vt:lpstr>
      <vt:lpstr>Nunito Sans Bold</vt:lpstr>
      <vt:lpstr>Canva Sans</vt:lpstr>
      <vt:lpstr>Arial</vt:lpstr>
      <vt:lpstr>Nunito Sans Bold Italics</vt:lpstr>
      <vt:lpstr>Calibri</vt:lpstr>
      <vt:lpstr>Nunito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datmin s7</dc:title>
  <cp:lastModifiedBy>LCAS Lab 007</cp:lastModifiedBy>
  <cp:revision>1</cp:revision>
  <dcterms:created xsi:type="dcterms:W3CDTF">2006-08-16T00:00:00Z</dcterms:created>
  <dcterms:modified xsi:type="dcterms:W3CDTF">2024-10-22T10:33:21Z</dcterms:modified>
  <dc:identifier>DAGUEDAnAz8</dc:identifier>
</cp:coreProperties>
</file>