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TT Rounds Condensed" charset="1" panose="02000506030000020003"/>
      <p:regular r:id="rId19"/>
    </p:embeddedFont>
    <p:embeddedFont>
      <p:font typeface="TT Rounds Condensed Bold" charset="1" panose="020008060300000200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4.png" Type="http://schemas.openxmlformats.org/officeDocument/2006/relationships/image"/><Relationship Id="rId4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8.png" Type="http://schemas.openxmlformats.org/officeDocument/2006/relationships/image"/><Relationship Id="rId4" Target="../media/image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691640" y="4001834"/>
            <a:ext cx="14904720" cy="5974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36"/>
              </a:lnSpc>
            </a:pPr>
            <a:r>
              <a:rPr lang="en-US" sz="4200" spc="-25">
                <a:solidFill>
                  <a:srgbClr val="545454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STDISCM-S14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691640" y="7047269"/>
            <a:ext cx="14904720" cy="3992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77"/>
              </a:lnSpc>
            </a:pPr>
            <a:r>
              <a:rPr lang="en-US" sz="3330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EXCONDE, Isiah Reuben C.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91640" y="4713542"/>
            <a:ext cx="14904720" cy="9742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343"/>
              </a:lnSpc>
            </a:pPr>
            <a:r>
              <a:rPr lang="en-US" b="true" sz="7199" spc="-125">
                <a:solidFill>
                  <a:srgbClr val="262626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P2 - Looking for Group Synchronization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1773789"/>
            <a:ext cx="15368157" cy="763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2320" indent="-376160" lvl="1">
              <a:lnSpc>
                <a:spcPts val="3763"/>
              </a:lnSpc>
              <a:buFont typeface="Arial"/>
              <a:buChar char="•"/>
            </a:pPr>
            <a:r>
              <a:rPr lang="en-US" b="true" sz="3484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 1: Minimal Valid Inputs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 (m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x 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stances): 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tanks: 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healers: 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dps: 3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t1: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t2: 1</a:t>
            </a:r>
          </a:p>
          <a:p>
            <a:pPr algn="l">
              <a:lnSpc>
                <a:spcPts val="3763"/>
              </a:lnSpc>
            </a:pPr>
          </a:p>
          <a:p>
            <a:pPr algn="l" marL="752320" indent="-376160" lvl="1">
              <a:lnSpc>
                <a:spcPts val="3763"/>
              </a:lnSpc>
              <a:buFont typeface="Arial"/>
              <a:buChar char="•"/>
            </a:pPr>
            <a:r>
              <a:rPr lang="en-US" b="true" sz="3484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 2: Multiple Parties with Exactly Enough Players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n: 2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tanks: 3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healers: 3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dps: 9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t1: 2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t2: 5</a:t>
            </a:r>
          </a:p>
          <a:p>
            <a:pPr algn="l">
              <a:lnSpc>
                <a:spcPts val="376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cases used in video demonstration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1773789"/>
            <a:ext cx="15368157" cy="763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2320" indent="-376160" lvl="1">
              <a:lnSpc>
                <a:spcPts val="3763"/>
              </a:lnSpc>
              <a:buFont typeface="Arial"/>
              <a:buChar char="•"/>
            </a:pPr>
            <a:r>
              <a:rPr lang="en-US" b="true" sz="3484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 3: Leftover Roles After Party Formation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n: 3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tanks: 5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healers: 4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dps: 20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t1: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3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t2: 7</a:t>
            </a:r>
          </a:p>
          <a:p>
            <a:pPr algn="l">
              <a:lnSpc>
                <a:spcPts val="3763"/>
              </a:lnSpc>
            </a:pPr>
          </a:p>
          <a:p>
            <a:pPr algn="l" marL="752320" indent="-376160" lvl="1">
              <a:lnSpc>
                <a:spcPts val="3763"/>
              </a:lnSpc>
              <a:buFont typeface="Arial"/>
              <a:buChar char="•"/>
            </a:pPr>
            <a:r>
              <a:rPr lang="en-US" b="true" sz="3484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 4: Insufficient Players to Form Any Party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n: 5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tanks: 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healers: 5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dps: 15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t1: 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t2: 5</a:t>
            </a:r>
          </a:p>
          <a:p>
            <a:pPr algn="l">
              <a:lnSpc>
                <a:spcPts val="376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cases used in video demonstration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1773789"/>
            <a:ext cx="15368157" cy="76350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2320" indent="-376160" lvl="1">
              <a:lnSpc>
                <a:spcPts val="3763"/>
              </a:lnSpc>
              <a:buFont typeface="Arial"/>
              <a:buChar char="•"/>
            </a:pPr>
            <a:r>
              <a:rPr lang="en-US" b="true" sz="3484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 5: High Volume Inputs to Test Scalability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n: 100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tanks: 1000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healers: 1000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dps: 3000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t1:</a:t>
            </a: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t2: 15</a:t>
            </a:r>
          </a:p>
          <a:p>
            <a:pPr algn="l">
              <a:lnSpc>
                <a:spcPts val="3763"/>
              </a:lnSpc>
            </a:pPr>
          </a:p>
          <a:p>
            <a:pPr algn="l" marL="752320" indent="-376160" lvl="1">
              <a:lnSpc>
                <a:spcPts val="3763"/>
              </a:lnSpc>
              <a:buFont typeface="Arial"/>
              <a:buChar char="•"/>
            </a:pPr>
            <a:r>
              <a:rPr lang="en-US" b="true" sz="3484" spc="31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 6: Invalid Inputs (based on Implementation)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n: 0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tanks: -1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healers: -1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dps: -2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1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t1: -1</a:t>
            </a:r>
          </a:p>
          <a:p>
            <a:pPr algn="l" marL="1504639" indent="-501546" lvl="2">
              <a:lnSpc>
                <a:spcPts val="3763"/>
              </a:lnSpc>
              <a:buFont typeface="Arial"/>
              <a:buChar char="⚬"/>
            </a:pPr>
            <a:r>
              <a:rPr lang="en-US" sz="3484" spc="32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t2: -1</a:t>
            </a:r>
          </a:p>
          <a:p>
            <a:pPr algn="l">
              <a:lnSpc>
                <a:spcPts val="3763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cases used in video demonstration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12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13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End of Slides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55862" y="3488512"/>
            <a:ext cx="15776276" cy="3271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282446" indent="-641223" lvl="1">
              <a:lnSpc>
                <a:spcPts val="6415"/>
              </a:lnSpc>
              <a:buFont typeface="Arial"/>
              <a:buChar char="•"/>
            </a:pPr>
            <a:r>
              <a:rPr lang="en-US" b="true" sz="5940" spc="-3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Possible deadlock and starvation explanation</a:t>
            </a:r>
          </a:p>
          <a:p>
            <a:pPr algn="l" marL="1282446" indent="-641223" lvl="1">
              <a:lnSpc>
                <a:spcPts val="6415"/>
              </a:lnSpc>
              <a:buFont typeface="Arial"/>
              <a:buChar char="•"/>
            </a:pPr>
            <a:r>
              <a:rPr lang="en-US" b="true" sz="5940" spc="-35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Synchronization mechanisms used to solve the problem</a:t>
            </a:r>
          </a:p>
          <a:p>
            <a:pPr algn="l" marL="1282446" indent="-641223" lvl="1">
              <a:lnSpc>
                <a:spcPts val="6415"/>
              </a:lnSpc>
              <a:buFont typeface="Arial"/>
              <a:buChar char="•"/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Test cases used in video demonstration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2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Content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3206546"/>
            <a:ext cx="15368157" cy="521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b="true" sz="2984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Waiting on an Empty Instance Queue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 the </a:t>
            </a:r>
            <a:r>
              <a:rPr lang="en-US" b="true" sz="2984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partyFunction</a:t>
            </a: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each party thread waits for an available instanc</a:t>
            </a: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 using:</a:t>
            </a: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If a thread that has acquired an instance never releases it—due to an except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io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 occurring after setting the instance as active but before pushing it back into the queue—then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availableInstances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remains empty. This leaves all other waiting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ads blocked indefinitely, leading to a deadlock.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547620" y="4297641"/>
            <a:ext cx="11192760" cy="1315076"/>
          </a:xfrm>
          <a:custGeom>
            <a:avLst/>
            <a:gdLst/>
            <a:ahLst/>
            <a:cxnLst/>
            <a:rect r="r" b="b" t="t" l="l"/>
            <a:pathLst>
              <a:path h="1315076" w="11192760">
                <a:moveTo>
                  <a:pt x="0" y="0"/>
                </a:moveTo>
                <a:lnTo>
                  <a:pt x="11192760" y="0"/>
                </a:lnTo>
                <a:lnTo>
                  <a:pt x="11192760" y="1315076"/>
                </a:lnTo>
                <a:lnTo>
                  <a:pt x="0" y="13150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Possible deadlock and starvation explanation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580244"/>
            <a:ext cx="3088171" cy="4562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3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9565" y="1428128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Deadlock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3206546"/>
            <a:ext cx="15368157" cy="481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b="true" sz="2984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Failure to Notify Waiting Threads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At</a:t>
            </a: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the end of </a:t>
            </a:r>
            <a:r>
              <a:rPr lang="en-US" b="true" sz="2984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partyFunction</a:t>
            </a: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the instance is returned and the waiting threads are notifi</a:t>
            </a: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ed:</a:t>
            </a: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If a thread fails to push the instance back into the queue or does not c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ll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cv.notify_all()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waiti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g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ds would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ev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 be awakened. This scenario would again result in a d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adlock since threads would be waiting forever for an available instance.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371517" y="4254612"/>
            <a:ext cx="13544966" cy="1777777"/>
          </a:xfrm>
          <a:custGeom>
            <a:avLst/>
            <a:gdLst/>
            <a:ahLst/>
            <a:cxnLst/>
            <a:rect r="r" b="b" t="t" l="l"/>
            <a:pathLst>
              <a:path h="1777777" w="13544966">
                <a:moveTo>
                  <a:pt x="0" y="0"/>
                </a:moveTo>
                <a:lnTo>
                  <a:pt x="13544966" y="0"/>
                </a:lnTo>
                <a:lnTo>
                  <a:pt x="13544966" y="1777776"/>
                </a:lnTo>
                <a:lnTo>
                  <a:pt x="0" y="177777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Possible deadlock and starvation explanation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4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9565" y="1428128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Deadlock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3206546"/>
            <a:ext cx="15368157" cy="521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b="true" sz="2984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Unfair Scheduling of Waiting Threads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 the same waiting call:</a:t>
            </a: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Although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cv.notify_all()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wakes all waiting threads, the operating system's scheduler may not service them in a fair, FIFO order. This could, in theory, lead to some threads being repe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ated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ly delayed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if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the same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ds acquire the lock ev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ry time an instance becomes available.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177741" y="4169901"/>
            <a:ext cx="12708221" cy="1012012"/>
          </a:xfrm>
          <a:custGeom>
            <a:avLst/>
            <a:gdLst/>
            <a:ahLst/>
            <a:cxnLst/>
            <a:rect r="r" b="b" t="t" l="l"/>
            <a:pathLst>
              <a:path h="1012012" w="12708221">
                <a:moveTo>
                  <a:pt x="0" y="0"/>
                </a:moveTo>
                <a:lnTo>
                  <a:pt x="12708220" y="0"/>
                </a:lnTo>
                <a:lnTo>
                  <a:pt x="12708220" y="1012012"/>
                </a:lnTo>
                <a:lnTo>
                  <a:pt x="0" y="1012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77741" y="5308285"/>
            <a:ext cx="3670160" cy="492753"/>
          </a:xfrm>
          <a:custGeom>
            <a:avLst/>
            <a:gdLst/>
            <a:ahLst/>
            <a:cxnLst/>
            <a:rect r="r" b="b" t="t" l="l"/>
            <a:pathLst>
              <a:path h="492753" w="3670160">
                <a:moveTo>
                  <a:pt x="0" y="0"/>
                </a:moveTo>
                <a:lnTo>
                  <a:pt x="3670160" y="0"/>
                </a:lnTo>
                <a:lnTo>
                  <a:pt x="3670160" y="492753"/>
                </a:lnTo>
                <a:lnTo>
                  <a:pt x="0" y="4927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Possible deadlock and starvation explanation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5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9565" y="1428128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Starvation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2949371"/>
            <a:ext cx="15368157" cy="60176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b="true" sz="2984" spc="2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Variability in Dungeon Run Durations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The random duration of a dungeon run is generated here:</a:t>
            </a: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1288745" indent="-429582" lvl="2">
              <a:lnSpc>
                <a:spcPts val="3223"/>
              </a:lnSpc>
              <a:buFont typeface="Arial"/>
              <a:buChar char="⚬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Because ru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ti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mes are randomized, some threads might run longer than others. If a thread happens to experience a long run, it delays the release of its instance for waiting threads. Although every thread eventually finishes, repe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ated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long durat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ions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could cause some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ds to wait disproportionately longer—an eff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ect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similar to starvation.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743425" y="3948903"/>
            <a:ext cx="10801149" cy="2389194"/>
          </a:xfrm>
          <a:custGeom>
            <a:avLst/>
            <a:gdLst/>
            <a:ahLst/>
            <a:cxnLst/>
            <a:rect r="r" b="b" t="t" l="l"/>
            <a:pathLst>
              <a:path h="2389194" w="10801149">
                <a:moveTo>
                  <a:pt x="0" y="0"/>
                </a:moveTo>
                <a:lnTo>
                  <a:pt x="10801150" y="0"/>
                </a:lnTo>
                <a:lnTo>
                  <a:pt x="10801150" y="2389194"/>
                </a:lnTo>
                <a:lnTo>
                  <a:pt x="0" y="238919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9565" y="367189"/>
            <a:ext cx="15776276" cy="8430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Possible deadlock and starvation explanation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6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9565" y="1428128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Starvation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3206546"/>
            <a:ext cx="15368157" cy="44174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single mutex (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mtx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) is used to protect shared data structures (the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availableInstances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queue and the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instances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vector). The use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of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unique_lock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ensures that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 mutex is automatically rel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ased when the scope is exited, minimizing the risk of deadlock due to forgotten unlocks.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4287083" y="4104408"/>
            <a:ext cx="9713833" cy="762867"/>
          </a:xfrm>
          <a:custGeom>
            <a:avLst/>
            <a:gdLst/>
            <a:ahLst/>
            <a:cxnLst/>
            <a:rect r="r" b="b" t="t" l="l"/>
            <a:pathLst>
              <a:path h="762867" w="9713833">
                <a:moveTo>
                  <a:pt x="0" y="0"/>
                </a:moveTo>
                <a:lnTo>
                  <a:pt x="9713834" y="0"/>
                </a:lnTo>
                <a:lnTo>
                  <a:pt x="9713834" y="762867"/>
                </a:lnTo>
                <a:lnTo>
                  <a:pt x="0" y="7628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79565" y="367189"/>
            <a:ext cx="15776276" cy="165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Synchronization mechanisms used to solve the problem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79565" y="2162690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Mutex (mtx) and Resource Acquisition is Initialization (RAII)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3206546"/>
            <a:ext cx="15368157" cy="4817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c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diti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o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 var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b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l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cv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is used to make party threads wait until an instance is available. When a thread completes its dungeon run and pushes its instance back into the queue, it calls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cv.notify_all()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, waking all waiting threads. This mech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anism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ensures that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hre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ds are promptly awaken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ed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as soon as an instance is freed, preventing prolonged waiting.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177741" y="3537063"/>
            <a:ext cx="12708221" cy="1012012"/>
          </a:xfrm>
          <a:custGeom>
            <a:avLst/>
            <a:gdLst/>
            <a:ahLst/>
            <a:cxnLst/>
            <a:rect r="r" b="b" t="t" l="l"/>
            <a:pathLst>
              <a:path h="1012012" w="12708221">
                <a:moveTo>
                  <a:pt x="0" y="0"/>
                </a:moveTo>
                <a:lnTo>
                  <a:pt x="12708220" y="0"/>
                </a:lnTo>
                <a:lnTo>
                  <a:pt x="12708220" y="1012012"/>
                </a:lnTo>
                <a:lnTo>
                  <a:pt x="0" y="1012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177741" y="4716149"/>
            <a:ext cx="3670160" cy="492753"/>
          </a:xfrm>
          <a:custGeom>
            <a:avLst/>
            <a:gdLst/>
            <a:ahLst/>
            <a:cxnLst/>
            <a:rect r="r" b="b" t="t" l="l"/>
            <a:pathLst>
              <a:path h="492753" w="3670160">
                <a:moveTo>
                  <a:pt x="0" y="0"/>
                </a:moveTo>
                <a:lnTo>
                  <a:pt x="3670160" y="0"/>
                </a:lnTo>
                <a:lnTo>
                  <a:pt x="3670160" y="492752"/>
                </a:lnTo>
                <a:lnTo>
                  <a:pt x="0" y="49275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9565" y="367189"/>
            <a:ext cx="15776276" cy="165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Synchronization mechanisms used to solve the 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9565" y="2162690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Condition Variable (cv)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73599" y="9265442"/>
            <a:ext cx="885799" cy="885799"/>
          </a:xfrm>
          <a:custGeom>
            <a:avLst/>
            <a:gdLst/>
            <a:ahLst/>
            <a:cxnLst/>
            <a:rect r="r" b="b" t="t" l="l"/>
            <a:pathLst>
              <a:path h="885799" w="885799">
                <a:moveTo>
                  <a:pt x="0" y="0"/>
                </a:moveTo>
                <a:lnTo>
                  <a:pt x="885800" y="0"/>
                </a:lnTo>
                <a:lnTo>
                  <a:pt x="885800" y="885799"/>
                </a:lnTo>
                <a:lnTo>
                  <a:pt x="0" y="88579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459922" y="3206546"/>
            <a:ext cx="15368157" cy="5217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</a:p>
          <a:p>
            <a:pPr algn="l">
              <a:lnSpc>
                <a:spcPts val="3223"/>
              </a:lnSpc>
            </a:pPr>
            <a:r>
              <a:rPr lang="en-US" sz="2984" spc="26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Explanation:</a:t>
            </a:r>
          </a:p>
          <a:p>
            <a:pPr algn="l" marL="644372" indent="-322186" lvl="1">
              <a:lnSpc>
                <a:spcPts val="3223"/>
              </a:lnSpc>
              <a:buFont typeface="Arial"/>
              <a:buChar char="•"/>
            </a:pP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Th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e queue </a:t>
            </a:r>
            <a:r>
              <a:rPr lang="en-US" b="true" sz="2984" spc="27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availableInstances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holds the IDs of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available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i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nstances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. Threads pop an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instance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from the que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ue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 when they begin 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t</a:t>
            </a:r>
            <a:r>
              <a:rPr lang="en-US" sz="2984" spc="27">
                <a:solidFill>
                  <a:srgbClr val="000000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heir dungeon run and push it back after finishing. This single shared resource, protected by a mutex and coordinated by a condition variable, simplifies synchronization. Since there is only one lock and one queue, the risk of circular waits or complex locking orders is eliminated.</a:t>
            </a:r>
          </a:p>
          <a:p>
            <a:pPr algn="l">
              <a:lnSpc>
                <a:spcPts val="3223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3110254" y="3177971"/>
            <a:ext cx="9897086" cy="1017986"/>
          </a:xfrm>
          <a:custGeom>
            <a:avLst/>
            <a:gdLst/>
            <a:ahLst/>
            <a:cxnLst/>
            <a:rect r="r" b="b" t="t" l="l"/>
            <a:pathLst>
              <a:path h="1017986" w="9897086">
                <a:moveTo>
                  <a:pt x="0" y="0"/>
                </a:moveTo>
                <a:lnTo>
                  <a:pt x="9897086" y="0"/>
                </a:lnTo>
                <a:lnTo>
                  <a:pt x="9897086" y="1017986"/>
                </a:lnTo>
                <a:lnTo>
                  <a:pt x="0" y="10179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279726" y="4291207"/>
            <a:ext cx="10739864" cy="1084150"/>
          </a:xfrm>
          <a:custGeom>
            <a:avLst/>
            <a:gdLst/>
            <a:ahLst/>
            <a:cxnLst/>
            <a:rect r="r" b="b" t="t" l="l"/>
            <a:pathLst>
              <a:path h="1084150" w="10739864">
                <a:moveTo>
                  <a:pt x="0" y="0"/>
                </a:moveTo>
                <a:lnTo>
                  <a:pt x="10739864" y="0"/>
                </a:lnTo>
                <a:lnTo>
                  <a:pt x="10739864" y="1084150"/>
                </a:lnTo>
                <a:lnTo>
                  <a:pt x="0" y="10841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79565" y="367189"/>
            <a:ext cx="15776276" cy="16526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15"/>
              </a:lnSpc>
            </a:pPr>
            <a:r>
              <a:rPr lang="en-US" b="true" sz="5940" spc="-36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Synchronization mechanisms used to solve the problem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007340" y="9675017"/>
            <a:ext cx="3088171" cy="266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160"/>
              </a:lnSpc>
            </a:pPr>
            <a:r>
              <a:rPr lang="en-US" sz="1800" spc="16">
                <a:solidFill>
                  <a:srgbClr val="898989"/>
                </a:solidFill>
                <a:latin typeface="TT Rounds Condensed"/>
                <a:ea typeface="TT Rounds Condensed"/>
                <a:cs typeface="TT Rounds Condensed"/>
                <a:sym typeface="TT Rounds Condensed"/>
              </a:rPr>
              <a:t>9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79565" y="2162690"/>
            <a:ext cx="15776276" cy="672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19"/>
              </a:lnSpc>
            </a:pPr>
            <a:r>
              <a:rPr lang="en-US" b="true" sz="4740" spc="-28">
                <a:solidFill>
                  <a:srgbClr val="000000"/>
                </a:solidFill>
                <a:latin typeface="TT Rounds Condensed Bold"/>
                <a:ea typeface="TT Rounds Condensed Bold"/>
                <a:cs typeface="TT Rounds Condensed Bold"/>
                <a:sym typeface="TT Rounds Condensed Bold"/>
              </a:rPr>
              <a:t>Single Resource Queue (availableInstances)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DAGjAtmtT3E</dc:identifier>
  <dcterms:modified xsi:type="dcterms:W3CDTF">2011-08-01T06:04:30Z</dcterms:modified>
  <cp:revision>1</cp:revision>
  <dc:title>STDISCM-Looking for Group Synchronization-Exconde-S14.pptx</dc:title>
</cp:coreProperties>
</file>