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62" r:id="rId3"/>
    <p:sldId id="268" r:id="rId4"/>
    <p:sldId id="257" r:id="rId5"/>
    <p:sldId id="264" r:id="rId6"/>
    <p:sldId id="265" r:id="rId7"/>
    <p:sldId id="263" r:id="rId8"/>
    <p:sldId id="258" r:id="rId9"/>
    <p:sldId id="266" r:id="rId10"/>
    <p:sldId id="267" r:id="rId11"/>
    <p:sldId id="277" r:id="rId12"/>
    <p:sldId id="276" r:id="rId13"/>
    <p:sldId id="259" r:id="rId14"/>
    <p:sldId id="278" r:id="rId15"/>
    <p:sldId id="260" r:id="rId16"/>
    <p:sldId id="269" r:id="rId17"/>
    <p:sldId id="270" r:id="rId18"/>
    <p:sldId id="271" r:id="rId19"/>
    <p:sldId id="272" r:id="rId20"/>
    <p:sldId id="273" r:id="rId21"/>
    <p:sldId id="274" r:id="rId22"/>
    <p:sldId id="275" r:id="rId23"/>
    <p:sldId id="26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4660"/>
  </p:normalViewPr>
  <p:slideViewPr>
    <p:cSldViewPr snapToGrid="0">
      <p:cViewPr>
        <p:scale>
          <a:sx n="103" d="100"/>
          <a:sy n="103" d="100"/>
        </p:scale>
        <p:origin x="2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cwe.mitre.org/data/definitions/89.html" TargetMode="External"/><Relationship Id="rId1" Type="http://schemas.openxmlformats.org/officeDocument/2006/relationships/hyperlink" Target="https://nvd.nist.gov/vuln/detail/CVE-2023-34362" TargetMode="Externa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hyperlink" Target="https://nvd.nist.gov/vuln/detail/CVE-2023-34362" TargetMode="External"/><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hyperlink" Target="https://cwe.mitre.org/data/definitions/89.html"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2E7B76-95EE-4CE1-A8F2-DB1B867D66B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1BA9F71-3F0D-44BA-B633-5661843E3CC9}">
      <dgm:prSet/>
      <dgm:spPr/>
      <dgm:t>
        <a:bodyPr/>
        <a:lstStyle/>
        <a:p>
          <a:r>
            <a:rPr lang="en-AU"/>
            <a:t>We believe that based on the CTI conducted, the most likely Threat Actor is Cl0p due to  previously exploiting a zero-day vulrability through MoveIt. This is the CVE </a:t>
          </a:r>
          <a:r>
            <a:rPr lang="en-AU" u="sng">
              <a:hlinkClick xmlns:r="http://schemas.openxmlformats.org/officeDocument/2006/relationships" r:id="rId1"/>
            </a:rPr>
            <a:t>https://nvd.nist.gov/vuln/detail/CVE-2023-34362</a:t>
          </a:r>
          <a:r>
            <a:rPr lang="en-AU"/>
            <a:t> That then leads to this: CWE-89 </a:t>
          </a:r>
          <a:r>
            <a:rPr lang="en-AU" u="sng">
              <a:hlinkClick xmlns:r="http://schemas.openxmlformats.org/officeDocument/2006/relationships" r:id="rId2"/>
            </a:rPr>
            <a:t>https://cwe.mitre.org/data/definitions/89.html</a:t>
          </a:r>
          <a:endParaRPr lang="en-US"/>
        </a:p>
      </dgm:t>
    </dgm:pt>
    <dgm:pt modelId="{788EE7D4-AC51-49E6-9B6E-2506127633ED}" type="parTrans" cxnId="{1BFEE1A9-7638-433F-BC92-A9C9B1BE0D21}">
      <dgm:prSet/>
      <dgm:spPr/>
      <dgm:t>
        <a:bodyPr/>
        <a:lstStyle/>
        <a:p>
          <a:endParaRPr lang="en-US"/>
        </a:p>
      </dgm:t>
    </dgm:pt>
    <dgm:pt modelId="{BAEDC785-1BD5-47A9-BCA5-BBA3127F9052}" type="sibTrans" cxnId="{1BFEE1A9-7638-433F-BC92-A9C9B1BE0D21}">
      <dgm:prSet/>
      <dgm:spPr/>
      <dgm:t>
        <a:bodyPr/>
        <a:lstStyle/>
        <a:p>
          <a:endParaRPr lang="en-US"/>
        </a:p>
      </dgm:t>
    </dgm:pt>
    <dgm:pt modelId="{B5123281-1B5D-4C79-B031-2291720B6ECE}">
      <dgm:prSet/>
      <dgm:spPr/>
      <dgm:t>
        <a:bodyPr/>
        <a:lstStyle/>
        <a:p>
          <a:r>
            <a:rPr lang="en-AU"/>
            <a:t>Several sources have been used to match the techniques we have found to several techniques cl0p have previously used.</a:t>
          </a:r>
          <a:endParaRPr lang="en-US"/>
        </a:p>
      </dgm:t>
    </dgm:pt>
    <dgm:pt modelId="{E85BD293-8F22-4C01-B638-3AB58CFED104}" type="parTrans" cxnId="{A864B1A5-0794-44DF-AE40-51E094E01C36}">
      <dgm:prSet/>
      <dgm:spPr/>
      <dgm:t>
        <a:bodyPr/>
        <a:lstStyle/>
        <a:p>
          <a:endParaRPr lang="en-US"/>
        </a:p>
      </dgm:t>
    </dgm:pt>
    <dgm:pt modelId="{75F8CDB5-8699-4CC4-ACCB-09A4DB89F102}" type="sibTrans" cxnId="{A864B1A5-0794-44DF-AE40-51E094E01C36}">
      <dgm:prSet/>
      <dgm:spPr/>
      <dgm:t>
        <a:bodyPr/>
        <a:lstStyle/>
        <a:p>
          <a:endParaRPr lang="en-US"/>
        </a:p>
      </dgm:t>
    </dgm:pt>
    <dgm:pt modelId="{A2994F69-7D02-4570-B79C-DB7808F40964}" type="pres">
      <dgm:prSet presAssocID="{B62E7B76-95EE-4CE1-A8F2-DB1B867D66BD}" presName="root" presStyleCnt="0">
        <dgm:presLayoutVars>
          <dgm:dir/>
          <dgm:resizeHandles val="exact"/>
        </dgm:presLayoutVars>
      </dgm:prSet>
      <dgm:spPr/>
    </dgm:pt>
    <dgm:pt modelId="{9AB19525-B38B-476E-A553-442C4D9392C0}" type="pres">
      <dgm:prSet presAssocID="{01BA9F71-3F0D-44BA-B633-5661843E3CC9}" presName="compNode" presStyleCnt="0"/>
      <dgm:spPr/>
    </dgm:pt>
    <dgm:pt modelId="{06343219-0710-48C4-B112-D5F1276A5295}" type="pres">
      <dgm:prSet presAssocID="{01BA9F71-3F0D-44BA-B633-5661843E3CC9}" presName="bgRect" presStyleLbl="bgShp" presStyleIdx="0" presStyleCnt="2"/>
      <dgm:spPr/>
    </dgm:pt>
    <dgm:pt modelId="{2881CD50-E58B-4B0D-B632-B6F35EA00074}" type="pres">
      <dgm:prSet presAssocID="{01BA9F71-3F0D-44BA-B633-5661843E3CC9}"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nger"/>
        </a:ext>
      </dgm:extLst>
    </dgm:pt>
    <dgm:pt modelId="{9F4E922D-9810-4F1C-B79E-9AB5A125BD4D}" type="pres">
      <dgm:prSet presAssocID="{01BA9F71-3F0D-44BA-B633-5661843E3CC9}" presName="spaceRect" presStyleCnt="0"/>
      <dgm:spPr/>
    </dgm:pt>
    <dgm:pt modelId="{D6681C07-9A63-420F-BBEA-0D8F5C0C2863}" type="pres">
      <dgm:prSet presAssocID="{01BA9F71-3F0D-44BA-B633-5661843E3CC9}" presName="parTx" presStyleLbl="revTx" presStyleIdx="0" presStyleCnt="2">
        <dgm:presLayoutVars>
          <dgm:chMax val="0"/>
          <dgm:chPref val="0"/>
        </dgm:presLayoutVars>
      </dgm:prSet>
      <dgm:spPr/>
    </dgm:pt>
    <dgm:pt modelId="{22D6C78F-EA06-46E1-AB25-7CBEC7A9E43C}" type="pres">
      <dgm:prSet presAssocID="{BAEDC785-1BD5-47A9-BCA5-BBA3127F9052}" presName="sibTrans" presStyleCnt="0"/>
      <dgm:spPr/>
    </dgm:pt>
    <dgm:pt modelId="{844C10F8-E312-4BC5-8447-B0D7574DA055}" type="pres">
      <dgm:prSet presAssocID="{B5123281-1B5D-4C79-B031-2291720B6ECE}" presName="compNode" presStyleCnt="0"/>
      <dgm:spPr/>
    </dgm:pt>
    <dgm:pt modelId="{572983A0-EDBD-4628-B909-538FCFFB24C7}" type="pres">
      <dgm:prSet presAssocID="{B5123281-1B5D-4C79-B031-2291720B6ECE}" presName="bgRect" presStyleLbl="bgShp" presStyleIdx="1" presStyleCnt="2"/>
      <dgm:spPr/>
    </dgm:pt>
    <dgm:pt modelId="{AE828CA9-47BC-4CF4-8E5A-6CEE17D0193A}" type="pres">
      <dgm:prSet presAssocID="{B5123281-1B5D-4C79-B031-2291720B6ECE}"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27D19610-B99D-43B0-A066-C9B8B529EE44}" type="pres">
      <dgm:prSet presAssocID="{B5123281-1B5D-4C79-B031-2291720B6ECE}" presName="spaceRect" presStyleCnt="0"/>
      <dgm:spPr/>
    </dgm:pt>
    <dgm:pt modelId="{15D68A22-55D8-4D50-A2FC-18322D42641B}" type="pres">
      <dgm:prSet presAssocID="{B5123281-1B5D-4C79-B031-2291720B6ECE}" presName="parTx" presStyleLbl="revTx" presStyleIdx="1" presStyleCnt="2">
        <dgm:presLayoutVars>
          <dgm:chMax val="0"/>
          <dgm:chPref val="0"/>
        </dgm:presLayoutVars>
      </dgm:prSet>
      <dgm:spPr/>
    </dgm:pt>
  </dgm:ptLst>
  <dgm:cxnLst>
    <dgm:cxn modelId="{15D03709-CF0F-4ACD-89CE-2041C73073A2}" type="presOf" srcId="{B62E7B76-95EE-4CE1-A8F2-DB1B867D66BD}" destId="{A2994F69-7D02-4570-B79C-DB7808F40964}" srcOrd="0" destOrd="0" presId="urn:microsoft.com/office/officeart/2018/2/layout/IconVerticalSolidList"/>
    <dgm:cxn modelId="{E52D0989-A68F-4D98-9E3F-0A032B781FFF}" type="presOf" srcId="{01BA9F71-3F0D-44BA-B633-5661843E3CC9}" destId="{D6681C07-9A63-420F-BBEA-0D8F5C0C2863}" srcOrd="0" destOrd="0" presId="urn:microsoft.com/office/officeart/2018/2/layout/IconVerticalSolidList"/>
    <dgm:cxn modelId="{A864B1A5-0794-44DF-AE40-51E094E01C36}" srcId="{B62E7B76-95EE-4CE1-A8F2-DB1B867D66BD}" destId="{B5123281-1B5D-4C79-B031-2291720B6ECE}" srcOrd="1" destOrd="0" parTransId="{E85BD293-8F22-4C01-B638-3AB58CFED104}" sibTransId="{75F8CDB5-8699-4CC4-ACCB-09A4DB89F102}"/>
    <dgm:cxn modelId="{1BFEE1A9-7638-433F-BC92-A9C9B1BE0D21}" srcId="{B62E7B76-95EE-4CE1-A8F2-DB1B867D66BD}" destId="{01BA9F71-3F0D-44BA-B633-5661843E3CC9}" srcOrd="0" destOrd="0" parTransId="{788EE7D4-AC51-49E6-9B6E-2506127633ED}" sibTransId="{BAEDC785-1BD5-47A9-BCA5-BBA3127F9052}"/>
    <dgm:cxn modelId="{60B857D6-C9C9-4FC9-BF69-61E686663749}" type="presOf" srcId="{B5123281-1B5D-4C79-B031-2291720B6ECE}" destId="{15D68A22-55D8-4D50-A2FC-18322D42641B}" srcOrd="0" destOrd="0" presId="urn:microsoft.com/office/officeart/2018/2/layout/IconVerticalSolidList"/>
    <dgm:cxn modelId="{3766F676-60C4-4E09-80E2-AB637EB33FA7}" type="presParOf" srcId="{A2994F69-7D02-4570-B79C-DB7808F40964}" destId="{9AB19525-B38B-476E-A553-442C4D9392C0}" srcOrd="0" destOrd="0" presId="urn:microsoft.com/office/officeart/2018/2/layout/IconVerticalSolidList"/>
    <dgm:cxn modelId="{BF0B5398-575F-4909-802D-B10BAAEFC9F3}" type="presParOf" srcId="{9AB19525-B38B-476E-A553-442C4D9392C0}" destId="{06343219-0710-48C4-B112-D5F1276A5295}" srcOrd="0" destOrd="0" presId="urn:microsoft.com/office/officeart/2018/2/layout/IconVerticalSolidList"/>
    <dgm:cxn modelId="{67DB9712-F1C3-45E1-9996-460A802B0633}" type="presParOf" srcId="{9AB19525-B38B-476E-A553-442C4D9392C0}" destId="{2881CD50-E58B-4B0D-B632-B6F35EA00074}" srcOrd="1" destOrd="0" presId="urn:microsoft.com/office/officeart/2018/2/layout/IconVerticalSolidList"/>
    <dgm:cxn modelId="{C5DBF279-C9F1-4E79-A9E3-0A93F526F811}" type="presParOf" srcId="{9AB19525-B38B-476E-A553-442C4D9392C0}" destId="{9F4E922D-9810-4F1C-B79E-9AB5A125BD4D}" srcOrd="2" destOrd="0" presId="urn:microsoft.com/office/officeart/2018/2/layout/IconVerticalSolidList"/>
    <dgm:cxn modelId="{9D0DA301-35F2-4F93-9F70-2F3C604FB006}" type="presParOf" srcId="{9AB19525-B38B-476E-A553-442C4D9392C0}" destId="{D6681C07-9A63-420F-BBEA-0D8F5C0C2863}" srcOrd="3" destOrd="0" presId="urn:microsoft.com/office/officeart/2018/2/layout/IconVerticalSolidList"/>
    <dgm:cxn modelId="{88F7A40F-AAB5-457F-8E3D-09204A8CBA45}" type="presParOf" srcId="{A2994F69-7D02-4570-B79C-DB7808F40964}" destId="{22D6C78F-EA06-46E1-AB25-7CBEC7A9E43C}" srcOrd="1" destOrd="0" presId="urn:microsoft.com/office/officeart/2018/2/layout/IconVerticalSolidList"/>
    <dgm:cxn modelId="{34DFEDCE-5E07-438F-8A4B-939C5F58EE8C}" type="presParOf" srcId="{A2994F69-7D02-4570-B79C-DB7808F40964}" destId="{844C10F8-E312-4BC5-8447-B0D7574DA055}" srcOrd="2" destOrd="0" presId="urn:microsoft.com/office/officeart/2018/2/layout/IconVerticalSolidList"/>
    <dgm:cxn modelId="{C0C77DA1-6AF6-435B-B3CC-D8CF109D6C35}" type="presParOf" srcId="{844C10F8-E312-4BC5-8447-B0D7574DA055}" destId="{572983A0-EDBD-4628-B909-538FCFFB24C7}" srcOrd="0" destOrd="0" presId="urn:microsoft.com/office/officeart/2018/2/layout/IconVerticalSolidList"/>
    <dgm:cxn modelId="{10EEBB4B-2D9E-43BC-89B4-957BDF7AB43B}" type="presParOf" srcId="{844C10F8-E312-4BC5-8447-B0D7574DA055}" destId="{AE828CA9-47BC-4CF4-8E5A-6CEE17D0193A}" srcOrd="1" destOrd="0" presId="urn:microsoft.com/office/officeart/2018/2/layout/IconVerticalSolidList"/>
    <dgm:cxn modelId="{A09A8BFF-7439-46D6-908C-4C2B3FCFE313}" type="presParOf" srcId="{844C10F8-E312-4BC5-8447-B0D7574DA055}" destId="{27D19610-B99D-43B0-A066-C9B8B529EE44}" srcOrd="2" destOrd="0" presId="urn:microsoft.com/office/officeart/2018/2/layout/IconVerticalSolidList"/>
    <dgm:cxn modelId="{57FC6B57-F831-4177-905E-6BA4453FA517}" type="presParOf" srcId="{844C10F8-E312-4BC5-8447-B0D7574DA055}" destId="{15D68A22-55D8-4D50-A2FC-18322D42641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972A66-BB2A-4010-BFD7-579EBB49871F}"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19B8F721-A112-463F-A121-6601FDA5B682}">
      <dgm:prSet/>
      <dgm:spPr/>
      <dgm:t>
        <a:bodyPr/>
        <a:lstStyle/>
        <a:p>
          <a:r>
            <a:rPr lang="en-AU" dirty="0"/>
            <a:t>As we work at </a:t>
          </a:r>
          <a:r>
            <a:rPr lang="en-AU" dirty="0" err="1"/>
            <a:t>Medisecure</a:t>
          </a:r>
          <a:r>
            <a:rPr lang="en-AU" dirty="0"/>
            <a:t>, we use the company </a:t>
          </a:r>
          <a:r>
            <a:rPr lang="en-AU" dirty="0" err="1"/>
            <a:t>MoveIt</a:t>
          </a:r>
          <a:r>
            <a:rPr lang="en-AU" dirty="0"/>
            <a:t> to securely transfer files and help with automation. There are a couple of zero-day vulnerabilities inside </a:t>
          </a:r>
          <a:r>
            <a:rPr lang="en-AU" dirty="0" err="1"/>
            <a:t>MoveIt</a:t>
          </a:r>
          <a:r>
            <a:rPr lang="en-AU" dirty="0"/>
            <a:t> that the attack likely has come from. </a:t>
          </a:r>
          <a:endParaRPr lang="en-US" dirty="0"/>
        </a:p>
      </dgm:t>
    </dgm:pt>
    <dgm:pt modelId="{013AA9F2-8954-4D38-9E16-F5D94DAAE858}" type="parTrans" cxnId="{2A8CE672-28CF-4BF1-9678-5344D669B108}">
      <dgm:prSet/>
      <dgm:spPr/>
      <dgm:t>
        <a:bodyPr/>
        <a:lstStyle/>
        <a:p>
          <a:endParaRPr lang="en-US"/>
        </a:p>
      </dgm:t>
    </dgm:pt>
    <dgm:pt modelId="{71F5BB79-DFB8-4E62-8373-7B725711E76A}" type="sibTrans" cxnId="{2A8CE672-28CF-4BF1-9678-5344D669B108}">
      <dgm:prSet/>
      <dgm:spPr/>
      <dgm:t>
        <a:bodyPr/>
        <a:lstStyle/>
        <a:p>
          <a:endParaRPr lang="en-US"/>
        </a:p>
      </dgm:t>
    </dgm:pt>
    <dgm:pt modelId="{D7379C35-25C0-430C-BBAE-DA870652158E}">
      <dgm:prSet/>
      <dgm:spPr/>
      <dgm:t>
        <a:bodyPr/>
        <a:lstStyle/>
        <a:p>
          <a:r>
            <a:rPr lang="en-AU"/>
            <a:t>These CVE’s are: </a:t>
          </a:r>
          <a:endParaRPr lang="en-US"/>
        </a:p>
      </dgm:t>
    </dgm:pt>
    <dgm:pt modelId="{EFA83093-05CB-42DE-B722-F160E07D1D32}" type="parTrans" cxnId="{21C0FA4F-CB96-45E8-ACA9-89EF17990BB0}">
      <dgm:prSet/>
      <dgm:spPr/>
      <dgm:t>
        <a:bodyPr/>
        <a:lstStyle/>
        <a:p>
          <a:endParaRPr lang="en-US"/>
        </a:p>
      </dgm:t>
    </dgm:pt>
    <dgm:pt modelId="{40C131F3-A039-449C-9A05-F28BDDD10800}" type="sibTrans" cxnId="{21C0FA4F-CB96-45E8-ACA9-89EF17990BB0}">
      <dgm:prSet/>
      <dgm:spPr/>
      <dgm:t>
        <a:bodyPr/>
        <a:lstStyle/>
        <a:p>
          <a:endParaRPr lang="en-US"/>
        </a:p>
      </dgm:t>
    </dgm:pt>
    <dgm:pt modelId="{FD66CF1A-D7A1-49B7-8F94-D6271B3B4F98}">
      <dgm:prSet/>
      <dgm:spPr/>
      <dgm:t>
        <a:bodyPr/>
        <a:lstStyle/>
        <a:p>
          <a:r>
            <a:rPr lang="en-AU" dirty="0"/>
            <a:t>CVE-2023-34362</a:t>
          </a:r>
          <a:endParaRPr lang="en-US" dirty="0"/>
        </a:p>
      </dgm:t>
    </dgm:pt>
    <dgm:pt modelId="{D287CDF3-C4DC-456D-8CA5-163AC310CB39}" type="parTrans" cxnId="{53B8D7A8-236C-49DA-AAF0-B6DB543FF183}">
      <dgm:prSet/>
      <dgm:spPr/>
      <dgm:t>
        <a:bodyPr/>
        <a:lstStyle/>
        <a:p>
          <a:endParaRPr lang="en-US"/>
        </a:p>
      </dgm:t>
    </dgm:pt>
    <dgm:pt modelId="{42336395-EA3C-4085-8794-33701A93F3C0}" type="sibTrans" cxnId="{53B8D7A8-236C-49DA-AAF0-B6DB543FF183}">
      <dgm:prSet/>
      <dgm:spPr/>
      <dgm:t>
        <a:bodyPr/>
        <a:lstStyle/>
        <a:p>
          <a:endParaRPr lang="en-US"/>
        </a:p>
      </dgm:t>
    </dgm:pt>
    <dgm:pt modelId="{E4C86E67-7672-491D-BA44-425A5FBC8727}">
      <dgm:prSet/>
      <dgm:spPr/>
      <dgm:t>
        <a:bodyPr/>
        <a:lstStyle/>
        <a:p>
          <a:r>
            <a:rPr lang="en-AU" dirty="0"/>
            <a:t>CVE-2023-35708</a:t>
          </a:r>
          <a:endParaRPr lang="en-US" dirty="0"/>
        </a:p>
      </dgm:t>
    </dgm:pt>
    <dgm:pt modelId="{CDFCD35D-D4AF-4AD5-A973-4B94EE01C6E2}" type="parTrans" cxnId="{83B3D744-8B60-46EC-BD5C-119710ABF93B}">
      <dgm:prSet/>
      <dgm:spPr/>
      <dgm:t>
        <a:bodyPr/>
        <a:lstStyle/>
        <a:p>
          <a:endParaRPr lang="en-US"/>
        </a:p>
      </dgm:t>
    </dgm:pt>
    <dgm:pt modelId="{45D87545-0801-4686-B1F0-70CF5A670763}" type="sibTrans" cxnId="{83B3D744-8B60-46EC-BD5C-119710ABF93B}">
      <dgm:prSet/>
      <dgm:spPr/>
      <dgm:t>
        <a:bodyPr/>
        <a:lstStyle/>
        <a:p>
          <a:endParaRPr lang="en-US"/>
        </a:p>
      </dgm:t>
    </dgm:pt>
    <dgm:pt modelId="{2EA715CA-4ECD-45CF-912E-54D3E9C130F4}">
      <dgm:prSet/>
      <dgm:spPr/>
      <dgm:t>
        <a:bodyPr/>
        <a:lstStyle/>
        <a:p>
          <a:r>
            <a:rPr lang="en-AU" dirty="0"/>
            <a:t>CVE-2023-36934.</a:t>
          </a:r>
          <a:endParaRPr lang="en-US" dirty="0"/>
        </a:p>
      </dgm:t>
    </dgm:pt>
    <dgm:pt modelId="{2491FBFC-736C-4AD3-B4BA-7113C9B8055B}" type="parTrans" cxnId="{708AA676-8F15-456C-852D-A15CD4FB69A4}">
      <dgm:prSet/>
      <dgm:spPr/>
      <dgm:t>
        <a:bodyPr/>
        <a:lstStyle/>
        <a:p>
          <a:endParaRPr lang="en-US"/>
        </a:p>
      </dgm:t>
    </dgm:pt>
    <dgm:pt modelId="{C27717FC-9570-4F60-9998-C823B7233617}" type="sibTrans" cxnId="{708AA676-8F15-456C-852D-A15CD4FB69A4}">
      <dgm:prSet/>
      <dgm:spPr/>
      <dgm:t>
        <a:bodyPr/>
        <a:lstStyle/>
        <a:p>
          <a:endParaRPr lang="en-US"/>
        </a:p>
      </dgm:t>
    </dgm:pt>
    <dgm:pt modelId="{49173596-48B5-4236-A50A-62453E40C891}" type="pres">
      <dgm:prSet presAssocID="{90972A66-BB2A-4010-BFD7-579EBB49871F}" presName="Name0" presStyleCnt="0">
        <dgm:presLayoutVars>
          <dgm:dir/>
          <dgm:animLvl val="lvl"/>
          <dgm:resizeHandles val="exact"/>
        </dgm:presLayoutVars>
      </dgm:prSet>
      <dgm:spPr/>
    </dgm:pt>
    <dgm:pt modelId="{6E3BE9F5-ACAB-4A83-93F2-92D57C0CDA96}" type="pres">
      <dgm:prSet presAssocID="{D7379C35-25C0-430C-BBAE-DA870652158E}" presName="boxAndChildren" presStyleCnt="0"/>
      <dgm:spPr/>
    </dgm:pt>
    <dgm:pt modelId="{B0C323A7-9D6F-4628-9D58-25AB6463B4EF}" type="pres">
      <dgm:prSet presAssocID="{D7379C35-25C0-430C-BBAE-DA870652158E}" presName="parentTextBox" presStyleLbl="node1" presStyleIdx="0" presStyleCnt="2"/>
      <dgm:spPr/>
    </dgm:pt>
    <dgm:pt modelId="{9A6E9214-6B78-4EA8-87B5-C568120AB631}" type="pres">
      <dgm:prSet presAssocID="{D7379C35-25C0-430C-BBAE-DA870652158E}" presName="entireBox" presStyleLbl="node1" presStyleIdx="0" presStyleCnt="2"/>
      <dgm:spPr/>
    </dgm:pt>
    <dgm:pt modelId="{CF88847B-6BDC-4EB0-9441-F814D6936DDA}" type="pres">
      <dgm:prSet presAssocID="{D7379C35-25C0-430C-BBAE-DA870652158E}" presName="descendantBox" presStyleCnt="0"/>
      <dgm:spPr/>
    </dgm:pt>
    <dgm:pt modelId="{C6312096-505C-4B16-B427-468CE76929DF}" type="pres">
      <dgm:prSet presAssocID="{FD66CF1A-D7A1-49B7-8F94-D6271B3B4F98}" presName="childTextBox" presStyleLbl="fgAccFollowNode1" presStyleIdx="0" presStyleCnt="3">
        <dgm:presLayoutVars>
          <dgm:bulletEnabled val="1"/>
        </dgm:presLayoutVars>
      </dgm:prSet>
      <dgm:spPr/>
    </dgm:pt>
    <dgm:pt modelId="{9452C553-331C-456E-BAE3-6F5CDFD2D88C}" type="pres">
      <dgm:prSet presAssocID="{E4C86E67-7672-491D-BA44-425A5FBC8727}" presName="childTextBox" presStyleLbl="fgAccFollowNode1" presStyleIdx="1" presStyleCnt="3">
        <dgm:presLayoutVars>
          <dgm:bulletEnabled val="1"/>
        </dgm:presLayoutVars>
      </dgm:prSet>
      <dgm:spPr/>
    </dgm:pt>
    <dgm:pt modelId="{333A27AA-652C-4EF7-ACB6-351C3F85DC71}" type="pres">
      <dgm:prSet presAssocID="{2EA715CA-4ECD-45CF-912E-54D3E9C130F4}" presName="childTextBox" presStyleLbl="fgAccFollowNode1" presStyleIdx="2" presStyleCnt="3">
        <dgm:presLayoutVars>
          <dgm:bulletEnabled val="1"/>
        </dgm:presLayoutVars>
      </dgm:prSet>
      <dgm:spPr/>
    </dgm:pt>
    <dgm:pt modelId="{8F8EBB82-DBE3-4629-9CEE-CDFF6F3B6FF1}" type="pres">
      <dgm:prSet presAssocID="{71F5BB79-DFB8-4E62-8373-7B725711E76A}" presName="sp" presStyleCnt="0"/>
      <dgm:spPr/>
    </dgm:pt>
    <dgm:pt modelId="{3968A4C3-5DDE-4639-93AD-B338DFB66586}" type="pres">
      <dgm:prSet presAssocID="{19B8F721-A112-463F-A121-6601FDA5B682}" presName="arrowAndChildren" presStyleCnt="0"/>
      <dgm:spPr/>
    </dgm:pt>
    <dgm:pt modelId="{12E2878A-1C29-4E98-8DA1-A8BCFC51902B}" type="pres">
      <dgm:prSet presAssocID="{19B8F721-A112-463F-A121-6601FDA5B682}" presName="parentTextArrow" presStyleLbl="node1" presStyleIdx="1" presStyleCnt="2"/>
      <dgm:spPr/>
    </dgm:pt>
  </dgm:ptLst>
  <dgm:cxnLst>
    <dgm:cxn modelId="{6A2D4318-8AAD-4A46-B7D6-5CA47535B994}" type="presOf" srcId="{D7379C35-25C0-430C-BBAE-DA870652158E}" destId="{B0C323A7-9D6F-4628-9D58-25AB6463B4EF}" srcOrd="0" destOrd="0" presId="urn:microsoft.com/office/officeart/2005/8/layout/process4"/>
    <dgm:cxn modelId="{83B3D744-8B60-46EC-BD5C-119710ABF93B}" srcId="{D7379C35-25C0-430C-BBAE-DA870652158E}" destId="{E4C86E67-7672-491D-BA44-425A5FBC8727}" srcOrd="1" destOrd="0" parTransId="{CDFCD35D-D4AF-4AD5-A973-4B94EE01C6E2}" sibTransId="{45D87545-0801-4686-B1F0-70CF5A670763}"/>
    <dgm:cxn modelId="{21C0FA4F-CB96-45E8-ACA9-89EF17990BB0}" srcId="{90972A66-BB2A-4010-BFD7-579EBB49871F}" destId="{D7379C35-25C0-430C-BBAE-DA870652158E}" srcOrd="1" destOrd="0" parTransId="{EFA83093-05CB-42DE-B722-F160E07D1D32}" sibTransId="{40C131F3-A039-449C-9A05-F28BDDD10800}"/>
    <dgm:cxn modelId="{2A8CE672-28CF-4BF1-9678-5344D669B108}" srcId="{90972A66-BB2A-4010-BFD7-579EBB49871F}" destId="{19B8F721-A112-463F-A121-6601FDA5B682}" srcOrd="0" destOrd="0" parTransId="{013AA9F2-8954-4D38-9E16-F5D94DAAE858}" sibTransId="{71F5BB79-DFB8-4E62-8373-7B725711E76A}"/>
    <dgm:cxn modelId="{708AA676-8F15-456C-852D-A15CD4FB69A4}" srcId="{D7379C35-25C0-430C-BBAE-DA870652158E}" destId="{2EA715CA-4ECD-45CF-912E-54D3E9C130F4}" srcOrd="2" destOrd="0" parTransId="{2491FBFC-736C-4AD3-B4BA-7113C9B8055B}" sibTransId="{C27717FC-9570-4F60-9998-C823B7233617}"/>
    <dgm:cxn modelId="{0E4C2077-97FB-4AE5-9831-DE28CC3B1C77}" type="presOf" srcId="{2EA715CA-4ECD-45CF-912E-54D3E9C130F4}" destId="{333A27AA-652C-4EF7-ACB6-351C3F85DC71}" srcOrd="0" destOrd="0" presId="urn:microsoft.com/office/officeart/2005/8/layout/process4"/>
    <dgm:cxn modelId="{2E05F07C-E314-4CF2-9B49-5289B29E4270}" type="presOf" srcId="{19B8F721-A112-463F-A121-6601FDA5B682}" destId="{12E2878A-1C29-4E98-8DA1-A8BCFC51902B}" srcOrd="0" destOrd="0" presId="urn:microsoft.com/office/officeart/2005/8/layout/process4"/>
    <dgm:cxn modelId="{53B8D7A8-236C-49DA-AAF0-B6DB543FF183}" srcId="{D7379C35-25C0-430C-BBAE-DA870652158E}" destId="{FD66CF1A-D7A1-49B7-8F94-D6271B3B4F98}" srcOrd="0" destOrd="0" parTransId="{D287CDF3-C4DC-456D-8CA5-163AC310CB39}" sibTransId="{42336395-EA3C-4085-8794-33701A93F3C0}"/>
    <dgm:cxn modelId="{FD78D7A9-0388-498B-B1C9-27CA7C178D4A}" type="presOf" srcId="{E4C86E67-7672-491D-BA44-425A5FBC8727}" destId="{9452C553-331C-456E-BAE3-6F5CDFD2D88C}" srcOrd="0" destOrd="0" presId="urn:microsoft.com/office/officeart/2005/8/layout/process4"/>
    <dgm:cxn modelId="{C59864AF-3C87-489F-ADD8-10670B3CAD98}" type="presOf" srcId="{FD66CF1A-D7A1-49B7-8F94-D6271B3B4F98}" destId="{C6312096-505C-4B16-B427-468CE76929DF}" srcOrd="0" destOrd="0" presId="urn:microsoft.com/office/officeart/2005/8/layout/process4"/>
    <dgm:cxn modelId="{7AA9F4CB-22A9-431B-BB9F-92ED3E4C5658}" type="presOf" srcId="{90972A66-BB2A-4010-BFD7-579EBB49871F}" destId="{49173596-48B5-4236-A50A-62453E40C891}" srcOrd="0" destOrd="0" presId="urn:microsoft.com/office/officeart/2005/8/layout/process4"/>
    <dgm:cxn modelId="{BF18D9F9-2D07-48E3-983E-31C32682B2C4}" type="presOf" srcId="{D7379C35-25C0-430C-BBAE-DA870652158E}" destId="{9A6E9214-6B78-4EA8-87B5-C568120AB631}" srcOrd="1" destOrd="0" presId="urn:microsoft.com/office/officeart/2005/8/layout/process4"/>
    <dgm:cxn modelId="{8E79A194-B52C-425C-8FD4-13D557DB3B27}" type="presParOf" srcId="{49173596-48B5-4236-A50A-62453E40C891}" destId="{6E3BE9F5-ACAB-4A83-93F2-92D57C0CDA96}" srcOrd="0" destOrd="0" presId="urn:microsoft.com/office/officeart/2005/8/layout/process4"/>
    <dgm:cxn modelId="{C97578CF-8AE0-46B5-833D-81D0AE5726F7}" type="presParOf" srcId="{6E3BE9F5-ACAB-4A83-93F2-92D57C0CDA96}" destId="{B0C323A7-9D6F-4628-9D58-25AB6463B4EF}" srcOrd="0" destOrd="0" presId="urn:microsoft.com/office/officeart/2005/8/layout/process4"/>
    <dgm:cxn modelId="{98EB6820-A6DD-4B70-AF9E-D92A4ED5CD15}" type="presParOf" srcId="{6E3BE9F5-ACAB-4A83-93F2-92D57C0CDA96}" destId="{9A6E9214-6B78-4EA8-87B5-C568120AB631}" srcOrd="1" destOrd="0" presId="urn:microsoft.com/office/officeart/2005/8/layout/process4"/>
    <dgm:cxn modelId="{B3DE74E3-7182-4C79-B9AE-0E1F4B5829E5}" type="presParOf" srcId="{6E3BE9F5-ACAB-4A83-93F2-92D57C0CDA96}" destId="{CF88847B-6BDC-4EB0-9441-F814D6936DDA}" srcOrd="2" destOrd="0" presId="urn:microsoft.com/office/officeart/2005/8/layout/process4"/>
    <dgm:cxn modelId="{1D6D7DFF-7111-41C3-B83C-E78DDB11D3EB}" type="presParOf" srcId="{CF88847B-6BDC-4EB0-9441-F814D6936DDA}" destId="{C6312096-505C-4B16-B427-468CE76929DF}" srcOrd="0" destOrd="0" presId="urn:microsoft.com/office/officeart/2005/8/layout/process4"/>
    <dgm:cxn modelId="{9BA73D57-6847-41B1-B2EB-52F84C305BF0}" type="presParOf" srcId="{CF88847B-6BDC-4EB0-9441-F814D6936DDA}" destId="{9452C553-331C-456E-BAE3-6F5CDFD2D88C}" srcOrd="1" destOrd="0" presId="urn:microsoft.com/office/officeart/2005/8/layout/process4"/>
    <dgm:cxn modelId="{9FF90083-3259-410F-A1B7-8D2C252F061D}" type="presParOf" srcId="{CF88847B-6BDC-4EB0-9441-F814D6936DDA}" destId="{333A27AA-652C-4EF7-ACB6-351C3F85DC71}" srcOrd="2" destOrd="0" presId="urn:microsoft.com/office/officeart/2005/8/layout/process4"/>
    <dgm:cxn modelId="{AEBC3935-A629-4149-82EE-022A8F70712E}" type="presParOf" srcId="{49173596-48B5-4236-A50A-62453E40C891}" destId="{8F8EBB82-DBE3-4629-9CEE-CDFF6F3B6FF1}" srcOrd="1" destOrd="0" presId="urn:microsoft.com/office/officeart/2005/8/layout/process4"/>
    <dgm:cxn modelId="{A36D4059-C69F-4B2C-A773-21118F07E141}" type="presParOf" srcId="{49173596-48B5-4236-A50A-62453E40C891}" destId="{3968A4C3-5DDE-4639-93AD-B338DFB66586}" srcOrd="2" destOrd="0" presId="urn:microsoft.com/office/officeart/2005/8/layout/process4"/>
    <dgm:cxn modelId="{E2AD4774-0DEC-4A2E-8600-5E9A45E6ECEC}" type="presParOf" srcId="{3968A4C3-5DDE-4639-93AD-B338DFB66586}" destId="{12E2878A-1C29-4E98-8DA1-A8BCFC51902B}"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343219-0710-48C4-B112-D5F1276A5295}">
      <dsp:nvSpPr>
        <dsp:cNvPr id="0" name=""/>
        <dsp:cNvSpPr/>
      </dsp:nvSpPr>
      <dsp:spPr>
        <a:xfrm>
          <a:off x="0" y="595133"/>
          <a:ext cx="10515600" cy="10987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81CD50-E58B-4B0D-B632-B6F35EA00074}">
      <dsp:nvSpPr>
        <dsp:cNvPr id="0" name=""/>
        <dsp:cNvSpPr/>
      </dsp:nvSpPr>
      <dsp:spPr>
        <a:xfrm>
          <a:off x="332359" y="842343"/>
          <a:ext cx="604289" cy="6042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681C07-9A63-420F-BBEA-0D8F5C0C2863}">
      <dsp:nvSpPr>
        <dsp:cNvPr id="0" name=""/>
        <dsp:cNvSpPr/>
      </dsp:nvSpPr>
      <dsp:spPr>
        <a:xfrm>
          <a:off x="1269008" y="595133"/>
          <a:ext cx="9246591" cy="1098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280" tIns="116280" rIns="116280" bIns="116280" numCol="1" spcCol="1270" anchor="ctr" anchorCtr="0">
          <a:noAutofit/>
        </a:bodyPr>
        <a:lstStyle/>
        <a:p>
          <a:pPr marL="0" lvl="0" indent="0" algn="l" defTabSz="666750">
            <a:lnSpc>
              <a:spcPct val="90000"/>
            </a:lnSpc>
            <a:spcBef>
              <a:spcPct val="0"/>
            </a:spcBef>
            <a:spcAft>
              <a:spcPct val="35000"/>
            </a:spcAft>
            <a:buNone/>
          </a:pPr>
          <a:r>
            <a:rPr lang="en-AU" sz="1500" kern="1200"/>
            <a:t>We believe that based on the CTI conducted, the most likely Threat Actor is Cl0p due to  previously exploiting a zero-day vulrability through MoveIt. This is the CVE </a:t>
          </a:r>
          <a:r>
            <a:rPr lang="en-AU" sz="1500" u="sng" kern="1200">
              <a:hlinkClick xmlns:r="http://schemas.openxmlformats.org/officeDocument/2006/relationships" r:id="rId3"/>
            </a:rPr>
            <a:t>https://nvd.nist.gov/vuln/detail/CVE-2023-34362</a:t>
          </a:r>
          <a:r>
            <a:rPr lang="en-AU" sz="1500" kern="1200"/>
            <a:t> That then leads to this: CWE-89 </a:t>
          </a:r>
          <a:r>
            <a:rPr lang="en-AU" sz="1500" u="sng" kern="1200">
              <a:hlinkClick xmlns:r="http://schemas.openxmlformats.org/officeDocument/2006/relationships" r:id="rId4"/>
            </a:rPr>
            <a:t>https://cwe.mitre.org/data/definitions/89.html</a:t>
          </a:r>
          <a:endParaRPr lang="en-US" sz="1500" kern="1200"/>
        </a:p>
      </dsp:txBody>
      <dsp:txXfrm>
        <a:off x="1269008" y="595133"/>
        <a:ext cx="9246591" cy="1098708"/>
      </dsp:txXfrm>
    </dsp:sp>
    <dsp:sp modelId="{572983A0-EDBD-4628-B909-538FCFFB24C7}">
      <dsp:nvSpPr>
        <dsp:cNvPr id="0" name=""/>
        <dsp:cNvSpPr/>
      </dsp:nvSpPr>
      <dsp:spPr>
        <a:xfrm>
          <a:off x="0" y="1968520"/>
          <a:ext cx="10515600" cy="10987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828CA9-47BC-4CF4-8E5A-6CEE17D0193A}">
      <dsp:nvSpPr>
        <dsp:cNvPr id="0" name=""/>
        <dsp:cNvSpPr/>
      </dsp:nvSpPr>
      <dsp:spPr>
        <a:xfrm>
          <a:off x="332359" y="2215729"/>
          <a:ext cx="604289" cy="6042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D68A22-55D8-4D50-A2FC-18322D42641B}">
      <dsp:nvSpPr>
        <dsp:cNvPr id="0" name=""/>
        <dsp:cNvSpPr/>
      </dsp:nvSpPr>
      <dsp:spPr>
        <a:xfrm>
          <a:off x="1269008" y="1968520"/>
          <a:ext cx="9246591" cy="1098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280" tIns="116280" rIns="116280" bIns="116280" numCol="1" spcCol="1270" anchor="ctr" anchorCtr="0">
          <a:noAutofit/>
        </a:bodyPr>
        <a:lstStyle/>
        <a:p>
          <a:pPr marL="0" lvl="0" indent="0" algn="l" defTabSz="666750">
            <a:lnSpc>
              <a:spcPct val="90000"/>
            </a:lnSpc>
            <a:spcBef>
              <a:spcPct val="0"/>
            </a:spcBef>
            <a:spcAft>
              <a:spcPct val="35000"/>
            </a:spcAft>
            <a:buNone/>
          </a:pPr>
          <a:r>
            <a:rPr lang="en-AU" sz="1500" kern="1200"/>
            <a:t>Several sources have been used to match the techniques we have found to several techniques cl0p have previously used.</a:t>
          </a:r>
          <a:endParaRPr lang="en-US" sz="1500" kern="1200"/>
        </a:p>
      </dsp:txBody>
      <dsp:txXfrm>
        <a:off x="1269008" y="1968520"/>
        <a:ext cx="9246591" cy="10987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E9214-6B78-4EA8-87B5-C568120AB631}">
      <dsp:nvSpPr>
        <dsp:cNvPr id="0" name=""/>
        <dsp:cNvSpPr/>
      </dsp:nvSpPr>
      <dsp:spPr>
        <a:xfrm>
          <a:off x="0" y="3526925"/>
          <a:ext cx="7003777" cy="23140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AU" sz="2600" kern="1200"/>
            <a:t>These CVE’s are: </a:t>
          </a:r>
          <a:endParaRPr lang="en-US" sz="2600" kern="1200"/>
        </a:p>
      </dsp:txBody>
      <dsp:txXfrm>
        <a:off x="0" y="3526925"/>
        <a:ext cx="7003777" cy="1249584"/>
      </dsp:txXfrm>
    </dsp:sp>
    <dsp:sp modelId="{C6312096-505C-4B16-B427-468CE76929DF}">
      <dsp:nvSpPr>
        <dsp:cNvPr id="0" name=""/>
        <dsp:cNvSpPr/>
      </dsp:nvSpPr>
      <dsp:spPr>
        <a:xfrm>
          <a:off x="3419" y="4730228"/>
          <a:ext cx="2332312" cy="106446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38100" rIns="213360" bIns="38100" numCol="1" spcCol="1270" anchor="ctr" anchorCtr="0">
          <a:noAutofit/>
        </a:bodyPr>
        <a:lstStyle/>
        <a:p>
          <a:pPr marL="0" lvl="0" indent="0" algn="ctr" defTabSz="1333500">
            <a:lnSpc>
              <a:spcPct val="90000"/>
            </a:lnSpc>
            <a:spcBef>
              <a:spcPct val="0"/>
            </a:spcBef>
            <a:spcAft>
              <a:spcPct val="35000"/>
            </a:spcAft>
            <a:buNone/>
          </a:pPr>
          <a:r>
            <a:rPr lang="en-AU" sz="3000" kern="1200" dirty="0"/>
            <a:t>CVE-2023-34362</a:t>
          </a:r>
          <a:endParaRPr lang="en-US" sz="3000" kern="1200" dirty="0"/>
        </a:p>
      </dsp:txBody>
      <dsp:txXfrm>
        <a:off x="3419" y="4730228"/>
        <a:ext cx="2332312" cy="1064460"/>
      </dsp:txXfrm>
    </dsp:sp>
    <dsp:sp modelId="{9452C553-331C-456E-BAE3-6F5CDFD2D88C}">
      <dsp:nvSpPr>
        <dsp:cNvPr id="0" name=""/>
        <dsp:cNvSpPr/>
      </dsp:nvSpPr>
      <dsp:spPr>
        <a:xfrm>
          <a:off x="2335732" y="4730228"/>
          <a:ext cx="2332312" cy="1064460"/>
        </a:xfrm>
        <a:prstGeom prst="rect">
          <a:avLst/>
        </a:prstGeom>
        <a:solidFill>
          <a:schemeClr val="accent2">
            <a:tint val="40000"/>
            <a:alpha val="90000"/>
            <a:hueOff val="766724"/>
            <a:satOff val="-7856"/>
            <a:lumOff val="-815"/>
            <a:alphaOff val="0"/>
          </a:schemeClr>
        </a:solidFill>
        <a:ln w="12700" cap="flat" cmpd="sng" algn="ctr">
          <a:solidFill>
            <a:schemeClr val="accent2">
              <a:tint val="40000"/>
              <a:alpha val="90000"/>
              <a:hueOff val="766724"/>
              <a:satOff val="-7856"/>
              <a:lumOff val="-8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38100" rIns="213360" bIns="38100" numCol="1" spcCol="1270" anchor="ctr" anchorCtr="0">
          <a:noAutofit/>
        </a:bodyPr>
        <a:lstStyle/>
        <a:p>
          <a:pPr marL="0" lvl="0" indent="0" algn="ctr" defTabSz="1333500">
            <a:lnSpc>
              <a:spcPct val="90000"/>
            </a:lnSpc>
            <a:spcBef>
              <a:spcPct val="0"/>
            </a:spcBef>
            <a:spcAft>
              <a:spcPct val="35000"/>
            </a:spcAft>
            <a:buNone/>
          </a:pPr>
          <a:r>
            <a:rPr lang="en-AU" sz="3000" kern="1200" dirty="0"/>
            <a:t>CVE-2023-35708</a:t>
          </a:r>
          <a:endParaRPr lang="en-US" sz="3000" kern="1200" dirty="0"/>
        </a:p>
      </dsp:txBody>
      <dsp:txXfrm>
        <a:off x="2335732" y="4730228"/>
        <a:ext cx="2332312" cy="1064460"/>
      </dsp:txXfrm>
    </dsp:sp>
    <dsp:sp modelId="{333A27AA-652C-4EF7-ACB6-351C3F85DC71}">
      <dsp:nvSpPr>
        <dsp:cNvPr id="0" name=""/>
        <dsp:cNvSpPr/>
      </dsp:nvSpPr>
      <dsp:spPr>
        <a:xfrm>
          <a:off x="4668044" y="4730228"/>
          <a:ext cx="2332312" cy="1064460"/>
        </a:xfrm>
        <a:prstGeom prst="rect">
          <a:avLst/>
        </a:prstGeom>
        <a:solidFill>
          <a:schemeClr val="accent2">
            <a:tint val="40000"/>
            <a:alpha val="90000"/>
            <a:hueOff val="1533448"/>
            <a:satOff val="-15711"/>
            <a:lumOff val="-1629"/>
            <a:alphaOff val="0"/>
          </a:schemeClr>
        </a:solidFill>
        <a:ln w="12700" cap="flat" cmpd="sng" algn="ctr">
          <a:solidFill>
            <a:schemeClr val="accent2">
              <a:tint val="40000"/>
              <a:alpha val="90000"/>
              <a:hueOff val="1533448"/>
              <a:satOff val="-15711"/>
              <a:lumOff val="-162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38100" rIns="213360" bIns="38100" numCol="1" spcCol="1270" anchor="ctr" anchorCtr="0">
          <a:noAutofit/>
        </a:bodyPr>
        <a:lstStyle/>
        <a:p>
          <a:pPr marL="0" lvl="0" indent="0" algn="ctr" defTabSz="1333500">
            <a:lnSpc>
              <a:spcPct val="90000"/>
            </a:lnSpc>
            <a:spcBef>
              <a:spcPct val="0"/>
            </a:spcBef>
            <a:spcAft>
              <a:spcPct val="35000"/>
            </a:spcAft>
            <a:buNone/>
          </a:pPr>
          <a:r>
            <a:rPr lang="en-AU" sz="3000" kern="1200" dirty="0"/>
            <a:t>CVE-2023-36934.</a:t>
          </a:r>
          <a:endParaRPr lang="en-US" sz="3000" kern="1200" dirty="0"/>
        </a:p>
      </dsp:txBody>
      <dsp:txXfrm>
        <a:off x="4668044" y="4730228"/>
        <a:ext cx="2332312" cy="1064460"/>
      </dsp:txXfrm>
    </dsp:sp>
    <dsp:sp modelId="{12E2878A-1C29-4E98-8DA1-A8BCFC51902B}">
      <dsp:nvSpPr>
        <dsp:cNvPr id="0" name=""/>
        <dsp:cNvSpPr/>
      </dsp:nvSpPr>
      <dsp:spPr>
        <a:xfrm rot="10800000">
          <a:off x="0" y="2635"/>
          <a:ext cx="7003777" cy="3559000"/>
        </a:xfrm>
        <a:prstGeom prst="upArrowCallout">
          <a:avLst/>
        </a:prstGeom>
        <a:solidFill>
          <a:schemeClr val="accent2">
            <a:hueOff val="1484901"/>
            <a:satOff val="-15607"/>
            <a:lumOff val="-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AU" sz="2600" kern="1200" dirty="0"/>
            <a:t>As we work at </a:t>
          </a:r>
          <a:r>
            <a:rPr lang="en-AU" sz="2600" kern="1200" dirty="0" err="1"/>
            <a:t>Medisecure</a:t>
          </a:r>
          <a:r>
            <a:rPr lang="en-AU" sz="2600" kern="1200" dirty="0"/>
            <a:t>, we use the company </a:t>
          </a:r>
          <a:r>
            <a:rPr lang="en-AU" sz="2600" kern="1200" dirty="0" err="1"/>
            <a:t>MoveIt</a:t>
          </a:r>
          <a:r>
            <a:rPr lang="en-AU" sz="2600" kern="1200" dirty="0"/>
            <a:t> to securely transfer files and help with automation. There are a couple of zero-day vulnerabilities inside </a:t>
          </a:r>
          <a:r>
            <a:rPr lang="en-AU" sz="2600" kern="1200" dirty="0" err="1"/>
            <a:t>MoveIt</a:t>
          </a:r>
          <a:r>
            <a:rPr lang="en-AU" sz="2600" kern="1200" dirty="0"/>
            <a:t> that the attack likely has come from. </a:t>
          </a:r>
          <a:endParaRPr lang="en-US" sz="2600" kern="1200" dirty="0"/>
        </a:p>
      </dsp:txBody>
      <dsp:txXfrm rot="10800000">
        <a:off x="0" y="2635"/>
        <a:ext cx="7003777" cy="231253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9/18/2024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340438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9/18/2024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3938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9/18/2024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10896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9/18/2024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59811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9/18/2024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54623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9/18/2024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34607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9/18/2024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80813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9/18/2024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4287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9/18/2024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79810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9/18/2024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0121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9/18/2024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5302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9/18/2024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540824070"/>
      </p:ext>
    </p:extLst>
  </p:cSld>
  <p:clrMap bg1="lt1" tx1="dk1" bg2="lt2" tx2="dk2" accent1="accent1" accent2="accent2" accent3="accent3" accent4="accent4" accent5="accent5" accent6="accent6" hlink="hlink" folHlink="folHlink"/>
  <p:sldLayoutIdLst>
    <p:sldLayoutId id="2147483735" r:id="rId1"/>
    <p:sldLayoutId id="2147483725" r:id="rId2"/>
    <p:sldLayoutId id="2147483726" r:id="rId3"/>
    <p:sldLayoutId id="2147483727" r:id="rId4"/>
    <p:sldLayoutId id="2147483728" r:id="rId5"/>
    <p:sldLayoutId id="2147483729" r:id="rId6"/>
    <p:sldLayoutId id="2147483730" r:id="rId7"/>
    <p:sldLayoutId id="2147483734" r:id="rId8"/>
    <p:sldLayoutId id="2147483731" r:id="rId9"/>
    <p:sldLayoutId id="2147483732" r:id="rId10"/>
    <p:sldLayoutId id="2147483733"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20.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darkreading.com/cyberattacks-data-breaches/cl0p-claims-moveit-attack-how-gang-did-it" TargetMode="External"/><Relationship Id="rId2" Type="http://schemas.openxmlformats.org/officeDocument/2006/relationships/hyperlink" Target="https://www.cybereason.com/blog/research/cybereason-vs.-clop-ransomware" TargetMode="External"/><Relationship Id="rId1" Type="http://schemas.openxmlformats.org/officeDocument/2006/relationships/slideLayout" Target="../slideLayouts/slideLayout2.xml"/><Relationship Id="rId6" Type="http://schemas.openxmlformats.org/officeDocument/2006/relationships/hyperlink" Target="https://github.com/redcanaryco/atomic-red-team/blob/master/atomics/T1614.001/T1614.001.md" TargetMode="External"/><Relationship Id="rId5" Type="http://schemas.openxmlformats.org/officeDocument/2006/relationships/hyperlink" Target="https://github.com/redcanaryco/atomic-red%20team/blob/master/atomics/T1486/T1486.md" TargetMode="External"/><Relationship Id="rId4" Type="http://schemas.openxmlformats.org/officeDocument/2006/relationships/hyperlink" Target="https://nvd.nist.gov/vuln/detail/CVE-2023-3436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729F2144-48B7-4730-955E-365ECED3A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6" name="Rectangle 45">
            <a:extLst>
              <a:ext uri="{FF2B5EF4-FFF2-40B4-BE49-F238E27FC236}">
                <a16:creationId xmlns:a16="http://schemas.microsoft.com/office/drawing/2014/main" id="{E765FF50-D2F9-4A4F-86ED-F101E172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1B9366EB-C538-F2A1-C2CB-FBF39E64F2D1}"/>
              </a:ext>
            </a:extLst>
          </p:cNvPr>
          <p:cNvSpPr>
            <a:spLocks noGrp="1"/>
          </p:cNvSpPr>
          <p:nvPr>
            <p:ph type="ctrTitle"/>
          </p:nvPr>
        </p:nvSpPr>
        <p:spPr>
          <a:xfrm>
            <a:off x="838200" y="513189"/>
            <a:ext cx="5797883" cy="2667000"/>
          </a:xfrm>
        </p:spPr>
        <p:txBody>
          <a:bodyPr anchor="b">
            <a:normAutofit/>
          </a:bodyPr>
          <a:lstStyle/>
          <a:p>
            <a:pPr algn="l"/>
            <a:r>
              <a:rPr lang="en-AU">
                <a:solidFill>
                  <a:schemeClr val="tx2"/>
                </a:solidFill>
              </a:rPr>
              <a:t>Assignment 2 Portfolio</a:t>
            </a:r>
          </a:p>
        </p:txBody>
      </p:sp>
      <p:sp>
        <p:nvSpPr>
          <p:cNvPr id="3" name="Subtitle 2">
            <a:extLst>
              <a:ext uri="{FF2B5EF4-FFF2-40B4-BE49-F238E27FC236}">
                <a16:creationId xmlns:a16="http://schemas.microsoft.com/office/drawing/2014/main" id="{CFE74435-E740-D076-A3CA-60EAB8971FF3}"/>
              </a:ext>
            </a:extLst>
          </p:cNvPr>
          <p:cNvSpPr>
            <a:spLocks noGrp="1"/>
          </p:cNvSpPr>
          <p:nvPr>
            <p:ph type="subTitle" idx="1"/>
          </p:nvPr>
        </p:nvSpPr>
        <p:spPr>
          <a:xfrm>
            <a:off x="838200" y="3408788"/>
            <a:ext cx="5797882" cy="1785690"/>
          </a:xfrm>
        </p:spPr>
        <p:txBody>
          <a:bodyPr anchor="t">
            <a:normAutofit/>
          </a:bodyPr>
          <a:lstStyle/>
          <a:p>
            <a:pPr algn="l"/>
            <a:r>
              <a:rPr lang="en-AU" sz="2200" dirty="0">
                <a:solidFill>
                  <a:schemeClr val="tx2"/>
                </a:solidFill>
              </a:rPr>
              <a:t>By Daniel Edwards &amp; Matthew Haydon</a:t>
            </a:r>
          </a:p>
        </p:txBody>
      </p:sp>
      <p:pic>
        <p:nvPicPr>
          <p:cNvPr id="61" name="Picture 60">
            <a:extLst>
              <a:ext uri="{FF2B5EF4-FFF2-40B4-BE49-F238E27FC236}">
                <a16:creationId xmlns:a16="http://schemas.microsoft.com/office/drawing/2014/main" id="{15661377-61C8-171C-00DF-3EE7C4F1E9AE}"/>
              </a:ext>
            </a:extLst>
          </p:cNvPr>
          <p:cNvPicPr>
            <a:picLocks noChangeAspect="1"/>
          </p:cNvPicPr>
          <p:nvPr/>
        </p:nvPicPr>
        <p:blipFill>
          <a:blip r:embed="rId2"/>
          <a:srcRect l="29263" r="75" b="-1"/>
          <a:stretch/>
        </p:blipFill>
        <p:spPr>
          <a:xfrm>
            <a:off x="7162800" y="0"/>
            <a:ext cx="5029200" cy="5693802"/>
          </a:xfrm>
          <a:prstGeom prst="rect">
            <a:avLst/>
          </a:prstGeom>
        </p:spPr>
      </p:pic>
      <p:sp>
        <p:nvSpPr>
          <p:cNvPr id="48" name="Rectangle 47">
            <a:extLst>
              <a:ext uri="{FF2B5EF4-FFF2-40B4-BE49-F238E27FC236}">
                <a16:creationId xmlns:a16="http://schemas.microsoft.com/office/drawing/2014/main" id="{04D834C7-8223-43DA-AA30-E15A1BC7B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3812"/>
            <a:ext cx="12192000" cy="1164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0" name="Rectangle 49">
            <a:extLst>
              <a:ext uri="{FF2B5EF4-FFF2-40B4-BE49-F238E27FC236}">
                <a16:creationId xmlns:a16="http://schemas.microsoft.com/office/drawing/2014/main" id="{B62DE6C5-8EB8-4E41-B0FF-93563AA4C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5693811"/>
            <a:ext cx="12191999" cy="1164188"/>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904093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9" name="Rectangle 2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8DBEE602-02D2-420A-AFC1-438A1699A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C8666312-D43B-CBEE-0866-9B8DAEB9FBD8}"/>
              </a:ext>
            </a:extLst>
          </p:cNvPr>
          <p:cNvSpPr>
            <a:spLocks noGrp="1"/>
          </p:cNvSpPr>
          <p:nvPr>
            <p:ph type="title"/>
          </p:nvPr>
        </p:nvSpPr>
        <p:spPr>
          <a:xfrm>
            <a:off x="838200" y="509847"/>
            <a:ext cx="3962400" cy="2895600"/>
          </a:xfrm>
        </p:spPr>
        <p:txBody>
          <a:bodyPr vert="horz" lIns="91440" tIns="45720" rIns="91440" bIns="45720" rtlCol="0" anchor="b">
            <a:normAutofit/>
          </a:bodyPr>
          <a:lstStyle/>
          <a:p>
            <a:r>
              <a:rPr lang="en-US">
                <a:solidFill>
                  <a:schemeClr val="tx2"/>
                </a:solidFill>
              </a:rPr>
              <a:t>cl0p</a:t>
            </a:r>
          </a:p>
        </p:txBody>
      </p:sp>
      <p:pic>
        <p:nvPicPr>
          <p:cNvPr id="4" name="Picture 3">
            <a:extLst>
              <a:ext uri="{FF2B5EF4-FFF2-40B4-BE49-F238E27FC236}">
                <a16:creationId xmlns:a16="http://schemas.microsoft.com/office/drawing/2014/main" id="{FBF16F15-C3D4-10F2-CBBA-4A020AC5A624}"/>
              </a:ext>
            </a:extLst>
          </p:cNvPr>
          <p:cNvPicPr>
            <a:picLocks noChangeAspect="1"/>
          </p:cNvPicPr>
          <p:nvPr/>
        </p:nvPicPr>
        <p:blipFill>
          <a:blip r:embed="rId3"/>
          <a:stretch>
            <a:fillRect/>
          </a:stretch>
        </p:blipFill>
        <p:spPr>
          <a:xfrm>
            <a:off x="5276335" y="477386"/>
            <a:ext cx="6182082" cy="4945665"/>
          </a:xfrm>
          <a:prstGeom prst="rect">
            <a:avLst/>
          </a:prstGeom>
        </p:spPr>
      </p:pic>
      <p:sp>
        <p:nvSpPr>
          <p:cNvPr id="33" name="Rectangle 32">
            <a:extLst>
              <a:ext uri="{FF2B5EF4-FFF2-40B4-BE49-F238E27FC236}">
                <a16:creationId xmlns:a16="http://schemas.microsoft.com/office/drawing/2014/main" id="{B3FAB79E-1E1B-4287-B4EA-26E497404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30812"/>
            <a:ext cx="12192000" cy="1127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A22256D1-A993-4D2E-943C-2E87F8BFC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0" y="5730813"/>
            <a:ext cx="12191999" cy="1127186"/>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67218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45" name="Rectangle 4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6" name="Rectangle 45">
            <a:extLst>
              <a:ext uri="{FF2B5EF4-FFF2-40B4-BE49-F238E27FC236}">
                <a16:creationId xmlns:a16="http://schemas.microsoft.com/office/drawing/2014/main" id="{8DBEE602-02D2-420A-AFC1-438A1699A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8C81F5E9-0E63-3597-9B22-24E5AFA994C5}"/>
              </a:ext>
            </a:extLst>
          </p:cNvPr>
          <p:cNvSpPr>
            <a:spLocks noGrp="1"/>
          </p:cNvSpPr>
          <p:nvPr>
            <p:ph type="title"/>
          </p:nvPr>
        </p:nvSpPr>
        <p:spPr>
          <a:xfrm>
            <a:off x="838200" y="509847"/>
            <a:ext cx="3962400" cy="2895600"/>
          </a:xfrm>
        </p:spPr>
        <p:txBody>
          <a:bodyPr vert="horz" lIns="91440" tIns="45720" rIns="91440" bIns="45720" rtlCol="0" anchor="b">
            <a:normAutofit/>
          </a:bodyPr>
          <a:lstStyle/>
          <a:p>
            <a:r>
              <a:rPr lang="en-US">
                <a:solidFill>
                  <a:schemeClr val="tx2"/>
                </a:solidFill>
              </a:rPr>
              <a:t>cl0p’s Lifecycle</a:t>
            </a:r>
            <a:endParaRPr lang="en-US" dirty="0">
              <a:solidFill>
                <a:schemeClr val="tx2"/>
              </a:solidFill>
            </a:endParaRPr>
          </a:p>
        </p:txBody>
      </p:sp>
      <p:pic>
        <p:nvPicPr>
          <p:cNvPr id="5" name="Picture 4" descr="A white text on a white background&#10;&#10;Description automatically generated">
            <a:extLst>
              <a:ext uri="{FF2B5EF4-FFF2-40B4-BE49-F238E27FC236}">
                <a16:creationId xmlns:a16="http://schemas.microsoft.com/office/drawing/2014/main" id="{580BF735-C760-AB5A-BCD4-7720A8555E8B}"/>
              </a:ext>
            </a:extLst>
          </p:cNvPr>
          <p:cNvPicPr>
            <a:picLocks noChangeAspect="1"/>
          </p:cNvPicPr>
          <p:nvPr/>
        </p:nvPicPr>
        <p:blipFill>
          <a:blip r:embed="rId3"/>
          <a:stretch>
            <a:fillRect/>
          </a:stretch>
        </p:blipFill>
        <p:spPr>
          <a:xfrm>
            <a:off x="5186557" y="909738"/>
            <a:ext cx="6402214" cy="4113422"/>
          </a:xfrm>
          <a:prstGeom prst="rect">
            <a:avLst/>
          </a:prstGeom>
        </p:spPr>
      </p:pic>
      <p:sp>
        <p:nvSpPr>
          <p:cNvPr id="47" name="Rectangle 46">
            <a:extLst>
              <a:ext uri="{FF2B5EF4-FFF2-40B4-BE49-F238E27FC236}">
                <a16:creationId xmlns:a16="http://schemas.microsoft.com/office/drawing/2014/main" id="{B3FAB79E-1E1B-4287-B4EA-26E497404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30812"/>
            <a:ext cx="12192000" cy="1127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8" name="Rectangle 47">
            <a:extLst>
              <a:ext uri="{FF2B5EF4-FFF2-40B4-BE49-F238E27FC236}">
                <a16:creationId xmlns:a16="http://schemas.microsoft.com/office/drawing/2014/main" id="{A22256D1-A993-4D2E-943C-2E87F8BFC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0" y="5730813"/>
            <a:ext cx="12191999" cy="1127186"/>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32197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3EC56E-E07B-99A0-E8A9-E1544B53F797}"/>
              </a:ext>
            </a:extLst>
          </p:cNvPr>
          <p:cNvSpPr>
            <a:spLocks noGrp="1"/>
          </p:cNvSpPr>
          <p:nvPr>
            <p:ph type="title"/>
          </p:nvPr>
        </p:nvSpPr>
        <p:spPr>
          <a:xfrm>
            <a:off x="1198182" y="381000"/>
            <a:ext cx="10003218" cy="1600124"/>
          </a:xfrm>
        </p:spPr>
        <p:txBody>
          <a:bodyPr>
            <a:normAutofit/>
          </a:bodyPr>
          <a:lstStyle/>
          <a:p>
            <a:r>
              <a:rPr lang="en-AU" dirty="0"/>
              <a:t>Threat Actor</a:t>
            </a:r>
          </a:p>
        </p:txBody>
      </p:sp>
      <p:graphicFrame>
        <p:nvGraphicFramePr>
          <p:cNvPr id="5" name="Content Placeholder 2">
            <a:extLst>
              <a:ext uri="{FF2B5EF4-FFF2-40B4-BE49-F238E27FC236}">
                <a16:creationId xmlns:a16="http://schemas.microsoft.com/office/drawing/2014/main" id="{1F96BF0F-9CE6-633D-8047-60656B770853}"/>
              </a:ext>
            </a:extLst>
          </p:cNvPr>
          <p:cNvGraphicFramePr>
            <a:graphicFrameLocks noGrp="1"/>
          </p:cNvGraphicFramePr>
          <p:nvPr>
            <p:ph idx="1"/>
            <p:extLst>
              <p:ext uri="{D42A27DB-BD31-4B8C-83A1-F6EECF244321}">
                <p14:modId xmlns:p14="http://schemas.microsoft.com/office/powerpoint/2010/main" val="2812749115"/>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9184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Rectangle 26">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A8A7BA67-38DA-A14E-E13C-56D94468AE55}"/>
              </a:ext>
            </a:extLst>
          </p:cNvPr>
          <p:cNvSpPr>
            <a:spLocks noGrp="1"/>
          </p:cNvSpPr>
          <p:nvPr>
            <p:ph type="title"/>
          </p:nvPr>
        </p:nvSpPr>
        <p:spPr>
          <a:xfrm>
            <a:off x="838200" y="586992"/>
            <a:ext cx="4953000" cy="1664573"/>
          </a:xfrm>
        </p:spPr>
        <p:txBody>
          <a:bodyPr>
            <a:normAutofit/>
          </a:bodyPr>
          <a:lstStyle/>
          <a:p>
            <a:r>
              <a:rPr lang="en-AU" dirty="0">
                <a:solidFill>
                  <a:schemeClr val="tx2"/>
                </a:solidFill>
              </a:rPr>
              <a:t>Prioritise Vulnerabilities</a:t>
            </a:r>
          </a:p>
        </p:txBody>
      </p:sp>
      <p:sp>
        <p:nvSpPr>
          <p:cNvPr id="3" name="Content Placeholder 2">
            <a:extLst>
              <a:ext uri="{FF2B5EF4-FFF2-40B4-BE49-F238E27FC236}">
                <a16:creationId xmlns:a16="http://schemas.microsoft.com/office/drawing/2014/main" id="{708665FA-0DCC-8B49-151A-1B045CC893F8}"/>
              </a:ext>
            </a:extLst>
          </p:cNvPr>
          <p:cNvSpPr>
            <a:spLocks noGrp="1"/>
          </p:cNvSpPr>
          <p:nvPr>
            <p:ph idx="1"/>
          </p:nvPr>
        </p:nvSpPr>
        <p:spPr>
          <a:xfrm>
            <a:off x="838200" y="2411653"/>
            <a:ext cx="4952681" cy="3728613"/>
          </a:xfrm>
        </p:spPr>
        <p:txBody>
          <a:bodyPr>
            <a:normAutofit/>
          </a:bodyPr>
          <a:lstStyle/>
          <a:p>
            <a:r>
              <a:rPr lang="en-US" sz="1800" dirty="0" err="1">
                <a:solidFill>
                  <a:srgbClr val="FF0000"/>
                </a:solidFill>
              </a:rPr>
              <a:t>Prioritise</a:t>
            </a:r>
            <a:r>
              <a:rPr lang="en-US" sz="1800" dirty="0">
                <a:solidFill>
                  <a:srgbClr val="FF0000"/>
                </a:solidFill>
              </a:rPr>
              <a:t> the vulnerabilities you have found based on their likelihood of exploitation by the Threat Actor within your information system. Choose the three CVEs most likely to be exploited and provide rationales using CAPECs and CWEs. Add three slides to your PowerPoint slides: one slide for each CVE. Each slide should include an analysis table like the following.</a:t>
            </a:r>
            <a:endParaRPr lang="en-AU" sz="1800" dirty="0">
              <a:solidFill>
                <a:srgbClr val="FF0000"/>
              </a:solidFill>
            </a:endParaRPr>
          </a:p>
        </p:txBody>
      </p:sp>
      <p:sp>
        <p:nvSpPr>
          <p:cNvPr id="28" name="Rectangle 27">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0666" y="0"/>
            <a:ext cx="6001333"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0" name="Rectangle 29">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96875" y="0"/>
            <a:ext cx="5992075"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screenshot of a computer&#10;&#10;Description automatically generated">
            <a:extLst>
              <a:ext uri="{FF2B5EF4-FFF2-40B4-BE49-F238E27FC236}">
                <a16:creationId xmlns:a16="http://schemas.microsoft.com/office/drawing/2014/main" id="{36E78D41-BBA9-AF76-6B20-182E6D29AD2B}"/>
              </a:ext>
            </a:extLst>
          </p:cNvPr>
          <p:cNvPicPr>
            <a:picLocks noChangeAspect="1"/>
          </p:cNvPicPr>
          <p:nvPr/>
        </p:nvPicPr>
        <p:blipFill>
          <a:blip r:embed="rId3"/>
          <a:stretch>
            <a:fillRect/>
          </a:stretch>
        </p:blipFill>
        <p:spPr>
          <a:xfrm>
            <a:off x="7319344" y="567942"/>
            <a:ext cx="3801713" cy="5716862"/>
          </a:xfrm>
          <a:prstGeom prst="rect">
            <a:avLst/>
          </a:prstGeom>
        </p:spPr>
      </p:pic>
    </p:spTree>
    <p:extLst>
      <p:ext uri="{BB962C8B-B14F-4D97-AF65-F5344CB8AC3E}">
        <p14:creationId xmlns:p14="http://schemas.microsoft.com/office/powerpoint/2010/main" val="1084008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7" name="Rectangle 26">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37DF44-5B54-1AF8-C9EB-A08ADA9C40BA}"/>
              </a:ext>
            </a:extLst>
          </p:cNvPr>
          <p:cNvSpPr>
            <a:spLocks noGrp="1"/>
          </p:cNvSpPr>
          <p:nvPr>
            <p:ph type="title"/>
          </p:nvPr>
        </p:nvSpPr>
        <p:spPr>
          <a:xfrm>
            <a:off x="838201" y="559813"/>
            <a:ext cx="2819399" cy="5577934"/>
          </a:xfrm>
        </p:spPr>
        <p:txBody>
          <a:bodyPr>
            <a:normAutofit/>
          </a:bodyPr>
          <a:lstStyle/>
          <a:p>
            <a:r>
              <a:rPr lang="en-US" sz="3400"/>
              <a:t>Likelihood of CVE exploitation by TA505</a:t>
            </a:r>
            <a:endParaRPr lang="en-AU" sz="3400"/>
          </a:p>
        </p:txBody>
      </p:sp>
      <p:graphicFrame>
        <p:nvGraphicFramePr>
          <p:cNvPr id="29" name="Content Placeholder 2">
            <a:extLst>
              <a:ext uri="{FF2B5EF4-FFF2-40B4-BE49-F238E27FC236}">
                <a16:creationId xmlns:a16="http://schemas.microsoft.com/office/drawing/2014/main" id="{AF8424D4-9545-EC29-CED9-9C575DF7A055}"/>
              </a:ext>
            </a:extLst>
          </p:cNvPr>
          <p:cNvGraphicFramePr>
            <a:graphicFrameLocks noGrp="1"/>
          </p:cNvGraphicFramePr>
          <p:nvPr>
            <p:ph idx="1"/>
            <p:extLst>
              <p:ext uri="{D42A27DB-BD31-4B8C-83A1-F6EECF244321}">
                <p14:modId xmlns:p14="http://schemas.microsoft.com/office/powerpoint/2010/main" val="369402850"/>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9302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9" name="Picture 28">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31" name="Rectangle 30">
            <a:extLst>
              <a:ext uri="{FF2B5EF4-FFF2-40B4-BE49-F238E27FC236}">
                <a16:creationId xmlns:a16="http://schemas.microsoft.com/office/drawing/2014/main" id="{26B0FCFA-8A2E-4F10-87BD-34565BD7C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32">
            <a:extLst>
              <a:ext uri="{FF2B5EF4-FFF2-40B4-BE49-F238E27FC236}">
                <a16:creationId xmlns:a16="http://schemas.microsoft.com/office/drawing/2014/main" id="{32DA72A5-2775-4FE6-9A97-1C8DEE0E0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1F435EB9-66C0-6FEC-5DD1-99EDD9029D57}"/>
              </a:ext>
            </a:extLst>
          </p:cNvPr>
          <p:cNvSpPr>
            <a:spLocks noGrp="1"/>
          </p:cNvSpPr>
          <p:nvPr>
            <p:ph type="title"/>
          </p:nvPr>
        </p:nvSpPr>
        <p:spPr>
          <a:xfrm>
            <a:off x="838201" y="775412"/>
            <a:ext cx="6154694" cy="2805988"/>
          </a:xfrm>
        </p:spPr>
        <p:txBody>
          <a:bodyPr vert="horz" lIns="91440" tIns="45720" rIns="91440" bIns="45720" rtlCol="0" anchor="b">
            <a:normAutofit/>
          </a:bodyPr>
          <a:lstStyle/>
          <a:p>
            <a:r>
              <a:rPr lang="en-US">
                <a:solidFill>
                  <a:schemeClr val="tx2"/>
                </a:solidFill>
              </a:rPr>
              <a:t>Emulating an Attack</a:t>
            </a:r>
          </a:p>
        </p:txBody>
      </p:sp>
      <p:pic>
        <p:nvPicPr>
          <p:cNvPr id="7" name="Graphic 6" descr="Phishing">
            <a:extLst>
              <a:ext uri="{FF2B5EF4-FFF2-40B4-BE49-F238E27FC236}">
                <a16:creationId xmlns:a16="http://schemas.microsoft.com/office/drawing/2014/main" id="{3A9BE3C7-FC25-963E-64A6-CEC107E79C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62800" y="1142999"/>
            <a:ext cx="4572000" cy="4572000"/>
          </a:xfrm>
          <a:prstGeom prst="rect">
            <a:avLst/>
          </a:prstGeom>
        </p:spPr>
      </p:pic>
      <p:pic>
        <p:nvPicPr>
          <p:cNvPr id="35" name="Picture 34">
            <a:extLst>
              <a:ext uri="{FF2B5EF4-FFF2-40B4-BE49-F238E27FC236}">
                <a16:creationId xmlns:a16="http://schemas.microsoft.com/office/drawing/2014/main" id="{1B904E70-C32C-4D17-A3F8-E917928895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37" name="Picture 36">
            <a:extLst>
              <a:ext uri="{FF2B5EF4-FFF2-40B4-BE49-F238E27FC236}">
                <a16:creationId xmlns:a16="http://schemas.microsoft.com/office/drawing/2014/main" id="{D732B43B-AEE0-4B1A-93E5-EDA309A23F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schemeClr val="accent1">
                <a:shade val="45000"/>
                <a:satMod val="135000"/>
              </a:schemeClr>
              <a:prstClr val="white"/>
            </a:duotone>
            <a:extLst>
              <a:ext uri="{28A0092B-C50C-407E-A947-70E740481C1C}">
                <a14:useLocalDpi xmlns:a14="http://schemas.microsoft.com/office/drawing/2010/main" val="0"/>
              </a:ext>
            </a:extLst>
          </a:blip>
          <a:srcRect r="74807"/>
          <a:stretch/>
        </p:blipFill>
        <p:spPr>
          <a:xfrm rot="10800000">
            <a:off x="0" y="3047998"/>
            <a:ext cx="640488" cy="2548349"/>
          </a:xfrm>
          <a:prstGeom prst="rect">
            <a:avLst/>
          </a:prstGeom>
        </p:spPr>
      </p:pic>
    </p:spTree>
    <p:extLst>
      <p:ext uri="{BB962C8B-B14F-4D97-AF65-F5344CB8AC3E}">
        <p14:creationId xmlns:p14="http://schemas.microsoft.com/office/powerpoint/2010/main" val="2686142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2C8EB-B148-B1F4-3657-6DD63F112759}"/>
              </a:ext>
            </a:extLst>
          </p:cNvPr>
          <p:cNvSpPr>
            <a:spLocks noGrp="1"/>
          </p:cNvSpPr>
          <p:nvPr>
            <p:ph type="title"/>
          </p:nvPr>
        </p:nvSpPr>
        <p:spPr/>
        <p:txBody>
          <a:bodyPr>
            <a:normAutofit fontScale="90000"/>
          </a:bodyPr>
          <a:lstStyle/>
          <a:p>
            <a:r>
              <a:rPr lang="en-AU" sz="4400" b="1" kern="100" dirty="0">
                <a:effectLst/>
                <a:latin typeface="Aptos" panose="020B0004020202020204" pitchFamily="34" charset="0"/>
                <a:ea typeface="Aptos" panose="020B0004020202020204" pitchFamily="34" charset="0"/>
                <a:cs typeface="Arial" panose="020B0604020202020204" pitchFamily="34" charset="0"/>
              </a:rPr>
              <a:t>Technique 1: T1614</a:t>
            </a:r>
            <a:br>
              <a:rPr lang="en-AU" sz="4400" kern="100" dirty="0">
                <a:effectLst/>
                <a:latin typeface="Aptos" panose="020B0004020202020204" pitchFamily="34" charset="0"/>
                <a:ea typeface="Aptos" panose="020B0004020202020204" pitchFamily="34" charset="0"/>
                <a:cs typeface="Arial" panose="020B0604020202020204" pitchFamily="34" charset="0"/>
              </a:rPr>
            </a:br>
            <a:endParaRPr lang="en-AU" dirty="0"/>
          </a:p>
        </p:txBody>
      </p:sp>
      <p:sp>
        <p:nvSpPr>
          <p:cNvPr id="3" name="Content Placeholder 2">
            <a:extLst>
              <a:ext uri="{FF2B5EF4-FFF2-40B4-BE49-F238E27FC236}">
                <a16:creationId xmlns:a16="http://schemas.microsoft.com/office/drawing/2014/main" id="{ED58547F-8A6C-73CC-2DB8-F0AA5E410A6C}"/>
              </a:ext>
            </a:extLst>
          </p:cNvPr>
          <p:cNvSpPr>
            <a:spLocks noGrp="1"/>
          </p:cNvSpPr>
          <p:nvPr>
            <p:ph idx="1"/>
          </p:nvPr>
        </p:nvSpPr>
        <p:spPr/>
        <p:txBody>
          <a:bodyPr>
            <a:normAutofit/>
          </a:bodyPr>
          <a:lstStyle/>
          <a:p>
            <a:r>
              <a:rPr lang="en-AU" sz="3200" dirty="0">
                <a:effectLst/>
                <a:latin typeface="Aptos" panose="020B0004020202020204" pitchFamily="34" charset="0"/>
                <a:ea typeface="Aptos" panose="020B0004020202020204" pitchFamily="34" charset="0"/>
                <a:cs typeface="Arial" panose="020B0604020202020204" pitchFamily="34" charset="0"/>
              </a:rPr>
              <a:t>Emulating how cl0p would check if the system is Russian, based on the native installed language.</a:t>
            </a:r>
          </a:p>
          <a:p>
            <a:r>
              <a:rPr lang="en-AU" sz="3200" dirty="0">
                <a:latin typeface="Aptos" panose="020B0004020202020204" pitchFamily="34" charset="0"/>
                <a:ea typeface="Aptos" panose="020B0004020202020204" pitchFamily="34" charset="0"/>
                <a:cs typeface="Arial" panose="020B0604020202020204" pitchFamily="34" charset="0"/>
              </a:rPr>
              <a:t>Prevents attacking </a:t>
            </a:r>
            <a:r>
              <a:rPr lang="en-AU" sz="3200" dirty="0">
                <a:effectLst/>
                <a:latin typeface="Aptos" panose="020B0004020202020204" pitchFamily="34" charset="0"/>
                <a:ea typeface="Aptos" panose="020B0004020202020204" pitchFamily="34" charset="0"/>
                <a:cs typeface="Arial" panose="020B0604020202020204" pitchFamily="34" charset="0"/>
              </a:rPr>
              <a:t>“one of their own”. </a:t>
            </a:r>
          </a:p>
          <a:p>
            <a:r>
              <a:rPr lang="en-AU" sz="3200" dirty="0">
                <a:latin typeface="Aptos" panose="020B0004020202020204" pitchFamily="34" charset="0"/>
                <a:ea typeface="Aptos" panose="020B0004020202020204" pitchFamily="34" charset="0"/>
                <a:cs typeface="Arial" panose="020B0604020202020204" pitchFamily="34" charset="0"/>
              </a:rPr>
              <a:t>W</a:t>
            </a:r>
            <a:r>
              <a:rPr lang="en-AU" sz="3200" dirty="0">
                <a:effectLst/>
                <a:latin typeface="Aptos" panose="020B0004020202020204" pitchFamily="34" charset="0"/>
                <a:ea typeface="Aptos" panose="020B0004020202020204" pitchFamily="34" charset="0"/>
                <a:cs typeface="Arial" panose="020B0604020202020204" pitchFamily="34" charset="0"/>
              </a:rPr>
              <a:t>ould be done using the function “</a:t>
            </a:r>
            <a:r>
              <a:rPr lang="en-AU" sz="3200" dirty="0" err="1">
                <a:effectLst/>
                <a:latin typeface="Aptos" panose="020B0004020202020204" pitchFamily="34" charset="0"/>
                <a:ea typeface="Aptos" panose="020B0004020202020204" pitchFamily="34" charset="0"/>
                <a:cs typeface="Arial" panose="020B0604020202020204" pitchFamily="34" charset="0"/>
              </a:rPr>
              <a:t>GetKeyboardLayout</a:t>
            </a:r>
            <a:r>
              <a:rPr lang="en-AU" sz="3200" dirty="0">
                <a:effectLst/>
                <a:latin typeface="Aptos" panose="020B0004020202020204" pitchFamily="34" charset="0"/>
                <a:ea typeface="Aptos" panose="020B0004020202020204" pitchFamily="34" charset="0"/>
                <a:cs typeface="Arial" panose="020B0604020202020204" pitchFamily="34" charset="0"/>
              </a:rPr>
              <a:t>” against the hardcoded values.</a:t>
            </a:r>
            <a:endParaRPr lang="en-AU" sz="4400" dirty="0"/>
          </a:p>
        </p:txBody>
      </p:sp>
    </p:spTree>
    <p:extLst>
      <p:ext uri="{BB962C8B-B14F-4D97-AF65-F5344CB8AC3E}">
        <p14:creationId xmlns:p14="http://schemas.microsoft.com/office/powerpoint/2010/main" val="3692486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1" name="Rectangle 5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 name="Content Placeholder 2">
            <a:extLst>
              <a:ext uri="{FF2B5EF4-FFF2-40B4-BE49-F238E27FC236}">
                <a16:creationId xmlns:a16="http://schemas.microsoft.com/office/drawing/2014/main" id="{D2A3D028-661B-5F0A-EFD7-BD23CB3696E9}"/>
              </a:ext>
            </a:extLst>
          </p:cNvPr>
          <p:cNvSpPr>
            <a:spLocks noGrp="1"/>
          </p:cNvSpPr>
          <p:nvPr>
            <p:ph idx="1"/>
          </p:nvPr>
        </p:nvSpPr>
        <p:spPr>
          <a:xfrm>
            <a:off x="838200" y="2411653"/>
            <a:ext cx="4952681" cy="3728613"/>
          </a:xfrm>
        </p:spPr>
        <p:txBody>
          <a:bodyPr>
            <a:normAutofit/>
          </a:bodyPr>
          <a:lstStyle/>
          <a:p>
            <a:pPr marL="0" indent="0">
              <a:buNone/>
            </a:pPr>
            <a:r>
              <a:rPr lang="en-AU" sz="2000" kern="100" dirty="0">
                <a:solidFill>
                  <a:schemeClr val="tx2"/>
                </a:solidFill>
                <a:effectLst/>
                <a:latin typeface="Aptos" panose="020B0004020202020204" pitchFamily="34" charset="0"/>
                <a:ea typeface="Aptos" panose="020B0004020202020204" pitchFamily="34" charset="0"/>
                <a:cs typeface="Arial" panose="020B0604020202020204" pitchFamily="34" charset="0"/>
              </a:rPr>
              <a:t>In this example, our system (win2022) shows 0409 which when checked in the OS hex meaning it comes to </a:t>
            </a:r>
            <a:r>
              <a:rPr lang="en-AU" sz="2000" b="1" kern="100" dirty="0">
                <a:solidFill>
                  <a:schemeClr val="tx2"/>
                </a:solidFill>
                <a:effectLst/>
                <a:latin typeface="Aptos" panose="020B0004020202020204" pitchFamily="34" charset="0"/>
                <a:ea typeface="Aptos" panose="020B0004020202020204" pitchFamily="34" charset="0"/>
                <a:cs typeface="Arial" panose="020B0604020202020204" pitchFamily="34" charset="0"/>
              </a:rPr>
              <a:t>English - United States. </a:t>
            </a:r>
            <a:r>
              <a:rPr lang="en-AU" sz="2000" kern="100" dirty="0">
                <a:solidFill>
                  <a:schemeClr val="tx2"/>
                </a:solidFill>
                <a:effectLst/>
                <a:latin typeface="Aptos" panose="020B0004020202020204" pitchFamily="34" charset="0"/>
                <a:ea typeface="Aptos" panose="020B0004020202020204" pitchFamily="34" charset="0"/>
                <a:cs typeface="Arial" panose="020B0604020202020204" pitchFamily="34" charset="0"/>
              </a:rPr>
              <a:t>Therefore, if this where to be realistic cl0p would then proceed with the malware attack.</a:t>
            </a:r>
            <a:r>
              <a:rPr lang="en-AU" sz="2000" b="1" kern="100" dirty="0">
                <a:solidFill>
                  <a:schemeClr val="tx2"/>
                </a:solidFill>
                <a:effectLst/>
                <a:latin typeface="Aptos" panose="020B0004020202020204" pitchFamily="34" charset="0"/>
                <a:ea typeface="Aptos" panose="020B0004020202020204" pitchFamily="34" charset="0"/>
                <a:cs typeface="Arial" panose="020B0604020202020204" pitchFamily="34" charset="0"/>
              </a:rPr>
              <a:t> </a:t>
            </a:r>
            <a:endParaRPr lang="en-AU" sz="2000" kern="100" dirty="0">
              <a:solidFill>
                <a:schemeClr val="tx2"/>
              </a:solidFill>
              <a:effectLst/>
              <a:latin typeface="Aptos" panose="020B0004020202020204" pitchFamily="34" charset="0"/>
              <a:ea typeface="Aptos" panose="020B0004020202020204" pitchFamily="34" charset="0"/>
              <a:cs typeface="Arial" panose="020B0604020202020204" pitchFamily="34" charset="0"/>
            </a:endParaRPr>
          </a:p>
          <a:p>
            <a:endParaRPr lang="en-AU" sz="1800" dirty="0">
              <a:solidFill>
                <a:schemeClr val="tx2"/>
              </a:solidFill>
            </a:endParaRPr>
          </a:p>
        </p:txBody>
      </p:sp>
      <p:sp>
        <p:nvSpPr>
          <p:cNvPr id="52" name="Rectangle 51">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3" name="Rectangle 52">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0666" y="0"/>
            <a:ext cx="6001333"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4" name="Rectangle 53">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96875" y="0"/>
            <a:ext cx="5992075"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917018F4-864B-626A-CBC0-318FC9A7DE89}"/>
              </a:ext>
            </a:extLst>
          </p:cNvPr>
          <p:cNvPicPr>
            <a:picLocks noChangeAspect="1"/>
          </p:cNvPicPr>
          <p:nvPr/>
        </p:nvPicPr>
        <p:blipFill>
          <a:blip r:embed="rId3"/>
          <a:stretch>
            <a:fillRect/>
          </a:stretch>
        </p:blipFill>
        <p:spPr>
          <a:xfrm>
            <a:off x="6405831" y="1564481"/>
            <a:ext cx="5628738" cy="3729038"/>
          </a:xfrm>
          <a:prstGeom prst="rect">
            <a:avLst/>
          </a:prstGeom>
        </p:spPr>
      </p:pic>
    </p:spTree>
    <p:extLst>
      <p:ext uri="{BB962C8B-B14F-4D97-AF65-F5344CB8AC3E}">
        <p14:creationId xmlns:p14="http://schemas.microsoft.com/office/powerpoint/2010/main" val="1273612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2" name="Rectangle 31">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3" name="Picture 32">
            <a:extLst>
              <a:ext uri="{FF2B5EF4-FFF2-40B4-BE49-F238E27FC236}">
                <a16:creationId xmlns:a16="http://schemas.microsoft.com/office/drawing/2014/main" id="{29DA4B2B-B54E-43B4-A1A4-EB704F7F3D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53001" t="54841" r="-1"/>
          <a:stretch/>
        </p:blipFill>
        <p:spPr>
          <a:xfrm>
            <a:off x="0" y="0"/>
            <a:ext cx="872377" cy="838200"/>
          </a:xfrm>
          <a:prstGeom prst="rect">
            <a:avLst/>
          </a:prstGeom>
        </p:spPr>
      </p:pic>
      <p:sp>
        <p:nvSpPr>
          <p:cNvPr id="2" name="Title 1">
            <a:extLst>
              <a:ext uri="{FF2B5EF4-FFF2-40B4-BE49-F238E27FC236}">
                <a16:creationId xmlns:a16="http://schemas.microsoft.com/office/drawing/2014/main" id="{1F68B0A7-D2EC-FFDD-3D69-A665A7F148A3}"/>
              </a:ext>
            </a:extLst>
          </p:cNvPr>
          <p:cNvSpPr>
            <a:spLocks noGrp="1"/>
          </p:cNvSpPr>
          <p:nvPr>
            <p:ph type="title"/>
          </p:nvPr>
        </p:nvSpPr>
        <p:spPr>
          <a:xfrm>
            <a:off x="838200" y="559813"/>
            <a:ext cx="5638800" cy="1573786"/>
          </a:xfrm>
        </p:spPr>
        <p:txBody>
          <a:bodyPr>
            <a:normAutofit/>
          </a:bodyPr>
          <a:lstStyle/>
          <a:p>
            <a:r>
              <a:rPr lang="en-AU" dirty="0">
                <a:solidFill>
                  <a:schemeClr val="tx2"/>
                </a:solidFill>
              </a:rPr>
              <a:t>Detection</a:t>
            </a:r>
          </a:p>
        </p:txBody>
      </p:sp>
      <p:sp>
        <p:nvSpPr>
          <p:cNvPr id="3" name="Content Placeholder 2">
            <a:extLst>
              <a:ext uri="{FF2B5EF4-FFF2-40B4-BE49-F238E27FC236}">
                <a16:creationId xmlns:a16="http://schemas.microsoft.com/office/drawing/2014/main" id="{0AEBD6A3-93BA-D7B2-7D75-A294E67F8C7A}"/>
              </a:ext>
            </a:extLst>
          </p:cNvPr>
          <p:cNvSpPr>
            <a:spLocks noGrp="1"/>
          </p:cNvSpPr>
          <p:nvPr>
            <p:ph idx="1"/>
          </p:nvPr>
        </p:nvSpPr>
        <p:spPr>
          <a:xfrm>
            <a:off x="5780973" y="559814"/>
            <a:ext cx="5539674" cy="2048374"/>
          </a:xfrm>
        </p:spPr>
        <p:txBody>
          <a:bodyPr>
            <a:normAutofit/>
          </a:bodyPr>
          <a:lstStyle/>
          <a:p>
            <a:pPr>
              <a:lnSpc>
                <a:spcPct val="100000"/>
              </a:lnSpc>
            </a:pPr>
            <a:r>
              <a:rPr lang="en-AU" sz="1800" dirty="0">
                <a:solidFill>
                  <a:schemeClr val="tx2"/>
                </a:solidFill>
                <a:effectLst/>
                <a:latin typeface="Aptos" panose="020B0004020202020204" pitchFamily="34" charset="0"/>
                <a:ea typeface="Aptos" panose="020B0004020202020204" pitchFamily="34" charset="0"/>
                <a:cs typeface="Arial" panose="020B0604020202020204" pitchFamily="34" charset="0"/>
              </a:rPr>
              <a:t>Sysmon was used in PowerShell to display a list to monitor and log system activity to the Windows event log. </a:t>
            </a:r>
          </a:p>
          <a:p>
            <a:pPr>
              <a:lnSpc>
                <a:spcPct val="100000"/>
              </a:lnSpc>
            </a:pPr>
            <a:r>
              <a:rPr lang="en-AU" sz="1800" dirty="0">
                <a:solidFill>
                  <a:schemeClr val="tx2"/>
                </a:solidFill>
                <a:effectLst/>
                <a:latin typeface="Aptos" panose="020B0004020202020204" pitchFamily="34" charset="0"/>
                <a:ea typeface="Aptos" panose="020B0004020202020204" pitchFamily="34" charset="0"/>
                <a:cs typeface="Arial" panose="020B0604020202020204" pitchFamily="34" charset="0"/>
              </a:rPr>
              <a:t>Get-</a:t>
            </a:r>
            <a:r>
              <a:rPr lang="en-AU" sz="1800" dirty="0" err="1">
                <a:solidFill>
                  <a:schemeClr val="tx2"/>
                </a:solidFill>
                <a:effectLst/>
                <a:latin typeface="Aptos" panose="020B0004020202020204" pitchFamily="34" charset="0"/>
                <a:ea typeface="Aptos" panose="020B0004020202020204" pitchFamily="34" charset="0"/>
                <a:cs typeface="Arial" panose="020B0604020202020204" pitchFamily="34" charset="0"/>
              </a:rPr>
              <a:t>WinEvent</a:t>
            </a:r>
            <a:r>
              <a:rPr lang="en-AU" sz="1800" dirty="0">
                <a:solidFill>
                  <a:schemeClr val="tx2"/>
                </a:solidFill>
                <a:effectLst/>
                <a:latin typeface="Aptos" panose="020B0004020202020204" pitchFamily="34" charset="0"/>
                <a:ea typeface="Aptos" panose="020B0004020202020204" pitchFamily="34" charset="0"/>
                <a:cs typeface="Arial" panose="020B0604020202020204" pitchFamily="34" charset="0"/>
              </a:rPr>
              <a:t> *Sysmon* | where message -like "*LanguageKeyboardLayout.exe*" | format-list</a:t>
            </a:r>
            <a:endParaRPr lang="en-AU" sz="1800" dirty="0">
              <a:solidFill>
                <a:schemeClr val="tx2"/>
              </a:solidFill>
            </a:endParaRPr>
          </a:p>
        </p:txBody>
      </p:sp>
      <p:pic>
        <p:nvPicPr>
          <p:cNvPr id="6" name="Picture 5" descr="A blue screen with white text&#10;&#10;Description automatically generated">
            <a:extLst>
              <a:ext uri="{FF2B5EF4-FFF2-40B4-BE49-F238E27FC236}">
                <a16:creationId xmlns:a16="http://schemas.microsoft.com/office/drawing/2014/main" id="{6FA27EEA-3F13-9690-1F2B-A9EE1926205A}"/>
              </a:ext>
            </a:extLst>
          </p:cNvPr>
          <p:cNvPicPr>
            <a:picLocks noChangeAspect="1"/>
          </p:cNvPicPr>
          <p:nvPr/>
        </p:nvPicPr>
        <p:blipFill>
          <a:blip r:embed="rId3"/>
          <a:stretch>
            <a:fillRect/>
          </a:stretch>
        </p:blipFill>
        <p:spPr>
          <a:xfrm>
            <a:off x="838200" y="3057402"/>
            <a:ext cx="10515600" cy="2576321"/>
          </a:xfrm>
          <a:prstGeom prst="rect">
            <a:avLst/>
          </a:prstGeom>
        </p:spPr>
      </p:pic>
      <p:pic>
        <p:nvPicPr>
          <p:cNvPr id="34" name="Picture 33">
            <a:extLst>
              <a:ext uri="{FF2B5EF4-FFF2-40B4-BE49-F238E27FC236}">
                <a16:creationId xmlns:a16="http://schemas.microsoft.com/office/drawing/2014/main" id="{1C32610F-5445-4E12-87F6-F0591ABE7A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1990048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2C8EB-B148-B1F4-3657-6DD63F112759}"/>
              </a:ext>
            </a:extLst>
          </p:cNvPr>
          <p:cNvSpPr>
            <a:spLocks noGrp="1"/>
          </p:cNvSpPr>
          <p:nvPr>
            <p:ph type="title"/>
          </p:nvPr>
        </p:nvSpPr>
        <p:spPr/>
        <p:txBody>
          <a:bodyPr>
            <a:normAutofit fontScale="90000"/>
          </a:bodyPr>
          <a:lstStyle/>
          <a:p>
            <a:r>
              <a:rPr lang="en-AU" sz="4400" b="1" kern="100" dirty="0">
                <a:effectLst/>
                <a:latin typeface="Aptos" panose="020B0004020202020204" pitchFamily="34" charset="0"/>
                <a:ea typeface="Aptos" panose="020B0004020202020204" pitchFamily="34" charset="0"/>
                <a:cs typeface="Arial" panose="020B0604020202020204" pitchFamily="34" charset="0"/>
              </a:rPr>
              <a:t>Technique 2: T1486</a:t>
            </a:r>
            <a:br>
              <a:rPr lang="en-AU" sz="4400" kern="100" dirty="0">
                <a:effectLst/>
                <a:latin typeface="Aptos" panose="020B0004020202020204" pitchFamily="34" charset="0"/>
                <a:ea typeface="Aptos" panose="020B0004020202020204" pitchFamily="34" charset="0"/>
                <a:cs typeface="Arial" panose="020B0604020202020204" pitchFamily="34" charset="0"/>
              </a:rPr>
            </a:br>
            <a:endParaRPr lang="en-AU" dirty="0"/>
          </a:p>
        </p:txBody>
      </p:sp>
      <p:sp>
        <p:nvSpPr>
          <p:cNvPr id="3" name="Content Placeholder 2">
            <a:extLst>
              <a:ext uri="{FF2B5EF4-FFF2-40B4-BE49-F238E27FC236}">
                <a16:creationId xmlns:a16="http://schemas.microsoft.com/office/drawing/2014/main" id="{ED58547F-8A6C-73CC-2DB8-F0AA5E410A6C}"/>
              </a:ext>
            </a:extLst>
          </p:cNvPr>
          <p:cNvSpPr>
            <a:spLocks noGrp="1"/>
          </p:cNvSpPr>
          <p:nvPr>
            <p:ph idx="1"/>
          </p:nvPr>
        </p:nvSpPr>
        <p:spPr/>
        <p:txBody>
          <a:bodyPr>
            <a:normAutofit/>
          </a:bodyPr>
          <a:lstStyle/>
          <a:p>
            <a:r>
              <a:rPr lang="en-AU" sz="3200" dirty="0">
                <a:effectLst/>
                <a:latin typeface="Aptos" panose="020B0004020202020204" pitchFamily="34" charset="0"/>
                <a:ea typeface="Aptos" panose="020B0004020202020204" pitchFamily="34" charset="0"/>
                <a:cs typeface="Arial" panose="020B0604020202020204" pitchFamily="34" charset="0"/>
              </a:rPr>
              <a:t>Emulating how cl0p can encrypt files using AES, RSA, and RC4 and will add the ".clop" extension to encrypted files. </a:t>
            </a:r>
            <a:endParaRPr lang="en-AU" sz="6600" dirty="0"/>
          </a:p>
        </p:txBody>
      </p:sp>
    </p:spTree>
    <p:extLst>
      <p:ext uri="{BB962C8B-B14F-4D97-AF65-F5344CB8AC3E}">
        <p14:creationId xmlns:p14="http://schemas.microsoft.com/office/powerpoint/2010/main" val="2711611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D53E1-B1F5-6263-2E15-F2219C520F52}"/>
              </a:ext>
            </a:extLst>
          </p:cNvPr>
          <p:cNvSpPr>
            <a:spLocks noGrp="1"/>
          </p:cNvSpPr>
          <p:nvPr>
            <p:ph type="title"/>
          </p:nvPr>
        </p:nvSpPr>
        <p:spPr/>
        <p:txBody>
          <a:bodyPr/>
          <a:lstStyle/>
          <a:p>
            <a:r>
              <a:rPr lang="en-AU" dirty="0"/>
              <a:t>Topic Info</a:t>
            </a:r>
          </a:p>
        </p:txBody>
      </p:sp>
      <p:sp>
        <p:nvSpPr>
          <p:cNvPr id="3" name="Content Placeholder 2">
            <a:extLst>
              <a:ext uri="{FF2B5EF4-FFF2-40B4-BE49-F238E27FC236}">
                <a16:creationId xmlns:a16="http://schemas.microsoft.com/office/drawing/2014/main" id="{D080C2C0-B013-6A71-03F2-CB4974A8E281}"/>
              </a:ext>
            </a:extLst>
          </p:cNvPr>
          <p:cNvSpPr>
            <a:spLocks noGrp="1"/>
          </p:cNvSpPr>
          <p:nvPr>
            <p:ph idx="1"/>
          </p:nvPr>
        </p:nvSpPr>
        <p:spPr>
          <a:xfrm>
            <a:off x="838200" y="1924903"/>
            <a:ext cx="10515600" cy="4195763"/>
          </a:xfrm>
        </p:spPr>
        <p:txBody>
          <a:bodyPr>
            <a:normAutofit/>
          </a:bodyPr>
          <a:lstStyle/>
          <a:p>
            <a:r>
              <a:rPr lang="en-US" sz="3200" dirty="0" err="1"/>
              <a:t>MediSecure</a:t>
            </a:r>
            <a:r>
              <a:rPr lang="en-US" sz="3200" dirty="0"/>
              <a:t> - recent victim of a ransomware attack.</a:t>
            </a:r>
          </a:p>
          <a:p>
            <a:r>
              <a:rPr lang="en-US" sz="3200" dirty="0"/>
              <a:t>Breach originated from 3</a:t>
            </a:r>
            <a:r>
              <a:rPr lang="en-US" sz="3200" baseline="30000" dirty="0"/>
              <a:t>rd</a:t>
            </a:r>
            <a:r>
              <a:rPr lang="en-US" sz="3200" dirty="0"/>
              <a:t> party – </a:t>
            </a:r>
            <a:r>
              <a:rPr lang="en-US" sz="3200" dirty="0" err="1"/>
              <a:t>MoveIt</a:t>
            </a:r>
            <a:r>
              <a:rPr lang="en-US" sz="3200" dirty="0"/>
              <a:t>.</a:t>
            </a:r>
          </a:p>
          <a:p>
            <a:r>
              <a:rPr lang="en-US" sz="3200" dirty="0"/>
              <a:t>The attack is still in progress.</a:t>
            </a:r>
            <a:endParaRPr lang="en-AU" sz="4400" dirty="0"/>
          </a:p>
        </p:txBody>
      </p:sp>
    </p:spTree>
    <p:extLst>
      <p:ext uri="{BB962C8B-B14F-4D97-AF65-F5344CB8AC3E}">
        <p14:creationId xmlns:p14="http://schemas.microsoft.com/office/powerpoint/2010/main" val="1434816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 name="Content Placeholder 2">
            <a:extLst>
              <a:ext uri="{FF2B5EF4-FFF2-40B4-BE49-F238E27FC236}">
                <a16:creationId xmlns:a16="http://schemas.microsoft.com/office/drawing/2014/main" id="{7C688ED2-1229-79F2-DD74-B0037346A144}"/>
              </a:ext>
            </a:extLst>
          </p:cNvPr>
          <p:cNvSpPr>
            <a:spLocks noGrp="1"/>
          </p:cNvSpPr>
          <p:nvPr>
            <p:ph idx="1"/>
          </p:nvPr>
        </p:nvSpPr>
        <p:spPr>
          <a:xfrm>
            <a:off x="838200" y="2411653"/>
            <a:ext cx="4952681" cy="3728613"/>
          </a:xfrm>
        </p:spPr>
        <p:txBody>
          <a:bodyPr>
            <a:normAutofit/>
          </a:bodyPr>
          <a:lstStyle/>
          <a:p>
            <a:pPr marL="0" indent="0">
              <a:buNone/>
            </a:pPr>
            <a:r>
              <a:rPr lang="en-AU" sz="2000" dirty="0">
                <a:solidFill>
                  <a:schemeClr val="tx2"/>
                </a:solidFill>
                <a:effectLst/>
                <a:latin typeface="Aptos" panose="020B0004020202020204" pitchFamily="34" charset="0"/>
                <a:ea typeface="Aptos" panose="020B0004020202020204" pitchFamily="34" charset="0"/>
                <a:cs typeface="Arial" panose="020B0604020202020204" pitchFamily="34" charset="0"/>
              </a:rPr>
              <a:t>This example shows the process and code involved with encrypting files and creates a new file with .clop extension</a:t>
            </a:r>
            <a:endParaRPr lang="en-AU" sz="2000" dirty="0">
              <a:solidFill>
                <a:schemeClr val="tx2"/>
              </a:solidFill>
            </a:endParaRPr>
          </a:p>
        </p:txBody>
      </p:sp>
      <p:sp>
        <p:nvSpPr>
          <p:cNvPr id="13" name="Rectangle 12">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0666" y="0"/>
            <a:ext cx="6001333"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Rectangle 16">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96875" y="0"/>
            <a:ext cx="5992075"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43288EF9-6A7F-AD7F-FE05-7CFFB44DD745}"/>
              </a:ext>
            </a:extLst>
          </p:cNvPr>
          <p:cNvPicPr>
            <a:picLocks noChangeAspect="1"/>
          </p:cNvPicPr>
          <p:nvPr/>
        </p:nvPicPr>
        <p:blipFill>
          <a:blip r:embed="rId3"/>
          <a:stretch>
            <a:fillRect/>
          </a:stretch>
        </p:blipFill>
        <p:spPr>
          <a:xfrm>
            <a:off x="6325395" y="1702273"/>
            <a:ext cx="5731874" cy="3453453"/>
          </a:xfrm>
          <a:prstGeom prst="rect">
            <a:avLst/>
          </a:prstGeom>
        </p:spPr>
      </p:pic>
    </p:spTree>
    <p:extLst>
      <p:ext uri="{BB962C8B-B14F-4D97-AF65-F5344CB8AC3E}">
        <p14:creationId xmlns:p14="http://schemas.microsoft.com/office/powerpoint/2010/main" val="1723396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5" name="Picture 14">
            <a:extLst>
              <a:ext uri="{FF2B5EF4-FFF2-40B4-BE49-F238E27FC236}">
                <a16:creationId xmlns:a16="http://schemas.microsoft.com/office/drawing/2014/main" id="{29DA4B2B-B54E-43B4-A1A4-EB704F7F3D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53001" t="54841" r="-1"/>
          <a:stretch/>
        </p:blipFill>
        <p:spPr>
          <a:xfrm>
            <a:off x="0" y="0"/>
            <a:ext cx="872377" cy="838200"/>
          </a:xfrm>
          <a:prstGeom prst="rect">
            <a:avLst/>
          </a:prstGeom>
        </p:spPr>
      </p:pic>
      <p:sp>
        <p:nvSpPr>
          <p:cNvPr id="2" name="Title 1">
            <a:extLst>
              <a:ext uri="{FF2B5EF4-FFF2-40B4-BE49-F238E27FC236}">
                <a16:creationId xmlns:a16="http://schemas.microsoft.com/office/drawing/2014/main" id="{F683EFBA-D0BA-1319-CAB7-3224E0D63E88}"/>
              </a:ext>
            </a:extLst>
          </p:cNvPr>
          <p:cNvSpPr>
            <a:spLocks noGrp="1"/>
          </p:cNvSpPr>
          <p:nvPr>
            <p:ph type="title"/>
          </p:nvPr>
        </p:nvSpPr>
        <p:spPr>
          <a:xfrm>
            <a:off x="838200" y="559813"/>
            <a:ext cx="5638800" cy="1573786"/>
          </a:xfrm>
        </p:spPr>
        <p:txBody>
          <a:bodyPr>
            <a:normAutofit/>
          </a:bodyPr>
          <a:lstStyle/>
          <a:p>
            <a:r>
              <a:rPr lang="en-AU" dirty="0">
                <a:solidFill>
                  <a:schemeClr val="tx2"/>
                </a:solidFill>
              </a:rPr>
              <a:t>Detection</a:t>
            </a:r>
          </a:p>
        </p:txBody>
      </p:sp>
      <p:sp>
        <p:nvSpPr>
          <p:cNvPr id="8" name="Content Placeholder 7">
            <a:extLst>
              <a:ext uri="{FF2B5EF4-FFF2-40B4-BE49-F238E27FC236}">
                <a16:creationId xmlns:a16="http://schemas.microsoft.com/office/drawing/2014/main" id="{E30CA1FC-DFE6-496A-D483-2854CD8C9355}"/>
              </a:ext>
            </a:extLst>
          </p:cNvPr>
          <p:cNvSpPr>
            <a:spLocks noGrp="1"/>
          </p:cNvSpPr>
          <p:nvPr>
            <p:ph idx="1"/>
          </p:nvPr>
        </p:nvSpPr>
        <p:spPr>
          <a:xfrm>
            <a:off x="5167281" y="559814"/>
            <a:ext cx="6153365" cy="1901088"/>
          </a:xfrm>
        </p:spPr>
        <p:txBody>
          <a:bodyPr>
            <a:noAutofit/>
          </a:bodyPr>
          <a:lstStyle/>
          <a:p>
            <a:r>
              <a:rPr lang="en-AU" sz="1800" dirty="0">
                <a:solidFill>
                  <a:schemeClr val="tx2"/>
                </a:solidFill>
                <a:effectLst/>
                <a:latin typeface="Aptos" panose="020B0004020202020204" pitchFamily="34" charset="0"/>
                <a:ea typeface="Aptos" panose="020B0004020202020204" pitchFamily="34" charset="0"/>
                <a:cs typeface="Arial" panose="020B0604020202020204" pitchFamily="34" charset="0"/>
              </a:rPr>
              <a:t>Sysmon used again to check Event ID 11: </a:t>
            </a:r>
            <a:r>
              <a:rPr lang="en-AU" sz="1800" dirty="0" err="1">
                <a:solidFill>
                  <a:schemeClr val="tx2"/>
                </a:solidFill>
                <a:effectLst/>
                <a:latin typeface="Aptos" panose="020B0004020202020204" pitchFamily="34" charset="0"/>
                <a:ea typeface="Aptos" panose="020B0004020202020204" pitchFamily="34" charset="0"/>
                <a:cs typeface="Arial" panose="020B0604020202020204" pitchFamily="34" charset="0"/>
              </a:rPr>
              <a:t>FileCreate</a:t>
            </a:r>
            <a:endParaRPr lang="en-AU" sz="1800" dirty="0">
              <a:solidFill>
                <a:schemeClr val="tx2"/>
              </a:solidFill>
              <a:effectLst/>
              <a:latin typeface="Aptos" panose="020B0004020202020204" pitchFamily="34" charset="0"/>
              <a:ea typeface="Aptos" panose="020B0004020202020204" pitchFamily="34" charset="0"/>
              <a:cs typeface="Arial" panose="020B0604020202020204" pitchFamily="34" charset="0"/>
            </a:endParaRPr>
          </a:p>
          <a:p>
            <a:r>
              <a:rPr lang="en-US" sz="1800" dirty="0">
                <a:solidFill>
                  <a:schemeClr val="tx2"/>
                </a:solidFill>
                <a:effectLst/>
                <a:latin typeface="Aptos" panose="020B0004020202020204" pitchFamily="34" charset="0"/>
                <a:ea typeface="Aptos" panose="020B0004020202020204" pitchFamily="34" charset="0"/>
                <a:cs typeface="Arial" panose="020B0604020202020204" pitchFamily="34" charset="0"/>
              </a:rPr>
              <a:t>File create operations are logged when a file is created or overwritten. </a:t>
            </a:r>
            <a:endParaRPr lang="en-AU" sz="1800" dirty="0">
              <a:solidFill>
                <a:schemeClr val="tx2"/>
              </a:solidFill>
              <a:effectLst/>
              <a:latin typeface="Aptos" panose="020B0004020202020204" pitchFamily="34" charset="0"/>
              <a:ea typeface="Aptos" panose="020B0004020202020204" pitchFamily="34" charset="0"/>
              <a:cs typeface="Arial" panose="020B0604020202020204" pitchFamily="34" charset="0"/>
            </a:endParaRPr>
          </a:p>
          <a:p>
            <a:r>
              <a:rPr lang="en-US" sz="1800" dirty="0">
                <a:solidFill>
                  <a:schemeClr val="tx2"/>
                </a:solidFill>
                <a:latin typeface="Aptos" panose="020B0004020202020204" pitchFamily="34" charset="0"/>
              </a:rPr>
              <a:t>Get-</a:t>
            </a:r>
            <a:r>
              <a:rPr lang="en-US" sz="1800" dirty="0" err="1">
                <a:solidFill>
                  <a:schemeClr val="tx2"/>
                </a:solidFill>
                <a:latin typeface="Aptos" panose="020B0004020202020204" pitchFamily="34" charset="0"/>
              </a:rPr>
              <a:t>WinEvent</a:t>
            </a:r>
            <a:r>
              <a:rPr lang="en-US" sz="1800" dirty="0">
                <a:solidFill>
                  <a:schemeClr val="tx2"/>
                </a:solidFill>
                <a:latin typeface="Aptos" panose="020B0004020202020204" pitchFamily="34" charset="0"/>
              </a:rPr>
              <a:t> -</a:t>
            </a:r>
            <a:r>
              <a:rPr lang="en-US" sz="1800" dirty="0" err="1">
                <a:solidFill>
                  <a:schemeClr val="tx2"/>
                </a:solidFill>
                <a:latin typeface="Aptos" panose="020B0004020202020204" pitchFamily="34" charset="0"/>
              </a:rPr>
              <a:t>LogName</a:t>
            </a:r>
            <a:r>
              <a:rPr lang="en-US" sz="1800" dirty="0">
                <a:solidFill>
                  <a:schemeClr val="tx2"/>
                </a:solidFill>
                <a:latin typeface="Aptos" panose="020B0004020202020204" pitchFamily="34" charset="0"/>
              </a:rPr>
              <a:t> $</a:t>
            </a:r>
            <a:r>
              <a:rPr lang="en-US" sz="1800" dirty="0" err="1">
                <a:solidFill>
                  <a:schemeClr val="tx2"/>
                </a:solidFill>
                <a:latin typeface="Aptos" panose="020B0004020202020204" pitchFamily="34" charset="0"/>
              </a:rPr>
              <a:t>logName</a:t>
            </a:r>
            <a:r>
              <a:rPr lang="en-US" sz="1800" dirty="0">
                <a:solidFill>
                  <a:schemeClr val="tx2"/>
                </a:solidFill>
                <a:latin typeface="Aptos" panose="020B0004020202020204" pitchFamily="34" charset="0"/>
              </a:rPr>
              <a:t> | Where-Object { $_.Id -eq 11 -and $_.Message -like "*.clop*" }</a:t>
            </a:r>
          </a:p>
        </p:txBody>
      </p:sp>
      <p:pic>
        <p:nvPicPr>
          <p:cNvPr id="4" name="Content Placeholder 3" descr="A screen shot of a computer&#10;&#10;Description automatically generated">
            <a:extLst>
              <a:ext uri="{FF2B5EF4-FFF2-40B4-BE49-F238E27FC236}">
                <a16:creationId xmlns:a16="http://schemas.microsoft.com/office/drawing/2014/main" id="{6069DDD5-7525-0BC1-7017-C46478D1D18B}"/>
              </a:ext>
            </a:extLst>
          </p:cNvPr>
          <p:cNvPicPr>
            <a:picLocks noChangeAspect="1"/>
          </p:cNvPicPr>
          <p:nvPr/>
        </p:nvPicPr>
        <p:blipFill>
          <a:blip r:embed="rId3"/>
          <a:stretch>
            <a:fillRect/>
          </a:stretch>
        </p:blipFill>
        <p:spPr>
          <a:xfrm>
            <a:off x="838200" y="3136269"/>
            <a:ext cx="10515600" cy="2418587"/>
          </a:xfrm>
          <a:prstGeom prst="rect">
            <a:avLst/>
          </a:prstGeom>
        </p:spPr>
      </p:pic>
      <p:pic>
        <p:nvPicPr>
          <p:cNvPr id="17" name="Picture 16">
            <a:extLst>
              <a:ext uri="{FF2B5EF4-FFF2-40B4-BE49-F238E27FC236}">
                <a16:creationId xmlns:a16="http://schemas.microsoft.com/office/drawing/2014/main" id="{1C32610F-5445-4E12-87F6-F0591ABE7A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2469642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E585-E880-348B-A911-0868E2ADA77F}"/>
              </a:ext>
            </a:extLst>
          </p:cNvPr>
          <p:cNvSpPr>
            <a:spLocks noGrp="1"/>
          </p:cNvSpPr>
          <p:nvPr>
            <p:ph type="title"/>
          </p:nvPr>
        </p:nvSpPr>
        <p:spPr/>
        <p:txBody>
          <a:bodyPr/>
          <a:lstStyle/>
          <a:p>
            <a:r>
              <a:rPr lang="en-AU" dirty="0" err="1"/>
              <a:t>Github</a:t>
            </a:r>
            <a:r>
              <a:rPr lang="en-AU" dirty="0"/>
              <a:t> Link</a:t>
            </a:r>
          </a:p>
        </p:txBody>
      </p:sp>
      <p:sp>
        <p:nvSpPr>
          <p:cNvPr id="3" name="Content Placeholder 2">
            <a:extLst>
              <a:ext uri="{FF2B5EF4-FFF2-40B4-BE49-F238E27FC236}">
                <a16:creationId xmlns:a16="http://schemas.microsoft.com/office/drawing/2014/main" id="{47AD6304-6EE4-C018-BDE9-B77CF89EB551}"/>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02733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FAAA3-93F9-F14D-6CA0-9DC22F2AC2B8}"/>
              </a:ext>
            </a:extLst>
          </p:cNvPr>
          <p:cNvSpPr>
            <a:spLocks noGrp="1"/>
          </p:cNvSpPr>
          <p:nvPr>
            <p:ph type="title"/>
          </p:nvPr>
        </p:nvSpPr>
        <p:spPr/>
        <p:txBody>
          <a:bodyPr/>
          <a:lstStyle/>
          <a:p>
            <a:r>
              <a:rPr lang="en-AU" dirty="0"/>
              <a:t>References</a:t>
            </a:r>
          </a:p>
        </p:txBody>
      </p:sp>
      <p:sp>
        <p:nvSpPr>
          <p:cNvPr id="3" name="Content Placeholder 2">
            <a:extLst>
              <a:ext uri="{FF2B5EF4-FFF2-40B4-BE49-F238E27FC236}">
                <a16:creationId xmlns:a16="http://schemas.microsoft.com/office/drawing/2014/main" id="{1F35B3E9-74CB-5580-6217-E60660C29E4C}"/>
              </a:ext>
            </a:extLst>
          </p:cNvPr>
          <p:cNvSpPr>
            <a:spLocks noGrp="1"/>
          </p:cNvSpPr>
          <p:nvPr>
            <p:ph idx="1"/>
          </p:nvPr>
        </p:nvSpPr>
        <p:spPr>
          <a:xfrm>
            <a:off x="838200" y="1691323"/>
            <a:ext cx="10515600" cy="4195763"/>
          </a:xfrm>
        </p:spPr>
        <p:txBody>
          <a:bodyPr>
            <a:normAutofit fontScale="55000" lnSpcReduction="20000"/>
          </a:bodyPr>
          <a:lstStyle/>
          <a:p>
            <a:r>
              <a:rPr lang="en-AU" dirty="0"/>
              <a:t>Cybereason 2023, Cybereason vs. clop ransomware, viewed 17 September 2024, </a:t>
            </a:r>
            <a:r>
              <a:rPr lang="en-AU" dirty="0">
                <a:hlinkClick r:id="rId2"/>
              </a:rPr>
              <a:t>https://www.cybereason.com/blog/research/cybereason-vs.-clop-ransomware</a:t>
            </a:r>
            <a:endParaRPr lang="en-AU" dirty="0"/>
          </a:p>
          <a:p>
            <a:endParaRPr lang="en-AU" dirty="0"/>
          </a:p>
          <a:p>
            <a:r>
              <a:rPr lang="en-AU" dirty="0"/>
              <a:t>Dark Reading 2023, Cl0p claims </a:t>
            </a:r>
            <a:r>
              <a:rPr lang="en-AU" dirty="0" err="1"/>
              <a:t>moveit</a:t>
            </a:r>
            <a:r>
              <a:rPr lang="en-AU" dirty="0"/>
              <a:t> attack: how the gang did it, viewed 17 September 2024, </a:t>
            </a:r>
            <a:r>
              <a:rPr lang="en-AU" dirty="0">
                <a:hlinkClick r:id="rId3"/>
              </a:rPr>
              <a:t>https://www.darkreading.com/cyberattacks-data-breaches/cl0p-claims-moveit-attack-how-gang-did-it</a:t>
            </a:r>
            <a:endParaRPr lang="en-AU" dirty="0"/>
          </a:p>
          <a:p>
            <a:endParaRPr lang="en-AU" dirty="0"/>
          </a:p>
          <a:p>
            <a:r>
              <a:rPr lang="en-AU" dirty="0"/>
              <a:t>National Institute of Standards and Technology (NIST) 2023, Vulnerability summary for cve-2023-34362, viewed 17 September 2024, </a:t>
            </a:r>
            <a:r>
              <a:rPr lang="en-AU" dirty="0">
                <a:hlinkClick r:id="rId4"/>
              </a:rPr>
              <a:t>https://nvd.nist.gov/vuln/detail/CVE-2023-34362</a:t>
            </a:r>
            <a:endParaRPr lang="en-AU" dirty="0"/>
          </a:p>
          <a:p>
            <a:endParaRPr lang="en-AU" dirty="0"/>
          </a:p>
          <a:p>
            <a:r>
              <a:rPr lang="en-AU" dirty="0"/>
              <a:t>Red Canary Co. 2024, Atomic red team t1486: data encrypted for impact, viewed 17 September 2024, </a:t>
            </a:r>
            <a:r>
              <a:rPr lang="en-AU" dirty="0">
                <a:hlinkClick r:id="rId5"/>
              </a:rPr>
              <a:t>https://github.com/redcanaryco/atomic-red team/blob/master/atomics/T1486/T1486.md</a:t>
            </a:r>
            <a:endParaRPr lang="en-AU" dirty="0"/>
          </a:p>
          <a:p>
            <a:pPr marL="0" indent="0">
              <a:buNone/>
            </a:pPr>
            <a:endParaRPr lang="en-AU" dirty="0"/>
          </a:p>
          <a:p>
            <a:r>
              <a:rPr lang="en-AU" dirty="0"/>
              <a:t>Red Canary Co. 2024, Atomic red team t1614.001: system location discovery, viewed 17 September 2024, </a:t>
            </a:r>
            <a:r>
              <a:rPr lang="en-AU" dirty="0">
                <a:hlinkClick r:id="rId6"/>
              </a:rPr>
              <a:t>https://github.com/redcanaryco/atomic-red-team/blob/master/atomics/T1614.001/T1614.001.md</a:t>
            </a:r>
            <a:endParaRPr lang="en-AU" dirty="0"/>
          </a:p>
          <a:p>
            <a:endParaRPr lang="en-AU" dirty="0"/>
          </a:p>
          <a:p>
            <a:endParaRPr lang="en-AU" dirty="0"/>
          </a:p>
        </p:txBody>
      </p:sp>
    </p:spTree>
    <p:extLst>
      <p:ext uri="{BB962C8B-B14F-4D97-AF65-F5344CB8AC3E}">
        <p14:creationId xmlns:p14="http://schemas.microsoft.com/office/powerpoint/2010/main" val="3196578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C33B2-E73E-91A2-AEB0-746D2510DA8B}"/>
              </a:ext>
            </a:extLst>
          </p:cNvPr>
          <p:cNvSpPr>
            <a:spLocks noGrp="1"/>
          </p:cNvSpPr>
          <p:nvPr>
            <p:ph type="title"/>
          </p:nvPr>
        </p:nvSpPr>
        <p:spPr/>
        <p:txBody>
          <a:bodyPr/>
          <a:lstStyle/>
          <a:p>
            <a:r>
              <a:rPr lang="en-AU" dirty="0" err="1"/>
              <a:t>MoveIt</a:t>
            </a:r>
            <a:endParaRPr lang="en-AU" dirty="0"/>
          </a:p>
        </p:txBody>
      </p:sp>
      <p:sp>
        <p:nvSpPr>
          <p:cNvPr id="3" name="Content Placeholder 2">
            <a:extLst>
              <a:ext uri="{FF2B5EF4-FFF2-40B4-BE49-F238E27FC236}">
                <a16:creationId xmlns:a16="http://schemas.microsoft.com/office/drawing/2014/main" id="{BBC27906-84E2-5C89-ADE8-3A6582DE3F14}"/>
              </a:ext>
            </a:extLst>
          </p:cNvPr>
          <p:cNvSpPr>
            <a:spLocks noGrp="1"/>
          </p:cNvSpPr>
          <p:nvPr>
            <p:ph idx="1"/>
          </p:nvPr>
        </p:nvSpPr>
        <p:spPr/>
        <p:txBody>
          <a:bodyPr>
            <a:normAutofit lnSpcReduction="10000"/>
          </a:bodyPr>
          <a:lstStyle/>
          <a:p>
            <a:r>
              <a:rPr lang="en-AU" sz="2400" kern="100" dirty="0">
                <a:latin typeface="Aptos" panose="020B0004020202020204" pitchFamily="34" charset="0"/>
                <a:ea typeface="Aptos" panose="020B0004020202020204" pitchFamily="34" charset="0"/>
                <a:cs typeface="Arial" panose="020B0604020202020204" pitchFamily="34" charset="0"/>
              </a:rPr>
              <a:t>An</a:t>
            </a:r>
            <a:r>
              <a:rPr lang="en-AU" sz="2400" kern="100" dirty="0">
                <a:effectLst/>
                <a:latin typeface="Aptos" panose="020B0004020202020204" pitchFamily="34" charset="0"/>
                <a:ea typeface="Aptos" panose="020B0004020202020204" pitchFamily="34" charset="0"/>
                <a:cs typeface="Arial" panose="020B0604020202020204" pitchFamily="34" charset="0"/>
              </a:rPr>
              <a:t> SQL injection vulnerability had been found in the </a:t>
            </a:r>
            <a:r>
              <a:rPr lang="en-AU" sz="2400" kern="100" dirty="0" err="1">
                <a:effectLst/>
                <a:latin typeface="Aptos" panose="020B0004020202020204" pitchFamily="34" charset="0"/>
                <a:ea typeface="Aptos" panose="020B0004020202020204" pitchFamily="34" charset="0"/>
                <a:cs typeface="Arial" panose="020B0604020202020204" pitchFamily="34" charset="0"/>
              </a:rPr>
              <a:t>MOVEit</a:t>
            </a:r>
            <a:r>
              <a:rPr lang="en-AU" sz="2400" kern="100" dirty="0">
                <a:effectLst/>
                <a:latin typeface="Aptos" panose="020B0004020202020204" pitchFamily="34" charset="0"/>
                <a:ea typeface="Aptos" panose="020B0004020202020204" pitchFamily="34" charset="0"/>
                <a:cs typeface="Arial" panose="020B0604020202020204" pitchFamily="34" charset="0"/>
              </a:rPr>
              <a:t> Transfer web application that could allow unauthorised attackers to gain access to </a:t>
            </a:r>
            <a:r>
              <a:rPr lang="en-AU" sz="2400" kern="100" dirty="0" err="1">
                <a:effectLst/>
                <a:latin typeface="Aptos" panose="020B0004020202020204" pitchFamily="34" charset="0"/>
                <a:ea typeface="Aptos" panose="020B0004020202020204" pitchFamily="34" charset="0"/>
                <a:cs typeface="Arial" panose="020B0604020202020204" pitchFamily="34" charset="0"/>
              </a:rPr>
              <a:t>MOVEit</a:t>
            </a:r>
            <a:r>
              <a:rPr lang="en-AU" sz="2400" kern="100" dirty="0">
                <a:effectLst/>
                <a:latin typeface="Aptos" panose="020B0004020202020204" pitchFamily="34" charset="0"/>
                <a:ea typeface="Aptos" panose="020B0004020202020204" pitchFamily="34" charset="0"/>
                <a:cs typeface="Arial" panose="020B0604020202020204" pitchFamily="34" charset="0"/>
              </a:rPr>
              <a:t> Transfer's database.</a:t>
            </a:r>
          </a:p>
          <a:p>
            <a:r>
              <a:rPr lang="en-AU" sz="2400" dirty="0">
                <a:latin typeface="Aptos" panose="020B0004020202020204" pitchFamily="34" charset="0"/>
                <a:ea typeface="Aptos" panose="020B0004020202020204" pitchFamily="34" charset="0"/>
                <a:cs typeface="Arial" panose="020B0604020202020204" pitchFamily="34" charset="0"/>
              </a:rPr>
              <a:t>Was then</a:t>
            </a:r>
            <a:r>
              <a:rPr lang="en-AU" sz="2400" dirty="0">
                <a:effectLst/>
                <a:latin typeface="Aptos" panose="020B0004020202020204" pitchFamily="34" charset="0"/>
                <a:ea typeface="Aptos" panose="020B0004020202020204" pitchFamily="34" charset="0"/>
                <a:cs typeface="Arial" panose="020B0604020202020204" pitchFamily="34" charset="0"/>
              </a:rPr>
              <a:t> exploited in May and June of 2023.</a:t>
            </a:r>
          </a:p>
          <a:p>
            <a:r>
              <a:rPr lang="en-AU" sz="2400" kern="100" dirty="0">
                <a:effectLst/>
                <a:latin typeface="Aptos" panose="020B0004020202020204" pitchFamily="34" charset="0"/>
                <a:ea typeface="Aptos" panose="020B0004020202020204" pitchFamily="34" charset="0"/>
                <a:cs typeface="Arial" panose="020B0604020202020204" pitchFamily="34" charset="0"/>
              </a:rPr>
              <a:t>Versions with vulnerability: </a:t>
            </a:r>
          </a:p>
          <a:p>
            <a:pPr lvl="1"/>
            <a:r>
              <a:rPr lang="en-AU" sz="2000" kern="100" dirty="0">
                <a:effectLst/>
                <a:latin typeface="Aptos" panose="020B0004020202020204" pitchFamily="34" charset="0"/>
                <a:ea typeface="Aptos" panose="020B0004020202020204" pitchFamily="34" charset="0"/>
                <a:cs typeface="Arial" panose="020B0604020202020204" pitchFamily="34" charset="0"/>
              </a:rPr>
              <a:t>2021.0.6 (13.0.6)</a:t>
            </a:r>
          </a:p>
          <a:p>
            <a:pPr lvl="1"/>
            <a:r>
              <a:rPr lang="en-AU" sz="2000" kern="100" dirty="0">
                <a:effectLst/>
                <a:latin typeface="Aptos" panose="020B0004020202020204" pitchFamily="34" charset="0"/>
                <a:ea typeface="Aptos" panose="020B0004020202020204" pitchFamily="34" charset="0"/>
                <a:cs typeface="Arial" panose="020B0604020202020204" pitchFamily="34" charset="0"/>
              </a:rPr>
              <a:t>2021.1.4 (13.1.4)</a:t>
            </a:r>
          </a:p>
          <a:p>
            <a:pPr lvl="1"/>
            <a:r>
              <a:rPr lang="en-AU" sz="2000" kern="100" dirty="0">
                <a:effectLst/>
                <a:latin typeface="Aptos" panose="020B0004020202020204" pitchFamily="34" charset="0"/>
                <a:ea typeface="Aptos" panose="020B0004020202020204" pitchFamily="34" charset="0"/>
                <a:cs typeface="Arial" panose="020B0604020202020204" pitchFamily="34" charset="0"/>
              </a:rPr>
              <a:t>2022.0.4 (14.0.4)</a:t>
            </a:r>
          </a:p>
          <a:p>
            <a:pPr lvl="1"/>
            <a:r>
              <a:rPr lang="en-AU" sz="2000" kern="100" dirty="0">
                <a:effectLst/>
                <a:latin typeface="Aptos" panose="020B0004020202020204" pitchFamily="34" charset="0"/>
                <a:ea typeface="Aptos" panose="020B0004020202020204" pitchFamily="34" charset="0"/>
                <a:cs typeface="Arial" panose="020B0604020202020204" pitchFamily="34" charset="0"/>
              </a:rPr>
              <a:t>2022.1.5 (14.1.5)</a:t>
            </a:r>
          </a:p>
          <a:p>
            <a:pPr lvl="1"/>
            <a:r>
              <a:rPr lang="en-AU" sz="2000" kern="100" dirty="0">
                <a:effectLst/>
                <a:latin typeface="Aptos" panose="020B0004020202020204" pitchFamily="34" charset="0"/>
                <a:ea typeface="Aptos" panose="020B0004020202020204" pitchFamily="34" charset="0"/>
                <a:cs typeface="Arial" panose="020B0604020202020204" pitchFamily="34" charset="0"/>
              </a:rPr>
              <a:t>2023.0.1 (15.0.1)</a:t>
            </a:r>
          </a:p>
          <a:p>
            <a:endParaRPr lang="en-AU" sz="2400" kern="100" dirty="0">
              <a:effectLst/>
              <a:latin typeface="Aptos" panose="020B0004020202020204" pitchFamily="34" charset="0"/>
              <a:ea typeface="Aptos" panose="020B0004020202020204" pitchFamily="34" charset="0"/>
              <a:cs typeface="Arial" panose="020B0604020202020204" pitchFamily="34" charset="0"/>
            </a:endParaRPr>
          </a:p>
          <a:p>
            <a:endParaRPr lang="en-AU" dirty="0"/>
          </a:p>
        </p:txBody>
      </p:sp>
    </p:spTree>
    <p:extLst>
      <p:ext uri="{BB962C8B-B14F-4D97-AF65-F5344CB8AC3E}">
        <p14:creationId xmlns:p14="http://schemas.microsoft.com/office/powerpoint/2010/main" val="795794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7" name="Picture 16">
            <a:extLst>
              <a:ext uri="{FF2B5EF4-FFF2-40B4-BE49-F238E27FC236}">
                <a16:creationId xmlns:a16="http://schemas.microsoft.com/office/drawing/2014/main" id="{29DA4B2B-B54E-43B4-A1A4-EB704F7F3D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53001" t="54841" r="-1"/>
          <a:stretch/>
        </p:blipFill>
        <p:spPr>
          <a:xfrm>
            <a:off x="0" y="0"/>
            <a:ext cx="872377" cy="838200"/>
          </a:xfrm>
          <a:prstGeom prst="rect">
            <a:avLst/>
          </a:prstGeom>
        </p:spPr>
      </p:pic>
      <p:sp>
        <p:nvSpPr>
          <p:cNvPr id="2" name="Title 1">
            <a:extLst>
              <a:ext uri="{FF2B5EF4-FFF2-40B4-BE49-F238E27FC236}">
                <a16:creationId xmlns:a16="http://schemas.microsoft.com/office/drawing/2014/main" id="{EB5A6F89-DB27-0C13-15D8-8BEF770CF03C}"/>
              </a:ext>
            </a:extLst>
          </p:cNvPr>
          <p:cNvSpPr>
            <a:spLocks noGrp="1"/>
          </p:cNvSpPr>
          <p:nvPr>
            <p:ph type="title"/>
          </p:nvPr>
        </p:nvSpPr>
        <p:spPr>
          <a:xfrm>
            <a:off x="838200" y="559813"/>
            <a:ext cx="5638800" cy="1573786"/>
          </a:xfrm>
        </p:spPr>
        <p:txBody>
          <a:bodyPr>
            <a:normAutofit/>
          </a:bodyPr>
          <a:lstStyle/>
          <a:p>
            <a:r>
              <a:rPr lang="en-AU" dirty="0">
                <a:solidFill>
                  <a:schemeClr val="tx2"/>
                </a:solidFill>
              </a:rPr>
              <a:t>Win2022 Vulnerabilities </a:t>
            </a:r>
          </a:p>
        </p:txBody>
      </p:sp>
      <p:sp>
        <p:nvSpPr>
          <p:cNvPr id="6" name="Content Placeholder 5">
            <a:extLst>
              <a:ext uri="{FF2B5EF4-FFF2-40B4-BE49-F238E27FC236}">
                <a16:creationId xmlns:a16="http://schemas.microsoft.com/office/drawing/2014/main" id="{91A26060-117D-96B3-56E6-72EA9084F4B2}"/>
              </a:ext>
            </a:extLst>
          </p:cNvPr>
          <p:cNvSpPr>
            <a:spLocks noGrp="1"/>
          </p:cNvSpPr>
          <p:nvPr>
            <p:ph idx="1"/>
          </p:nvPr>
        </p:nvSpPr>
        <p:spPr>
          <a:xfrm>
            <a:off x="6687160" y="559814"/>
            <a:ext cx="4633486" cy="1573786"/>
          </a:xfrm>
        </p:spPr>
        <p:txBody>
          <a:bodyPr>
            <a:normAutofit/>
          </a:bodyPr>
          <a:lstStyle/>
          <a:p>
            <a:r>
              <a:rPr lang="en-AU" sz="2000" dirty="0">
                <a:solidFill>
                  <a:schemeClr val="tx2"/>
                </a:solidFill>
              </a:rPr>
              <a:t>Search tools used - </a:t>
            </a:r>
            <a:r>
              <a:rPr lang="en-US" sz="2000" dirty="0">
                <a:solidFill>
                  <a:schemeClr val="tx2"/>
                </a:solidFill>
              </a:rPr>
              <a:t>Nessus, </a:t>
            </a:r>
            <a:r>
              <a:rPr lang="en-US" sz="2000" dirty="0" err="1">
                <a:solidFill>
                  <a:schemeClr val="tx2"/>
                </a:solidFill>
              </a:rPr>
              <a:t>Nikto</a:t>
            </a:r>
            <a:r>
              <a:rPr lang="en-US" sz="2000" dirty="0">
                <a:solidFill>
                  <a:schemeClr val="tx2"/>
                </a:solidFill>
              </a:rPr>
              <a:t>, Legion, Nmap</a:t>
            </a:r>
          </a:p>
          <a:p>
            <a:r>
              <a:rPr lang="en-US" sz="2000" dirty="0">
                <a:solidFill>
                  <a:schemeClr val="tx2"/>
                </a:solidFill>
              </a:rPr>
              <a:t>Successful – Nessus</a:t>
            </a:r>
          </a:p>
          <a:p>
            <a:endParaRPr lang="en-AU" sz="1800" dirty="0">
              <a:solidFill>
                <a:schemeClr val="tx2"/>
              </a:solidFill>
            </a:endParaRPr>
          </a:p>
        </p:txBody>
      </p:sp>
      <p:pic>
        <p:nvPicPr>
          <p:cNvPr id="8" name="Picture 7">
            <a:extLst>
              <a:ext uri="{FF2B5EF4-FFF2-40B4-BE49-F238E27FC236}">
                <a16:creationId xmlns:a16="http://schemas.microsoft.com/office/drawing/2014/main" id="{5C60C367-67CB-EAB5-667D-80DF23B865B3}"/>
              </a:ext>
            </a:extLst>
          </p:cNvPr>
          <p:cNvPicPr>
            <a:picLocks noChangeAspect="1"/>
          </p:cNvPicPr>
          <p:nvPr/>
        </p:nvPicPr>
        <p:blipFill>
          <a:blip r:embed="rId3"/>
          <a:stretch>
            <a:fillRect/>
          </a:stretch>
        </p:blipFill>
        <p:spPr>
          <a:xfrm>
            <a:off x="1511561" y="2385716"/>
            <a:ext cx="9168877" cy="3919694"/>
          </a:xfrm>
          <a:prstGeom prst="rect">
            <a:avLst/>
          </a:prstGeom>
        </p:spPr>
      </p:pic>
      <p:pic>
        <p:nvPicPr>
          <p:cNvPr id="19" name="Picture 18">
            <a:extLst>
              <a:ext uri="{FF2B5EF4-FFF2-40B4-BE49-F238E27FC236}">
                <a16:creationId xmlns:a16="http://schemas.microsoft.com/office/drawing/2014/main" id="{1C32610F-5445-4E12-87F6-F0591ABE7A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44972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997FCE1-51E3-6DBD-C34E-F6D416F9D270}"/>
              </a:ext>
            </a:extLst>
          </p:cNvPr>
          <p:cNvPicPr>
            <a:picLocks noChangeAspect="1"/>
          </p:cNvPicPr>
          <p:nvPr/>
        </p:nvPicPr>
        <p:blipFill>
          <a:blip r:embed="rId2"/>
          <a:srcRect b="8125"/>
          <a:stretch/>
        </p:blipFill>
        <p:spPr>
          <a:xfrm>
            <a:off x="1621241" y="0"/>
            <a:ext cx="8949518" cy="6861052"/>
          </a:xfrm>
          <a:prstGeom prst="rect">
            <a:avLst/>
          </a:prstGeom>
        </p:spPr>
      </p:pic>
    </p:spTree>
    <p:extLst>
      <p:ext uri="{BB962C8B-B14F-4D97-AF65-F5344CB8AC3E}">
        <p14:creationId xmlns:p14="http://schemas.microsoft.com/office/powerpoint/2010/main" val="3189591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4CACC4D-9B95-5541-636E-9628586D0E2D}"/>
              </a:ext>
            </a:extLst>
          </p:cNvPr>
          <p:cNvPicPr>
            <a:picLocks noChangeAspect="1"/>
          </p:cNvPicPr>
          <p:nvPr/>
        </p:nvPicPr>
        <p:blipFill>
          <a:blip r:embed="rId2"/>
          <a:stretch>
            <a:fillRect/>
          </a:stretch>
        </p:blipFill>
        <p:spPr>
          <a:xfrm>
            <a:off x="2208591" y="0"/>
            <a:ext cx="7774817" cy="6858000"/>
          </a:xfrm>
          <a:prstGeom prst="rect">
            <a:avLst/>
          </a:prstGeom>
        </p:spPr>
      </p:pic>
    </p:spTree>
    <p:extLst>
      <p:ext uri="{BB962C8B-B14F-4D97-AF65-F5344CB8AC3E}">
        <p14:creationId xmlns:p14="http://schemas.microsoft.com/office/powerpoint/2010/main" val="2495614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E2F974-16C5-7D60-E2F7-42E3E33FFAF7}"/>
              </a:ext>
            </a:extLst>
          </p:cNvPr>
          <p:cNvSpPr>
            <a:spLocks noGrp="1"/>
          </p:cNvSpPr>
          <p:nvPr>
            <p:ph idx="1"/>
          </p:nvPr>
        </p:nvSpPr>
        <p:spPr>
          <a:xfrm>
            <a:off x="1034836" y="1840482"/>
            <a:ext cx="10122327" cy="4195763"/>
          </a:xfrm>
        </p:spPr>
        <p:txBody>
          <a:bodyPr>
            <a:normAutofit/>
          </a:bodyPr>
          <a:lstStyle/>
          <a:p>
            <a:pPr marL="0" indent="0" algn="ctr">
              <a:buNone/>
            </a:pPr>
            <a:r>
              <a:rPr lang="en-US" sz="4400" b="1" dirty="0"/>
              <a:t>Who is the most likely threat actor?</a:t>
            </a:r>
          </a:p>
          <a:p>
            <a:pPr marL="0" indent="0" algn="ctr">
              <a:buNone/>
            </a:pPr>
            <a:r>
              <a:rPr lang="en-US" sz="4400" b="1" dirty="0"/>
              <a:t>How do we find this out?</a:t>
            </a:r>
            <a:endParaRPr lang="en-AU" sz="4400" b="1" dirty="0"/>
          </a:p>
        </p:txBody>
      </p:sp>
    </p:spTree>
    <p:extLst>
      <p:ext uri="{BB962C8B-B14F-4D97-AF65-F5344CB8AC3E}">
        <p14:creationId xmlns:p14="http://schemas.microsoft.com/office/powerpoint/2010/main" val="2658347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29DA4B2B-B54E-43B4-A1A4-EB704F7F3D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53001" t="54841" r="-1"/>
          <a:stretch/>
        </p:blipFill>
        <p:spPr>
          <a:xfrm>
            <a:off x="0" y="0"/>
            <a:ext cx="872377" cy="838200"/>
          </a:xfrm>
          <a:prstGeom prst="rect">
            <a:avLst/>
          </a:prstGeom>
        </p:spPr>
      </p:pic>
      <p:sp>
        <p:nvSpPr>
          <p:cNvPr id="2" name="Title 1">
            <a:extLst>
              <a:ext uri="{FF2B5EF4-FFF2-40B4-BE49-F238E27FC236}">
                <a16:creationId xmlns:a16="http://schemas.microsoft.com/office/drawing/2014/main" id="{9847583C-364C-04E7-3CC9-8E78FD497A5C}"/>
              </a:ext>
            </a:extLst>
          </p:cNvPr>
          <p:cNvSpPr>
            <a:spLocks noGrp="1"/>
          </p:cNvSpPr>
          <p:nvPr>
            <p:ph type="title"/>
          </p:nvPr>
        </p:nvSpPr>
        <p:spPr>
          <a:xfrm>
            <a:off x="838200" y="559813"/>
            <a:ext cx="5638800" cy="1573786"/>
          </a:xfrm>
        </p:spPr>
        <p:txBody>
          <a:bodyPr>
            <a:normAutofit/>
          </a:bodyPr>
          <a:lstStyle/>
          <a:p>
            <a:r>
              <a:rPr lang="en-AU">
                <a:solidFill>
                  <a:schemeClr val="tx2"/>
                </a:solidFill>
              </a:rPr>
              <a:t>Cyber Threat Intelligence</a:t>
            </a:r>
          </a:p>
        </p:txBody>
      </p:sp>
      <p:sp>
        <p:nvSpPr>
          <p:cNvPr id="3" name="Content Placeholder 2">
            <a:extLst>
              <a:ext uri="{FF2B5EF4-FFF2-40B4-BE49-F238E27FC236}">
                <a16:creationId xmlns:a16="http://schemas.microsoft.com/office/drawing/2014/main" id="{9434C2E4-12F5-7721-0BD0-56E8977F654D}"/>
              </a:ext>
            </a:extLst>
          </p:cNvPr>
          <p:cNvSpPr>
            <a:spLocks noGrp="1"/>
          </p:cNvSpPr>
          <p:nvPr>
            <p:ph idx="1"/>
          </p:nvPr>
        </p:nvSpPr>
        <p:spPr>
          <a:xfrm>
            <a:off x="6687160" y="559814"/>
            <a:ext cx="4633486" cy="1573786"/>
          </a:xfrm>
        </p:spPr>
        <p:txBody>
          <a:bodyPr>
            <a:normAutofit/>
          </a:bodyPr>
          <a:lstStyle/>
          <a:p>
            <a:r>
              <a:rPr lang="en-AU" sz="2000" dirty="0">
                <a:solidFill>
                  <a:schemeClr val="tx2"/>
                </a:solidFill>
              </a:rPr>
              <a:t>Motive</a:t>
            </a:r>
          </a:p>
          <a:p>
            <a:r>
              <a:rPr lang="en-AU" sz="2000" dirty="0">
                <a:solidFill>
                  <a:schemeClr val="tx2"/>
                </a:solidFill>
              </a:rPr>
              <a:t>Patterns</a:t>
            </a:r>
          </a:p>
          <a:p>
            <a:r>
              <a:rPr lang="en-AU" sz="2000" dirty="0">
                <a:solidFill>
                  <a:schemeClr val="tx2"/>
                </a:solidFill>
              </a:rPr>
              <a:t>Techniques</a:t>
            </a:r>
          </a:p>
        </p:txBody>
      </p:sp>
      <p:pic>
        <p:nvPicPr>
          <p:cNvPr id="30" name="Graphic 29" descr="Laptop Secure">
            <a:extLst>
              <a:ext uri="{FF2B5EF4-FFF2-40B4-BE49-F238E27FC236}">
                <a16:creationId xmlns:a16="http://schemas.microsoft.com/office/drawing/2014/main" id="{A5B98B57-14FD-2F5B-F943-D5BE0DFDDF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36153" y="2385716"/>
            <a:ext cx="3919694" cy="3919694"/>
          </a:xfrm>
          <a:prstGeom prst="rect">
            <a:avLst/>
          </a:prstGeom>
        </p:spPr>
      </p:pic>
      <p:pic>
        <p:nvPicPr>
          <p:cNvPr id="42" name="Picture 41">
            <a:extLst>
              <a:ext uri="{FF2B5EF4-FFF2-40B4-BE49-F238E27FC236}">
                <a16:creationId xmlns:a16="http://schemas.microsoft.com/office/drawing/2014/main" id="{1C32610F-5445-4E12-87F6-F0591ABE7A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4035486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69" name="Picture 68">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71" name="Rectangle 70">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Rectangle 72">
            <a:extLst>
              <a:ext uri="{FF2B5EF4-FFF2-40B4-BE49-F238E27FC236}">
                <a16:creationId xmlns:a16="http://schemas.microsoft.com/office/drawing/2014/main" id="{8DBEE602-02D2-420A-AFC1-438A1699A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BDE47AF3-0F30-8C6A-BCF9-DC6DEB19058D}"/>
              </a:ext>
            </a:extLst>
          </p:cNvPr>
          <p:cNvSpPr>
            <a:spLocks noGrp="1"/>
          </p:cNvSpPr>
          <p:nvPr>
            <p:ph type="title"/>
          </p:nvPr>
        </p:nvSpPr>
        <p:spPr>
          <a:xfrm>
            <a:off x="838200" y="509847"/>
            <a:ext cx="3962400" cy="2895600"/>
          </a:xfrm>
        </p:spPr>
        <p:txBody>
          <a:bodyPr vert="horz" lIns="91440" tIns="45720" rIns="91440" bIns="45720" rtlCol="0" anchor="b">
            <a:normAutofit/>
          </a:bodyPr>
          <a:lstStyle/>
          <a:p>
            <a:r>
              <a:rPr lang="en-US">
                <a:solidFill>
                  <a:schemeClr val="tx2"/>
                </a:solidFill>
              </a:rPr>
              <a:t>TA505</a:t>
            </a:r>
          </a:p>
        </p:txBody>
      </p:sp>
      <p:pic>
        <p:nvPicPr>
          <p:cNvPr id="4" name="Picture 3" descr="A white and black text on a white background&#10;&#10;Description automatically generated">
            <a:extLst>
              <a:ext uri="{FF2B5EF4-FFF2-40B4-BE49-F238E27FC236}">
                <a16:creationId xmlns:a16="http://schemas.microsoft.com/office/drawing/2014/main" id="{E85FD0EB-5A2E-7F56-2707-AC0914FFFB10}"/>
              </a:ext>
            </a:extLst>
          </p:cNvPr>
          <p:cNvPicPr>
            <a:picLocks noChangeAspect="1"/>
          </p:cNvPicPr>
          <p:nvPr/>
        </p:nvPicPr>
        <p:blipFill>
          <a:blip r:embed="rId3"/>
          <a:stretch>
            <a:fillRect/>
          </a:stretch>
        </p:blipFill>
        <p:spPr>
          <a:xfrm>
            <a:off x="5344297" y="196985"/>
            <a:ext cx="5742929" cy="5226066"/>
          </a:xfrm>
          <a:prstGeom prst="rect">
            <a:avLst/>
          </a:prstGeom>
        </p:spPr>
      </p:pic>
      <p:sp>
        <p:nvSpPr>
          <p:cNvPr id="75" name="Rectangle 74">
            <a:extLst>
              <a:ext uri="{FF2B5EF4-FFF2-40B4-BE49-F238E27FC236}">
                <a16:creationId xmlns:a16="http://schemas.microsoft.com/office/drawing/2014/main" id="{B3FAB79E-1E1B-4287-B4EA-26E497404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30812"/>
            <a:ext cx="12192000" cy="1127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7" name="Rectangle 76">
            <a:extLst>
              <a:ext uri="{FF2B5EF4-FFF2-40B4-BE49-F238E27FC236}">
                <a16:creationId xmlns:a16="http://schemas.microsoft.com/office/drawing/2014/main" id="{A22256D1-A993-4D2E-943C-2E87F8BFC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0" y="5730813"/>
            <a:ext cx="12191999" cy="1127186"/>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27113299"/>
      </p:ext>
    </p:extLst>
  </p:cSld>
  <p:clrMapOvr>
    <a:masterClrMapping/>
  </p:clrMapOvr>
</p:sld>
</file>

<file path=ppt/theme/theme1.xml><?xml version="1.0" encoding="utf-8"?>
<a:theme xmlns:a="http://schemas.openxmlformats.org/drawingml/2006/main" name="BlockprintVTI">
  <a:themeElements>
    <a:clrScheme name="AnalogousFromLightSeedRightStep">
      <a:dk1>
        <a:srgbClr val="000000"/>
      </a:dk1>
      <a:lt1>
        <a:srgbClr val="FFFFFF"/>
      </a:lt1>
      <a:dk2>
        <a:srgbClr val="3C3522"/>
      </a:dk2>
      <a:lt2>
        <a:srgbClr val="E2E8E7"/>
      </a:lt2>
      <a:accent1>
        <a:srgbClr val="DA828B"/>
      </a:accent1>
      <a:accent2>
        <a:srgbClr val="D28866"/>
      </a:accent2>
      <a:accent3>
        <a:srgbClr val="BAA262"/>
      </a:accent3>
      <a:accent4>
        <a:srgbClr val="9CA952"/>
      </a:accent4>
      <a:accent5>
        <a:srgbClr val="86AE67"/>
      </a:accent5>
      <a:accent6>
        <a:srgbClr val="5AB558"/>
      </a:accent6>
      <a:hlink>
        <a:srgbClr val="568E88"/>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1036</TotalTime>
  <Words>748</Words>
  <Application>Microsoft Office PowerPoint</Application>
  <PresentationFormat>Widescreen</PresentationFormat>
  <Paragraphs>65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Arial</vt:lpstr>
      <vt:lpstr>Avenir Next LT Pro</vt:lpstr>
      <vt:lpstr>AvenirNext LT Pro Medium</vt:lpstr>
      <vt:lpstr>BlockprintVTI</vt:lpstr>
      <vt:lpstr>Assignment 2 Portfolio</vt:lpstr>
      <vt:lpstr>Topic Info</vt:lpstr>
      <vt:lpstr>MoveIt</vt:lpstr>
      <vt:lpstr>Win2022 Vulnerabilities </vt:lpstr>
      <vt:lpstr>PowerPoint Presentation</vt:lpstr>
      <vt:lpstr>PowerPoint Presentation</vt:lpstr>
      <vt:lpstr>PowerPoint Presentation</vt:lpstr>
      <vt:lpstr>Cyber Threat Intelligence</vt:lpstr>
      <vt:lpstr>TA505</vt:lpstr>
      <vt:lpstr>cl0p</vt:lpstr>
      <vt:lpstr>cl0p’s Lifecycle</vt:lpstr>
      <vt:lpstr>Threat Actor</vt:lpstr>
      <vt:lpstr>Prioritise Vulnerabilities</vt:lpstr>
      <vt:lpstr>Likelihood of CVE exploitation by TA505</vt:lpstr>
      <vt:lpstr>Emulating an Attack</vt:lpstr>
      <vt:lpstr>Technique 1: T1614 </vt:lpstr>
      <vt:lpstr>PowerPoint Presentation</vt:lpstr>
      <vt:lpstr>Detection</vt:lpstr>
      <vt:lpstr>Technique 2: T1486 </vt:lpstr>
      <vt:lpstr>PowerPoint Presentation</vt:lpstr>
      <vt:lpstr>Detection</vt:lpstr>
      <vt:lpstr>Github Link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Matthew Haydon</dc:creator>
  <cp:lastModifiedBy>Matthew Haydon</cp:lastModifiedBy>
  <cp:revision>40</cp:revision>
  <dcterms:created xsi:type="dcterms:W3CDTF">2024-09-11T02:07:49Z</dcterms:created>
  <dcterms:modified xsi:type="dcterms:W3CDTF">2024-09-18T03:05:05Z</dcterms:modified>
</cp:coreProperties>
</file>