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1"/>
  </p:sldMasterIdLst>
  <p:sldIdLst>
    <p:sldId id="256" r:id="rId2"/>
    <p:sldId id="262" r:id="rId3"/>
    <p:sldId id="268" r:id="rId4"/>
    <p:sldId id="257" r:id="rId5"/>
    <p:sldId id="264" r:id="rId6"/>
    <p:sldId id="265" r:id="rId7"/>
    <p:sldId id="263" r:id="rId8"/>
    <p:sldId id="258" r:id="rId9"/>
    <p:sldId id="266" r:id="rId10"/>
    <p:sldId id="267" r:id="rId11"/>
    <p:sldId id="277" r:id="rId12"/>
    <p:sldId id="276" r:id="rId13"/>
    <p:sldId id="278" r:id="rId14"/>
    <p:sldId id="282" r:id="rId15"/>
    <p:sldId id="259" r:id="rId16"/>
    <p:sldId id="260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61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C9E4171-0697-468A-ABC8-3C271CD6997E}" v="56" dt="2024-09-22T12:51:51.57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32" autoAdjust="0"/>
    <p:restoredTop sz="94660"/>
  </p:normalViewPr>
  <p:slideViewPr>
    <p:cSldViewPr snapToGrid="0">
      <p:cViewPr varScale="1">
        <p:scale>
          <a:sx n="90" d="100"/>
          <a:sy n="90" d="100"/>
        </p:scale>
        <p:origin x="30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 Edwards" userId="48061a190aefe317" providerId="LiveId" clId="{BC9E4171-0697-468A-ABC8-3C271CD6997E}"/>
    <pc:docChg chg="undo redo custSel addSld delSld modSld sldOrd">
      <pc:chgData name="Daniel Edwards" userId="48061a190aefe317" providerId="LiveId" clId="{BC9E4171-0697-468A-ABC8-3C271CD6997E}" dt="2024-09-22T12:54:10.454" v="744" actId="2165"/>
      <pc:docMkLst>
        <pc:docMk/>
      </pc:docMkLst>
      <pc:sldChg chg="addSp delSp modSp mod ord">
        <pc:chgData name="Daniel Edwards" userId="48061a190aefe317" providerId="LiveId" clId="{BC9E4171-0697-468A-ABC8-3C271CD6997E}" dt="2024-09-22T12:54:04.210" v="742" actId="1076"/>
        <pc:sldMkLst>
          <pc:docMk/>
          <pc:sldMk cId="1084008793" sldId="259"/>
        </pc:sldMkLst>
        <pc:spChg chg="mod">
          <ac:chgData name="Daniel Edwards" userId="48061a190aefe317" providerId="LiveId" clId="{BC9E4171-0697-468A-ABC8-3C271CD6997E}" dt="2024-09-22T12:43:28.703" v="686" actId="20577"/>
          <ac:spMkLst>
            <pc:docMk/>
            <pc:sldMk cId="1084008793" sldId="259"/>
            <ac:spMk id="3" creationId="{708665FA-0DCC-8B49-151A-1B045CC893F8}"/>
          </ac:spMkLst>
        </pc:spChg>
        <pc:spChg chg="add mod">
          <ac:chgData name="Daniel Edwards" userId="48061a190aefe317" providerId="LiveId" clId="{BC9E4171-0697-468A-ABC8-3C271CD6997E}" dt="2024-09-22T12:54:04.210" v="742" actId="1076"/>
          <ac:spMkLst>
            <pc:docMk/>
            <pc:sldMk cId="1084008793" sldId="259"/>
            <ac:spMk id="4" creationId="{F8FBC88C-32A6-F142-C3DB-8589D7DBCDA2}"/>
          </ac:spMkLst>
        </pc:spChg>
        <pc:picChg chg="del">
          <ac:chgData name="Daniel Edwards" userId="48061a190aefe317" providerId="LiveId" clId="{BC9E4171-0697-468A-ABC8-3C271CD6997E}" dt="2024-09-22T12:51:50.935" v="717" actId="478"/>
          <ac:picMkLst>
            <pc:docMk/>
            <pc:sldMk cId="1084008793" sldId="259"/>
            <ac:picMk id="6" creationId="{36E78D41-BBA9-AF76-6B20-182E6D29AD2B}"/>
          </ac:picMkLst>
        </pc:picChg>
      </pc:sldChg>
      <pc:sldChg chg="modSp mod">
        <pc:chgData name="Daniel Edwards" userId="48061a190aefe317" providerId="LiveId" clId="{BC9E4171-0697-468A-ABC8-3C271CD6997E}" dt="2024-09-22T11:52:25.563" v="35"/>
        <pc:sldMkLst>
          <pc:docMk/>
          <pc:sldMk cId="3196578592" sldId="261"/>
        </pc:sldMkLst>
        <pc:spChg chg="mod">
          <ac:chgData name="Daniel Edwards" userId="48061a190aefe317" providerId="LiveId" clId="{BC9E4171-0697-468A-ABC8-3C271CD6997E}" dt="2024-09-22T11:52:25.563" v="35"/>
          <ac:spMkLst>
            <pc:docMk/>
            <pc:sldMk cId="3196578592" sldId="261"/>
            <ac:spMk id="3" creationId="{1F35B3E9-74CB-5580-6217-E60660C29E4C}"/>
          </ac:spMkLst>
        </pc:spChg>
      </pc:sldChg>
      <pc:sldChg chg="modSp mod">
        <pc:chgData name="Daniel Edwards" userId="48061a190aefe317" providerId="LiveId" clId="{BC9E4171-0697-468A-ABC8-3C271CD6997E}" dt="2024-09-22T12:25:33.458" v="370"/>
        <pc:sldMkLst>
          <pc:docMk/>
          <pc:sldMk cId="102733115" sldId="275"/>
        </pc:sldMkLst>
        <pc:spChg chg="mod">
          <ac:chgData name="Daniel Edwards" userId="48061a190aefe317" providerId="LiveId" clId="{BC9E4171-0697-468A-ABC8-3C271CD6997E}" dt="2024-09-22T12:25:33.458" v="370"/>
          <ac:spMkLst>
            <pc:docMk/>
            <pc:sldMk cId="102733115" sldId="275"/>
            <ac:spMk id="3" creationId="{47AD6304-6EE4-C018-BDE9-B77CF89EB551}"/>
          </ac:spMkLst>
        </pc:spChg>
      </pc:sldChg>
      <pc:sldChg chg="modSp">
        <pc:chgData name="Daniel Edwards" userId="48061a190aefe317" providerId="LiveId" clId="{BC9E4171-0697-468A-ABC8-3C271CD6997E}" dt="2024-09-22T11:56:06.686" v="46" actId="20577"/>
        <pc:sldMkLst>
          <pc:docMk/>
          <pc:sldMk cId="2679302679" sldId="278"/>
        </pc:sldMkLst>
        <pc:graphicFrameChg chg="mod">
          <ac:chgData name="Daniel Edwards" userId="48061a190aefe317" providerId="LiveId" clId="{BC9E4171-0697-468A-ABC8-3C271CD6997E}" dt="2024-09-22T11:56:06.686" v="46" actId="20577"/>
          <ac:graphicFrameMkLst>
            <pc:docMk/>
            <pc:sldMk cId="2679302679" sldId="278"/>
            <ac:graphicFrameMk id="29" creationId="{AF8424D4-9545-EC29-CED9-9C575DF7A055}"/>
          </ac:graphicFrameMkLst>
        </pc:graphicFrameChg>
      </pc:sldChg>
      <pc:sldChg chg="addSp delSp modSp new del mod">
        <pc:chgData name="Daniel Edwards" userId="48061a190aefe317" providerId="LiveId" clId="{BC9E4171-0697-468A-ABC8-3C271CD6997E}" dt="2024-09-22T12:12:27.851" v="313" actId="47"/>
        <pc:sldMkLst>
          <pc:docMk/>
          <pc:sldMk cId="3028426719" sldId="279"/>
        </pc:sldMkLst>
        <pc:spChg chg="mod">
          <ac:chgData name="Daniel Edwards" userId="48061a190aefe317" providerId="LiveId" clId="{BC9E4171-0697-468A-ABC8-3C271CD6997E}" dt="2024-09-22T12:10:18.641" v="259" actId="20577"/>
          <ac:spMkLst>
            <pc:docMk/>
            <pc:sldMk cId="3028426719" sldId="279"/>
            <ac:spMk id="2" creationId="{4D3350CB-42A5-93AB-48C7-8446AE9CBAE5}"/>
          </ac:spMkLst>
        </pc:spChg>
        <pc:spChg chg="del">
          <ac:chgData name="Daniel Edwards" userId="48061a190aefe317" providerId="LiveId" clId="{BC9E4171-0697-468A-ABC8-3C271CD6997E}" dt="2024-09-22T11:56:51.943" v="52" actId="3680"/>
          <ac:spMkLst>
            <pc:docMk/>
            <pc:sldMk cId="3028426719" sldId="279"/>
            <ac:spMk id="3" creationId="{D94BE175-10F2-6AD7-6633-A45E7C731F1B}"/>
          </ac:spMkLst>
        </pc:spChg>
        <pc:graphicFrameChg chg="add mod ord modGraphic">
          <ac:chgData name="Daniel Edwards" userId="48061a190aefe317" providerId="LiveId" clId="{BC9E4171-0697-468A-ABC8-3C271CD6997E}" dt="2024-09-22T12:10:40.629" v="262" actId="1076"/>
          <ac:graphicFrameMkLst>
            <pc:docMk/>
            <pc:sldMk cId="3028426719" sldId="279"/>
            <ac:graphicFrameMk id="4" creationId="{B0F06745-2E77-3A77-8ADA-B36FD55D029F}"/>
          </ac:graphicFrameMkLst>
        </pc:graphicFrameChg>
      </pc:sldChg>
      <pc:sldChg chg="addSp delSp modSp new del mod">
        <pc:chgData name="Daniel Edwards" userId="48061a190aefe317" providerId="LiveId" clId="{BC9E4171-0697-468A-ABC8-3C271CD6997E}" dt="2024-09-22T12:11:28.981" v="280" actId="47"/>
        <pc:sldMkLst>
          <pc:docMk/>
          <pc:sldMk cId="2913588233" sldId="280"/>
        </pc:sldMkLst>
        <pc:spChg chg="mod">
          <ac:chgData name="Daniel Edwards" userId="48061a190aefe317" providerId="LiveId" clId="{BC9E4171-0697-468A-ABC8-3C271CD6997E}" dt="2024-09-22T11:56:02.290" v="45" actId="27636"/>
          <ac:spMkLst>
            <pc:docMk/>
            <pc:sldMk cId="2913588233" sldId="280"/>
            <ac:spMk id="2" creationId="{3F2C22FD-A4C7-42EE-FB6A-8A5C1B6651D2}"/>
          </ac:spMkLst>
        </pc:spChg>
        <pc:spChg chg="add del">
          <ac:chgData name="Daniel Edwards" userId="48061a190aefe317" providerId="LiveId" clId="{BC9E4171-0697-468A-ABC8-3C271CD6997E}" dt="2024-09-22T11:57:11.310" v="92" actId="22"/>
          <ac:spMkLst>
            <pc:docMk/>
            <pc:sldMk cId="2913588233" sldId="280"/>
            <ac:spMk id="5" creationId="{ED3B183E-D478-6456-B410-CA9CE9CCCD0A}"/>
          </ac:spMkLst>
        </pc:spChg>
        <pc:graphicFrameChg chg="add mod modGraphic">
          <ac:chgData name="Daniel Edwards" userId="48061a190aefe317" providerId="LiveId" clId="{BC9E4171-0697-468A-ABC8-3C271CD6997E}" dt="2024-09-22T12:00:24.924" v="98" actId="20577"/>
          <ac:graphicFrameMkLst>
            <pc:docMk/>
            <pc:sldMk cId="2913588233" sldId="280"/>
            <ac:graphicFrameMk id="6" creationId="{778AA2F1-E94F-A22E-ABE4-D0C7F79653D9}"/>
          </ac:graphicFrameMkLst>
        </pc:graphicFrameChg>
      </pc:sldChg>
      <pc:sldChg chg="addSp modSp new del mod">
        <pc:chgData name="Daniel Edwards" userId="48061a190aefe317" providerId="LiveId" clId="{BC9E4171-0697-468A-ABC8-3C271CD6997E}" dt="2024-09-22T12:11:28.205" v="279" actId="47"/>
        <pc:sldMkLst>
          <pc:docMk/>
          <pc:sldMk cId="1761248610" sldId="281"/>
        </pc:sldMkLst>
        <pc:spChg chg="mod">
          <ac:chgData name="Daniel Edwards" userId="48061a190aefe317" providerId="LiveId" clId="{BC9E4171-0697-468A-ABC8-3C271CD6997E}" dt="2024-09-22T12:11:16.460" v="274" actId="20577"/>
          <ac:spMkLst>
            <pc:docMk/>
            <pc:sldMk cId="1761248610" sldId="281"/>
            <ac:spMk id="2" creationId="{BB3F5FE7-BDEA-1A79-7E72-6BA75436BB76}"/>
          </ac:spMkLst>
        </pc:spChg>
        <pc:graphicFrameChg chg="add mod modGraphic">
          <ac:chgData name="Daniel Edwards" userId="48061a190aefe317" providerId="LiveId" clId="{BC9E4171-0697-468A-ABC8-3C271CD6997E}" dt="2024-09-22T12:00:27.001" v="100" actId="20577"/>
          <ac:graphicFrameMkLst>
            <pc:docMk/>
            <pc:sldMk cId="1761248610" sldId="281"/>
            <ac:graphicFrameMk id="4" creationId="{E147775C-7730-646E-260A-82E07DA0F6DC}"/>
          </ac:graphicFrameMkLst>
        </pc:graphicFrameChg>
      </pc:sldChg>
      <pc:sldChg chg="addSp delSp modSp new mod">
        <pc:chgData name="Daniel Edwards" userId="48061a190aefe317" providerId="LiveId" clId="{BC9E4171-0697-468A-ABC8-3C271CD6997E}" dt="2024-09-22T12:54:10.454" v="744" actId="2165"/>
        <pc:sldMkLst>
          <pc:docMk/>
          <pc:sldMk cId="2030101805" sldId="282"/>
        </pc:sldMkLst>
        <pc:spChg chg="mod">
          <ac:chgData name="Daniel Edwards" userId="48061a190aefe317" providerId="LiveId" clId="{BC9E4171-0697-468A-ABC8-3C271CD6997E}" dt="2024-09-22T12:10:59.916" v="270"/>
          <ac:spMkLst>
            <pc:docMk/>
            <pc:sldMk cId="2030101805" sldId="282"/>
            <ac:spMk id="2" creationId="{59993CE2-90C9-4015-48FA-1924B6F132DB}"/>
          </ac:spMkLst>
        </pc:spChg>
        <pc:spChg chg="mod">
          <ac:chgData name="Daniel Edwards" userId="48061a190aefe317" providerId="LiveId" clId="{BC9E4171-0697-468A-ABC8-3C271CD6997E}" dt="2024-09-22T12:13:37.656" v="365" actId="1076"/>
          <ac:spMkLst>
            <pc:docMk/>
            <pc:sldMk cId="2030101805" sldId="282"/>
            <ac:spMk id="3" creationId="{25724BE3-079D-3BC8-92A9-1E52E9CE0D60}"/>
          </ac:spMkLst>
        </pc:spChg>
        <pc:spChg chg="add del mod">
          <ac:chgData name="Daniel Edwards" userId="48061a190aefe317" providerId="LiveId" clId="{BC9E4171-0697-468A-ABC8-3C271CD6997E}" dt="2024-09-22T12:54:04.843" v="743" actId="478"/>
          <ac:spMkLst>
            <pc:docMk/>
            <pc:sldMk cId="2030101805" sldId="282"/>
            <ac:spMk id="5" creationId="{C5C70443-8D8E-5E73-9B1B-001CB90A916D}"/>
          </ac:spMkLst>
        </pc:spChg>
        <pc:graphicFrameChg chg="add mod modGraphic">
          <ac:chgData name="Daniel Edwards" userId="48061a190aefe317" providerId="LiveId" clId="{BC9E4171-0697-468A-ABC8-3C271CD6997E}" dt="2024-09-22T12:54:10.454" v="744" actId="2165"/>
          <ac:graphicFrameMkLst>
            <pc:docMk/>
            <pc:sldMk cId="2030101805" sldId="282"/>
            <ac:graphicFrameMk id="4" creationId="{DB03D4D1-ECA8-CF05-6233-EBF480BD0E5F}"/>
          </ac:graphicFrameMkLst>
        </pc:graphicFrame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cwe.mitre.org/data/definitions/89.html" TargetMode="External"/><Relationship Id="rId1" Type="http://schemas.openxmlformats.org/officeDocument/2006/relationships/hyperlink" Target="https://nvd.nist.gov/vuln/detail/CVE-2023-34362" TargetMode="Externa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hyperlink" Target="https://nvd.nist.gov/vuln/detail/CVE-2023-34362" TargetMode="External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hyperlink" Target="https://cwe.mitre.org/data/definitions/89.html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62E7B76-95EE-4CE1-A8F2-DB1B867D66B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01BA9F71-3F0D-44BA-B633-5661843E3CC9}">
      <dgm:prSet/>
      <dgm:spPr/>
      <dgm:t>
        <a:bodyPr/>
        <a:lstStyle/>
        <a:p>
          <a:r>
            <a:rPr lang="en-AU"/>
            <a:t>We believe that based on the CTI conducted, the most likely Threat Actor is Cl0p due to  previously exploiting a zero-day vulrability through MoveIt. This is the CVE </a:t>
          </a:r>
          <a:r>
            <a:rPr lang="en-AU" u="sng">
              <a:hlinkClick xmlns:r="http://schemas.openxmlformats.org/officeDocument/2006/relationships" r:id="rId1"/>
            </a:rPr>
            <a:t>https://nvd.nist.gov/vuln/detail/CVE-2023-34362</a:t>
          </a:r>
          <a:r>
            <a:rPr lang="en-AU"/>
            <a:t> That then leads to this: CWE-89 </a:t>
          </a:r>
          <a:r>
            <a:rPr lang="en-AU" u="sng">
              <a:hlinkClick xmlns:r="http://schemas.openxmlformats.org/officeDocument/2006/relationships" r:id="rId2"/>
            </a:rPr>
            <a:t>https://cwe.mitre.org/data/definitions/89.html</a:t>
          </a:r>
          <a:endParaRPr lang="en-US"/>
        </a:p>
      </dgm:t>
    </dgm:pt>
    <dgm:pt modelId="{788EE7D4-AC51-49E6-9B6E-2506127633ED}" type="parTrans" cxnId="{1BFEE1A9-7638-433F-BC92-A9C9B1BE0D21}">
      <dgm:prSet/>
      <dgm:spPr/>
      <dgm:t>
        <a:bodyPr/>
        <a:lstStyle/>
        <a:p>
          <a:endParaRPr lang="en-US"/>
        </a:p>
      </dgm:t>
    </dgm:pt>
    <dgm:pt modelId="{BAEDC785-1BD5-47A9-BCA5-BBA3127F9052}" type="sibTrans" cxnId="{1BFEE1A9-7638-433F-BC92-A9C9B1BE0D21}">
      <dgm:prSet/>
      <dgm:spPr/>
      <dgm:t>
        <a:bodyPr/>
        <a:lstStyle/>
        <a:p>
          <a:endParaRPr lang="en-US"/>
        </a:p>
      </dgm:t>
    </dgm:pt>
    <dgm:pt modelId="{B5123281-1B5D-4C79-B031-2291720B6ECE}">
      <dgm:prSet/>
      <dgm:spPr/>
      <dgm:t>
        <a:bodyPr/>
        <a:lstStyle/>
        <a:p>
          <a:r>
            <a:rPr lang="en-AU"/>
            <a:t>Several sources have been used to match the techniques we have found to several techniques cl0p have previously used.</a:t>
          </a:r>
          <a:endParaRPr lang="en-US"/>
        </a:p>
      </dgm:t>
    </dgm:pt>
    <dgm:pt modelId="{E85BD293-8F22-4C01-B638-3AB58CFED104}" type="parTrans" cxnId="{A864B1A5-0794-44DF-AE40-51E094E01C36}">
      <dgm:prSet/>
      <dgm:spPr/>
      <dgm:t>
        <a:bodyPr/>
        <a:lstStyle/>
        <a:p>
          <a:endParaRPr lang="en-US"/>
        </a:p>
      </dgm:t>
    </dgm:pt>
    <dgm:pt modelId="{75F8CDB5-8699-4CC4-ACCB-09A4DB89F102}" type="sibTrans" cxnId="{A864B1A5-0794-44DF-AE40-51E094E01C36}">
      <dgm:prSet/>
      <dgm:spPr/>
      <dgm:t>
        <a:bodyPr/>
        <a:lstStyle/>
        <a:p>
          <a:endParaRPr lang="en-US"/>
        </a:p>
      </dgm:t>
    </dgm:pt>
    <dgm:pt modelId="{A2994F69-7D02-4570-B79C-DB7808F40964}" type="pres">
      <dgm:prSet presAssocID="{B62E7B76-95EE-4CE1-A8F2-DB1B867D66BD}" presName="root" presStyleCnt="0">
        <dgm:presLayoutVars>
          <dgm:dir/>
          <dgm:resizeHandles val="exact"/>
        </dgm:presLayoutVars>
      </dgm:prSet>
      <dgm:spPr/>
    </dgm:pt>
    <dgm:pt modelId="{9AB19525-B38B-476E-A553-442C4D9392C0}" type="pres">
      <dgm:prSet presAssocID="{01BA9F71-3F0D-44BA-B633-5661843E3CC9}" presName="compNode" presStyleCnt="0"/>
      <dgm:spPr/>
    </dgm:pt>
    <dgm:pt modelId="{06343219-0710-48C4-B112-D5F1276A5295}" type="pres">
      <dgm:prSet presAssocID="{01BA9F71-3F0D-44BA-B633-5661843E3CC9}" presName="bgRect" presStyleLbl="bgShp" presStyleIdx="0" presStyleCnt="2"/>
      <dgm:spPr/>
    </dgm:pt>
    <dgm:pt modelId="{2881CD50-E58B-4B0D-B632-B6F35EA00074}" type="pres">
      <dgm:prSet presAssocID="{01BA9F71-3F0D-44BA-B633-5661843E3CC9}" presName="iconRect" presStyleLbl="node1" presStyleIdx="0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nger"/>
        </a:ext>
      </dgm:extLst>
    </dgm:pt>
    <dgm:pt modelId="{9F4E922D-9810-4F1C-B79E-9AB5A125BD4D}" type="pres">
      <dgm:prSet presAssocID="{01BA9F71-3F0D-44BA-B633-5661843E3CC9}" presName="spaceRect" presStyleCnt="0"/>
      <dgm:spPr/>
    </dgm:pt>
    <dgm:pt modelId="{D6681C07-9A63-420F-BBEA-0D8F5C0C2863}" type="pres">
      <dgm:prSet presAssocID="{01BA9F71-3F0D-44BA-B633-5661843E3CC9}" presName="parTx" presStyleLbl="revTx" presStyleIdx="0" presStyleCnt="2">
        <dgm:presLayoutVars>
          <dgm:chMax val="0"/>
          <dgm:chPref val="0"/>
        </dgm:presLayoutVars>
      </dgm:prSet>
      <dgm:spPr/>
    </dgm:pt>
    <dgm:pt modelId="{22D6C78F-EA06-46E1-AB25-7CBEC7A9E43C}" type="pres">
      <dgm:prSet presAssocID="{BAEDC785-1BD5-47A9-BCA5-BBA3127F9052}" presName="sibTrans" presStyleCnt="0"/>
      <dgm:spPr/>
    </dgm:pt>
    <dgm:pt modelId="{844C10F8-E312-4BC5-8447-B0D7574DA055}" type="pres">
      <dgm:prSet presAssocID="{B5123281-1B5D-4C79-B031-2291720B6ECE}" presName="compNode" presStyleCnt="0"/>
      <dgm:spPr/>
    </dgm:pt>
    <dgm:pt modelId="{572983A0-EDBD-4628-B909-538FCFFB24C7}" type="pres">
      <dgm:prSet presAssocID="{B5123281-1B5D-4C79-B031-2291720B6ECE}" presName="bgRect" presStyleLbl="bgShp" presStyleIdx="1" presStyleCnt="2"/>
      <dgm:spPr/>
    </dgm:pt>
    <dgm:pt modelId="{AE828CA9-47BC-4CF4-8E5A-6CEE17D0193A}" type="pres">
      <dgm:prSet presAssocID="{B5123281-1B5D-4C79-B031-2291720B6ECE}" presName="iconRect" presStyleLbl="node1" presStyleIdx="1" presStyleCnt="2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 Bulb and Gear"/>
        </a:ext>
      </dgm:extLst>
    </dgm:pt>
    <dgm:pt modelId="{27D19610-B99D-43B0-A066-C9B8B529EE44}" type="pres">
      <dgm:prSet presAssocID="{B5123281-1B5D-4C79-B031-2291720B6ECE}" presName="spaceRect" presStyleCnt="0"/>
      <dgm:spPr/>
    </dgm:pt>
    <dgm:pt modelId="{15D68A22-55D8-4D50-A2FC-18322D42641B}" type="pres">
      <dgm:prSet presAssocID="{B5123281-1B5D-4C79-B031-2291720B6ECE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15D03709-CF0F-4ACD-89CE-2041C73073A2}" type="presOf" srcId="{B62E7B76-95EE-4CE1-A8F2-DB1B867D66BD}" destId="{A2994F69-7D02-4570-B79C-DB7808F40964}" srcOrd="0" destOrd="0" presId="urn:microsoft.com/office/officeart/2018/2/layout/IconVerticalSolidList"/>
    <dgm:cxn modelId="{E52D0989-A68F-4D98-9E3F-0A032B781FFF}" type="presOf" srcId="{01BA9F71-3F0D-44BA-B633-5661843E3CC9}" destId="{D6681C07-9A63-420F-BBEA-0D8F5C0C2863}" srcOrd="0" destOrd="0" presId="urn:microsoft.com/office/officeart/2018/2/layout/IconVerticalSolidList"/>
    <dgm:cxn modelId="{A864B1A5-0794-44DF-AE40-51E094E01C36}" srcId="{B62E7B76-95EE-4CE1-A8F2-DB1B867D66BD}" destId="{B5123281-1B5D-4C79-B031-2291720B6ECE}" srcOrd="1" destOrd="0" parTransId="{E85BD293-8F22-4C01-B638-3AB58CFED104}" sibTransId="{75F8CDB5-8699-4CC4-ACCB-09A4DB89F102}"/>
    <dgm:cxn modelId="{1BFEE1A9-7638-433F-BC92-A9C9B1BE0D21}" srcId="{B62E7B76-95EE-4CE1-A8F2-DB1B867D66BD}" destId="{01BA9F71-3F0D-44BA-B633-5661843E3CC9}" srcOrd="0" destOrd="0" parTransId="{788EE7D4-AC51-49E6-9B6E-2506127633ED}" sibTransId="{BAEDC785-1BD5-47A9-BCA5-BBA3127F9052}"/>
    <dgm:cxn modelId="{60B857D6-C9C9-4FC9-BF69-61E686663749}" type="presOf" srcId="{B5123281-1B5D-4C79-B031-2291720B6ECE}" destId="{15D68A22-55D8-4D50-A2FC-18322D42641B}" srcOrd="0" destOrd="0" presId="urn:microsoft.com/office/officeart/2018/2/layout/IconVerticalSolidList"/>
    <dgm:cxn modelId="{3766F676-60C4-4E09-80E2-AB637EB33FA7}" type="presParOf" srcId="{A2994F69-7D02-4570-B79C-DB7808F40964}" destId="{9AB19525-B38B-476E-A553-442C4D9392C0}" srcOrd="0" destOrd="0" presId="urn:microsoft.com/office/officeart/2018/2/layout/IconVerticalSolidList"/>
    <dgm:cxn modelId="{BF0B5398-575F-4909-802D-B10BAAEFC9F3}" type="presParOf" srcId="{9AB19525-B38B-476E-A553-442C4D9392C0}" destId="{06343219-0710-48C4-B112-D5F1276A5295}" srcOrd="0" destOrd="0" presId="urn:microsoft.com/office/officeart/2018/2/layout/IconVerticalSolidList"/>
    <dgm:cxn modelId="{67DB9712-F1C3-45E1-9996-460A802B0633}" type="presParOf" srcId="{9AB19525-B38B-476E-A553-442C4D9392C0}" destId="{2881CD50-E58B-4B0D-B632-B6F35EA00074}" srcOrd="1" destOrd="0" presId="urn:microsoft.com/office/officeart/2018/2/layout/IconVerticalSolidList"/>
    <dgm:cxn modelId="{C5DBF279-C9F1-4E79-A9E3-0A93F526F811}" type="presParOf" srcId="{9AB19525-B38B-476E-A553-442C4D9392C0}" destId="{9F4E922D-9810-4F1C-B79E-9AB5A125BD4D}" srcOrd="2" destOrd="0" presId="urn:microsoft.com/office/officeart/2018/2/layout/IconVerticalSolidList"/>
    <dgm:cxn modelId="{9D0DA301-35F2-4F93-9F70-2F3C604FB006}" type="presParOf" srcId="{9AB19525-B38B-476E-A553-442C4D9392C0}" destId="{D6681C07-9A63-420F-BBEA-0D8F5C0C2863}" srcOrd="3" destOrd="0" presId="urn:microsoft.com/office/officeart/2018/2/layout/IconVerticalSolidList"/>
    <dgm:cxn modelId="{88F7A40F-AAB5-457F-8E3D-09204A8CBA45}" type="presParOf" srcId="{A2994F69-7D02-4570-B79C-DB7808F40964}" destId="{22D6C78F-EA06-46E1-AB25-7CBEC7A9E43C}" srcOrd="1" destOrd="0" presId="urn:microsoft.com/office/officeart/2018/2/layout/IconVerticalSolidList"/>
    <dgm:cxn modelId="{34DFEDCE-5E07-438F-8A4B-939C5F58EE8C}" type="presParOf" srcId="{A2994F69-7D02-4570-B79C-DB7808F40964}" destId="{844C10F8-E312-4BC5-8447-B0D7574DA055}" srcOrd="2" destOrd="0" presId="urn:microsoft.com/office/officeart/2018/2/layout/IconVerticalSolidList"/>
    <dgm:cxn modelId="{C0C77DA1-6AF6-435B-B3CC-D8CF109D6C35}" type="presParOf" srcId="{844C10F8-E312-4BC5-8447-B0D7574DA055}" destId="{572983A0-EDBD-4628-B909-538FCFFB24C7}" srcOrd="0" destOrd="0" presId="urn:microsoft.com/office/officeart/2018/2/layout/IconVerticalSolidList"/>
    <dgm:cxn modelId="{10EEBB4B-2D9E-43BC-89B4-957BDF7AB43B}" type="presParOf" srcId="{844C10F8-E312-4BC5-8447-B0D7574DA055}" destId="{AE828CA9-47BC-4CF4-8E5A-6CEE17D0193A}" srcOrd="1" destOrd="0" presId="urn:microsoft.com/office/officeart/2018/2/layout/IconVerticalSolidList"/>
    <dgm:cxn modelId="{A09A8BFF-7439-46D6-908C-4C2B3FCFE313}" type="presParOf" srcId="{844C10F8-E312-4BC5-8447-B0D7574DA055}" destId="{27D19610-B99D-43B0-A066-C9B8B529EE44}" srcOrd="2" destOrd="0" presId="urn:microsoft.com/office/officeart/2018/2/layout/IconVerticalSolidList"/>
    <dgm:cxn modelId="{57FC6B57-F831-4177-905E-6BA4453FA517}" type="presParOf" srcId="{844C10F8-E312-4BC5-8447-B0D7574DA055}" destId="{15D68A22-55D8-4D50-A2FC-18322D42641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0972A66-BB2A-4010-BFD7-579EBB49871F}" type="doc">
      <dgm:prSet loTypeId="urn:microsoft.com/office/officeart/2005/8/layout/process4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9B8F721-A112-463F-A121-6601FDA5B682}">
      <dgm:prSet/>
      <dgm:spPr/>
      <dgm:t>
        <a:bodyPr/>
        <a:lstStyle/>
        <a:p>
          <a:r>
            <a:rPr lang="en-AU" dirty="0"/>
            <a:t>As we work at </a:t>
          </a:r>
          <a:r>
            <a:rPr lang="en-AU" dirty="0" err="1"/>
            <a:t>Medisecure</a:t>
          </a:r>
          <a:r>
            <a:rPr lang="en-AU" dirty="0"/>
            <a:t>, we use the company </a:t>
          </a:r>
          <a:r>
            <a:rPr lang="en-AU" dirty="0" err="1"/>
            <a:t>MoveIt</a:t>
          </a:r>
          <a:r>
            <a:rPr lang="en-AU" dirty="0"/>
            <a:t> to securely transfer files and help with automation. There are a couple of zero-day vulnerabilities inside </a:t>
          </a:r>
          <a:r>
            <a:rPr lang="en-AU" dirty="0" err="1"/>
            <a:t>MoveIt</a:t>
          </a:r>
          <a:r>
            <a:rPr lang="en-AU" dirty="0"/>
            <a:t> that the attack likely has come from. </a:t>
          </a:r>
          <a:endParaRPr lang="en-US" dirty="0"/>
        </a:p>
      </dgm:t>
    </dgm:pt>
    <dgm:pt modelId="{013AA9F2-8954-4D38-9E16-F5D94DAAE858}" type="parTrans" cxnId="{2A8CE672-28CF-4BF1-9678-5344D669B108}">
      <dgm:prSet/>
      <dgm:spPr/>
      <dgm:t>
        <a:bodyPr/>
        <a:lstStyle/>
        <a:p>
          <a:endParaRPr lang="en-US"/>
        </a:p>
      </dgm:t>
    </dgm:pt>
    <dgm:pt modelId="{71F5BB79-DFB8-4E62-8373-7B725711E76A}" type="sibTrans" cxnId="{2A8CE672-28CF-4BF1-9678-5344D669B108}">
      <dgm:prSet/>
      <dgm:spPr/>
      <dgm:t>
        <a:bodyPr/>
        <a:lstStyle/>
        <a:p>
          <a:endParaRPr lang="en-US"/>
        </a:p>
      </dgm:t>
    </dgm:pt>
    <dgm:pt modelId="{D7379C35-25C0-430C-BBAE-DA870652158E}">
      <dgm:prSet/>
      <dgm:spPr/>
      <dgm:t>
        <a:bodyPr/>
        <a:lstStyle/>
        <a:p>
          <a:r>
            <a:rPr lang="en-AU"/>
            <a:t>These CVE’s are: </a:t>
          </a:r>
          <a:endParaRPr lang="en-US"/>
        </a:p>
      </dgm:t>
    </dgm:pt>
    <dgm:pt modelId="{EFA83093-05CB-42DE-B722-F160E07D1D32}" type="parTrans" cxnId="{21C0FA4F-CB96-45E8-ACA9-89EF17990BB0}">
      <dgm:prSet/>
      <dgm:spPr/>
      <dgm:t>
        <a:bodyPr/>
        <a:lstStyle/>
        <a:p>
          <a:endParaRPr lang="en-US"/>
        </a:p>
      </dgm:t>
    </dgm:pt>
    <dgm:pt modelId="{40C131F3-A039-449C-9A05-F28BDDD10800}" type="sibTrans" cxnId="{21C0FA4F-CB96-45E8-ACA9-89EF17990BB0}">
      <dgm:prSet/>
      <dgm:spPr/>
      <dgm:t>
        <a:bodyPr/>
        <a:lstStyle/>
        <a:p>
          <a:endParaRPr lang="en-US"/>
        </a:p>
      </dgm:t>
    </dgm:pt>
    <dgm:pt modelId="{FD66CF1A-D7A1-49B7-8F94-D6271B3B4F98}">
      <dgm:prSet/>
      <dgm:spPr/>
      <dgm:t>
        <a:bodyPr/>
        <a:lstStyle/>
        <a:p>
          <a:r>
            <a:rPr lang="en-AU" dirty="0"/>
            <a:t>CVE-2023-34362</a:t>
          </a:r>
          <a:endParaRPr lang="en-US" dirty="0"/>
        </a:p>
      </dgm:t>
    </dgm:pt>
    <dgm:pt modelId="{D287CDF3-C4DC-456D-8CA5-163AC310CB39}" type="parTrans" cxnId="{53B8D7A8-236C-49DA-AAF0-B6DB543FF183}">
      <dgm:prSet/>
      <dgm:spPr/>
      <dgm:t>
        <a:bodyPr/>
        <a:lstStyle/>
        <a:p>
          <a:endParaRPr lang="en-US"/>
        </a:p>
      </dgm:t>
    </dgm:pt>
    <dgm:pt modelId="{42336395-EA3C-4085-8794-33701A93F3C0}" type="sibTrans" cxnId="{53B8D7A8-236C-49DA-AAF0-B6DB543FF183}">
      <dgm:prSet/>
      <dgm:spPr/>
      <dgm:t>
        <a:bodyPr/>
        <a:lstStyle/>
        <a:p>
          <a:endParaRPr lang="en-US"/>
        </a:p>
      </dgm:t>
    </dgm:pt>
    <dgm:pt modelId="{E4C86E67-7672-491D-BA44-425A5FBC8727}">
      <dgm:prSet/>
      <dgm:spPr/>
      <dgm:t>
        <a:bodyPr/>
        <a:lstStyle/>
        <a:p>
          <a:r>
            <a:rPr lang="en-AU" dirty="0"/>
            <a:t>CVE-2023-35708</a:t>
          </a:r>
          <a:endParaRPr lang="en-US" dirty="0"/>
        </a:p>
      </dgm:t>
    </dgm:pt>
    <dgm:pt modelId="{CDFCD35D-D4AF-4AD5-A973-4B94EE01C6E2}" type="parTrans" cxnId="{83B3D744-8B60-46EC-BD5C-119710ABF93B}">
      <dgm:prSet/>
      <dgm:spPr/>
      <dgm:t>
        <a:bodyPr/>
        <a:lstStyle/>
        <a:p>
          <a:endParaRPr lang="en-US"/>
        </a:p>
      </dgm:t>
    </dgm:pt>
    <dgm:pt modelId="{45D87545-0801-4686-B1F0-70CF5A670763}" type="sibTrans" cxnId="{83B3D744-8B60-46EC-BD5C-119710ABF93B}">
      <dgm:prSet/>
      <dgm:spPr/>
      <dgm:t>
        <a:bodyPr/>
        <a:lstStyle/>
        <a:p>
          <a:endParaRPr lang="en-US"/>
        </a:p>
      </dgm:t>
    </dgm:pt>
    <dgm:pt modelId="{2EA715CA-4ECD-45CF-912E-54D3E9C130F4}">
      <dgm:prSet/>
      <dgm:spPr/>
      <dgm:t>
        <a:bodyPr/>
        <a:lstStyle/>
        <a:p>
          <a:r>
            <a:rPr lang="en-AU" dirty="0"/>
            <a:t>CVE-2023-36934</a:t>
          </a:r>
          <a:endParaRPr lang="en-US" dirty="0"/>
        </a:p>
      </dgm:t>
    </dgm:pt>
    <dgm:pt modelId="{2491FBFC-736C-4AD3-B4BA-7113C9B8055B}" type="parTrans" cxnId="{708AA676-8F15-456C-852D-A15CD4FB69A4}">
      <dgm:prSet/>
      <dgm:spPr/>
      <dgm:t>
        <a:bodyPr/>
        <a:lstStyle/>
        <a:p>
          <a:endParaRPr lang="en-US"/>
        </a:p>
      </dgm:t>
    </dgm:pt>
    <dgm:pt modelId="{C27717FC-9570-4F60-9998-C823B7233617}" type="sibTrans" cxnId="{708AA676-8F15-456C-852D-A15CD4FB69A4}">
      <dgm:prSet/>
      <dgm:spPr/>
      <dgm:t>
        <a:bodyPr/>
        <a:lstStyle/>
        <a:p>
          <a:endParaRPr lang="en-US"/>
        </a:p>
      </dgm:t>
    </dgm:pt>
    <dgm:pt modelId="{49173596-48B5-4236-A50A-62453E40C891}" type="pres">
      <dgm:prSet presAssocID="{90972A66-BB2A-4010-BFD7-579EBB49871F}" presName="Name0" presStyleCnt="0">
        <dgm:presLayoutVars>
          <dgm:dir/>
          <dgm:animLvl val="lvl"/>
          <dgm:resizeHandles val="exact"/>
        </dgm:presLayoutVars>
      </dgm:prSet>
      <dgm:spPr/>
    </dgm:pt>
    <dgm:pt modelId="{6E3BE9F5-ACAB-4A83-93F2-92D57C0CDA96}" type="pres">
      <dgm:prSet presAssocID="{D7379C35-25C0-430C-BBAE-DA870652158E}" presName="boxAndChildren" presStyleCnt="0"/>
      <dgm:spPr/>
    </dgm:pt>
    <dgm:pt modelId="{B0C323A7-9D6F-4628-9D58-25AB6463B4EF}" type="pres">
      <dgm:prSet presAssocID="{D7379C35-25C0-430C-BBAE-DA870652158E}" presName="parentTextBox" presStyleLbl="node1" presStyleIdx="0" presStyleCnt="2"/>
      <dgm:spPr/>
    </dgm:pt>
    <dgm:pt modelId="{9A6E9214-6B78-4EA8-87B5-C568120AB631}" type="pres">
      <dgm:prSet presAssocID="{D7379C35-25C0-430C-BBAE-DA870652158E}" presName="entireBox" presStyleLbl="node1" presStyleIdx="0" presStyleCnt="2"/>
      <dgm:spPr/>
    </dgm:pt>
    <dgm:pt modelId="{CF88847B-6BDC-4EB0-9441-F814D6936DDA}" type="pres">
      <dgm:prSet presAssocID="{D7379C35-25C0-430C-BBAE-DA870652158E}" presName="descendantBox" presStyleCnt="0"/>
      <dgm:spPr/>
    </dgm:pt>
    <dgm:pt modelId="{C6312096-505C-4B16-B427-468CE76929DF}" type="pres">
      <dgm:prSet presAssocID="{FD66CF1A-D7A1-49B7-8F94-D6271B3B4F98}" presName="childTextBox" presStyleLbl="fgAccFollowNode1" presStyleIdx="0" presStyleCnt="3">
        <dgm:presLayoutVars>
          <dgm:bulletEnabled val="1"/>
        </dgm:presLayoutVars>
      </dgm:prSet>
      <dgm:spPr/>
    </dgm:pt>
    <dgm:pt modelId="{9452C553-331C-456E-BAE3-6F5CDFD2D88C}" type="pres">
      <dgm:prSet presAssocID="{E4C86E67-7672-491D-BA44-425A5FBC8727}" presName="childTextBox" presStyleLbl="fgAccFollowNode1" presStyleIdx="1" presStyleCnt="3">
        <dgm:presLayoutVars>
          <dgm:bulletEnabled val="1"/>
        </dgm:presLayoutVars>
      </dgm:prSet>
      <dgm:spPr/>
    </dgm:pt>
    <dgm:pt modelId="{333A27AA-652C-4EF7-ACB6-351C3F85DC71}" type="pres">
      <dgm:prSet presAssocID="{2EA715CA-4ECD-45CF-912E-54D3E9C130F4}" presName="childTextBox" presStyleLbl="fgAccFollowNode1" presStyleIdx="2" presStyleCnt="3">
        <dgm:presLayoutVars>
          <dgm:bulletEnabled val="1"/>
        </dgm:presLayoutVars>
      </dgm:prSet>
      <dgm:spPr/>
    </dgm:pt>
    <dgm:pt modelId="{8F8EBB82-DBE3-4629-9CEE-CDFF6F3B6FF1}" type="pres">
      <dgm:prSet presAssocID="{71F5BB79-DFB8-4E62-8373-7B725711E76A}" presName="sp" presStyleCnt="0"/>
      <dgm:spPr/>
    </dgm:pt>
    <dgm:pt modelId="{3968A4C3-5DDE-4639-93AD-B338DFB66586}" type="pres">
      <dgm:prSet presAssocID="{19B8F721-A112-463F-A121-6601FDA5B682}" presName="arrowAndChildren" presStyleCnt="0"/>
      <dgm:spPr/>
    </dgm:pt>
    <dgm:pt modelId="{12E2878A-1C29-4E98-8DA1-A8BCFC51902B}" type="pres">
      <dgm:prSet presAssocID="{19B8F721-A112-463F-A121-6601FDA5B682}" presName="parentTextArrow" presStyleLbl="node1" presStyleIdx="1" presStyleCnt="2"/>
      <dgm:spPr/>
    </dgm:pt>
  </dgm:ptLst>
  <dgm:cxnLst>
    <dgm:cxn modelId="{6A2D4318-8AAD-4A46-B7D6-5CA47535B994}" type="presOf" srcId="{D7379C35-25C0-430C-BBAE-DA870652158E}" destId="{B0C323A7-9D6F-4628-9D58-25AB6463B4EF}" srcOrd="0" destOrd="0" presId="urn:microsoft.com/office/officeart/2005/8/layout/process4"/>
    <dgm:cxn modelId="{83B3D744-8B60-46EC-BD5C-119710ABF93B}" srcId="{D7379C35-25C0-430C-BBAE-DA870652158E}" destId="{E4C86E67-7672-491D-BA44-425A5FBC8727}" srcOrd="1" destOrd="0" parTransId="{CDFCD35D-D4AF-4AD5-A973-4B94EE01C6E2}" sibTransId="{45D87545-0801-4686-B1F0-70CF5A670763}"/>
    <dgm:cxn modelId="{21C0FA4F-CB96-45E8-ACA9-89EF17990BB0}" srcId="{90972A66-BB2A-4010-BFD7-579EBB49871F}" destId="{D7379C35-25C0-430C-BBAE-DA870652158E}" srcOrd="1" destOrd="0" parTransId="{EFA83093-05CB-42DE-B722-F160E07D1D32}" sibTransId="{40C131F3-A039-449C-9A05-F28BDDD10800}"/>
    <dgm:cxn modelId="{2A8CE672-28CF-4BF1-9678-5344D669B108}" srcId="{90972A66-BB2A-4010-BFD7-579EBB49871F}" destId="{19B8F721-A112-463F-A121-6601FDA5B682}" srcOrd="0" destOrd="0" parTransId="{013AA9F2-8954-4D38-9E16-F5D94DAAE858}" sibTransId="{71F5BB79-DFB8-4E62-8373-7B725711E76A}"/>
    <dgm:cxn modelId="{708AA676-8F15-456C-852D-A15CD4FB69A4}" srcId="{D7379C35-25C0-430C-BBAE-DA870652158E}" destId="{2EA715CA-4ECD-45CF-912E-54D3E9C130F4}" srcOrd="2" destOrd="0" parTransId="{2491FBFC-736C-4AD3-B4BA-7113C9B8055B}" sibTransId="{C27717FC-9570-4F60-9998-C823B7233617}"/>
    <dgm:cxn modelId="{0E4C2077-97FB-4AE5-9831-DE28CC3B1C77}" type="presOf" srcId="{2EA715CA-4ECD-45CF-912E-54D3E9C130F4}" destId="{333A27AA-652C-4EF7-ACB6-351C3F85DC71}" srcOrd="0" destOrd="0" presId="urn:microsoft.com/office/officeart/2005/8/layout/process4"/>
    <dgm:cxn modelId="{2E05F07C-E314-4CF2-9B49-5289B29E4270}" type="presOf" srcId="{19B8F721-A112-463F-A121-6601FDA5B682}" destId="{12E2878A-1C29-4E98-8DA1-A8BCFC51902B}" srcOrd="0" destOrd="0" presId="urn:microsoft.com/office/officeart/2005/8/layout/process4"/>
    <dgm:cxn modelId="{53B8D7A8-236C-49DA-AAF0-B6DB543FF183}" srcId="{D7379C35-25C0-430C-BBAE-DA870652158E}" destId="{FD66CF1A-D7A1-49B7-8F94-D6271B3B4F98}" srcOrd="0" destOrd="0" parTransId="{D287CDF3-C4DC-456D-8CA5-163AC310CB39}" sibTransId="{42336395-EA3C-4085-8794-33701A93F3C0}"/>
    <dgm:cxn modelId="{FD78D7A9-0388-498B-B1C9-27CA7C178D4A}" type="presOf" srcId="{E4C86E67-7672-491D-BA44-425A5FBC8727}" destId="{9452C553-331C-456E-BAE3-6F5CDFD2D88C}" srcOrd="0" destOrd="0" presId="urn:microsoft.com/office/officeart/2005/8/layout/process4"/>
    <dgm:cxn modelId="{C59864AF-3C87-489F-ADD8-10670B3CAD98}" type="presOf" srcId="{FD66CF1A-D7A1-49B7-8F94-D6271B3B4F98}" destId="{C6312096-505C-4B16-B427-468CE76929DF}" srcOrd="0" destOrd="0" presId="urn:microsoft.com/office/officeart/2005/8/layout/process4"/>
    <dgm:cxn modelId="{7AA9F4CB-22A9-431B-BB9F-92ED3E4C5658}" type="presOf" srcId="{90972A66-BB2A-4010-BFD7-579EBB49871F}" destId="{49173596-48B5-4236-A50A-62453E40C891}" srcOrd="0" destOrd="0" presId="urn:microsoft.com/office/officeart/2005/8/layout/process4"/>
    <dgm:cxn modelId="{BF18D9F9-2D07-48E3-983E-31C32682B2C4}" type="presOf" srcId="{D7379C35-25C0-430C-BBAE-DA870652158E}" destId="{9A6E9214-6B78-4EA8-87B5-C568120AB631}" srcOrd="1" destOrd="0" presId="urn:microsoft.com/office/officeart/2005/8/layout/process4"/>
    <dgm:cxn modelId="{8E79A194-B52C-425C-8FD4-13D557DB3B27}" type="presParOf" srcId="{49173596-48B5-4236-A50A-62453E40C891}" destId="{6E3BE9F5-ACAB-4A83-93F2-92D57C0CDA96}" srcOrd="0" destOrd="0" presId="urn:microsoft.com/office/officeart/2005/8/layout/process4"/>
    <dgm:cxn modelId="{C97578CF-8AE0-46B5-833D-81D0AE5726F7}" type="presParOf" srcId="{6E3BE9F5-ACAB-4A83-93F2-92D57C0CDA96}" destId="{B0C323A7-9D6F-4628-9D58-25AB6463B4EF}" srcOrd="0" destOrd="0" presId="urn:microsoft.com/office/officeart/2005/8/layout/process4"/>
    <dgm:cxn modelId="{98EB6820-A6DD-4B70-AF9E-D92A4ED5CD15}" type="presParOf" srcId="{6E3BE9F5-ACAB-4A83-93F2-92D57C0CDA96}" destId="{9A6E9214-6B78-4EA8-87B5-C568120AB631}" srcOrd="1" destOrd="0" presId="urn:microsoft.com/office/officeart/2005/8/layout/process4"/>
    <dgm:cxn modelId="{B3DE74E3-7182-4C79-B9AE-0E1F4B5829E5}" type="presParOf" srcId="{6E3BE9F5-ACAB-4A83-93F2-92D57C0CDA96}" destId="{CF88847B-6BDC-4EB0-9441-F814D6936DDA}" srcOrd="2" destOrd="0" presId="urn:microsoft.com/office/officeart/2005/8/layout/process4"/>
    <dgm:cxn modelId="{1D6D7DFF-7111-41C3-B83C-E78DDB11D3EB}" type="presParOf" srcId="{CF88847B-6BDC-4EB0-9441-F814D6936DDA}" destId="{C6312096-505C-4B16-B427-468CE76929DF}" srcOrd="0" destOrd="0" presId="urn:microsoft.com/office/officeart/2005/8/layout/process4"/>
    <dgm:cxn modelId="{9BA73D57-6847-41B1-B2EB-52F84C305BF0}" type="presParOf" srcId="{CF88847B-6BDC-4EB0-9441-F814D6936DDA}" destId="{9452C553-331C-456E-BAE3-6F5CDFD2D88C}" srcOrd="1" destOrd="0" presId="urn:microsoft.com/office/officeart/2005/8/layout/process4"/>
    <dgm:cxn modelId="{9FF90083-3259-410F-A1B7-8D2C252F061D}" type="presParOf" srcId="{CF88847B-6BDC-4EB0-9441-F814D6936DDA}" destId="{333A27AA-652C-4EF7-ACB6-351C3F85DC71}" srcOrd="2" destOrd="0" presId="urn:microsoft.com/office/officeart/2005/8/layout/process4"/>
    <dgm:cxn modelId="{AEBC3935-A629-4149-82EE-022A8F70712E}" type="presParOf" srcId="{49173596-48B5-4236-A50A-62453E40C891}" destId="{8F8EBB82-DBE3-4629-9CEE-CDFF6F3B6FF1}" srcOrd="1" destOrd="0" presId="urn:microsoft.com/office/officeart/2005/8/layout/process4"/>
    <dgm:cxn modelId="{A36D4059-C69F-4B2C-A773-21118F07E141}" type="presParOf" srcId="{49173596-48B5-4236-A50A-62453E40C891}" destId="{3968A4C3-5DDE-4639-93AD-B338DFB66586}" srcOrd="2" destOrd="0" presId="urn:microsoft.com/office/officeart/2005/8/layout/process4"/>
    <dgm:cxn modelId="{E2AD4774-0DEC-4A2E-8600-5E9A45E6ECEC}" type="presParOf" srcId="{3968A4C3-5DDE-4639-93AD-B338DFB66586}" destId="{12E2878A-1C29-4E98-8DA1-A8BCFC51902B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343219-0710-48C4-B112-D5F1276A5295}">
      <dsp:nvSpPr>
        <dsp:cNvPr id="0" name=""/>
        <dsp:cNvSpPr/>
      </dsp:nvSpPr>
      <dsp:spPr>
        <a:xfrm>
          <a:off x="0" y="595133"/>
          <a:ext cx="10515600" cy="109870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81CD50-E58B-4B0D-B632-B6F35EA00074}">
      <dsp:nvSpPr>
        <dsp:cNvPr id="0" name=""/>
        <dsp:cNvSpPr/>
      </dsp:nvSpPr>
      <dsp:spPr>
        <a:xfrm>
          <a:off x="332359" y="842343"/>
          <a:ext cx="604289" cy="60428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681C07-9A63-420F-BBEA-0D8F5C0C2863}">
      <dsp:nvSpPr>
        <dsp:cNvPr id="0" name=""/>
        <dsp:cNvSpPr/>
      </dsp:nvSpPr>
      <dsp:spPr>
        <a:xfrm>
          <a:off x="1269008" y="595133"/>
          <a:ext cx="9246591" cy="10987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280" tIns="116280" rIns="116280" bIns="11628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500" kern="1200"/>
            <a:t>We believe that based on the CTI conducted, the most likely Threat Actor is Cl0p due to  previously exploiting a zero-day vulrability through MoveIt. This is the CVE </a:t>
          </a:r>
          <a:r>
            <a:rPr lang="en-AU" sz="1500" u="sng" kern="1200">
              <a:hlinkClick xmlns:r="http://schemas.openxmlformats.org/officeDocument/2006/relationships" r:id="rId3"/>
            </a:rPr>
            <a:t>https://nvd.nist.gov/vuln/detail/CVE-2023-34362</a:t>
          </a:r>
          <a:r>
            <a:rPr lang="en-AU" sz="1500" kern="1200"/>
            <a:t> That then leads to this: CWE-89 </a:t>
          </a:r>
          <a:r>
            <a:rPr lang="en-AU" sz="1500" u="sng" kern="1200">
              <a:hlinkClick xmlns:r="http://schemas.openxmlformats.org/officeDocument/2006/relationships" r:id="rId4"/>
            </a:rPr>
            <a:t>https://cwe.mitre.org/data/definitions/89.html</a:t>
          </a:r>
          <a:endParaRPr lang="en-US" sz="1500" kern="1200"/>
        </a:p>
      </dsp:txBody>
      <dsp:txXfrm>
        <a:off x="1269008" y="595133"/>
        <a:ext cx="9246591" cy="1098708"/>
      </dsp:txXfrm>
    </dsp:sp>
    <dsp:sp modelId="{572983A0-EDBD-4628-B909-538FCFFB24C7}">
      <dsp:nvSpPr>
        <dsp:cNvPr id="0" name=""/>
        <dsp:cNvSpPr/>
      </dsp:nvSpPr>
      <dsp:spPr>
        <a:xfrm>
          <a:off x="0" y="1968520"/>
          <a:ext cx="10515600" cy="109870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828CA9-47BC-4CF4-8E5A-6CEE17D0193A}">
      <dsp:nvSpPr>
        <dsp:cNvPr id="0" name=""/>
        <dsp:cNvSpPr/>
      </dsp:nvSpPr>
      <dsp:spPr>
        <a:xfrm>
          <a:off x="332359" y="2215729"/>
          <a:ext cx="604289" cy="60428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D68A22-55D8-4D50-A2FC-18322D42641B}">
      <dsp:nvSpPr>
        <dsp:cNvPr id="0" name=""/>
        <dsp:cNvSpPr/>
      </dsp:nvSpPr>
      <dsp:spPr>
        <a:xfrm>
          <a:off x="1269008" y="1968520"/>
          <a:ext cx="9246591" cy="10987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280" tIns="116280" rIns="116280" bIns="11628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500" kern="1200"/>
            <a:t>Several sources have been used to match the techniques we have found to several techniques cl0p have previously used.</a:t>
          </a:r>
          <a:endParaRPr lang="en-US" sz="1500" kern="1200"/>
        </a:p>
      </dsp:txBody>
      <dsp:txXfrm>
        <a:off x="1269008" y="1968520"/>
        <a:ext cx="9246591" cy="109870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6E9214-6B78-4EA8-87B5-C568120AB631}">
      <dsp:nvSpPr>
        <dsp:cNvPr id="0" name=""/>
        <dsp:cNvSpPr/>
      </dsp:nvSpPr>
      <dsp:spPr>
        <a:xfrm>
          <a:off x="0" y="3526925"/>
          <a:ext cx="7003777" cy="231404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600" kern="1200"/>
            <a:t>These CVE’s are: </a:t>
          </a:r>
          <a:endParaRPr lang="en-US" sz="2600" kern="1200"/>
        </a:p>
      </dsp:txBody>
      <dsp:txXfrm>
        <a:off x="0" y="3526925"/>
        <a:ext cx="7003777" cy="1249584"/>
      </dsp:txXfrm>
    </dsp:sp>
    <dsp:sp modelId="{C6312096-505C-4B16-B427-468CE76929DF}">
      <dsp:nvSpPr>
        <dsp:cNvPr id="0" name=""/>
        <dsp:cNvSpPr/>
      </dsp:nvSpPr>
      <dsp:spPr>
        <a:xfrm>
          <a:off x="3419" y="4730228"/>
          <a:ext cx="2332312" cy="106446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38100" rIns="21336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000" kern="1200" dirty="0"/>
            <a:t>CVE-2023-34362</a:t>
          </a:r>
          <a:endParaRPr lang="en-US" sz="3000" kern="1200" dirty="0"/>
        </a:p>
      </dsp:txBody>
      <dsp:txXfrm>
        <a:off x="3419" y="4730228"/>
        <a:ext cx="2332312" cy="1064460"/>
      </dsp:txXfrm>
    </dsp:sp>
    <dsp:sp modelId="{9452C553-331C-456E-BAE3-6F5CDFD2D88C}">
      <dsp:nvSpPr>
        <dsp:cNvPr id="0" name=""/>
        <dsp:cNvSpPr/>
      </dsp:nvSpPr>
      <dsp:spPr>
        <a:xfrm>
          <a:off x="2335732" y="4730228"/>
          <a:ext cx="2332312" cy="1064460"/>
        </a:xfrm>
        <a:prstGeom prst="rect">
          <a:avLst/>
        </a:prstGeom>
        <a:solidFill>
          <a:schemeClr val="accent2">
            <a:tint val="40000"/>
            <a:alpha val="90000"/>
            <a:hueOff val="766724"/>
            <a:satOff val="-7856"/>
            <a:lumOff val="-81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766724"/>
              <a:satOff val="-7856"/>
              <a:lumOff val="-81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38100" rIns="21336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000" kern="1200" dirty="0"/>
            <a:t>CVE-2023-35708</a:t>
          </a:r>
          <a:endParaRPr lang="en-US" sz="3000" kern="1200" dirty="0"/>
        </a:p>
      </dsp:txBody>
      <dsp:txXfrm>
        <a:off x="2335732" y="4730228"/>
        <a:ext cx="2332312" cy="1064460"/>
      </dsp:txXfrm>
    </dsp:sp>
    <dsp:sp modelId="{333A27AA-652C-4EF7-ACB6-351C3F85DC71}">
      <dsp:nvSpPr>
        <dsp:cNvPr id="0" name=""/>
        <dsp:cNvSpPr/>
      </dsp:nvSpPr>
      <dsp:spPr>
        <a:xfrm>
          <a:off x="4668044" y="4730228"/>
          <a:ext cx="2332312" cy="1064460"/>
        </a:xfrm>
        <a:prstGeom prst="rect">
          <a:avLst/>
        </a:prstGeom>
        <a:solidFill>
          <a:schemeClr val="accent2">
            <a:tint val="40000"/>
            <a:alpha val="90000"/>
            <a:hueOff val="1533448"/>
            <a:satOff val="-15711"/>
            <a:lumOff val="-162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1533448"/>
              <a:satOff val="-15711"/>
              <a:lumOff val="-162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38100" rIns="21336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000" kern="1200" dirty="0"/>
            <a:t>CVE-2023-36934</a:t>
          </a:r>
          <a:endParaRPr lang="en-US" sz="3000" kern="1200" dirty="0"/>
        </a:p>
      </dsp:txBody>
      <dsp:txXfrm>
        <a:off x="4668044" y="4730228"/>
        <a:ext cx="2332312" cy="1064460"/>
      </dsp:txXfrm>
    </dsp:sp>
    <dsp:sp modelId="{12E2878A-1C29-4E98-8DA1-A8BCFC51902B}">
      <dsp:nvSpPr>
        <dsp:cNvPr id="0" name=""/>
        <dsp:cNvSpPr/>
      </dsp:nvSpPr>
      <dsp:spPr>
        <a:xfrm rot="10800000">
          <a:off x="0" y="2635"/>
          <a:ext cx="7003777" cy="3559000"/>
        </a:xfrm>
        <a:prstGeom prst="upArrowCallout">
          <a:avLst/>
        </a:prstGeom>
        <a:solidFill>
          <a:schemeClr val="accent2">
            <a:hueOff val="1484901"/>
            <a:satOff val="-15607"/>
            <a:lumOff val="-549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600" kern="1200" dirty="0"/>
            <a:t>As we work at </a:t>
          </a:r>
          <a:r>
            <a:rPr lang="en-AU" sz="2600" kern="1200" dirty="0" err="1"/>
            <a:t>Medisecure</a:t>
          </a:r>
          <a:r>
            <a:rPr lang="en-AU" sz="2600" kern="1200" dirty="0"/>
            <a:t>, we use the company </a:t>
          </a:r>
          <a:r>
            <a:rPr lang="en-AU" sz="2600" kern="1200" dirty="0" err="1"/>
            <a:t>MoveIt</a:t>
          </a:r>
          <a:r>
            <a:rPr lang="en-AU" sz="2600" kern="1200" dirty="0"/>
            <a:t> to securely transfer files and help with automation. There are a couple of zero-day vulnerabilities inside </a:t>
          </a:r>
          <a:r>
            <a:rPr lang="en-AU" sz="2600" kern="1200" dirty="0" err="1"/>
            <a:t>MoveIt</a:t>
          </a:r>
          <a:r>
            <a:rPr lang="en-AU" sz="2600" kern="1200" dirty="0"/>
            <a:t> that the attack likely has come from. </a:t>
          </a:r>
          <a:endParaRPr lang="en-US" sz="2600" kern="1200" dirty="0"/>
        </a:p>
      </dsp:txBody>
      <dsp:txXfrm rot="10800000">
        <a:off x="0" y="2635"/>
        <a:ext cx="7003777" cy="23125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9/22/2024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438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9/22/2024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382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9/22/2024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896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9/22/2024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811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9/22/2024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623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9/22/2024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607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52600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66999"/>
            <a:ext cx="5157787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183188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9/22/2024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813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1CFF-90C9-47B3-9DA1-F2BF8D839F7E}" type="datetime1">
              <a:rPr lang="en-US" smtClean="0"/>
              <a:t>9/22/2024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873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9/22/2024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810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9/22/2024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21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9/22/2024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02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1CB7E8AE-A3AC-4BB7-A5C6-F00EC697B265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54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49450"/>
            <a:ext cx="10515600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9/22/2024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246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82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4" r:id="rId8"/>
    <p:sldLayoutId id="2147483731" r:id="rId9"/>
    <p:sldLayoutId id="2147483732" r:id="rId10"/>
    <p:sldLayoutId id="2147483733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19.sv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ceFire4/Assignment_1_Daniel_Edwards_Matthew_Haydon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rkreading.com/cyberattacks-data-breaches/cl0p-claims-moveit-attack-how-gang-did-it" TargetMode="External"/><Relationship Id="rId7" Type="http://schemas.openxmlformats.org/officeDocument/2006/relationships/hyperlink" Target="https://github.com/redcanaryco/atomic-red-team/blob/master/atomics/T1614.001/T1614.001.md" TargetMode="External"/><Relationship Id="rId2" Type="http://schemas.openxmlformats.org/officeDocument/2006/relationships/hyperlink" Target="https://www.cybereason.com/blog/research/cybereason-vs.-clop-ransomwar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nvd.nist.gov/vuln/detail/CVE-2023-34362" TargetMode="External"/><Relationship Id="rId5" Type="http://schemas.openxmlformats.org/officeDocument/2006/relationships/hyperlink" Target="https://attack.mitre.org/software/S0611/" TargetMode="External"/><Relationship Id="rId4" Type="http://schemas.openxmlformats.org/officeDocument/2006/relationships/hyperlink" Target="https://attack.mitre.org/groups/G0092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0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729F2144-48B7-4730-955E-365ECED3A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765FF50-D2F9-4A4F-86ED-F101E172B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9366EB-C538-F2A1-C2CB-FBF39E64F2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513189"/>
            <a:ext cx="5797883" cy="2667000"/>
          </a:xfrm>
        </p:spPr>
        <p:txBody>
          <a:bodyPr anchor="b">
            <a:normAutofit/>
          </a:bodyPr>
          <a:lstStyle/>
          <a:p>
            <a:pPr algn="l"/>
            <a:r>
              <a:rPr lang="en-AU">
                <a:solidFill>
                  <a:schemeClr val="tx2"/>
                </a:solidFill>
              </a:rPr>
              <a:t>Assignment 2 Portfolio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E74435-E740-D076-A3CA-60EAB8971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408788"/>
            <a:ext cx="5797882" cy="1785690"/>
          </a:xfrm>
        </p:spPr>
        <p:txBody>
          <a:bodyPr anchor="t">
            <a:normAutofit/>
          </a:bodyPr>
          <a:lstStyle/>
          <a:p>
            <a:pPr algn="l"/>
            <a:r>
              <a:rPr lang="en-AU" sz="2200" dirty="0">
                <a:solidFill>
                  <a:schemeClr val="tx2"/>
                </a:solidFill>
              </a:rPr>
              <a:t>By Daniel Edwards &amp; Matthew Haydon</a:t>
            </a: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15661377-61C8-171C-00DF-3EE7C4F1E9A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9263" r="75" b="-1"/>
          <a:stretch/>
        </p:blipFill>
        <p:spPr>
          <a:xfrm>
            <a:off x="7162800" y="0"/>
            <a:ext cx="5029200" cy="5693802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04D834C7-8223-43DA-AA30-E15A1BC7B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93812"/>
            <a:ext cx="12192000" cy="1164188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62DE6C5-8EB8-4E41-B0FF-93563AA4C5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61" y="5693811"/>
            <a:ext cx="12191999" cy="1164188"/>
          </a:xfrm>
          <a:prstGeom prst="rect">
            <a:avLst/>
          </a:prstGeom>
          <a:blipFill dpi="0" rotWithShape="1">
            <a:blip r:embed="rId3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40934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DBEE602-02D2-420A-AFC1-438A1699A5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61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666312-D43B-CBEE-0866-9B8DAEB9F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9847"/>
            <a:ext cx="3962400" cy="2895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cl0p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F16F15-C3D4-10F2-CBBA-4A020AC5A6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6335" y="477386"/>
            <a:ext cx="6182082" cy="4945665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B3FAB79E-1E1B-4287-B4EA-26E497404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30812"/>
            <a:ext cx="12192000" cy="1127188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22256D1-A993-4D2E-943C-2E87F8BFC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60" y="5730813"/>
            <a:ext cx="12191999" cy="1127186"/>
          </a:xfrm>
          <a:prstGeom prst="rect">
            <a:avLst/>
          </a:prstGeom>
          <a:blipFill dpi="0" rotWithShape="1">
            <a:blip r:embed="rId4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2184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DBEE602-02D2-420A-AFC1-438A1699A5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61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81F5E9-0E63-3597-9B22-24E5AFA99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9847"/>
            <a:ext cx="3962400" cy="2895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cl0p’s Lifecycle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5" name="Picture 4" descr="A white text on a white background&#10;&#10;Description automatically generated">
            <a:extLst>
              <a:ext uri="{FF2B5EF4-FFF2-40B4-BE49-F238E27FC236}">
                <a16:creationId xmlns:a16="http://schemas.microsoft.com/office/drawing/2014/main" id="{580BF735-C760-AB5A-BCD4-7720A8555E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6557" y="909738"/>
            <a:ext cx="6402214" cy="4113422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B3FAB79E-1E1B-4287-B4EA-26E497404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30812"/>
            <a:ext cx="12192000" cy="1127188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22256D1-A993-4D2E-943C-2E87F8BFC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60" y="5730813"/>
            <a:ext cx="12191999" cy="1127186"/>
          </a:xfrm>
          <a:prstGeom prst="rect">
            <a:avLst/>
          </a:prstGeom>
          <a:blipFill dpi="0" rotWithShape="1">
            <a:blip r:embed="rId4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1973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3A9B7B3-F171-4C25-99FC-C54250F06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2D5C7C5-9C27-4A61-9F57-1857D4532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B9546E-20BE-462C-8BE8-4EBDB46F86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2567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FE5D2E8-C366-48AC-97AE-18C67E4EF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2225674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3EC56E-E07B-99A0-E8A9-E1544B53F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381000"/>
            <a:ext cx="10003218" cy="1600124"/>
          </a:xfrm>
        </p:spPr>
        <p:txBody>
          <a:bodyPr>
            <a:normAutofit/>
          </a:bodyPr>
          <a:lstStyle/>
          <a:p>
            <a:r>
              <a:rPr lang="en-AU" dirty="0"/>
              <a:t>Threat Actor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F96BF0F-9CE6-633D-8047-60656B7708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2749115"/>
              </p:ext>
            </p:extLst>
          </p:nvPr>
        </p:nvGraphicFramePr>
        <p:xfrm>
          <a:off x="838200" y="2514600"/>
          <a:ext cx="10515600" cy="3662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291843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27CAEDE-D92D-4745-8749-71019415A7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0C96CB6-3880-40E6-A4BF-F64E7D1E42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0" cy="6858000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37DF44-5B54-1AF8-C9EB-A08ADA9C4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59813"/>
            <a:ext cx="2819399" cy="5577934"/>
          </a:xfrm>
        </p:spPr>
        <p:txBody>
          <a:bodyPr>
            <a:normAutofit/>
          </a:bodyPr>
          <a:lstStyle/>
          <a:p>
            <a:r>
              <a:rPr lang="en-US" sz="3400"/>
              <a:t>Likelihood of CVE exploitation by TA505</a:t>
            </a:r>
            <a:endParaRPr lang="en-AU" sz="3400"/>
          </a:p>
        </p:txBody>
      </p:sp>
      <p:graphicFrame>
        <p:nvGraphicFramePr>
          <p:cNvPr id="29" name="Content Placeholder 2">
            <a:extLst>
              <a:ext uri="{FF2B5EF4-FFF2-40B4-BE49-F238E27FC236}">
                <a16:creationId xmlns:a16="http://schemas.microsoft.com/office/drawing/2014/main" id="{AF8424D4-9545-EC29-CED9-9C575DF7A05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5026655"/>
              </p:ext>
            </p:extLst>
          </p:nvPr>
        </p:nvGraphicFramePr>
        <p:xfrm>
          <a:off x="4807223" y="457200"/>
          <a:ext cx="7003777" cy="58436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793026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93CE2-90C9-4015-48FA-1924B6F13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Likelihood of CVE’s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24BE3-079D-3BC8-92A9-1E52E9CE0D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8932" y="1752733"/>
            <a:ext cx="10515600" cy="4195763"/>
          </a:xfrm>
        </p:spPr>
        <p:txBody>
          <a:bodyPr/>
          <a:lstStyle/>
          <a:p>
            <a:pPr marL="0" indent="0">
              <a:buNone/>
            </a:pPr>
            <a:r>
              <a:rPr lang="en-AU" dirty="0"/>
              <a:t>All CVE’s have very similar in nature properties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B03D4D1-ECA8-CF05-6233-EBF480BD0E5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17699526"/>
              </p:ext>
            </p:extLst>
          </p:nvPr>
        </p:nvGraphicFramePr>
        <p:xfrm>
          <a:off x="778932" y="2458536"/>
          <a:ext cx="10515600" cy="324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943194798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26237120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79048729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5201728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sz="1400" dirty="0"/>
                        <a:t>CWE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dirty="0"/>
                        <a:t>CAPEC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dirty="0"/>
                        <a:t>ATT&amp;CK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dirty="0"/>
                        <a:t>Used By Threat Actor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131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400" dirty="0"/>
                        <a:t>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dirty="0"/>
                        <a:t>108 - 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Command Line Execution through SQL Injection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dirty="0"/>
                        <a:t>T1059 - Command and Scripting Interpreter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dirty="0"/>
                        <a:t>Yes, TA505 uses command line execution, but not through SQL injection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0724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470 - Expanding Control over the Operating System from the Database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dirty="0"/>
                        <a:t>T1534 - Internal </a:t>
                      </a:r>
                      <a:r>
                        <a:rPr lang="en-AU" sz="1400" dirty="0" err="1"/>
                        <a:t>Spearphishing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dirty="0"/>
                        <a:t>No, not in ATT&amp;CK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1301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dirty="0"/>
                        <a:t>T1659 - Content Injection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dirty="0"/>
                        <a:t>No, not in ATT&amp;CK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1356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109 - Object Relational Mapping Injection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dirty="0"/>
                        <a:t>T1650 - Acquire Access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dirty="0"/>
                        <a:t>No, not in ATT&amp;CK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8963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110 - SQL Injection through SOAP Parameter Tampering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dirty="0"/>
                        <a:t>T1190 - Exploit Public-Facing Application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dirty="0"/>
                        <a:t>No, not in ATT&amp;CK</a:t>
                      </a:r>
                    </a:p>
                    <a:p>
                      <a:endParaRPr lang="en-A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05834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01018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BC8BBE5-981E-4B0B-9654-32B5668BF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A7BA67-38DA-A14E-E13C-56D94468A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6992"/>
            <a:ext cx="4953000" cy="1664573"/>
          </a:xfrm>
        </p:spPr>
        <p:txBody>
          <a:bodyPr>
            <a:normAutofit/>
          </a:bodyPr>
          <a:lstStyle/>
          <a:p>
            <a:r>
              <a:rPr lang="en-AU" dirty="0">
                <a:solidFill>
                  <a:schemeClr val="tx2"/>
                </a:solidFill>
              </a:rPr>
              <a:t>Prioritise Vulnerabilities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8665FA-0DCC-8B49-151A-1B045CC893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11653"/>
            <a:ext cx="4952681" cy="3728613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All of </a:t>
            </a:r>
            <a:r>
              <a:rPr lang="en-US" sz="1800" dirty="0" err="1">
                <a:solidFill>
                  <a:schemeClr val="tx1"/>
                </a:solidFill>
              </a:rPr>
              <a:t>these’s</a:t>
            </a:r>
            <a:r>
              <a:rPr lang="en-US" sz="1800" dirty="0">
                <a:solidFill>
                  <a:schemeClr val="tx1"/>
                </a:solidFill>
              </a:rPr>
              <a:t> CVE’s are very similar in nature</a:t>
            </a:r>
          </a:p>
          <a:p>
            <a:r>
              <a:rPr lang="en-US" sz="1800" dirty="0">
                <a:solidFill>
                  <a:schemeClr val="tx1"/>
                </a:solidFill>
              </a:rPr>
              <a:t>All CVE’s have SQL Injection</a:t>
            </a:r>
          </a:p>
          <a:p>
            <a:r>
              <a:rPr lang="en-US" sz="1800" dirty="0">
                <a:solidFill>
                  <a:schemeClr val="tx1"/>
                </a:solidFill>
              </a:rPr>
              <a:t>TA505 techniques don’t match with the techniques from the CVE’s</a:t>
            </a:r>
          </a:p>
          <a:p>
            <a:r>
              <a:rPr lang="en-US" sz="1800" dirty="0">
                <a:solidFill>
                  <a:schemeClr val="tx1"/>
                </a:solidFill>
              </a:rPr>
              <a:t>Unlikely that these vulnerabilities are exploited by TA505</a:t>
            </a:r>
            <a:endParaRPr lang="en-AU" sz="1800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94C9708-F6A4-4956-B261-A4A2C4DFEB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48400" y="0"/>
            <a:ext cx="5943600" cy="6858000"/>
          </a:xfrm>
          <a:prstGeom prst="rect">
            <a:avLst/>
          </a:prstGeom>
          <a:solidFill>
            <a:schemeClr val="bg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92DB257-3E16-4A3C-9E28-468282812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0666" y="0"/>
            <a:ext cx="6001333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87685E6-1160-459B-8C70-301404C06C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196875" y="0"/>
            <a:ext cx="5992075" cy="6858000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8FBC88C-32A6-F142-C3DB-8589D7DBCDA2}"/>
              </a:ext>
            </a:extLst>
          </p:cNvPr>
          <p:cNvSpPr txBox="1">
            <a:spLocks/>
          </p:cNvSpPr>
          <p:nvPr/>
        </p:nvSpPr>
        <p:spPr>
          <a:xfrm>
            <a:off x="7066197" y="1963698"/>
            <a:ext cx="4533135" cy="26421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4000" b="1" dirty="0"/>
              <a:t>CVE-2023-34362</a:t>
            </a:r>
          </a:p>
          <a:p>
            <a:pPr marL="0" indent="0">
              <a:buNone/>
            </a:pPr>
            <a:r>
              <a:rPr lang="en-AU" sz="4000" b="1" dirty="0"/>
              <a:t>CVE-2023-35708</a:t>
            </a:r>
          </a:p>
          <a:p>
            <a:pPr marL="0" indent="0">
              <a:buNone/>
            </a:pPr>
            <a:r>
              <a:rPr lang="en-AU" sz="4000" b="1" dirty="0"/>
              <a:t>CVE-2023-36934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0840087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26B0FCFA-8A2E-4F10-87BD-34565BD7C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2DA72A5-2775-4FE6-9A97-1C8DEE0E06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435EB9-66C0-6FEC-5DD1-99EDD9029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775412"/>
            <a:ext cx="6154694" cy="28059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Emulating an Attack</a:t>
            </a:r>
          </a:p>
        </p:txBody>
      </p:sp>
      <p:pic>
        <p:nvPicPr>
          <p:cNvPr id="7" name="Graphic 6" descr="Phishing">
            <a:extLst>
              <a:ext uri="{FF2B5EF4-FFF2-40B4-BE49-F238E27FC236}">
                <a16:creationId xmlns:a16="http://schemas.microsoft.com/office/drawing/2014/main" id="{3A9BE3C7-FC25-963E-64A6-CEC107E79C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162800" y="1142999"/>
            <a:ext cx="4572000" cy="457200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1B904E70-C32C-4D17-A3F8-E917928895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18" r="40625"/>
          <a:stretch/>
        </p:blipFill>
        <p:spPr>
          <a:xfrm>
            <a:off x="10744200" y="0"/>
            <a:ext cx="1447800" cy="153575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D732B43B-AEE0-4B1A-93E5-EDA309A23F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807"/>
          <a:stretch/>
        </p:blipFill>
        <p:spPr>
          <a:xfrm rot="10800000">
            <a:off x="0" y="3047998"/>
            <a:ext cx="640488" cy="2548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1426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2C8EB-B148-B1F4-3657-6DD63F112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sz="4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Technique 1: T1614</a:t>
            </a:r>
            <a:br>
              <a:rPr lang="en-AU" sz="4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</a:b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58547F-8A6C-73CC-2DB8-F0AA5E410A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32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Emulating how cl0p would check if the system is Russian, based on the native installed language.</a:t>
            </a:r>
          </a:p>
          <a:p>
            <a:r>
              <a:rPr lang="en-AU" sz="320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Prevents attacking </a:t>
            </a:r>
            <a:r>
              <a:rPr lang="en-AU" sz="32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“one of their own”. </a:t>
            </a:r>
          </a:p>
          <a:p>
            <a:r>
              <a:rPr lang="en-AU" sz="320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W</a:t>
            </a:r>
            <a:r>
              <a:rPr lang="en-AU" sz="32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ould be done using the function “</a:t>
            </a:r>
            <a:r>
              <a:rPr lang="en-AU" sz="32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GetKeyboardLayout</a:t>
            </a:r>
            <a:r>
              <a:rPr lang="en-AU" sz="32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” against the hardcoded values.</a:t>
            </a:r>
            <a:endParaRPr lang="en-AU" sz="4400" dirty="0"/>
          </a:p>
        </p:txBody>
      </p:sp>
    </p:spTree>
    <p:extLst>
      <p:ext uri="{BB962C8B-B14F-4D97-AF65-F5344CB8AC3E}">
        <p14:creationId xmlns:p14="http://schemas.microsoft.com/office/powerpoint/2010/main" val="36924864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BC8BBE5-981E-4B0B-9654-32B5668BF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A3D028-661B-5F0A-EFD7-BD23CB3696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11653"/>
            <a:ext cx="4952681" cy="37286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2000" kern="100" dirty="0">
                <a:solidFill>
                  <a:schemeClr val="tx2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In this example, our system (win2022) shows 0409 which when checked in the OS hex meaning it comes to </a:t>
            </a:r>
            <a:r>
              <a:rPr lang="en-AU" sz="2000" b="1" kern="100" dirty="0">
                <a:solidFill>
                  <a:schemeClr val="tx2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English - United States. </a:t>
            </a:r>
            <a:r>
              <a:rPr lang="en-AU" sz="2000" kern="100" dirty="0">
                <a:solidFill>
                  <a:schemeClr val="tx2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Therefore, if this where to be realistic cl0p would then proceed with the malware attack.</a:t>
            </a:r>
            <a:r>
              <a:rPr lang="en-AU" sz="2000" b="1" kern="100" dirty="0">
                <a:solidFill>
                  <a:schemeClr val="tx2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endParaRPr lang="en-AU" sz="2000" kern="100" dirty="0">
              <a:solidFill>
                <a:schemeClr val="tx2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endParaRPr lang="en-AU" sz="1800" dirty="0">
              <a:solidFill>
                <a:schemeClr val="tx2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94C9708-F6A4-4956-B261-A4A2C4DFEB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48400" y="0"/>
            <a:ext cx="5943600" cy="6858000"/>
          </a:xfrm>
          <a:prstGeom prst="rect">
            <a:avLst/>
          </a:prstGeom>
          <a:solidFill>
            <a:schemeClr val="bg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92DB257-3E16-4A3C-9E28-468282812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0666" y="0"/>
            <a:ext cx="6001333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87685E6-1160-459B-8C70-301404C06C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196875" y="0"/>
            <a:ext cx="5992075" cy="6858000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7018F4-864B-626A-CBC0-318FC9A7DE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5831" y="1564481"/>
            <a:ext cx="5628738" cy="3729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6122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A8C81AE-8F0D-49F3-9FB4-334B0DCDF1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29DA4B2B-B54E-43B4-A1A4-EB704F7F3D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01" t="54841" r="-1"/>
          <a:stretch/>
        </p:blipFill>
        <p:spPr>
          <a:xfrm>
            <a:off x="0" y="0"/>
            <a:ext cx="872377" cy="8382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F68B0A7-D2EC-FFDD-3D69-A665A7F14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9813"/>
            <a:ext cx="5638800" cy="1573786"/>
          </a:xfrm>
        </p:spPr>
        <p:txBody>
          <a:bodyPr>
            <a:normAutofit/>
          </a:bodyPr>
          <a:lstStyle/>
          <a:p>
            <a:r>
              <a:rPr lang="en-AU" dirty="0">
                <a:solidFill>
                  <a:schemeClr val="tx2"/>
                </a:solidFill>
              </a:rPr>
              <a:t>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EBD6A3-93BA-D7B2-7D75-A294E67F8C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0973" y="559814"/>
            <a:ext cx="5539674" cy="204837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AU" sz="1800" dirty="0">
                <a:solidFill>
                  <a:schemeClr val="tx2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Sysmon was used in PowerShell to display a list to monitor and log system activity to the Windows event log. </a:t>
            </a:r>
          </a:p>
          <a:p>
            <a:pPr>
              <a:lnSpc>
                <a:spcPct val="100000"/>
              </a:lnSpc>
            </a:pPr>
            <a:r>
              <a:rPr lang="en-AU" sz="1800" dirty="0">
                <a:solidFill>
                  <a:schemeClr val="tx2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Get-</a:t>
            </a:r>
            <a:r>
              <a:rPr lang="en-AU" sz="1800" dirty="0" err="1">
                <a:solidFill>
                  <a:schemeClr val="tx2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WinEvent</a:t>
            </a:r>
            <a:r>
              <a:rPr lang="en-AU" sz="1800" dirty="0">
                <a:solidFill>
                  <a:schemeClr val="tx2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*Sysmon* | where message -like "*LanguageKeyboardLayout.exe*" | format-list</a:t>
            </a:r>
            <a:endParaRPr lang="en-AU" sz="1800" dirty="0">
              <a:solidFill>
                <a:schemeClr val="tx2"/>
              </a:solidFill>
            </a:endParaRPr>
          </a:p>
        </p:txBody>
      </p:sp>
      <p:pic>
        <p:nvPicPr>
          <p:cNvPr id="6" name="Picture 5" descr="A blue screen with white text&#10;&#10;Description automatically generated">
            <a:extLst>
              <a:ext uri="{FF2B5EF4-FFF2-40B4-BE49-F238E27FC236}">
                <a16:creationId xmlns:a16="http://schemas.microsoft.com/office/drawing/2014/main" id="{6FA27EEA-3F13-9690-1F2B-A9EE192620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057402"/>
            <a:ext cx="10515600" cy="2576321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1C32610F-5445-4E12-87F6-F0591ABE7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964"/>
          <a:stretch/>
        </p:blipFill>
        <p:spPr>
          <a:xfrm>
            <a:off x="11527047" y="3144779"/>
            <a:ext cx="661905" cy="2548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048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D53E1-B1F5-6263-2E15-F2219C520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Topic Info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0C2C0-B013-6A71-03F2-CB4974A8E2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4903"/>
            <a:ext cx="10515600" cy="4195763"/>
          </a:xfrm>
        </p:spPr>
        <p:txBody>
          <a:bodyPr>
            <a:normAutofit/>
          </a:bodyPr>
          <a:lstStyle/>
          <a:p>
            <a:r>
              <a:rPr lang="en-US" sz="3200" dirty="0" err="1"/>
              <a:t>MediSecure</a:t>
            </a:r>
            <a:r>
              <a:rPr lang="en-US" sz="3200" dirty="0"/>
              <a:t> - recent victim of a ransomware attack.</a:t>
            </a:r>
          </a:p>
          <a:p>
            <a:r>
              <a:rPr lang="en-US" sz="3200" dirty="0"/>
              <a:t>Breach originated from 3</a:t>
            </a:r>
            <a:r>
              <a:rPr lang="en-US" sz="3200" baseline="30000" dirty="0"/>
              <a:t>rd</a:t>
            </a:r>
            <a:r>
              <a:rPr lang="en-US" sz="3200" dirty="0"/>
              <a:t> party – </a:t>
            </a:r>
            <a:r>
              <a:rPr lang="en-US" sz="3200" dirty="0" err="1"/>
              <a:t>MoveIt</a:t>
            </a:r>
            <a:r>
              <a:rPr lang="en-US" sz="3200" dirty="0"/>
              <a:t>.</a:t>
            </a:r>
          </a:p>
          <a:p>
            <a:r>
              <a:rPr lang="en-US" sz="3200" dirty="0"/>
              <a:t>The attack is still in progress.</a:t>
            </a:r>
            <a:endParaRPr lang="en-AU" sz="4400" dirty="0"/>
          </a:p>
        </p:txBody>
      </p:sp>
    </p:spTree>
    <p:extLst>
      <p:ext uri="{BB962C8B-B14F-4D97-AF65-F5344CB8AC3E}">
        <p14:creationId xmlns:p14="http://schemas.microsoft.com/office/powerpoint/2010/main" val="14348164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2C8EB-B148-B1F4-3657-6DD63F112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sz="4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Technique 2: T1486</a:t>
            </a:r>
            <a:br>
              <a:rPr lang="en-AU" sz="4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</a:b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58547F-8A6C-73CC-2DB8-F0AA5E410A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32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Emulating how cl0p can encrypt files using AES, RSA, and RC4 and will add the ".clop" extension to encrypted files. </a:t>
            </a:r>
            <a:endParaRPr lang="en-AU" sz="6600" dirty="0"/>
          </a:p>
        </p:txBody>
      </p:sp>
    </p:spTree>
    <p:extLst>
      <p:ext uri="{BB962C8B-B14F-4D97-AF65-F5344CB8AC3E}">
        <p14:creationId xmlns:p14="http://schemas.microsoft.com/office/powerpoint/2010/main" val="27116115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BC8BBE5-981E-4B0B-9654-32B5668BF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88ED2-1229-79F2-DD74-B0037346A1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11653"/>
            <a:ext cx="4952681" cy="37286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2000" dirty="0">
                <a:solidFill>
                  <a:schemeClr val="tx2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This example shows the process and code involved with encrypting files and creates a new file with .clop extension</a:t>
            </a:r>
            <a:endParaRPr lang="en-AU" sz="2000" dirty="0">
              <a:solidFill>
                <a:schemeClr val="tx2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94C9708-F6A4-4956-B261-A4A2C4DFEB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48400" y="0"/>
            <a:ext cx="5943600" cy="6858000"/>
          </a:xfrm>
          <a:prstGeom prst="rect">
            <a:avLst/>
          </a:prstGeom>
          <a:solidFill>
            <a:schemeClr val="bg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92DB257-3E16-4A3C-9E28-468282812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0666" y="0"/>
            <a:ext cx="6001333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87685E6-1160-459B-8C70-301404C06C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196875" y="0"/>
            <a:ext cx="5992075" cy="6858000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288EF9-6A7F-AD7F-FE05-7CFFB44DD7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5395" y="1702273"/>
            <a:ext cx="5731874" cy="3453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3969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A8C81AE-8F0D-49F3-9FB4-334B0DCDF1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9DA4B2B-B54E-43B4-A1A4-EB704F7F3D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01" t="54841" r="-1"/>
          <a:stretch/>
        </p:blipFill>
        <p:spPr>
          <a:xfrm>
            <a:off x="0" y="0"/>
            <a:ext cx="872377" cy="8382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683EFBA-D0BA-1319-CAB7-3224E0D63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9813"/>
            <a:ext cx="5638800" cy="1573786"/>
          </a:xfrm>
        </p:spPr>
        <p:txBody>
          <a:bodyPr>
            <a:normAutofit/>
          </a:bodyPr>
          <a:lstStyle/>
          <a:p>
            <a:r>
              <a:rPr lang="en-AU" dirty="0">
                <a:solidFill>
                  <a:schemeClr val="tx2"/>
                </a:solidFill>
              </a:rPr>
              <a:t>Detection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30CA1FC-DFE6-496A-D483-2854CD8C93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7281" y="559814"/>
            <a:ext cx="6153365" cy="1901088"/>
          </a:xfrm>
        </p:spPr>
        <p:txBody>
          <a:bodyPr>
            <a:noAutofit/>
          </a:bodyPr>
          <a:lstStyle/>
          <a:p>
            <a:r>
              <a:rPr lang="en-AU" sz="1800" dirty="0">
                <a:solidFill>
                  <a:schemeClr val="tx2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Sysmon used again to check Event ID 11: </a:t>
            </a:r>
            <a:r>
              <a:rPr lang="en-AU" sz="1800" dirty="0" err="1">
                <a:solidFill>
                  <a:schemeClr val="tx2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FileCreate</a:t>
            </a:r>
            <a:endParaRPr lang="en-AU" sz="1800" dirty="0">
              <a:solidFill>
                <a:schemeClr val="tx2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r>
              <a:rPr lang="en-US" sz="1800" dirty="0">
                <a:solidFill>
                  <a:schemeClr val="tx2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File create operations are logged when a file is created or overwritten. </a:t>
            </a:r>
            <a:endParaRPr lang="en-AU" sz="1800" dirty="0">
              <a:solidFill>
                <a:schemeClr val="tx2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r>
              <a:rPr lang="en-US" sz="1800" dirty="0">
                <a:solidFill>
                  <a:schemeClr val="tx2"/>
                </a:solidFill>
                <a:latin typeface="Aptos" panose="020B0004020202020204" pitchFamily="34" charset="0"/>
              </a:rPr>
              <a:t>Get-</a:t>
            </a:r>
            <a:r>
              <a:rPr lang="en-US" sz="1800" dirty="0" err="1">
                <a:solidFill>
                  <a:schemeClr val="tx2"/>
                </a:solidFill>
                <a:latin typeface="Aptos" panose="020B0004020202020204" pitchFamily="34" charset="0"/>
              </a:rPr>
              <a:t>WinEvent</a:t>
            </a:r>
            <a:r>
              <a:rPr lang="en-US" sz="1800" dirty="0">
                <a:solidFill>
                  <a:schemeClr val="tx2"/>
                </a:solidFill>
                <a:latin typeface="Aptos" panose="020B0004020202020204" pitchFamily="34" charset="0"/>
              </a:rPr>
              <a:t> -</a:t>
            </a:r>
            <a:r>
              <a:rPr lang="en-US" sz="1800" dirty="0" err="1">
                <a:solidFill>
                  <a:schemeClr val="tx2"/>
                </a:solidFill>
                <a:latin typeface="Aptos" panose="020B0004020202020204" pitchFamily="34" charset="0"/>
              </a:rPr>
              <a:t>LogName</a:t>
            </a:r>
            <a:r>
              <a:rPr lang="en-US" sz="1800" dirty="0">
                <a:solidFill>
                  <a:schemeClr val="tx2"/>
                </a:solidFill>
                <a:latin typeface="Aptos" panose="020B0004020202020204" pitchFamily="34" charset="0"/>
              </a:rPr>
              <a:t> $</a:t>
            </a:r>
            <a:r>
              <a:rPr lang="en-US" sz="1800" dirty="0" err="1">
                <a:solidFill>
                  <a:schemeClr val="tx2"/>
                </a:solidFill>
                <a:latin typeface="Aptos" panose="020B0004020202020204" pitchFamily="34" charset="0"/>
              </a:rPr>
              <a:t>logName</a:t>
            </a:r>
            <a:r>
              <a:rPr lang="en-US" sz="1800" dirty="0">
                <a:solidFill>
                  <a:schemeClr val="tx2"/>
                </a:solidFill>
                <a:latin typeface="Aptos" panose="020B0004020202020204" pitchFamily="34" charset="0"/>
              </a:rPr>
              <a:t> | Where-Object { $_.Id -eq 11 -and $_.Message -like "*.clop*" }</a:t>
            </a:r>
          </a:p>
        </p:txBody>
      </p:sp>
      <p:pic>
        <p:nvPicPr>
          <p:cNvPr id="4" name="Content Placeholder 3" descr="A screen shot of a computer&#10;&#10;Description automatically generated">
            <a:extLst>
              <a:ext uri="{FF2B5EF4-FFF2-40B4-BE49-F238E27FC236}">
                <a16:creationId xmlns:a16="http://schemas.microsoft.com/office/drawing/2014/main" id="{6069DDD5-7525-0BC1-7017-C46478D1D1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136269"/>
            <a:ext cx="10515600" cy="241858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C32610F-5445-4E12-87F6-F0591ABE7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964"/>
          <a:stretch/>
        </p:blipFill>
        <p:spPr>
          <a:xfrm>
            <a:off x="11527047" y="3144779"/>
            <a:ext cx="661905" cy="2548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6428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2E585-E880-348B-A911-0868E2ADA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Github</a:t>
            </a:r>
            <a:r>
              <a:rPr lang="en-AU" dirty="0"/>
              <a:t>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AD6304-6EE4-C018-BDE9-B77CF89EB5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>
                <a:hlinkClick r:id="rId2"/>
              </a:rPr>
              <a:t>https://github.com/IceFire4/Assignment_1_Daniel_Edwards_Matthew_Haydon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27331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FAAA3-93F9-F14D-6CA0-9DC22F2AC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5B3E9-74CB-5580-6217-E60660C29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1323"/>
            <a:ext cx="10515600" cy="4195763"/>
          </a:xfrm>
        </p:spPr>
        <p:txBody>
          <a:bodyPr>
            <a:normAutofit fontScale="55000" lnSpcReduction="20000"/>
          </a:bodyPr>
          <a:lstStyle/>
          <a:p>
            <a:r>
              <a:rPr lang="en-AU" dirty="0"/>
              <a:t>Cybereason 2023, Cybereason vs. clop ransomware, viewed 17 September 2024, </a:t>
            </a:r>
            <a:r>
              <a:rPr lang="en-AU" dirty="0">
                <a:hlinkClick r:id="rId2"/>
              </a:rPr>
              <a:t>https://www.cybereason.com/blog/research/cybereason-vs.-clop-ransomware</a:t>
            </a:r>
            <a:endParaRPr lang="en-AU" dirty="0"/>
          </a:p>
          <a:p>
            <a:r>
              <a:rPr lang="en-AU" dirty="0"/>
              <a:t>Dark Reading 2023, Cl0p claims </a:t>
            </a:r>
            <a:r>
              <a:rPr lang="en-AU" dirty="0" err="1"/>
              <a:t>moveit</a:t>
            </a:r>
            <a:r>
              <a:rPr lang="en-AU" dirty="0"/>
              <a:t> attack: how the gang did it, viewed 17 September 2024, </a:t>
            </a:r>
            <a:r>
              <a:rPr lang="en-AU" dirty="0">
                <a:hlinkClick r:id="rId3"/>
              </a:rPr>
              <a:t>https://www.darkreading.com/cyberattacks-data-breaches/cl0p-claims-moveit-attack-how-gang-did-it</a:t>
            </a:r>
            <a:endParaRPr lang="en-AU" dirty="0"/>
          </a:p>
          <a:p>
            <a:r>
              <a:rPr lang="en-US" dirty="0"/>
              <a:t>MITRE 2023, </a:t>
            </a:r>
            <a:r>
              <a:rPr lang="en-US" i="1" dirty="0"/>
              <a:t>APT39</a:t>
            </a:r>
            <a:r>
              <a:rPr lang="en-US" dirty="0"/>
              <a:t>, viewed 17 September 2024, </a:t>
            </a:r>
            <a:r>
              <a:rPr lang="en-US" dirty="0">
                <a:hlinkClick r:id="rId4"/>
              </a:rPr>
              <a:t>https://attack.mitre.org/groups/G0092/</a:t>
            </a:r>
            <a:endParaRPr lang="en-AU" dirty="0"/>
          </a:p>
          <a:p>
            <a:r>
              <a:rPr lang="en-US" dirty="0"/>
              <a:t>MITRE 2023, </a:t>
            </a:r>
            <a:r>
              <a:rPr lang="en-US" i="1" dirty="0"/>
              <a:t>Clop</a:t>
            </a:r>
            <a:r>
              <a:rPr lang="en-US" dirty="0"/>
              <a:t>, viewed 17 September 2024, </a:t>
            </a:r>
            <a:r>
              <a:rPr lang="en-US" dirty="0">
                <a:hlinkClick r:id="rId5"/>
              </a:rPr>
              <a:t>https://attack.mitre.org/software/S0611/</a:t>
            </a:r>
            <a:endParaRPr lang="en-AU" dirty="0"/>
          </a:p>
          <a:p>
            <a:r>
              <a:rPr lang="en-AU" dirty="0"/>
              <a:t>National Institute of Standards and Technology (NIST) 2023, Vulnerability summary for cve-2023-34362, viewed 17 September 2024, </a:t>
            </a:r>
            <a:r>
              <a:rPr lang="en-AU" dirty="0">
                <a:hlinkClick r:id="rId6"/>
              </a:rPr>
              <a:t>https://nvd.nist.gov/vuln/detail/CVE-2023-34362</a:t>
            </a:r>
            <a:endParaRPr lang="en-AU" dirty="0"/>
          </a:p>
          <a:p>
            <a:r>
              <a:rPr lang="en-AU" dirty="0"/>
              <a:t>Red Canary Co. 2024, Atomic red team t1486: data encrypted for impact, viewed 17 September 2024, https://github.com/redcanaryco/atomic-red team/blob/master/atomics/T1486/T1486.md</a:t>
            </a:r>
          </a:p>
          <a:p>
            <a:r>
              <a:rPr lang="en-AU" dirty="0"/>
              <a:t>Red Canary Co. 2024, Atomic red team t1614.001: system location discovery, viewed 17 September 2024, </a:t>
            </a:r>
            <a:r>
              <a:rPr lang="en-AU" dirty="0">
                <a:hlinkClick r:id="rId7"/>
              </a:rPr>
              <a:t>https://github.com/redcanaryco/atomic-red-team/blob/master/atomics/T1614.001/T1614.001.md</a:t>
            </a:r>
            <a:endParaRPr lang="en-AU" dirty="0"/>
          </a:p>
          <a:p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96578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C33B2-E73E-91A2-AEB0-746D2510D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MoveIt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C27906-84E2-5C89-ADE8-3A6582DE3F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U" sz="2400" kern="10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An</a:t>
            </a:r>
            <a:r>
              <a:rPr lang="en-AU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SQL injection vulnerability had been found in the </a:t>
            </a:r>
            <a:r>
              <a:rPr lang="en-AU" sz="24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MOVEit</a:t>
            </a:r>
            <a:r>
              <a:rPr lang="en-AU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Transfer web application that could allow unauthorised attackers to gain access to </a:t>
            </a:r>
            <a:r>
              <a:rPr lang="en-AU" sz="24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MOVEit</a:t>
            </a:r>
            <a:r>
              <a:rPr lang="en-AU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Transfer's database.</a:t>
            </a:r>
          </a:p>
          <a:p>
            <a:r>
              <a:rPr lang="en-AU" sz="240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Was then</a:t>
            </a:r>
            <a:r>
              <a:rPr lang="en-AU" sz="24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exploited in May and June of 2023.</a:t>
            </a:r>
          </a:p>
          <a:p>
            <a:r>
              <a:rPr lang="en-AU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Versions with vulnerability: </a:t>
            </a:r>
          </a:p>
          <a:p>
            <a:pPr lvl="1"/>
            <a:r>
              <a:rPr lang="en-AU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2021.0.6 (13.0.6)</a:t>
            </a:r>
          </a:p>
          <a:p>
            <a:pPr lvl="1"/>
            <a:r>
              <a:rPr lang="en-AU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2021.1.4 (13.1.4)</a:t>
            </a:r>
          </a:p>
          <a:p>
            <a:pPr lvl="1"/>
            <a:r>
              <a:rPr lang="en-AU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2022.0.4 (14.0.4)</a:t>
            </a:r>
          </a:p>
          <a:p>
            <a:pPr lvl="1"/>
            <a:r>
              <a:rPr lang="en-AU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2022.1.5 (14.1.5)</a:t>
            </a:r>
          </a:p>
          <a:p>
            <a:pPr lvl="1"/>
            <a:r>
              <a:rPr lang="en-AU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2023.0.1 (15.0.1)</a:t>
            </a:r>
          </a:p>
          <a:p>
            <a:endParaRPr lang="en-AU" sz="2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95794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A8C81AE-8F0D-49F3-9FB4-334B0DCDF1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9DA4B2B-B54E-43B4-A1A4-EB704F7F3D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01" t="54841" r="-1"/>
          <a:stretch/>
        </p:blipFill>
        <p:spPr>
          <a:xfrm>
            <a:off x="0" y="0"/>
            <a:ext cx="872377" cy="8382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5A6F89-DB27-0C13-15D8-8BEF770CF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9813"/>
            <a:ext cx="5638800" cy="1573786"/>
          </a:xfrm>
        </p:spPr>
        <p:txBody>
          <a:bodyPr>
            <a:normAutofit/>
          </a:bodyPr>
          <a:lstStyle/>
          <a:p>
            <a:r>
              <a:rPr lang="en-AU" dirty="0">
                <a:solidFill>
                  <a:schemeClr val="tx2"/>
                </a:solidFill>
              </a:rPr>
              <a:t>Win2022 Vulnerabilities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A26060-117D-96B3-56E6-72EA9084F4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87160" y="559814"/>
            <a:ext cx="4633486" cy="1573786"/>
          </a:xfrm>
        </p:spPr>
        <p:txBody>
          <a:bodyPr>
            <a:normAutofit/>
          </a:bodyPr>
          <a:lstStyle/>
          <a:p>
            <a:r>
              <a:rPr lang="en-AU" sz="2000" dirty="0">
                <a:solidFill>
                  <a:schemeClr val="tx2"/>
                </a:solidFill>
              </a:rPr>
              <a:t>Search tools used - </a:t>
            </a:r>
            <a:r>
              <a:rPr lang="en-US" sz="2000" dirty="0">
                <a:solidFill>
                  <a:schemeClr val="tx2"/>
                </a:solidFill>
              </a:rPr>
              <a:t>Nessus, </a:t>
            </a:r>
            <a:r>
              <a:rPr lang="en-US" sz="2000" dirty="0" err="1">
                <a:solidFill>
                  <a:schemeClr val="tx2"/>
                </a:solidFill>
              </a:rPr>
              <a:t>Nikto</a:t>
            </a:r>
            <a:r>
              <a:rPr lang="en-US" sz="2000" dirty="0">
                <a:solidFill>
                  <a:schemeClr val="tx2"/>
                </a:solidFill>
              </a:rPr>
              <a:t>, Legion, Nmap</a:t>
            </a:r>
          </a:p>
          <a:p>
            <a:r>
              <a:rPr lang="en-US" sz="2000" dirty="0">
                <a:solidFill>
                  <a:schemeClr val="tx2"/>
                </a:solidFill>
              </a:rPr>
              <a:t>Successful – Nessus</a:t>
            </a:r>
          </a:p>
          <a:p>
            <a:endParaRPr lang="en-AU" sz="1800" dirty="0">
              <a:solidFill>
                <a:schemeClr val="tx2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C60C367-67CB-EAB5-667D-80DF23B865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1561" y="2385716"/>
            <a:ext cx="9168877" cy="391969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C32610F-5445-4E12-87F6-F0591ABE7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964"/>
          <a:stretch/>
        </p:blipFill>
        <p:spPr>
          <a:xfrm>
            <a:off x="11527047" y="3144779"/>
            <a:ext cx="661905" cy="2548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72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997FCE1-51E3-6DBD-C34E-F6D416F9D27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8125"/>
          <a:stretch/>
        </p:blipFill>
        <p:spPr>
          <a:xfrm>
            <a:off x="1621241" y="0"/>
            <a:ext cx="8949518" cy="6861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591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4CACC4D-9B95-5541-636E-9628586D0E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8591" y="0"/>
            <a:ext cx="77748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614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2F974-16C5-7D60-E2F7-42E3E33FFA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4836" y="1840482"/>
            <a:ext cx="10122327" cy="41957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b="1" dirty="0"/>
              <a:t>Who is the most likely threat actor?</a:t>
            </a:r>
          </a:p>
          <a:p>
            <a:pPr marL="0" indent="0" algn="ctr">
              <a:buNone/>
            </a:pPr>
            <a:r>
              <a:rPr lang="en-US" sz="4400" b="1" dirty="0"/>
              <a:t>How do we find this out?</a:t>
            </a:r>
            <a:endParaRPr lang="en-AU" sz="4400" b="1" dirty="0"/>
          </a:p>
        </p:txBody>
      </p:sp>
    </p:spTree>
    <p:extLst>
      <p:ext uri="{BB962C8B-B14F-4D97-AF65-F5344CB8AC3E}">
        <p14:creationId xmlns:p14="http://schemas.microsoft.com/office/powerpoint/2010/main" val="2658347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A8C81AE-8F0D-49F3-9FB4-334B0DCDF1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29DA4B2B-B54E-43B4-A1A4-EB704F7F3D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01" t="54841" r="-1"/>
          <a:stretch/>
        </p:blipFill>
        <p:spPr>
          <a:xfrm>
            <a:off x="0" y="0"/>
            <a:ext cx="872377" cy="8382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847583C-364C-04E7-3CC9-8E78FD497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9813"/>
            <a:ext cx="5638800" cy="1573786"/>
          </a:xfrm>
        </p:spPr>
        <p:txBody>
          <a:bodyPr>
            <a:normAutofit/>
          </a:bodyPr>
          <a:lstStyle/>
          <a:p>
            <a:r>
              <a:rPr lang="en-AU">
                <a:solidFill>
                  <a:schemeClr val="tx2"/>
                </a:solidFill>
              </a:rPr>
              <a:t>Cyber Threat Intelligence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34C2E4-12F5-7721-0BD0-56E8977F65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87160" y="559814"/>
            <a:ext cx="4633486" cy="1573786"/>
          </a:xfrm>
        </p:spPr>
        <p:txBody>
          <a:bodyPr>
            <a:normAutofit/>
          </a:bodyPr>
          <a:lstStyle/>
          <a:p>
            <a:r>
              <a:rPr lang="en-AU" sz="2000" dirty="0">
                <a:solidFill>
                  <a:schemeClr val="tx2"/>
                </a:solidFill>
              </a:rPr>
              <a:t>Motive</a:t>
            </a:r>
          </a:p>
          <a:p>
            <a:r>
              <a:rPr lang="en-AU" sz="2000" dirty="0">
                <a:solidFill>
                  <a:schemeClr val="tx2"/>
                </a:solidFill>
              </a:rPr>
              <a:t>Patterns</a:t>
            </a:r>
          </a:p>
          <a:p>
            <a:r>
              <a:rPr lang="en-AU" sz="2000" dirty="0">
                <a:solidFill>
                  <a:schemeClr val="tx2"/>
                </a:solidFill>
              </a:rPr>
              <a:t>Techniques</a:t>
            </a:r>
          </a:p>
        </p:txBody>
      </p:sp>
      <p:pic>
        <p:nvPicPr>
          <p:cNvPr id="30" name="Graphic 29" descr="Laptop Secure">
            <a:extLst>
              <a:ext uri="{FF2B5EF4-FFF2-40B4-BE49-F238E27FC236}">
                <a16:creationId xmlns:a16="http://schemas.microsoft.com/office/drawing/2014/main" id="{A5B98B57-14FD-2F5B-F943-D5BE0DFDDF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36153" y="2385716"/>
            <a:ext cx="3919694" cy="3919694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1C32610F-5445-4E12-87F6-F0591ABE7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964"/>
          <a:stretch/>
        </p:blipFill>
        <p:spPr>
          <a:xfrm>
            <a:off x="11527047" y="3144779"/>
            <a:ext cx="661905" cy="2548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4865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66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69" name="Picture 68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8DBEE602-02D2-420A-AFC1-438A1699A5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61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E47AF3-0F30-8C6A-BCF9-DC6DEB190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9847"/>
            <a:ext cx="3962400" cy="2895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TA505</a:t>
            </a:r>
          </a:p>
        </p:txBody>
      </p:sp>
      <p:pic>
        <p:nvPicPr>
          <p:cNvPr id="4" name="Picture 3" descr="A white and black text on a white background&#10;&#10;Description automatically generated">
            <a:extLst>
              <a:ext uri="{FF2B5EF4-FFF2-40B4-BE49-F238E27FC236}">
                <a16:creationId xmlns:a16="http://schemas.microsoft.com/office/drawing/2014/main" id="{E85FD0EB-5A2E-7F56-2707-AC0914FFFB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4297" y="196985"/>
            <a:ext cx="5742929" cy="5226066"/>
          </a:xfrm>
          <a:prstGeom prst="rect">
            <a:avLst/>
          </a:prstGeom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B3FAB79E-1E1B-4287-B4EA-26E497404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30812"/>
            <a:ext cx="12192000" cy="1127188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A22256D1-A993-4D2E-943C-2E87F8BFC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60" y="5730813"/>
            <a:ext cx="12191999" cy="1127186"/>
          </a:xfrm>
          <a:prstGeom prst="rect">
            <a:avLst/>
          </a:prstGeom>
          <a:blipFill dpi="0" rotWithShape="1">
            <a:blip r:embed="rId4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113299"/>
      </p:ext>
    </p:extLst>
  </p:cSld>
  <p:clrMapOvr>
    <a:masterClrMapping/>
  </p:clrMapOvr>
</p:sld>
</file>

<file path=ppt/theme/theme1.xml><?xml version="1.0" encoding="utf-8"?>
<a:theme xmlns:a="http://schemas.openxmlformats.org/drawingml/2006/main" name="BlockprintVTI">
  <a:themeElements>
    <a:clrScheme name="AnalogousFromLightSeedRightStep">
      <a:dk1>
        <a:srgbClr val="000000"/>
      </a:dk1>
      <a:lt1>
        <a:srgbClr val="FFFFFF"/>
      </a:lt1>
      <a:dk2>
        <a:srgbClr val="3C3522"/>
      </a:dk2>
      <a:lt2>
        <a:srgbClr val="E2E8E7"/>
      </a:lt2>
      <a:accent1>
        <a:srgbClr val="DA828B"/>
      </a:accent1>
      <a:accent2>
        <a:srgbClr val="D28866"/>
      </a:accent2>
      <a:accent3>
        <a:srgbClr val="BAA262"/>
      </a:accent3>
      <a:accent4>
        <a:srgbClr val="9CA952"/>
      </a:accent4>
      <a:accent5>
        <a:srgbClr val="86AE67"/>
      </a:accent5>
      <a:accent6>
        <a:srgbClr val="5AB558"/>
      </a:accent6>
      <a:hlink>
        <a:srgbClr val="568E88"/>
      </a:hlink>
      <a:folHlink>
        <a:srgbClr val="7F7F7F"/>
      </a:folHlink>
    </a:clrScheme>
    <a:fontScheme name="Custom 56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printVTI" id="{AA8C8908-6BA4-477C-AEA4-CB6C32A1FE3B}" vid="{36392749-7C1D-4938-93BB-440CD2A1B0A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1104</TotalTime>
  <Words>900</Words>
  <Application>Microsoft Office PowerPoint</Application>
  <PresentationFormat>Widescreen</PresentationFormat>
  <Paragraphs>91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Aptos</vt:lpstr>
      <vt:lpstr>Arial</vt:lpstr>
      <vt:lpstr>Avenir Next LT Pro</vt:lpstr>
      <vt:lpstr>AvenirNext LT Pro Medium</vt:lpstr>
      <vt:lpstr>BlockprintVTI</vt:lpstr>
      <vt:lpstr>Assignment 2 Portfolio</vt:lpstr>
      <vt:lpstr>Topic Info</vt:lpstr>
      <vt:lpstr>MoveIt</vt:lpstr>
      <vt:lpstr>Win2022 Vulnerabilities </vt:lpstr>
      <vt:lpstr>PowerPoint Presentation</vt:lpstr>
      <vt:lpstr>PowerPoint Presentation</vt:lpstr>
      <vt:lpstr>PowerPoint Presentation</vt:lpstr>
      <vt:lpstr>Cyber Threat Intelligence</vt:lpstr>
      <vt:lpstr>TA505</vt:lpstr>
      <vt:lpstr>cl0p</vt:lpstr>
      <vt:lpstr>cl0p’s Lifecycle</vt:lpstr>
      <vt:lpstr>Threat Actor</vt:lpstr>
      <vt:lpstr>Likelihood of CVE exploitation by TA505</vt:lpstr>
      <vt:lpstr>Likelihood of CVE’s</vt:lpstr>
      <vt:lpstr>Prioritise Vulnerabilities</vt:lpstr>
      <vt:lpstr>Emulating an Attack</vt:lpstr>
      <vt:lpstr>Technique 1: T1614 </vt:lpstr>
      <vt:lpstr>PowerPoint Presentation</vt:lpstr>
      <vt:lpstr>Detection</vt:lpstr>
      <vt:lpstr>Technique 2: T1486 </vt:lpstr>
      <vt:lpstr>PowerPoint Presentation</vt:lpstr>
      <vt:lpstr>Detection</vt:lpstr>
      <vt:lpstr>Github Link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Matthew Haydon</dc:creator>
  <cp:lastModifiedBy>Daniel Edwards</cp:lastModifiedBy>
  <cp:revision>40</cp:revision>
  <dcterms:created xsi:type="dcterms:W3CDTF">2024-09-11T02:07:49Z</dcterms:created>
  <dcterms:modified xsi:type="dcterms:W3CDTF">2024-09-22T12:54:21Z</dcterms:modified>
</cp:coreProperties>
</file>