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B47DA9-710D-47DE-807A-373DCBB756E2}">
  <a:tblStyle styleId="{47B47DA9-710D-47DE-807A-373DCBB756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italic.fntdata"/><Relationship Id="rId12" Type="http://schemas.openxmlformats.org/officeDocument/2006/relationships/slide" Target="slides/slide6.xml"/><Relationship Id="rId34" Type="http://schemas.openxmlformats.org/officeDocument/2006/relationships/font" Target="fonts/Raleway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tatista.com/statistics/269884/android-app-downloads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dcef94e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dcef94e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8dcef94e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8dcef94e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8dcef94e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8dcef94e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8dcef94e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8dcef94e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8dcef94e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8dcef94e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8dcef94e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8dcef94e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8dcef94e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8dcef94e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8dcef94e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8dcef94e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8dcef94e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8dcef94e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8dcef94e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8dcef94e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8dcef94e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8dcef94e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8dcef94e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8dcef94e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8dcef94e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8dcef94e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8dcef94ec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8dcef94ec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8dcef94e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8dcef94e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8dcef94e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8dcef94e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8dcef94e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8dcef94e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8dcef94ec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8dcef94ec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8dcef94e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8dcef94e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https://www.statista.com/statistics/269884/android-app-downloads/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8dcef94e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8dcef94e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8dcef94e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8dcef94e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8dcef94e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8dcef94e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dcef94e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dcef94e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8dcef94e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8dcef94e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8dcef94e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8dcef94e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ppinventiv.com/blog/8-key-features-makes-mobile-app-successful/" TargetMode="External"/><Relationship Id="rId4" Type="http://schemas.openxmlformats.org/officeDocument/2006/relationships/hyperlink" Target="https://medium.com/googleplaydev/a-kpis-guide-for-google-play-apps-and-games-driving-buyer-behavior-with-in-app-purchases-a9f88564cd86" TargetMode="External"/><Relationship Id="rId5" Type="http://schemas.openxmlformats.org/officeDocument/2006/relationships/hyperlink" Target="https://www.statista.com/statistics/269884/android-app-download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0"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 Case Study </a:t>
            </a:r>
            <a:r>
              <a:rPr lang="en" sz="3088"/>
              <a:t>What makes a popular app?</a:t>
            </a:r>
            <a:endParaRPr sz="3088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Bradford Murphy &amp; Jayke Sudana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Plots 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304875" y="2193013"/>
            <a:ext cx="44484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Discovered: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Outliers in categories involving </a:t>
            </a:r>
            <a:r>
              <a:rPr lang="en">
                <a:solidFill>
                  <a:schemeClr val="accent3"/>
                </a:solidFill>
              </a:rPr>
              <a:t>number of installs</a:t>
            </a:r>
            <a:endParaRPr>
              <a:solidFill>
                <a:schemeClr val="accent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Outliers in </a:t>
            </a:r>
            <a:r>
              <a:rPr lang="en">
                <a:solidFill>
                  <a:schemeClr val="dk1"/>
                </a:solidFill>
              </a:rPr>
              <a:t>“Size”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Standardize data with log transformation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 outliers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75" y="1759675"/>
            <a:ext cx="3579500" cy="32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/>
          <p:nvPr/>
        </p:nvSpPr>
        <p:spPr>
          <a:xfrm>
            <a:off x="729450" y="1979625"/>
            <a:ext cx="335100" cy="13617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2620575" y="1979625"/>
            <a:ext cx="335100" cy="13617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3462725" y="1978425"/>
            <a:ext cx="335100" cy="1069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Linear Regression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Linear Regression?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are using linear regression because our dependent variable is numerical.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Linear regression gives us an understanding of which variables are important in determining the outcome of our dependent variable (installs per day).</a:t>
            </a:r>
            <a:endParaRPr sz="17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Variable Selection is automatic.</a:t>
            </a:r>
            <a:br>
              <a:rPr lang="en" sz="1600"/>
            </a:b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613" y="1765825"/>
            <a:ext cx="50577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Interpretation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9450" y="1945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Equation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Installs per day = 64.60 + 0.6644RatingCount + 1.4979Size - 0.5018Day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Interpretation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Installs per day increases by 0.6644 when Rating Count increases by 1, holding other variables constant.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Installs per day increases by 1.4979 when Size increases by 1, holding other variables constant.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Installs per day decreases by 0.5018 when Days increases by 1, holding other variables constant.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7650" y="620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1965075" y="1307375"/>
            <a:ext cx="707400" cy="30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Training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6598075" y="1307375"/>
            <a:ext cx="707400" cy="30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Validation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13636"/>
          <a:stretch/>
        </p:blipFill>
        <p:spPr>
          <a:xfrm>
            <a:off x="125600" y="1707225"/>
            <a:ext cx="2171700" cy="18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4">
            <a:alphaModFix/>
          </a:blip>
          <a:srcRect b="0" l="0" r="0" t="10849"/>
          <a:stretch/>
        </p:blipFill>
        <p:spPr>
          <a:xfrm>
            <a:off x="4791050" y="1668488"/>
            <a:ext cx="2190750" cy="19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8450" y="1690688"/>
            <a:ext cx="19240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7300" y="1709738"/>
            <a:ext cx="186690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533175" y="3718925"/>
            <a:ext cx="8171100" cy="1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model performs very well as shown in the lift charts.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comparing training and validation data and lift charts, we saw that the AUCs for both charts were quite similar. The RMSE for validation (1197.9) was a bit lower than the training data’s RMSE (1665.6), while the R^2 statistic for Validation (0.30) was higher than that of Training (-0.26).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to Firm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All advice has our primary goal in mind: </a:t>
            </a:r>
            <a:r>
              <a:rPr b="1" lang="en" sz="1500"/>
              <a:t>increasing the number of </a:t>
            </a:r>
            <a:r>
              <a:rPr b="1" lang="en" sz="1500"/>
              <a:t>installation</a:t>
            </a:r>
            <a:r>
              <a:rPr b="1" lang="en" sz="1500"/>
              <a:t> the app </a:t>
            </a:r>
            <a:r>
              <a:rPr b="1" lang="en" sz="1500"/>
              <a:t>receives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Get more users to review the application.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 push notifications asking users to leave a reviews.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500"/>
              <a:t>Market heavily soon after the app is released to capitalize on the app’s early “buzz”.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Apps who receive many downloads soon after release get a “push” from the Google Play Store.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Make a high performing app, even if the app has to be large.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Users </a:t>
            </a:r>
            <a:r>
              <a:rPr i="1" lang="en" sz="1300"/>
              <a:t>don’t care </a:t>
            </a:r>
            <a:r>
              <a:rPr lang="en" sz="1300"/>
              <a:t>if the app is large. They want the app to work well. 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7800" y="2612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Regression Tree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13352" l="0" r="0" t="0"/>
          <a:stretch/>
        </p:blipFill>
        <p:spPr>
          <a:xfrm>
            <a:off x="1672675" y="1072475"/>
            <a:ext cx="6001475" cy="36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727800" y="611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&amp; Variable Selection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727800" y="18127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interpret and understand.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Tree gives simplified insight into certain variables that are most important to determining an app with high “Installs per day”.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Variables are automatically selected.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>
            <p:ph idx="2" type="body"/>
          </p:nvPr>
        </p:nvSpPr>
        <p:spPr>
          <a:xfrm>
            <a:off x="4643604" y="18127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Independent variables include </a:t>
            </a:r>
            <a:r>
              <a:rPr lang="en"/>
              <a:t>category, rating, size, days, minimum android, content rating, ad supported, free, in app, and editors choice.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Rating Count was excluded due to high correlation with dependent variable.</a:t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729325" y="1412525"/>
            <a:ext cx="37743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Purpose of Regression Tree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4643600" y="1412500"/>
            <a:ext cx="37743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 Selection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b="14770" l="0" r="35090" t="0"/>
          <a:stretch/>
        </p:blipFill>
        <p:spPr>
          <a:xfrm>
            <a:off x="0" y="1305825"/>
            <a:ext cx="3929850" cy="36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 rotWithShape="1">
          <a:blip r:embed="rId4">
            <a:alphaModFix/>
          </a:blip>
          <a:srcRect b="13352" l="33713" r="0" t="0"/>
          <a:stretch/>
        </p:blipFill>
        <p:spPr>
          <a:xfrm>
            <a:off x="5130950" y="1279238"/>
            <a:ext cx="4013050" cy="36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 rotWithShape="1">
          <a:blip r:embed="rId3">
            <a:alphaModFix/>
          </a:blip>
          <a:srcRect b="14770" l="79666" r="4429" t="0"/>
          <a:stretch/>
        </p:blipFill>
        <p:spPr>
          <a:xfrm>
            <a:off x="4059861" y="1279250"/>
            <a:ext cx="1024275" cy="38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/>
          <p:nvPr/>
        </p:nvSpPr>
        <p:spPr>
          <a:xfrm>
            <a:off x="5130950" y="879050"/>
            <a:ext cx="37128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Pruned Tree: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1202750" y="879050"/>
            <a:ext cx="3812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Fully Grown Tree: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721225" y="2476250"/>
            <a:ext cx="3300900" cy="26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3574" lvl="0" marL="457200" rtl="0" algn="l">
              <a:spcBef>
                <a:spcPts val="700"/>
              </a:spcBef>
              <a:spcAft>
                <a:spcPts val="0"/>
              </a:spcAft>
              <a:buSzPct val="100000"/>
              <a:buChar char="●"/>
            </a:pPr>
            <a:r>
              <a:rPr lang="en" sz="1446"/>
              <a:t>Go left if Size &lt; 91.5 and right if Size </a:t>
            </a:r>
            <a:r>
              <a:rPr lang="en" sz="1446" u="sng"/>
              <a:t>&gt;</a:t>
            </a:r>
            <a:r>
              <a:rPr lang="en" sz="1446"/>
              <a:t> 91.5.</a:t>
            </a:r>
            <a:endParaRPr sz="1446"/>
          </a:p>
          <a:p>
            <a:pPr indent="-3135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46"/>
              <a:t>Go left if Rating &lt; 2.25 and right if Rating </a:t>
            </a:r>
            <a:r>
              <a:rPr lang="en" sz="1446" u="sng"/>
              <a:t>&gt;</a:t>
            </a:r>
            <a:r>
              <a:rPr lang="en" sz="1446"/>
              <a:t> 2.25.</a:t>
            </a:r>
            <a:endParaRPr sz="1446"/>
          </a:p>
          <a:p>
            <a:pPr indent="-3135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46"/>
              <a:t>Go left if Days &lt; 335.5 and right if Days </a:t>
            </a:r>
            <a:r>
              <a:rPr lang="en" sz="1446" u="sng"/>
              <a:t>&gt;</a:t>
            </a:r>
            <a:r>
              <a:rPr lang="en" sz="1446"/>
              <a:t> 335.5.</a:t>
            </a:r>
            <a:endParaRPr sz="1446"/>
          </a:p>
          <a:p>
            <a:pPr indent="-3135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46"/>
              <a:t>Go left if In App Purchases is True and right if In App Purchases is False.</a:t>
            </a:r>
            <a:br>
              <a:rPr lang="en" sz="1446"/>
            </a:br>
            <a:endParaRPr sz="144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Output &amp; Interpretation</a:t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 b="13352" l="0" r="0" t="0"/>
          <a:stretch/>
        </p:blipFill>
        <p:spPr>
          <a:xfrm>
            <a:off x="4022125" y="1318650"/>
            <a:ext cx="5064500" cy="30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727800" y="611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Training, Validation, and Test Results</a:t>
            </a:r>
            <a:endParaRPr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727800" y="1317475"/>
            <a:ext cx="3774300" cy="20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The A.U.C for each model demonstrate that the model works well.</a:t>
            </a:r>
            <a:endParaRPr sz="10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1000"/>
              <a:t>Validation with largest AUC, then Training, then Test.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Validation displayed highest RMSE of 1894.02.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Training with 1387.74 and Test with lowest, 483.60.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Validation and Training have similar R^2 values (0.014 and 0.015, respectively).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Training has lowest R^2, with -0.099.</a:t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849" y="1196238"/>
            <a:ext cx="1895875" cy="18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00" y="3092088"/>
            <a:ext cx="1895875" cy="18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5363" y="3092075"/>
            <a:ext cx="1895875" cy="189589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/>
        </p:nvSpPr>
        <p:spPr>
          <a:xfrm>
            <a:off x="4744225" y="1196225"/>
            <a:ext cx="707400" cy="30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Training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70750" y="3092075"/>
            <a:ext cx="707400" cy="30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Validation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4786725" y="3092075"/>
            <a:ext cx="707400" cy="30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41" name="Google Shape;241;p33"/>
          <p:cNvGraphicFramePr/>
          <p:nvPr/>
        </p:nvGraphicFramePr>
        <p:xfrm>
          <a:off x="7221725" y="119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{47B47DA9-710D-47DE-807A-373DCBB756E2}</a:tableStyleId>
              </a:tblPr>
              <a:tblGrid>
                <a:gridCol w="766475"/>
                <a:gridCol w="1070350"/>
              </a:tblGrid>
              <a:tr h="26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Metric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285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SSE</a:t>
                      </a:r>
                      <a:endParaRPr sz="10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9631093407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</a:tr>
              <a:tr h="285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MSE</a:t>
                      </a:r>
                      <a:endParaRPr sz="10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1925833.515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</a:tr>
              <a:tr h="285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RMSE</a:t>
                      </a:r>
                      <a:endParaRPr sz="10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1387.744038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</a:tr>
              <a:tr h="285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MAD</a:t>
                      </a:r>
                      <a:endParaRPr sz="10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115.2019085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</a:tr>
              <a:tr h="285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</a:t>
                      </a:r>
                      <a:endParaRPr sz="10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0.015102781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Google Shape;242;p33"/>
          <p:cNvGraphicFramePr/>
          <p:nvPr/>
        </p:nvGraphicFramePr>
        <p:xfrm>
          <a:off x="7221725" y="308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{47B47DA9-710D-47DE-807A-373DCBB756E2}</a:tableStyleId>
              </a:tblPr>
              <a:tblGrid>
                <a:gridCol w="766475"/>
                <a:gridCol w="1070350"/>
              </a:tblGrid>
              <a:tr h="30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Metric</a:t>
                      </a:r>
                      <a:endParaRPr sz="1000"/>
                    </a:p>
                  </a:txBody>
                  <a:tcPr marT="63500" marB="63500" marR="63500" marL="6350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Value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0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SSE</a:t>
                      </a:r>
                      <a:endParaRPr sz="10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467734656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</a:tr>
              <a:tr h="30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MSE</a:t>
                      </a:r>
                      <a:endParaRPr sz="10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233867.328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</a:tr>
              <a:tr h="30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RMSE</a:t>
                      </a:r>
                      <a:endParaRPr sz="10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483.5983127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</a:tr>
              <a:tr h="30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MAD</a:t>
                      </a:r>
                      <a:endParaRPr sz="10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94.23957275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</a:tr>
              <a:tr h="30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</a:t>
                      </a:r>
                      <a:endParaRPr sz="10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-0.098582901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3" name="Google Shape;243;p33"/>
          <p:cNvGraphicFramePr/>
          <p:nvPr/>
        </p:nvGraphicFramePr>
        <p:xfrm>
          <a:off x="2694175" y="308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{47B47DA9-710D-47DE-807A-373DCBB756E2}</a:tableStyleId>
              </a:tblPr>
              <a:tblGrid>
                <a:gridCol w="713325"/>
                <a:gridCol w="996125"/>
              </a:tblGrid>
              <a:tr h="30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Metric</a:t>
                      </a:r>
                      <a:endParaRPr sz="1000"/>
                    </a:p>
                  </a:txBody>
                  <a:tcPr marT="63500" marB="63500" marR="63500" marL="6350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Value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0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SSE</a:t>
                      </a:r>
                      <a:endParaRPr sz="10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10761901269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</a:tr>
              <a:tr h="30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MSE</a:t>
                      </a:r>
                      <a:endParaRPr sz="10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3587300.423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</a:tr>
              <a:tr h="30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RMSE</a:t>
                      </a:r>
                      <a:endParaRPr sz="10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1894.017007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</a:tr>
              <a:tr h="30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MAD</a:t>
                      </a:r>
                      <a:endParaRPr sz="10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146.1921555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</a:tr>
              <a:tr h="30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</a:t>
                      </a:r>
                      <a:endParaRPr sz="10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0.014428844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to Firm</a:t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729450" y="2078875"/>
            <a:ext cx="7688700" cy="27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According to our decision tree model, the apps which a developer should focus on include</a:t>
            </a:r>
            <a:r>
              <a:rPr lang="en" sz="1500"/>
              <a:t> app size, rating, days the app has been available, and in-app purchases.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Larger sized apps tend to receive more downloads.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 high performing app can take into account latest technologies, personalization, connectivity, business solutions, etc.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Apps with high ratings tend to receive higher installs.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longer an app is available, the more likely it is to be installed.</a:t>
            </a:r>
            <a:endParaRPr sz="17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In-App purchases are a strong add-in for increasing downloads.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“Monetization is directly linked to engagement” (“Driving Buyer Behavior with In-App Purchases”)</a:t>
            </a:r>
            <a:endParaRPr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Model Should Be Used?</a:t>
            </a:r>
            <a:endParaRPr/>
          </a:p>
        </p:txBody>
      </p:sp>
      <p:sp>
        <p:nvSpPr>
          <p:cNvPr id="260" name="Google Shape;260;p36"/>
          <p:cNvSpPr txBox="1"/>
          <p:nvPr>
            <p:ph idx="2" type="body"/>
          </p:nvPr>
        </p:nvSpPr>
        <p:spPr>
          <a:xfrm>
            <a:off x="5210975" y="1201750"/>
            <a:ext cx="33744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Regression tree addressed our business questions more fully.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Parameters relevant to our goals were addressed and included by the tree model more so than the linear regression.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tree allowed us to provide a more holistic conclusion to the firm.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tree model does not assume normal distribution; this addresses the outlier issue we had with the linear regression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model handled outliers while providing accurate results as seen in the lift charts.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tree was easier to interpret and understand.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"/>
          <p:cNvSpPr txBox="1"/>
          <p:nvPr>
            <p:ph idx="1" type="subTitle"/>
          </p:nvPr>
        </p:nvSpPr>
        <p:spPr>
          <a:xfrm>
            <a:off x="730000" y="2277150"/>
            <a:ext cx="3300900" cy="22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recommend using the decision tree model.</a:t>
            </a:r>
            <a:endParaRPr/>
          </a:p>
        </p:txBody>
      </p:sp>
      <p:sp>
        <p:nvSpPr>
          <p:cNvPr id="262" name="Google Shape;262;p36"/>
          <p:cNvSpPr txBox="1"/>
          <p:nvPr/>
        </p:nvSpPr>
        <p:spPr>
          <a:xfrm>
            <a:off x="5210975" y="723725"/>
            <a:ext cx="33009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Justification for Decision Tree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727800" y="18127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create effective research questions.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clean, process, and sample a dataset of over 1 </a:t>
            </a:r>
            <a:r>
              <a:rPr lang="en"/>
              <a:t>million</a:t>
            </a:r>
            <a:r>
              <a:rPr lang="en"/>
              <a:t> values. It Was Hard!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effectively visualize data and find issues through </a:t>
            </a:r>
            <a:r>
              <a:rPr lang="en"/>
              <a:t>visualization.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use models to draw conclusions from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analyze results and deliver said results to a boss/client.</a:t>
            </a:r>
            <a:endParaRPr/>
          </a:p>
        </p:txBody>
      </p:sp>
      <p:sp>
        <p:nvSpPr>
          <p:cNvPr id="268" name="Google Shape;268;p37"/>
          <p:cNvSpPr txBox="1"/>
          <p:nvPr>
            <p:ph idx="2" type="body"/>
          </p:nvPr>
        </p:nvSpPr>
        <p:spPr>
          <a:xfrm>
            <a:off x="4643604" y="18127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dataset was </a:t>
            </a:r>
            <a:r>
              <a:rPr i="1" lang="en"/>
              <a:t>huge</a:t>
            </a:r>
            <a:r>
              <a:rPr lang="en"/>
              <a:t>. Getting a representative sample of 10,000 values was difficult.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were  unexpected outliers and some were discovered well into our analysis.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inter-variable correlations proved to be problematic.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had to </a:t>
            </a:r>
            <a:r>
              <a:rPr lang="en"/>
              <a:t>derive</a:t>
            </a:r>
            <a:r>
              <a:rPr lang="en"/>
              <a:t> our own </a:t>
            </a:r>
            <a:r>
              <a:rPr lang="en"/>
              <a:t>independent</a:t>
            </a:r>
            <a:r>
              <a:rPr lang="en"/>
              <a:t> </a:t>
            </a:r>
            <a:r>
              <a:rPr lang="en"/>
              <a:t>variable (Installs per day)</a:t>
            </a:r>
            <a:r>
              <a:rPr lang="en"/>
              <a:t> using the information we has. </a:t>
            </a:r>
            <a:endParaRPr/>
          </a:p>
        </p:txBody>
      </p:sp>
      <p:sp>
        <p:nvSpPr>
          <p:cNvPr id="269" name="Google Shape;269;p37"/>
          <p:cNvSpPr txBox="1"/>
          <p:nvPr/>
        </p:nvSpPr>
        <p:spPr>
          <a:xfrm>
            <a:off x="729325" y="1412525"/>
            <a:ext cx="37743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Learned...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4643600" y="1412500"/>
            <a:ext cx="37743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Issues with the Dataset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576" lvl="0" marL="45720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8"/>
              <a:buChar char="●"/>
            </a:pPr>
            <a:r>
              <a:rPr i="1" lang="en" sz="1407">
                <a:solidFill>
                  <a:schemeClr val="dk2"/>
                </a:solidFill>
              </a:rPr>
              <a:t>“What </a:t>
            </a:r>
            <a:r>
              <a:rPr i="1" lang="en" sz="1407">
                <a:solidFill>
                  <a:schemeClr val="dk2"/>
                </a:solidFill>
              </a:rPr>
              <a:t>factors</a:t>
            </a:r>
            <a:r>
              <a:rPr i="1" lang="en" sz="1407">
                <a:solidFill>
                  <a:schemeClr val="dk2"/>
                </a:solidFill>
              </a:rPr>
              <a:t> contribute to the success of a mobile app?” : </a:t>
            </a:r>
            <a:r>
              <a:rPr lang="en" sz="133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https://appinventiv.com/blog/8-key-features-makes-mobile-app-successful/</a:t>
            </a:r>
            <a:endParaRPr sz="125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52">
              <a:solidFill>
                <a:schemeClr val="dk2"/>
              </a:solidFill>
            </a:endParaRPr>
          </a:p>
          <a:p>
            <a:pPr indent="-29257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8"/>
              <a:buChar char="●"/>
            </a:pPr>
            <a:r>
              <a:rPr lang="en" sz="1252">
                <a:solidFill>
                  <a:schemeClr val="dk2"/>
                </a:solidFill>
              </a:rPr>
              <a:t>“Driving Buyer Behavior with In-App Purchases”: </a:t>
            </a:r>
            <a:r>
              <a:rPr lang="en" sz="133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https://medium.com/googleplaydev/a-kpis-guide-for-google-play-apps-and-games-driving-buyer-behavior-with-in-app-purchases-a9f88564cd86</a:t>
            </a:r>
            <a:endParaRPr sz="133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30">
              <a:solidFill>
                <a:schemeClr val="dk2"/>
              </a:solidFill>
            </a:endParaRPr>
          </a:p>
          <a:p>
            <a:pPr indent="-3130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30"/>
              <a:buChar char="●"/>
            </a:pPr>
            <a:r>
              <a:rPr lang="en" sz="1330">
                <a:solidFill>
                  <a:schemeClr val="dk2"/>
                </a:solidFill>
              </a:rPr>
              <a:t>“Android app download ranges 2018”: </a:t>
            </a:r>
            <a:r>
              <a:rPr lang="en" sz="1330" u="sng">
                <a:solidFill>
                  <a:schemeClr val="dk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https://www.statista.com/statistics/269884/android-app-downloads/</a:t>
            </a:r>
            <a:endParaRPr sz="133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br>
              <a:rPr lang="en" sz="1330">
                <a:solidFill>
                  <a:schemeClr val="dk2"/>
                </a:solidFill>
              </a:rPr>
            </a:br>
            <a:endParaRPr sz="1407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8" y="2126025"/>
            <a:ext cx="3714375" cy="2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5206350" y="727725"/>
            <a:ext cx="3300900" cy="42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app developer approaches us with plans of developing a new app and releasing it onto the Google Play Store. The developer does not know exactly what the app will look like in terms of size, functionality, category, etc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</a:t>
            </a:r>
            <a:r>
              <a:rPr lang="en"/>
              <a:t>3.04 million apps on the Google Play Store.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&lt;1% of apps are downloaded 1m+ times (“Android app download ranges 2018”).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data set included 1.1 million rows of apps with 23 column attributes.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5206350" y="327525"/>
            <a:ext cx="33009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Google Play Store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800" y="611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325" y="17392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Create a dependent variable which best describes an app’s success.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Model previous 2020 Google Play app installation behavior to analyze what combination of parameters makes a user more likely to install an app.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Narrow down the data set to an accurate representation of the 2020 Google Play Store.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8" name="Google Shape;108;p16"/>
          <p:cNvSpPr txBox="1"/>
          <p:nvPr/>
        </p:nvSpPr>
        <p:spPr>
          <a:xfrm>
            <a:off x="789325" y="1339075"/>
            <a:ext cx="36543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Project Goals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>
            <p:ph idx="2" type="body"/>
          </p:nvPr>
        </p:nvSpPr>
        <p:spPr>
          <a:xfrm>
            <a:off x="4641900" y="1739275"/>
            <a:ext cx="3774300" cy="3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919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13"/>
              <a:t>Is there a correlation between the App’s rating and the number of installs?</a:t>
            </a:r>
            <a:endParaRPr sz="1813"/>
          </a:p>
          <a:p>
            <a:pPr indent="-29194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13"/>
              <a:t>Does an app with a higher rating tend to have more installs? Are there outliers?</a:t>
            </a:r>
            <a:endParaRPr sz="1813"/>
          </a:p>
          <a:p>
            <a:pPr indent="-2919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13"/>
              <a:t>Do free apps tend to be downloaded more than non-free apps?</a:t>
            </a:r>
            <a:endParaRPr sz="1813"/>
          </a:p>
          <a:p>
            <a:pPr indent="-29194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13"/>
              <a:t>What is the correlation between app price and the number of installs?</a:t>
            </a:r>
            <a:endParaRPr sz="1813"/>
          </a:p>
          <a:p>
            <a:pPr indent="-2919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13"/>
              <a:t>Is there a correlation between app category and the number of installs?</a:t>
            </a:r>
            <a:endParaRPr sz="1813"/>
          </a:p>
          <a:p>
            <a:pPr indent="-2919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13"/>
              <a:t>Does the app size have an effect on the number of downloads?</a:t>
            </a:r>
            <a:endParaRPr sz="1813"/>
          </a:p>
          <a:p>
            <a:pPr indent="-2919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13"/>
              <a:t>Are apps released earlier in 2020 installed more on average than later releases?</a:t>
            </a:r>
            <a:endParaRPr sz="1813"/>
          </a:p>
          <a:p>
            <a:pPr indent="-2919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13"/>
              <a:t>Is there a correlation between the content rating and the average number of downloads?</a:t>
            </a:r>
            <a:endParaRPr sz="1813"/>
          </a:p>
          <a:p>
            <a:pPr indent="-2919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13"/>
              <a:t>Do apps that receive an ‘Editors Choice’ rating get more installs?</a:t>
            </a:r>
            <a:endParaRPr sz="1813"/>
          </a:p>
          <a:p>
            <a:pPr indent="-2919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13"/>
              <a:t>Do ad support apps fare better than non-ad support apps?</a:t>
            </a:r>
            <a:endParaRPr sz="1813"/>
          </a:p>
          <a:p>
            <a:pPr indent="-2919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13"/>
              <a:t>Are apps with in-app purchases more download than apps without in-app purchases?</a:t>
            </a:r>
            <a:endParaRPr sz="1813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4641900" y="1339075"/>
            <a:ext cx="36543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Analytics Questions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</a:t>
            </a:r>
            <a:r>
              <a:rPr lang="en"/>
              <a:t> Missing Data / Selecting Random sample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1853850"/>
            <a:ext cx="780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Missing data</a:t>
            </a:r>
            <a:endParaRPr sz="16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Google Play Dataset had more than one million Records; a small percentage of the records had missing data.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Any record containing missing </a:t>
            </a:r>
            <a:r>
              <a:rPr lang="en" sz="1400"/>
              <a:t>values</a:t>
            </a:r>
            <a:r>
              <a:rPr lang="en" sz="1400"/>
              <a:t> was deleted. With such a large data set we felt this had no impact on our results.</a:t>
            </a:r>
            <a:endParaRPr sz="14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Getting a sample of 10,000 values</a:t>
            </a:r>
            <a:endParaRPr sz="16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Changing the time frame: we used only  2020 data and deleted data from all other years.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Category selection: we included only the top 5 app categories (</a:t>
            </a:r>
            <a:r>
              <a:rPr lang="en" sz="1400"/>
              <a:t>Education, Business, Lifestyle, Music, and Entertainment).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Excel RAND() function: we created a new column containing random values and then sorted the dataset by this column. Selecting the first 10,00 records gave us a usable random sample.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Table &amp; Summary Characteristics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692450" y="2201300"/>
            <a:ext cx="3725700" cy="25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Nothing found in the correlation table was alarming.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The correlation values shown in the bottom </a:t>
            </a:r>
            <a:r>
              <a:rPr lang="en" sz="1400">
                <a:solidFill>
                  <a:srgbClr val="666666"/>
                </a:solidFill>
              </a:rPr>
              <a:t>row indicate that the </a:t>
            </a:r>
            <a:r>
              <a:rPr lang="en" sz="1400">
                <a:solidFill>
                  <a:srgbClr val="666666"/>
                </a:solidFill>
              </a:rPr>
              <a:t>numerical variables are likely to have an effect on our </a:t>
            </a:r>
            <a:r>
              <a:rPr lang="en" sz="1400">
                <a:solidFill>
                  <a:srgbClr val="666666"/>
                </a:solidFill>
              </a:rPr>
              <a:t>dependent</a:t>
            </a:r>
            <a:r>
              <a:rPr lang="en" sz="1400">
                <a:solidFill>
                  <a:srgbClr val="666666"/>
                </a:solidFill>
              </a:rPr>
              <a:t> variable.</a:t>
            </a:r>
            <a:br>
              <a:rPr lang="en">
                <a:solidFill>
                  <a:srgbClr val="666666"/>
                </a:solidFill>
              </a:rPr>
            </a:b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The </a:t>
            </a:r>
            <a:r>
              <a:rPr lang="en" sz="1400">
                <a:solidFill>
                  <a:srgbClr val="FF0000"/>
                </a:solidFill>
              </a:rPr>
              <a:t>standard deviation values</a:t>
            </a:r>
            <a:r>
              <a:rPr lang="en" sz="1400">
                <a:solidFill>
                  <a:srgbClr val="666666"/>
                </a:solidFill>
              </a:rPr>
              <a:t> of our </a:t>
            </a:r>
            <a:r>
              <a:rPr lang="en" sz="1400">
                <a:solidFill>
                  <a:srgbClr val="666666"/>
                </a:solidFill>
              </a:rPr>
              <a:t>numerical</a:t>
            </a:r>
            <a:r>
              <a:rPr lang="en" sz="1400">
                <a:solidFill>
                  <a:srgbClr val="666666"/>
                </a:solidFill>
              </a:rPr>
              <a:t> variables seemed large.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This meant that some of our variables had values which were very spread </a:t>
            </a:r>
            <a:r>
              <a:rPr lang="en" sz="1400">
                <a:solidFill>
                  <a:srgbClr val="666666"/>
                </a:solidFill>
              </a:rPr>
              <a:t>out.</a:t>
            </a:r>
            <a:endParaRPr sz="1400">
              <a:solidFill>
                <a:srgbClr val="666666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75" y="2256800"/>
            <a:ext cx="442912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 b="0" l="0" r="3530" t="0"/>
          <a:stretch/>
        </p:blipFill>
        <p:spPr>
          <a:xfrm>
            <a:off x="237150" y="3854500"/>
            <a:ext cx="4528625" cy="90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1099800" y="4472500"/>
            <a:ext cx="3655500" cy="16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5929400" y="1929988"/>
            <a:ext cx="30783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Discovered: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values having a rating count of </a:t>
            </a:r>
            <a:r>
              <a:rPr lang="en">
                <a:solidFill>
                  <a:srgbClr val="FF0000"/>
                </a:solidFill>
              </a:rPr>
              <a:t>zero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“Installs per day” variable has many </a:t>
            </a:r>
            <a:r>
              <a:rPr lang="en">
                <a:solidFill>
                  <a:schemeClr val="dk1"/>
                </a:solidFill>
              </a:rPr>
              <a:t>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Standardize data with log transformation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3446" t="0"/>
          <a:stretch/>
        </p:blipFill>
        <p:spPr>
          <a:xfrm>
            <a:off x="114200" y="2078875"/>
            <a:ext cx="5815200" cy="25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1895825" y="2251950"/>
            <a:ext cx="618000" cy="24153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 rot="5400000">
            <a:off x="4864045" y="3767825"/>
            <a:ext cx="618000" cy="136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6630175" y="1651275"/>
            <a:ext cx="219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Found: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Higher Rating ⇒ More </a:t>
            </a:r>
            <a:r>
              <a:rPr lang="en"/>
              <a:t>Installations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Larger App ⇒ More Installations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clear correlation between size and installs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Apps rated “everyone” ⇒ More Installations               </a:t>
            </a:r>
            <a:r>
              <a:rPr lang="en" sz="700"/>
              <a:t>***should be noted that the majority of apps are rated “everyone”</a:t>
            </a:r>
            <a:endParaRPr sz="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1493" r="8554" t="0"/>
          <a:stretch/>
        </p:blipFill>
        <p:spPr>
          <a:xfrm>
            <a:off x="136150" y="1955025"/>
            <a:ext cx="64940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