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2" r:id="rId3"/>
    <p:sldId id="293" r:id="rId4"/>
    <p:sldId id="294" r:id="rId5"/>
    <p:sldId id="296" r:id="rId6"/>
    <p:sldId id="325" r:id="rId7"/>
    <p:sldId id="326" r:id="rId8"/>
    <p:sldId id="327" r:id="rId9"/>
    <p:sldId id="295" r:id="rId10"/>
    <p:sldId id="328" r:id="rId11"/>
    <p:sldId id="329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24" r:id="rId21"/>
    <p:sldId id="305" r:id="rId22"/>
    <p:sldId id="313" r:id="rId23"/>
    <p:sldId id="309" r:id="rId24"/>
    <p:sldId id="310" r:id="rId25"/>
    <p:sldId id="311" r:id="rId26"/>
    <p:sldId id="308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325"/>
            <p14:sldId id="326"/>
            <p14:sldId id="327"/>
            <p14:sldId id="293"/>
            <p14:sldId id="296"/>
            <p14:sldId id="294"/>
          </p14:sldIdLst>
        </p14:section>
        <p14:section name="Runtime" id="{10D1F52D-C6C3-8B45-AC82-EE518C326C08}">
          <p14:sldIdLst>
            <p14:sldId id="295"/>
            <p14:sldId id="328"/>
            <p14:sldId id="329"/>
          </p14:sldIdLst>
        </p14:section>
        <p14:section name="isa" id="{435ABC94-002A-434A-A6F1-A5DAE29F7038}">
          <p14:sldIdLst>
            <p14:sldId id="297"/>
            <p14:sldId id="298"/>
          </p14:sldIdLst>
        </p14:section>
        <p14:section name="class的结构" id="{C4E010E2-32E4-1441-8B04-C7A076A089DB}">
          <p14:sldIdLst>
            <p14:sldId id="299"/>
            <p14:sldId id="300"/>
            <p14:sldId id="302"/>
            <p14:sldId id="303"/>
            <p14:sldId id="301"/>
          </p14:sldIdLst>
        </p14:section>
        <p14:section name="方法缓存" id="{64ADC7C0-9D7E-3343-9AFB-87336BCA0C80}">
          <p14:sldIdLst>
            <p14:sldId id="304"/>
            <p14:sldId id="324"/>
          </p14:sldIdLst>
        </p14:section>
        <p14:section name="objc_msgSend" id="{A64C9C41-D9A4-6A4A-8123-7EDBE34B90CB}">
          <p14:sldIdLst>
            <p14:sldId id="305"/>
            <p14:sldId id="313"/>
            <p14:sldId id="309"/>
            <p14:sldId id="310"/>
            <p14:sldId id="308"/>
            <p14:sldId id="312"/>
            <p14:sldId id="311"/>
          </p14:sldIdLst>
        </p14:section>
        <p14:section name="super" id="{F37488C0-AFC2-3240-B4BE-285172E1C4A0}">
          <p14:sldIdLst>
            <p14:sldId id="314"/>
            <p14:sldId id="315"/>
          </p14:sldIdLst>
        </p14:section>
        <p14:section name="应用" id="{C888390E-AD48-A24A-A28E-0D71B3F1AE35}">
          <p14:sldIdLst>
            <p14:sldId id="316"/>
            <p14:sldId id="317"/>
            <p14:sldId id="318"/>
          </p14:sldIdLst>
        </p14:section>
        <p14:section name="API" id="{FFC693F5-D388-A04D-9673-A29F2EC6AF93}">
          <p14:sldIdLst>
            <p14:sldId id="319"/>
            <p14:sldId id="320"/>
            <p14:sldId id="321"/>
            <p14:sldId id="322"/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86384" autoAdjust="0"/>
  </p:normalViewPr>
  <p:slideViewPr>
    <p:cSldViewPr snapToGrid="0" showGuides="1">
      <p:cViewPr>
        <p:scale>
          <a:sx n="111" d="100"/>
          <a:sy n="111" d="100"/>
        </p:scale>
        <p:origin x="776" y="36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-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lvm.org/docs/LangRef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3672" y="1672541"/>
            <a:ext cx="4350149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374741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3422" y="5014731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3672" y="4216079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 flipV="1">
            <a:off x="4328931" y="5278057"/>
            <a:ext cx="2374741" cy="3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45774" y="5729469"/>
            <a:ext cx="3170500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75193" y="3154100"/>
            <a:ext cx="3807108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15054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要想学习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，首先要了解它底层的一些常用数据结构，比如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架构之前，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就是一个普通的指针，存储着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架构开始，对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进行了优化，变成了一个共用体（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union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）结构，还使用位域来存储更多的信息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2960370"/>
            <a:ext cx="4045755" cy="334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 </a:t>
            </a:r>
            <a:r>
              <a:rPr lang="en-US" altLang="zh-CN"/>
              <a:t>–</a:t>
            </a:r>
            <a:r>
              <a:rPr lang="zh-CN" altLang="en-US"/>
              <a:t> 位域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49152"/>
            <a:ext cx="6697979" cy="540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nonpointer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，代表普通的指针，存储着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，代表优化过，使用位域存储更多的信息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has_assoc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是否有设置过关联对象，如果没有，释放时会更快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has_cxx_dtor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的析构函数（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.cxx_destruct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shiftcls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magic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用于在调试时分辨对象是否未完成初始化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weakly_referenced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是否有被弱引用指向过，如果没有，释放时会更快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9441" y="1249153"/>
            <a:ext cx="5047319" cy="5300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deallocating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对象是否正在释放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extra_rc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里面存储的值是引用计数器减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has_sidetable_rc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引用计数器是否过大无法存储在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，那么引用计数会存储在一个叫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的类的属性中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的结构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22" y="1206579"/>
            <a:ext cx="60833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H="1">
            <a:off x="3348841" y="2668329"/>
            <a:ext cx="2" cy="84545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2591" y="3085088"/>
            <a:ext cx="2209306" cy="341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2" y="3513781"/>
            <a:ext cx="6337300" cy="322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16" y="2843490"/>
            <a:ext cx="5202296" cy="33079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/>
          <p:cNvCxnSpPr/>
          <p:nvPr/>
        </p:nvCxnSpPr>
        <p:spPr>
          <a:xfrm flipV="1">
            <a:off x="3491345" y="4497455"/>
            <a:ext cx="3415971" cy="1516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class_rw_t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是二维数组，是可读可写的，包含了类的初始内容、分类的内容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1" y="1794511"/>
            <a:ext cx="41910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7" idx="1"/>
          </p:cNvCxnSpPr>
          <p:nvPr/>
        </p:nvCxnSpPr>
        <p:spPr>
          <a:xfrm>
            <a:off x="3874770" y="2251710"/>
            <a:ext cx="1411167" cy="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85937" y="2066925"/>
          <a:ext cx="46139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970"/>
                <a:gridCol w="1537970"/>
                <a:gridCol w="15379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02372" y="30924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047287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892202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直线箭头连接符 14"/>
          <p:cNvCxnSpPr>
            <a:endCxn id="10" idx="0"/>
          </p:cNvCxnSpPr>
          <p:nvPr/>
        </p:nvCxnSpPr>
        <p:spPr>
          <a:xfrm flipH="1">
            <a:off x="5809939" y="2343150"/>
            <a:ext cx="190811" cy="749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1" idx="0"/>
          </p:cNvCxnSpPr>
          <p:nvPr/>
        </p:nvCxnSpPr>
        <p:spPr>
          <a:xfrm>
            <a:off x="7509510" y="2343150"/>
            <a:ext cx="145344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2" idx="0"/>
          </p:cNvCxnSpPr>
          <p:nvPr/>
        </p:nvCxnSpPr>
        <p:spPr>
          <a:xfrm>
            <a:off x="9163614" y="2343150"/>
            <a:ext cx="336155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class_ro_t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19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class_ro_t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baseMethodList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baseProtocols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ivars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baseProperties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是一维数组，是只读的，包含了类的初始内容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728402" y="232664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39" y="1856740"/>
            <a:ext cx="49022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10" idx="1"/>
          </p:cNvCxnSpPr>
          <p:nvPr/>
        </p:nvCxnSpPr>
        <p:spPr>
          <a:xfrm>
            <a:off x="5132070" y="2326640"/>
            <a:ext cx="2596332" cy="556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180573"/>
            <a:ext cx="3520439" cy="3510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函数的封装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3309621"/>
            <a:ext cx="77089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176851"/>
            <a:ext cx="4495800" cy="36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556522"/>
            <a:ext cx="5040630" cy="1277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160021" y="3840085"/>
            <a:ext cx="11452859" cy="1196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函数名，一般叫做选择器，底层结构跟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*类似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@selector()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sel_registerName()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sel_getName()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NSStringFromSelector()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转成字符串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不同类中相同名字的方法，所对应的方法选择器是相同的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0021" y="2941636"/>
            <a:ext cx="5314949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代表函数的具体实现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020" y="5790287"/>
            <a:ext cx="7178040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types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包含了函数返回值、参数编码的字符串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0040" y="6185425"/>
          <a:ext cx="60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152"/>
                <a:gridCol w="1216152"/>
                <a:gridCol w="1216152"/>
                <a:gridCol w="1216152"/>
                <a:gridCol w="1216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返回值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</a:t>
            </a:r>
            <a:r>
              <a:rPr lang="zh-CN" altLang="en-US"/>
              <a:t> </a:t>
            </a:r>
            <a:r>
              <a:rPr lang="en-US" altLang="zh-CN"/>
              <a:t>Encoding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中提供了一个叫做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@encode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的指令，可以将具体的类型表示成字符串编码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645920"/>
            <a:ext cx="4752340" cy="4904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09" y="2062875"/>
            <a:ext cx="6381920" cy="3711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方法缓存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192003"/>
            <a:ext cx="11836738" cy="442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内部结构中有个方法缓存（</a:t>
            </a:r>
            <a:r>
              <a:rPr lang="en-US" altLang="zh-CN" sz="1600">
                <a:solidFill>
                  <a:srgbClr val="3F6E74"/>
                </a:solidFill>
                <a:latin typeface="Menlo-Regular" panose="020B0609030804020204" charset="0"/>
              </a:rPr>
              <a:t>cache_t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散列表（哈希表）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来缓存曾经调用过的方法，可以提高方法的查找速度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580" y="1634491"/>
            <a:ext cx="4268300" cy="117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94" y="1634491"/>
            <a:ext cx="3690200" cy="9827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14935" y="29781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直线箭头连接符 6"/>
          <p:cNvCxnSpPr>
            <a:endCxn id="9" idx="0"/>
          </p:cNvCxnSpPr>
          <p:nvPr/>
        </p:nvCxnSpPr>
        <p:spPr>
          <a:xfrm flipH="1">
            <a:off x="2522502" y="2063403"/>
            <a:ext cx="209268" cy="9147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0021" y="4199542"/>
            <a:ext cx="11836738" cy="941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objc-cache.mm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3F6E74"/>
                </a:solidFill>
                <a:latin typeface="Menlo-Regular" panose="020B0609030804020204" charset="0"/>
              </a:rPr>
              <a:t>bucket_t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* </a:t>
            </a:r>
            <a:r>
              <a:rPr lang="en-US" altLang="zh-CN" sz="1600">
                <a:solidFill>
                  <a:srgbClr val="3F6E74"/>
                </a:solidFill>
                <a:latin typeface="Menlo-Regular" panose="020B0609030804020204" charset="0"/>
              </a:rPr>
              <a:t>cache_t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::find(</a:t>
            </a:r>
            <a:r>
              <a:rPr lang="en-US" altLang="zh-CN" sz="1600">
                <a:solidFill>
                  <a:srgbClr val="3F6E74"/>
                </a:solidFill>
                <a:latin typeface="Menlo-Regular" panose="020B0609030804020204" charset="0"/>
              </a:rPr>
              <a:t>cache_key_t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k, 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receiver)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59451" y="2328547"/>
          <a:ext cx="6799486" cy="2651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96"/>
                <a:gridCol w="5080890"/>
              </a:tblGrid>
              <a:tr h="426228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bucket_t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_key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@selector(personTest),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_imp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8262" y="2342157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@selector(personTest)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581" y="40367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空间换时间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3179" y="1693869"/>
            <a:ext cx="363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62" y="3189461"/>
            <a:ext cx="424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@selector(goodStudentTest)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9194" y="1509203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f(key)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index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653167" cy="12619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的消息机制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中的方法调用其实都是转成了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（方法调用者）发送了一条消息（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消息发送（当前类、父类中查找）、动态方法解析、消息转发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93" y="2634884"/>
            <a:ext cx="11501313" cy="725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消息转发机制流程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592" y="3543541"/>
            <a:ext cx="11501313" cy="31813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？平时项目中有用过么？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是一门动态性比较强的编程语言，允许很多操作推迟到程序运行时再进行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的动态性就是由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来支撑和实现的，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，封装了很多动态性相关的函数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平时编写的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代码，底层都是转换成了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具体应用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利用关联对象（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AssociatedObject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）给分类添加属性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遍历类的所有成员变量（修改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的占位文字颜色、字典转模型、自动归档解档）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交换方法实现（交换系统的方法）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利用消息转发机制解决方法找不到的异常问题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25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中的方法调用，其实都是转换为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的执行流程可以分为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动态方法解析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 </a:t>
            </a:r>
            <a:r>
              <a:rPr lang="en-US" altLang="zh-CN"/>
              <a:t>–</a:t>
            </a:r>
            <a:r>
              <a:rPr lang="zh-CN" altLang="en-US"/>
              <a:t> 源码跟读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4770795" cy="2581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_objc_msgSend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b.le	LNilOrTagged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CacheLookup NORMAL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CacheLookup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CheckMiss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__objc_msgSend_uncached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MethodTableLookup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__class_lookupMethodAndLoadCache3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19" y="3880642"/>
            <a:ext cx="8960831" cy="2674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objc-runtime-new.mm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_class_lookupMethodAndLoadCache3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lookUpImpOrForward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search_method_list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cache_getImp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_class_resolveInstanceMethod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_objc_msgForward_impcache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16677" y="1203433"/>
            <a:ext cx="5280082" cy="21563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__objc_msgForward_impcache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__objc_msgForward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__forwarding__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（不开源）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01-</a:t>
            </a:r>
            <a:r>
              <a:rPr lang="zh-CN" altLang="en-US"/>
              <a:t>消息发送</a:t>
            </a:r>
            <a:endParaRPr lang="zh-CN" altLang="en-US"/>
          </a:p>
        </p:txBody>
      </p:sp>
      <p:sp>
        <p:nvSpPr>
          <p:cNvPr id="2" name="决策 1"/>
          <p:cNvSpPr/>
          <p:nvPr/>
        </p:nvSpPr>
        <p:spPr>
          <a:xfrm>
            <a:off x="1114835" y="1291590"/>
            <a:ext cx="2082292" cy="7122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receiver</a:t>
            </a:r>
            <a:r>
              <a:rPr kumimoji="1" lang="zh-CN" altLang="en-US" sz="1600"/>
              <a:t>是否为</a:t>
            </a:r>
            <a:r>
              <a:rPr kumimoji="1" lang="en-US" altLang="zh-CN" sz="1600"/>
              <a:t>nil</a:t>
            </a:r>
            <a:endParaRPr kumimoji="1" lang="zh-CN" altLang="en-US" sz="1600"/>
          </a:p>
        </p:txBody>
      </p:sp>
      <p:sp>
        <p:nvSpPr>
          <p:cNvPr id="3" name="终止符 2"/>
          <p:cNvSpPr/>
          <p:nvPr/>
        </p:nvSpPr>
        <p:spPr>
          <a:xfrm>
            <a:off x="1453036" y="2343150"/>
            <a:ext cx="1405890" cy="4572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退出</a:t>
            </a:r>
            <a:endParaRPr kumimoji="1" lang="zh-CN" altLang="en-US" sz="1600"/>
          </a:p>
        </p:txBody>
      </p:sp>
      <p:cxnSp>
        <p:nvCxnSpPr>
          <p:cNvPr id="6" name="直线箭头连接符 5"/>
          <p:cNvCxnSpPr>
            <a:stCxn id="2" idx="2"/>
            <a:endCxn id="3" idx="0"/>
          </p:cNvCxnSpPr>
          <p:nvPr/>
        </p:nvCxnSpPr>
        <p:spPr>
          <a:xfrm>
            <a:off x="2155981" y="2003855"/>
            <a:ext cx="0" cy="339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66381" y="1980995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74267" y="1263432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决策 14"/>
          <p:cNvSpPr/>
          <p:nvPr/>
        </p:nvSpPr>
        <p:spPr>
          <a:xfrm>
            <a:off x="3649021" y="1291366"/>
            <a:ext cx="3829050" cy="712489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  <a:endParaRPr kumimoji="1" lang="zh-CN" altLang="en-US" sz="1600"/>
          </a:p>
        </p:txBody>
      </p:sp>
      <p:cxnSp>
        <p:nvCxnSpPr>
          <p:cNvPr id="16" name="直线箭头连接符 15"/>
          <p:cNvCxnSpPr>
            <a:stCxn id="2" idx="3"/>
            <a:endCxn id="15" idx="1"/>
          </p:cNvCxnSpPr>
          <p:nvPr/>
        </p:nvCxnSpPr>
        <p:spPr>
          <a:xfrm flipV="1">
            <a:off x="3197127" y="1647611"/>
            <a:ext cx="451894" cy="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42027" y="1259937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线箭头连接符 19"/>
          <p:cNvCxnSpPr>
            <a:stCxn id="15" idx="3"/>
            <a:endCxn id="24" idx="1"/>
          </p:cNvCxnSpPr>
          <p:nvPr/>
        </p:nvCxnSpPr>
        <p:spPr>
          <a:xfrm flipV="1">
            <a:off x="7478071" y="1647610"/>
            <a:ext cx="10418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终止符 23"/>
          <p:cNvSpPr/>
          <p:nvPr/>
        </p:nvSpPr>
        <p:spPr>
          <a:xfrm>
            <a:off x="8519913" y="1277630"/>
            <a:ext cx="1735794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结束查找</a:t>
            </a:r>
            <a:endParaRPr kumimoji="1" lang="zh-CN" altLang="en-US" sz="1600"/>
          </a:p>
        </p:txBody>
      </p:sp>
      <p:sp>
        <p:nvSpPr>
          <p:cNvPr id="35" name="文本框 34"/>
          <p:cNvSpPr txBox="1"/>
          <p:nvPr/>
        </p:nvSpPr>
        <p:spPr>
          <a:xfrm>
            <a:off x="5573777" y="2016925"/>
            <a:ext cx="129565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决策 35"/>
          <p:cNvSpPr/>
          <p:nvPr/>
        </p:nvSpPr>
        <p:spPr>
          <a:xfrm>
            <a:off x="3460821" y="2400559"/>
            <a:ext cx="4201217" cy="777758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37" name="直线箭头连接符 36"/>
          <p:cNvCxnSpPr>
            <a:stCxn id="15" idx="2"/>
            <a:endCxn id="36" idx="0"/>
          </p:cNvCxnSpPr>
          <p:nvPr/>
        </p:nvCxnSpPr>
        <p:spPr>
          <a:xfrm flipH="1">
            <a:off x="5561430" y="2003855"/>
            <a:ext cx="2116" cy="396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60801" y="2405622"/>
            <a:ext cx="126627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线箭头连接符 40"/>
          <p:cNvCxnSpPr>
            <a:stCxn id="36" idx="3"/>
            <a:endCxn id="45" idx="1"/>
          </p:cNvCxnSpPr>
          <p:nvPr/>
        </p:nvCxnSpPr>
        <p:spPr>
          <a:xfrm>
            <a:off x="7662038" y="2789438"/>
            <a:ext cx="1165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终止符 44"/>
          <p:cNvSpPr/>
          <p:nvPr/>
        </p:nvSpPr>
        <p:spPr>
          <a:xfrm>
            <a:off x="8827077" y="2419458"/>
            <a:ext cx="2640330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调用方法，结束查找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并将方法缓存到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</a:t>
            </a:r>
            <a:endParaRPr kumimoji="1" lang="zh-CN" altLang="en-US" sz="1600"/>
          </a:p>
        </p:txBody>
      </p:sp>
      <p:sp>
        <p:nvSpPr>
          <p:cNvPr id="48" name="文本框 47"/>
          <p:cNvSpPr txBox="1"/>
          <p:nvPr/>
        </p:nvSpPr>
        <p:spPr>
          <a:xfrm>
            <a:off x="5568394" y="3188401"/>
            <a:ext cx="130103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决策 48"/>
          <p:cNvSpPr/>
          <p:nvPr/>
        </p:nvSpPr>
        <p:spPr>
          <a:xfrm>
            <a:off x="3653869" y="3567310"/>
            <a:ext cx="3829050" cy="778672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  <a:endParaRPr kumimoji="1" lang="zh-CN" altLang="en-US" sz="1600"/>
          </a:p>
        </p:txBody>
      </p:sp>
      <p:cxnSp>
        <p:nvCxnSpPr>
          <p:cNvPr id="50" name="直线箭头连接符 49"/>
          <p:cNvCxnSpPr>
            <a:stCxn id="36" idx="2"/>
            <a:endCxn id="49" idx="0"/>
          </p:cNvCxnSpPr>
          <p:nvPr/>
        </p:nvCxnSpPr>
        <p:spPr>
          <a:xfrm>
            <a:off x="5561430" y="3178317"/>
            <a:ext cx="6964" cy="388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5204" y="5744943"/>
            <a:ext cx="3287619" cy="9463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已经排序的，二分查找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没有排序的，遍历查找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499669" y="3280471"/>
            <a:ext cx="1259942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线箭头连接符 71"/>
          <p:cNvCxnSpPr>
            <a:stCxn id="49" idx="3"/>
            <a:endCxn id="45" idx="2"/>
          </p:cNvCxnSpPr>
          <p:nvPr/>
        </p:nvCxnSpPr>
        <p:spPr>
          <a:xfrm flipV="1">
            <a:off x="7482919" y="3159417"/>
            <a:ext cx="2664323" cy="79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561430" y="4365983"/>
            <a:ext cx="13080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决策 75"/>
          <p:cNvSpPr/>
          <p:nvPr/>
        </p:nvSpPr>
        <p:spPr>
          <a:xfrm>
            <a:off x="3467785" y="4766085"/>
            <a:ext cx="4201217" cy="80783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77" name="直线箭头连接符 76"/>
          <p:cNvCxnSpPr>
            <a:stCxn id="49" idx="2"/>
            <a:endCxn id="76" idx="0"/>
          </p:cNvCxnSpPr>
          <p:nvPr/>
        </p:nvCxnSpPr>
        <p:spPr>
          <a:xfrm>
            <a:off x="5568394" y="4345982"/>
            <a:ext cx="0" cy="42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140830" y="4361723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线箭头连接符 90"/>
          <p:cNvCxnSpPr>
            <a:stCxn id="76" idx="3"/>
            <a:endCxn id="45" idx="2"/>
          </p:cNvCxnSpPr>
          <p:nvPr/>
        </p:nvCxnSpPr>
        <p:spPr>
          <a:xfrm flipV="1">
            <a:off x="7669002" y="3159417"/>
            <a:ext cx="2478240" cy="201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613687" y="4959938"/>
            <a:ext cx="144506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线箭头连接符 94"/>
          <p:cNvCxnSpPr>
            <a:stCxn id="76" idx="1"/>
            <a:endCxn id="98" idx="2"/>
          </p:cNvCxnSpPr>
          <p:nvPr/>
        </p:nvCxnSpPr>
        <p:spPr>
          <a:xfrm flipH="1" flipV="1">
            <a:off x="1637959" y="4701598"/>
            <a:ext cx="1829826" cy="468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决策 97"/>
          <p:cNvSpPr/>
          <p:nvPr/>
        </p:nvSpPr>
        <p:spPr>
          <a:xfrm>
            <a:off x="182880" y="3935345"/>
            <a:ext cx="2910157" cy="766253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上层是否还有</a:t>
            </a:r>
            <a:r>
              <a:rPr kumimoji="1" lang="en-US" altLang="zh-CN" sz="1600"/>
              <a:t>superClass</a:t>
            </a:r>
            <a:endParaRPr kumimoji="1"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3255446" y="4059157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635528" y="3609161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线箭头连接符 103"/>
          <p:cNvCxnSpPr>
            <a:stCxn id="98" idx="3"/>
            <a:endCxn id="49" idx="1"/>
          </p:cNvCxnSpPr>
          <p:nvPr/>
        </p:nvCxnSpPr>
        <p:spPr>
          <a:xfrm flipV="1">
            <a:off x="3093037" y="3956646"/>
            <a:ext cx="560832" cy="36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进程 110"/>
          <p:cNvSpPr/>
          <p:nvPr/>
        </p:nvSpPr>
        <p:spPr>
          <a:xfrm>
            <a:off x="894735" y="3135988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动态方法解析</a:t>
            </a:r>
            <a:endParaRPr kumimoji="1" lang="zh-CN" altLang="en-US" sz="1600"/>
          </a:p>
        </p:txBody>
      </p:sp>
      <p:cxnSp>
        <p:nvCxnSpPr>
          <p:cNvPr id="112" name="直线箭头连接符 111"/>
          <p:cNvCxnSpPr>
            <a:stCxn id="98" idx="0"/>
            <a:endCxn id="111" idx="2"/>
          </p:cNvCxnSpPr>
          <p:nvPr/>
        </p:nvCxnSpPr>
        <p:spPr>
          <a:xfrm flipV="1">
            <a:off x="1637959" y="3589987"/>
            <a:ext cx="4861" cy="345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988542" y="5744943"/>
            <a:ext cx="5189220" cy="7234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  <p:bldP spid="12" grpId="0"/>
      <p:bldP spid="15" grpId="0" animBg="1"/>
      <p:bldP spid="19" grpId="0"/>
      <p:bldP spid="24" grpId="0" animBg="1"/>
      <p:bldP spid="35" grpId="0"/>
      <p:bldP spid="36" grpId="0" animBg="1"/>
      <p:bldP spid="40" grpId="0"/>
      <p:bldP spid="45" grpId="0" animBg="1"/>
      <p:bldP spid="48" grpId="0"/>
      <p:bldP spid="49" grpId="0" animBg="1"/>
      <p:bldP spid="71" grpId="0"/>
      <p:bldP spid="75" grpId="0"/>
      <p:bldP spid="76" grpId="0" animBg="1"/>
      <p:bldP spid="90" grpId="0"/>
      <p:bldP spid="94" grpId="0"/>
      <p:bldP spid="98" grpId="0" animBg="1"/>
      <p:bldP spid="102" grpId="0"/>
      <p:bldP spid="103" grpId="0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02-</a:t>
            </a:r>
            <a:r>
              <a:rPr lang="zh-CN" altLang="en-US"/>
              <a:t>动态方法解析</a:t>
            </a:r>
            <a:endParaRPr lang="zh-CN" altLang="en-US"/>
          </a:p>
        </p:txBody>
      </p:sp>
      <p:sp>
        <p:nvSpPr>
          <p:cNvPr id="2" name="决策 1"/>
          <p:cNvSpPr/>
          <p:nvPr/>
        </p:nvSpPr>
        <p:spPr>
          <a:xfrm>
            <a:off x="426732" y="1263432"/>
            <a:ext cx="2614197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是否曾经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有动态解析</a:t>
            </a:r>
            <a:endParaRPr kumimoji="1" lang="zh-CN" altLang="en-US" sz="1600"/>
          </a:p>
        </p:txBody>
      </p:sp>
      <p:cxnSp>
        <p:nvCxnSpPr>
          <p:cNvPr id="6" name="直线箭头连接符 5"/>
          <p:cNvCxnSpPr>
            <a:stCxn id="2" idx="2"/>
            <a:endCxn id="51" idx="0"/>
          </p:cNvCxnSpPr>
          <p:nvPr/>
        </p:nvCxnSpPr>
        <p:spPr>
          <a:xfrm flipH="1">
            <a:off x="1733830" y="2318597"/>
            <a:ext cx="1" cy="4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53515" y="1390396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5260" y="2339764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线箭头连接符 15"/>
          <p:cNvCxnSpPr>
            <a:stCxn id="2" idx="3"/>
            <a:endCxn id="111" idx="1"/>
          </p:cNvCxnSpPr>
          <p:nvPr/>
        </p:nvCxnSpPr>
        <p:spPr>
          <a:xfrm flipV="1">
            <a:off x="3040929" y="1791014"/>
            <a:ext cx="10999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87229" y="2860597"/>
            <a:ext cx="4892821" cy="111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开发者可以实现以下方法，来动态添加方法实现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+resolveInstanceMethod: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+resolveClassMethod: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进程 110"/>
          <p:cNvSpPr/>
          <p:nvPr/>
        </p:nvSpPr>
        <p:spPr>
          <a:xfrm>
            <a:off x="4140855" y="1564014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消息转发</a:t>
            </a:r>
            <a:endParaRPr kumimoji="1" lang="zh-CN" altLang="en-US" sz="1600"/>
          </a:p>
        </p:txBody>
      </p:sp>
      <p:sp>
        <p:nvSpPr>
          <p:cNvPr id="51" name="进程 50"/>
          <p:cNvSpPr/>
          <p:nvPr/>
        </p:nvSpPr>
        <p:spPr>
          <a:xfrm>
            <a:off x="297152" y="2726691"/>
            <a:ext cx="2873355" cy="823927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+resolveInstanceMethod: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或者</a:t>
            </a:r>
            <a:r>
              <a:rPr kumimoji="1" lang="en-US" altLang="zh-CN" sz="1600"/>
              <a:t>+resolveClassMethod:</a:t>
            </a:r>
            <a:r>
              <a:rPr kumimoji="1" lang="zh-CN" altLang="en-US" sz="1600"/>
              <a:t>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来动态解析方法</a:t>
            </a:r>
            <a:endParaRPr kumimoji="1" lang="zh-CN" altLang="en-US" sz="1600"/>
          </a:p>
        </p:txBody>
      </p:sp>
      <p:sp>
        <p:nvSpPr>
          <p:cNvPr id="52" name="进程 51"/>
          <p:cNvSpPr/>
          <p:nvPr/>
        </p:nvSpPr>
        <p:spPr>
          <a:xfrm>
            <a:off x="626032" y="3966100"/>
            <a:ext cx="221559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标记为已经动态解析</a:t>
            </a:r>
            <a:endParaRPr kumimoji="1" lang="zh-CN" altLang="en-US" sz="1600"/>
          </a:p>
        </p:txBody>
      </p:sp>
      <p:cxnSp>
        <p:nvCxnSpPr>
          <p:cNvPr id="53" name="直线箭头连接符 52"/>
          <p:cNvCxnSpPr>
            <a:stCxn id="51" idx="2"/>
            <a:endCxn id="52" idx="0"/>
          </p:cNvCxnSpPr>
          <p:nvPr/>
        </p:nvCxnSpPr>
        <p:spPr>
          <a:xfrm flipH="1">
            <a:off x="1733829" y="3550618"/>
            <a:ext cx="1" cy="4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进程 56"/>
          <p:cNvSpPr/>
          <p:nvPr/>
        </p:nvSpPr>
        <p:spPr>
          <a:xfrm>
            <a:off x="985743" y="4899849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消息发送</a:t>
            </a:r>
            <a:endParaRPr kumimoji="1" lang="zh-CN" altLang="en-US" sz="1600"/>
          </a:p>
        </p:txBody>
      </p:sp>
      <p:cxnSp>
        <p:nvCxnSpPr>
          <p:cNvPr id="58" name="直线箭头连接符 57"/>
          <p:cNvCxnSpPr>
            <a:stCxn id="52" idx="2"/>
            <a:endCxn id="57" idx="0"/>
          </p:cNvCxnSpPr>
          <p:nvPr/>
        </p:nvCxnSpPr>
        <p:spPr>
          <a:xfrm flipH="1">
            <a:off x="1733828" y="4512922"/>
            <a:ext cx="1" cy="386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787229" y="4276601"/>
            <a:ext cx="5580940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动态解析过后，会重新走“消息发送”的流程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中查找方法”这一步开始执行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11" grpId="0" animBg="1"/>
      <p:bldP spid="51" grpId="0" animBg="1"/>
      <p:bldP spid="52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动态添加方法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217876"/>
            <a:ext cx="6268720" cy="234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55846" y="4446270"/>
            <a:ext cx="4782763" cy="708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@dynamic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是告诉编译器不用自动生成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的实现，等到运行时再添加方法实现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3677593"/>
            <a:ext cx="6268720" cy="3040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47" y="2513330"/>
            <a:ext cx="4083050" cy="163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247" y="1489710"/>
            <a:ext cx="473529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可以理解为等价于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600">
                <a:solidFill>
                  <a:srgbClr val="3F6E74"/>
                </a:solidFill>
                <a:latin typeface="Menlo-Regular" panose="020B0609030804020204" charset="0"/>
              </a:rPr>
              <a:t>method_t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*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的执行流程</a:t>
            </a:r>
            <a:r>
              <a:rPr lang="en-US" altLang="zh-CN"/>
              <a:t>03-</a:t>
            </a:r>
            <a:r>
              <a:rPr lang="zh-CN" altLang="en-US"/>
              <a:t>消息转发</a:t>
            </a:r>
            <a:endParaRPr lang="zh-CN" altLang="en-US"/>
          </a:p>
        </p:txBody>
      </p:sp>
      <p:sp>
        <p:nvSpPr>
          <p:cNvPr id="5" name="决策 4"/>
          <p:cNvSpPr/>
          <p:nvPr/>
        </p:nvSpPr>
        <p:spPr>
          <a:xfrm>
            <a:off x="198132" y="1263432"/>
            <a:ext cx="5265408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forwardingTargetForSelector:</a:t>
            </a:r>
            <a:endParaRPr lang="en-US" altLang="zh-CN" sz="1600"/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475115" y="1392435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5" idx="3"/>
            <a:endCxn id="10" idx="1"/>
          </p:cNvCxnSpPr>
          <p:nvPr/>
        </p:nvCxnSpPr>
        <p:spPr>
          <a:xfrm flipV="1">
            <a:off x="5463540" y="1791014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进程 9"/>
          <p:cNvSpPr/>
          <p:nvPr/>
        </p:nvSpPr>
        <p:spPr>
          <a:xfrm>
            <a:off x="7030405" y="1517603"/>
            <a:ext cx="2661178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objc_msgSend(</a:t>
            </a:r>
            <a:r>
              <a:rPr kumimoji="1" lang="zh-CN" altLang="en-US" sz="1600"/>
              <a:t>返回值</a:t>
            </a:r>
            <a:r>
              <a:rPr kumimoji="1" lang="en-US" altLang="zh-CN" sz="1600"/>
              <a:t>,</a:t>
            </a:r>
            <a:r>
              <a:rPr kumimoji="1" lang="zh-CN" altLang="en-US" sz="1600"/>
              <a:t> </a:t>
            </a:r>
            <a:r>
              <a:rPr kumimoji="1" lang="en-US" altLang="zh-CN" sz="1600"/>
              <a:t>SEL)</a:t>
            </a:r>
            <a:endParaRPr kumimoji="1"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1462200" y="2369295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决策 13"/>
          <p:cNvSpPr/>
          <p:nvPr/>
        </p:nvSpPr>
        <p:spPr>
          <a:xfrm>
            <a:off x="211924" y="2840076"/>
            <a:ext cx="5251616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methodSignatureForSelector:</a:t>
            </a:r>
            <a:endParaRPr lang="en-US" altLang="zh-CN" sz="1600"/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cxnSp>
        <p:nvCxnSpPr>
          <p:cNvPr id="15" name="直线箭头连接符 14"/>
          <p:cNvCxnSpPr>
            <a:stCxn id="5" idx="2"/>
            <a:endCxn id="14" idx="0"/>
          </p:cNvCxnSpPr>
          <p:nvPr/>
        </p:nvCxnSpPr>
        <p:spPr>
          <a:xfrm>
            <a:off x="2830836" y="2318597"/>
            <a:ext cx="6896" cy="52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62200" y="4000262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线箭头连接符 20"/>
          <p:cNvCxnSpPr>
            <a:stCxn id="14" idx="2"/>
            <a:endCxn id="26" idx="0"/>
          </p:cNvCxnSpPr>
          <p:nvPr/>
        </p:nvCxnSpPr>
        <p:spPr>
          <a:xfrm flipH="1">
            <a:off x="2830836" y="3895241"/>
            <a:ext cx="6896" cy="50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进程 25"/>
          <p:cNvSpPr/>
          <p:nvPr/>
        </p:nvSpPr>
        <p:spPr>
          <a:xfrm>
            <a:off x="1171764" y="4404067"/>
            <a:ext cx="3318144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doesNotRecognizeSelector:</a:t>
            </a:r>
            <a:r>
              <a:rPr kumimoji="1" lang="zh-CN" altLang="en-US" sz="1600"/>
              <a:t>方法</a:t>
            </a:r>
            <a:endParaRPr kumimoji="1"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5475115" y="2967029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/>
          <p:cNvCxnSpPr>
            <a:stCxn id="14" idx="3"/>
            <a:endCxn id="37" idx="1"/>
          </p:cNvCxnSpPr>
          <p:nvPr/>
        </p:nvCxnSpPr>
        <p:spPr>
          <a:xfrm flipV="1">
            <a:off x="5463540" y="3367658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进程 36"/>
          <p:cNvSpPr/>
          <p:nvPr/>
        </p:nvSpPr>
        <p:spPr>
          <a:xfrm>
            <a:off x="7030405" y="3094247"/>
            <a:ext cx="295497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lang="en-US" altLang="zh-CN" sz="1600"/>
              <a:t>forwardInvocation:</a:t>
            </a:r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4351541" y="5627603"/>
            <a:ext cx="7481644" cy="8594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forwardInvocation: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方法中自定义任何逻辑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以上方法都有对象方法、类方法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个版本（前面可以是加号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，也可以是减号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3" grpId="0"/>
      <p:bldP spid="14" grpId="0" animBg="1"/>
      <p:bldP spid="20" grpId="0"/>
      <p:bldP spid="26" grpId="0" animBg="1"/>
      <p:bldP spid="33" grpId="0"/>
      <p:bldP spid="37" grpId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en-US" altLang="zh-CN"/>
              <a:t>NSMethodSignature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81972"/>
            <a:ext cx="10299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086297"/>
            <a:ext cx="10752055" cy="270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的本质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7"/>
            <a:ext cx="11836739" cy="972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调用，底层会转换为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objc_msgSendSuper2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函数的调用，接收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objc_super2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35" y="2164466"/>
            <a:ext cx="32766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60020" y="3462424"/>
            <a:ext cx="11836739" cy="72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是消息接收者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r>
              <a:rPr lang="zh-CN" altLang="en-US"/>
              <a:t>的中间代码（</a:t>
            </a:r>
            <a:r>
              <a:rPr lang="en-US" altLang="zh-CN"/>
              <a:t>IR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8"/>
            <a:ext cx="11836739" cy="533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在变为机器代码之前，会被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编译器转换为中间代码（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Intermediate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可以使用以下命令行指令生成中间代码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-emit-llvm -S main.m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语法简介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在当前执行的函数的堆栈帧中分配内存，当该函数返回到其调用者时，将自动释放内存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字节的整数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两个整数值比较，返回布尔值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选择分支，根据条件来转向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，不根据条件跳转的话类似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代码标签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具体可以参考官方文档：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https://llvm.org/docs/LangRef.html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01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查看私有成员变量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474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占位文字的颜色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839" y="2006279"/>
            <a:ext cx="113411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打印结果分别是什么？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3248" y="3100682"/>
            <a:ext cx="6001657" cy="1288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" y="3100682"/>
            <a:ext cx="5271948" cy="2236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2" y="1795092"/>
            <a:ext cx="3233275" cy="780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578" y="1795092"/>
            <a:ext cx="3254174" cy="7748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79755" y="5636895"/>
            <a:ext cx="538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MJStudent   </a:t>
            </a:r>
            <a:r>
              <a:rPr lang="en-US" altLang="zh-CN">
                <a:sym typeface="+mn-ea"/>
              </a:rPr>
              <a:t>MJStudent   </a:t>
            </a:r>
            <a:r>
              <a:rPr lang="en-US" altLang="zh-CN"/>
              <a:t>  </a:t>
            </a:r>
            <a:r>
              <a:rPr lang="en-US" altLang="zh-CN">
                <a:sym typeface="+mn-ea"/>
              </a:rPr>
              <a:t>MJPerson   </a:t>
            </a:r>
            <a:r>
              <a:rPr lang="en-US" altLang="zh-CN"/>
              <a:t>MJPerson 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字典转模型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遍历所有的属性或者成员变量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替换方法实现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1192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class_replaceMethod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method_exchangeImplementations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API01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类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动态创建一个类（参数：父类，类名，额外的内存空间）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objc_allocateClassPair(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superclass,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*name, 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size_t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extraBytes)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注册一个类（要在类注册之前添加成员变量）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objc_registerClassPair(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cls) 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销毁一个类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objc_disposeClassPair(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object_getClass(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object_setClass(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obj, 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object_isClass(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是否为元类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class_isMetaClass(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获取父类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class_getSuperclass(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API02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成员变量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获取一个实例变量信息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class_getInstanceVariable(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zh-CN" altLang="en-US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*name)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拷贝实例变量列表（最后需要调用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*class_copyIvarList(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*outCount)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设置和获取成员变量的值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object_setIvar(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ivar,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value)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1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object_getIvar(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ivar)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动态添加成员变量（已经注册的类是不能动态添加成员变量的）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BOOL</a:t>
            </a:r>
            <a:r>
              <a:rPr lang="en-US" altLang="zh-CN" sz="11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class_addIvar(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 name, 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size_t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size, 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uint8_t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alignment,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 types)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获取成员变量的相关信息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*ivar_getName(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v)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*ivar_getTypeEncoding(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v)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API03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属性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class_getProperty(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*name)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拷贝属性列表（最后需要调用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*class_copyPropertyList(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*outCount)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class_addProperty(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                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attributeCount)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class_replaceProperty(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                    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attributeCount)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获取属性的一些信息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*property_getName(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property)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*property_getAttributes(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property)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方法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获得一个实例方法、类方法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class_getInstanceMethod(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name)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class_getClassMethod(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name)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方法实现相关操作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class_getMethodImplementation(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name) 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method_setImplementation(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imp)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method_exchangeImplementations(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m1, 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m2) 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拷贝方法列表（最后需要调用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*class_copyMethodList(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*outCount)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class_addMethod(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imp,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*types)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class_replaceMethod(</a:t>
            </a:r>
            <a:r>
              <a:rPr lang="en-US" altLang="zh-CN" sz="1400">
                <a:solidFill>
                  <a:srgbClr val="3F6E74"/>
                </a:solidFill>
                <a:latin typeface="Menlo-Regular" panose="020B0609030804020204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imp,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*types)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获取方法的相关信息（带有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method_getName(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method_getImplementation(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method_getTypeEncoding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(Method m)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method_getNumberOfArguments(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*method_copyReturnType(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*method_copyArgumentType(</a:t>
            </a:r>
            <a:r>
              <a:rPr lang="en-US" altLang="zh-CN" sz="1400">
                <a:solidFill>
                  <a:srgbClr val="5C2699"/>
                </a:solidFill>
                <a:latin typeface="Menlo-Regular" panose="020B0609030804020204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index)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方法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选择器相关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*sel_getName(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sel)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sel_registerName(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*str)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作为方法实现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imp_implementationWithBlock(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block)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imp_getBlock(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anImp)</a:t>
            </a: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imp_removeBlock(</a:t>
            </a:r>
            <a:r>
              <a:rPr lang="en-US" altLang="zh-CN" sz="1400">
                <a:solidFill>
                  <a:srgbClr val="AA0D91"/>
                </a:solidFill>
                <a:latin typeface="Menlo-Regular" panose="020B0609030804020204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panose="020B0609030804020204" charset="0"/>
              </a:rPr>
              <a:t> anImp)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以下代码能不能执行成功？如果可以，打印结果是什么？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602" y="1728576"/>
            <a:ext cx="54610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" y="3284326"/>
            <a:ext cx="48768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70" y="1728576"/>
            <a:ext cx="4051300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5038" y="1967696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509059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 flipV="1">
            <a:off x="5034987" y="2534856"/>
            <a:ext cx="2720051" cy="18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3106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11" name="直线箭头连接符 10"/>
          <p:cNvCxnSpPr>
            <a:stCxn id="8" idx="3"/>
            <a:endCxn id="5" idx="1"/>
          </p:cNvCxnSpPr>
          <p:nvPr/>
        </p:nvCxnSpPr>
        <p:spPr>
          <a:xfrm>
            <a:off x="2149034" y="2553182"/>
            <a:ext cx="136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3106" y="4259964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person</a:t>
            </a:r>
            <a:endParaRPr kumimoji="1" lang="zh-CN" altLang="en-US" sz="2800"/>
          </a:p>
        </p:txBody>
      </p:sp>
      <p:cxnSp>
        <p:nvCxnSpPr>
          <p:cNvPr id="17" name="直线箭头连接符 16"/>
          <p:cNvCxnSpPr>
            <a:stCxn id="16" idx="3"/>
            <a:endCxn id="23" idx="1"/>
          </p:cNvCxnSpPr>
          <p:nvPr/>
        </p:nvCxnSpPr>
        <p:spPr>
          <a:xfrm flipV="1">
            <a:off x="2149034" y="4259965"/>
            <a:ext cx="1288645" cy="44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679" y="4036670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isa</a:t>
            </a:r>
            <a:endParaRPr kumimoji="1" lang="zh-CN" altLang="en-US" sz="2800"/>
          </a:p>
        </p:txBody>
      </p:sp>
      <p:cxnSp>
        <p:nvCxnSpPr>
          <p:cNvPr id="25" name="直线箭头连接符 24"/>
          <p:cNvCxnSpPr>
            <a:stCxn id="23" idx="3"/>
            <a:endCxn id="4" idx="2"/>
          </p:cNvCxnSpPr>
          <p:nvPr/>
        </p:nvCxnSpPr>
        <p:spPr>
          <a:xfrm flipV="1">
            <a:off x="6632292" y="3102015"/>
            <a:ext cx="2511708" cy="115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37679" y="4539203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_name</a:t>
            </a:r>
            <a:endParaRPr kumimoji="1"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76018" y="4839274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obj2</a:t>
            </a:r>
            <a:endParaRPr kumimoji="1"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9414076" y="3704955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NSObject</a:t>
            </a:r>
            <a:r>
              <a:rPr kumimoji="1" lang="zh-CN" altLang="en-US" sz="2800"/>
              <a:t>对象</a:t>
            </a:r>
            <a:endParaRPr kumimoji="1" lang="zh-CN" altLang="en-US" sz="2800"/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>
          <a:xfrm flipV="1">
            <a:off x="7201946" y="4272115"/>
            <a:ext cx="2212130" cy="874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449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63887" y="3505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697166" y="1388964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4989815" y="1956124"/>
            <a:ext cx="2707351" cy="18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51187" y="2073705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H="1" flipV="1">
            <a:off x="3451187" y="2381398"/>
            <a:ext cx="12700" cy="1431495"/>
          </a:xfrm>
          <a:prstGeom prst="bentConnector3">
            <a:avLst>
              <a:gd name="adj1" fmla="val -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37140" y="184141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@”123”</a:t>
            </a:r>
            <a:endParaRPr kumimoji="1"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476587" y="2789452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test</a:t>
            </a:r>
            <a:endParaRPr kumimoji="1" lang="zh-CN" altLang="en-US" sz="2800"/>
          </a:p>
        </p:txBody>
      </p:sp>
      <p:cxnSp>
        <p:nvCxnSpPr>
          <p:cNvPr id="39" name="直线箭头连接符 38"/>
          <p:cNvCxnSpPr>
            <a:stCxn id="38" idx="3"/>
            <a:endCxn id="37" idx="1"/>
          </p:cNvCxnSpPr>
          <p:nvPr/>
        </p:nvCxnSpPr>
        <p:spPr>
          <a:xfrm flipV="1">
            <a:off x="5002515" y="751301"/>
            <a:ext cx="1334625" cy="234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917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97485" y="2743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743465" y="509288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5023413" y="1076448"/>
            <a:ext cx="2720052" cy="197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97485" y="2063671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V="1">
            <a:off x="3497485" y="2371364"/>
            <a:ext cx="12700" cy="67952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497484" y="3422729"/>
            <a:ext cx="1525928" cy="1259753"/>
            <a:chOff x="3497485" y="3551499"/>
            <a:chExt cx="1525928" cy="1259753"/>
          </a:xfrm>
          <a:solidFill>
            <a:schemeClr val="accent1"/>
          </a:solidFill>
        </p:grpSpPr>
        <p:sp>
          <p:nvSpPr>
            <p:cNvPr id="16" name="矩形 15"/>
            <p:cNvSpPr/>
            <p:nvPr/>
          </p:nvSpPr>
          <p:spPr>
            <a:xfrm>
              <a:off x="3497485" y="3551499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self</a:t>
              </a:r>
              <a:endParaRPr kumimoji="1" lang="zh-CN" altLang="en-US" sz="28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97485" y="4195865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UIVIewController</a:t>
              </a:r>
              <a:r>
                <a:rPr kumimoji="1" lang="zh-CN" altLang="en-US" sz="1600"/>
                <a:t> </a:t>
              </a:r>
              <a:r>
                <a:rPr kumimoji="1" lang="en-US" altLang="zh-CN" sz="1600"/>
                <a:t>Class</a:t>
              </a:r>
              <a:endParaRPr kumimoji="1" lang="zh-CN" altLang="en-US" sz="16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4865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等语言有着很大的不同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提供的接口基本都是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语言的，源码由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汇编语言编写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77293" y="1672541"/>
            <a:ext cx="323898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5773" y="3009418"/>
            <a:ext cx="3170500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548362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2790" y="4579716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7293" y="4392593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773" y="5729470"/>
            <a:ext cx="3807108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>
            <a:off x="4618299" y="4874871"/>
            <a:ext cx="2258994" cy="57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7406</Words>
  <Application>WPS 文字</Application>
  <PresentationFormat>宽屏</PresentationFormat>
  <Paragraphs>655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方正书宋_GBK</vt:lpstr>
      <vt:lpstr>Wingdings</vt:lpstr>
      <vt:lpstr>微软雅黑</vt:lpstr>
      <vt:lpstr>汉仪旗黑</vt:lpstr>
      <vt:lpstr>黑体</vt:lpstr>
      <vt:lpstr>宋体</vt:lpstr>
      <vt:lpstr>Menlo-Regular</vt:lpstr>
      <vt:lpstr>Helvetica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Runtime</vt:lpstr>
      <vt:lpstr>面试题</vt:lpstr>
      <vt:lpstr>面试题</vt:lpstr>
      <vt:lpstr>面试题</vt:lpstr>
      <vt:lpstr>PowerPoint 演示文稿</vt:lpstr>
      <vt:lpstr>PowerPoint 演示文稿</vt:lpstr>
      <vt:lpstr>PowerPoint 演示文稿</vt:lpstr>
      <vt:lpstr>Runtime</vt:lpstr>
      <vt:lpstr>PowerPoint 演示文稿</vt:lpstr>
      <vt:lpstr>PowerPoint 演示文稿</vt:lpstr>
      <vt:lpstr>isa详解</vt:lpstr>
      <vt:lpstr>isa详解 – 位域</vt:lpstr>
      <vt:lpstr>Class的结构</vt:lpstr>
      <vt:lpstr>class_rw_t</vt:lpstr>
      <vt:lpstr>class_ro_t</vt:lpstr>
      <vt:lpstr>method_t</vt:lpstr>
      <vt:lpstr>Type Encoding</vt:lpstr>
      <vt:lpstr>方法缓存</vt:lpstr>
      <vt:lpstr>PowerPoint 演示文稿</vt:lpstr>
      <vt:lpstr>objc_msgSend执行流程</vt:lpstr>
      <vt:lpstr>objc_msgSend执行流程 – 源码跟读</vt:lpstr>
      <vt:lpstr>objc_msgSend执行流程01-消息发送</vt:lpstr>
      <vt:lpstr>objc_msgSend执行流程02-动态方法解析</vt:lpstr>
      <vt:lpstr>动态添加方法</vt:lpstr>
      <vt:lpstr>objc_msgSend的执行流程03-消息转发</vt:lpstr>
      <vt:lpstr>生成NSMethodSignature</vt:lpstr>
      <vt:lpstr>super的本质</vt:lpstr>
      <vt:lpstr>LLVM的中间代码（IR）</vt:lpstr>
      <vt:lpstr>Runtime的应用01 – 查看私有成员变量</vt:lpstr>
      <vt:lpstr>Runtime的应用02 – 字典转模型</vt:lpstr>
      <vt:lpstr>Runtime的应用02 – 替换方法实现</vt:lpstr>
      <vt:lpstr>Runtime API01 – 类 </vt:lpstr>
      <vt:lpstr>Runtime API02 – 成员变量 </vt:lpstr>
      <vt:lpstr>Runtime API03 – 属性 </vt:lpstr>
      <vt:lpstr>Runtime API04 – 方法</vt:lpstr>
      <vt:lpstr>Runtime API04 – 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sihuafeng</cp:lastModifiedBy>
  <cp:revision>1040</cp:revision>
  <dcterms:created xsi:type="dcterms:W3CDTF">2021-03-20T07:41:54Z</dcterms:created>
  <dcterms:modified xsi:type="dcterms:W3CDTF">2021-03-20T07:41:54Z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