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482882700758721E-2"/>
          <c:y val="7.3927000363807477E-2"/>
          <c:w val="0.84456743346491747"/>
          <c:h val="0.791201497459196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The number of respondents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BD2-4445-BC68-08EE765269B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8BD2-4445-BC68-08EE765269B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41A0BEC-D4C5-49CA-B171-C18AC1839736}" type="CATEGORYNAME">
                      <a:rPr lang="en-US">
                        <a:latin typeface="Bookman Old Style" panose="02050604050505020204" pitchFamily="18" charset="0"/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06273558-AF82-43E7-A6D3-F834EA14D56B}" type="PERCENTAGE">
                      <a:rPr lang="en-US" baseline="0">
                        <a:latin typeface="Bookman Old Style" panose="02050604050505020204" pitchFamily="18" charset="0"/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BD2-4445-BC68-08EE765269B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6B9EB89-A1B2-4F99-809A-A8671D82942B}" type="CATEGORYNAME">
                      <a:rPr lang="en-US">
                        <a:latin typeface="Bookman Old Style" panose="02050604050505020204" pitchFamily="18" charset="0"/>
                      </a:rPr>
                      <a:pPr/>
                      <a:t>[CATEGORY NAME]</a:t>
                    </a:fld>
                    <a:r>
                      <a:rPr lang="en-US" baseline="0" dirty="0">
                        <a:latin typeface="Bookman Old Style" panose="02050604050505020204" pitchFamily="18" charset="0"/>
                      </a:rPr>
                      <a:t>
</a:t>
                    </a:r>
                    <a:fld id="{67B6720E-69A4-4E67-8AAF-64B19236A4C9}" type="PERCENTAGE">
                      <a:rPr lang="en-US" baseline="0">
                        <a:latin typeface="Bookman Old Style" panose="02050604050505020204" pitchFamily="18" charset="0"/>
                      </a:rPr>
                      <a:pPr/>
                      <a:t>[PERCENTAGE]</a:t>
                    </a:fld>
                    <a:endParaRPr lang="en-US" baseline="0" dirty="0">
                      <a:latin typeface="Bookman Old Style" panose="02050604050505020204" pitchFamily="18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D2-4445-BC68-08EE765269B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Stayed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1991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2-4445-BC68-08EE765269B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51581-07F6-4F79-AE7A-877355D53556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5052-B1B9-43F1-B2A9-E7299BAF0C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00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5052-B1B9-43F1-B2A9-E7299BAF0C2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48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5052-B1B9-43F1-B2A9-E7299BAF0C2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28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792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0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0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49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4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0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63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76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8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5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57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D14A-7904-41B4-8E87-0044B44F7C50}" type="datetimeFigureOut">
              <a:rPr lang="uk-UA" smtClean="0"/>
              <a:t>23.08.2018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0ACA-5812-42AB-9ACA-5319F588A4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91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nA18UJy7XwRpHLT4zcXe0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5346" y="2541180"/>
            <a:ext cx="4548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61755" y="6427113"/>
            <a:ext cx="3269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 Black" panose="020B0A04020102020204" pitchFamily="34" charset="0"/>
              </a:rPr>
              <a:t>by Iryna Krokhtiak</a:t>
            </a:r>
            <a:endParaRPr lang="uk-UA" sz="2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9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6" y="418392"/>
            <a:ext cx="4222072" cy="73570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Important Features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76056" y="1020753"/>
            <a:ext cx="7343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</a:rPr>
              <a:t>(Computes feature importance of all features related to a model instance.)</a:t>
            </a:r>
            <a:endParaRPr lang="uk-UA" sz="1400" i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6" y="1286395"/>
            <a:ext cx="10582183" cy="5416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32764" y="1417186"/>
            <a:ext cx="9237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00" dirty="0"/>
          </a:p>
          <a:p>
            <a:r>
              <a:rPr lang="en-US" sz="1300" dirty="0"/>
              <a:t>28.18 %</a:t>
            </a:r>
            <a:endParaRPr lang="uk-UA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7066625" y="2157274"/>
            <a:ext cx="8433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19.29 %</a:t>
            </a:r>
            <a:endParaRPr lang="uk-UA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6285390" y="2707689"/>
            <a:ext cx="9854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16.96 %</a:t>
            </a:r>
            <a:endParaRPr lang="uk-UA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6143348" y="3258104"/>
            <a:ext cx="9232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16.42 %</a:t>
            </a:r>
          </a:p>
          <a:p>
            <a:endParaRPr lang="uk-UA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5912528" y="3779844"/>
            <a:ext cx="11540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15.72 %</a:t>
            </a:r>
            <a:endParaRPr lang="uk-UA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6296" y="4296229"/>
            <a:ext cx="602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1.5 %</a:t>
            </a:r>
            <a:endParaRPr lang="uk-UA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6347" y="4837766"/>
            <a:ext cx="682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1.15 %</a:t>
            </a:r>
            <a:endParaRPr lang="uk-UA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1501808" y="5379303"/>
            <a:ext cx="7412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0.73 %</a:t>
            </a:r>
            <a:endParaRPr lang="uk-UA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1398" y="5957188"/>
            <a:ext cx="7116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0.04%</a:t>
            </a:r>
            <a:endParaRPr lang="uk-UA" sz="1300" dirty="0"/>
          </a:p>
        </p:txBody>
      </p:sp>
    </p:spTree>
    <p:extLst>
      <p:ext uri="{BB962C8B-B14F-4D97-AF65-F5344CB8AC3E}">
        <p14:creationId xmlns:p14="http://schemas.microsoft.com/office/powerpoint/2010/main" val="165511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-thinking-smiley-face-clipart-images.jpg (1275×16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536" y="577049"/>
            <a:ext cx="4270129" cy="57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34617" y="1429304"/>
            <a:ext cx="1402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???</a:t>
            </a:r>
            <a:endParaRPr lang="uk-UA" sz="4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189" y="577049"/>
            <a:ext cx="6015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Interesting??? </a:t>
            </a:r>
            <a:endParaRPr lang="uk-UA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157189" y="2592279"/>
            <a:ext cx="6331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Simply visit the 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https://survey-for-hr-analys.herokuapp.com</a:t>
            </a:r>
            <a:r>
              <a:rPr lang="en-US" sz="2800" dirty="0">
                <a:latin typeface="Bookman Old Style" panose="02050604050505020204" pitchFamily="18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complete the survey and then find out what this model predicts for you.</a:t>
            </a:r>
            <a:endParaRPr lang="uk-UA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9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forex-brokers.pro/images/255082828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42863"/>
            <a:ext cx="10597243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6794" y="880247"/>
            <a:ext cx="54420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HR Analytics </a:t>
            </a:r>
            <a:r>
              <a:rPr lang="en-US" sz="2800" dirty="0">
                <a:latin typeface="Bookman Old Style" panose="02050604050505020204" pitchFamily="18" charset="0"/>
              </a:rPr>
              <a:t>is the application that uses math, statistics and modeling to process related data in order to see and predict patterns.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 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It is used to make better decisions about all aspects of HR strategy with the goal of improving business performance.</a:t>
            </a:r>
            <a:endParaRPr lang="uk-UA" sz="2800" dirty="0">
              <a:latin typeface="Bookman Old Style" panose="02050604050505020204" pitchFamily="18" charset="0"/>
            </a:endParaRPr>
          </a:p>
        </p:txBody>
      </p:sp>
      <p:pic>
        <p:nvPicPr>
          <p:cNvPr id="2056" name="Picture 8" descr="476015-630x330.jpg (630×33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7" y="1624614"/>
            <a:ext cx="6388563" cy="3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1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15" y="453902"/>
            <a:ext cx="5293760" cy="1160294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Bookman Old Style" panose="02050604050505020204" pitchFamily="18" charset="0"/>
              </a:rPr>
              <a:t>The problem:</a:t>
            </a:r>
            <a:endParaRPr lang="uk-UA" sz="4800" b="1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8805" y="1309848"/>
            <a:ext cx="6664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Predict whether an employee is going to leave the company.</a:t>
            </a:r>
            <a:endParaRPr lang="uk-UA" sz="3200" dirty="0">
              <a:latin typeface="Bookman Old Style" panose="02050604050505020204" pitchFamily="18" charset="0"/>
            </a:endParaRPr>
          </a:p>
          <a:p>
            <a:endParaRPr lang="uk-UA" sz="3200" dirty="0">
              <a:latin typeface="Bookman Old Style" panose="02050604050505020204" pitchFamily="18" charset="0"/>
            </a:endParaRPr>
          </a:p>
        </p:txBody>
      </p:sp>
      <p:pic>
        <p:nvPicPr>
          <p:cNvPr id="3074" name="Picture 2" descr="problem-solution2.jpg (3585×2712)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31" y="2879508"/>
            <a:ext cx="4953273" cy="374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9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40480" cy="1046425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Data:</a:t>
            </a:r>
            <a:endParaRPr lang="uk-UA" dirty="0"/>
          </a:p>
        </p:txBody>
      </p:sp>
      <p:pic>
        <p:nvPicPr>
          <p:cNvPr id="4098" name="Picture 2" descr="file-cabinets-big-data.jpg (1500×99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48" y="0"/>
            <a:ext cx="4362352" cy="28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175954"/>
            <a:ext cx="716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This dataset is simulated. (https://www.kaggle.com/ludobenistant/hr-analytics/data)</a:t>
            </a:r>
            <a:endParaRPr lang="uk-UA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90633"/>
            <a:ext cx="6920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Dataset contains  about 12 000 answers to survey and labels whether the employee has left the company or not.</a:t>
            </a:r>
            <a:endParaRPr lang="uk-UA" sz="28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73729367"/>
              </p:ext>
            </p:extLst>
          </p:nvPr>
        </p:nvGraphicFramePr>
        <p:xfrm>
          <a:off x="1505527" y="3806515"/>
          <a:ext cx="9180946" cy="3334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54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54911" cy="1325563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Survey:</a:t>
            </a:r>
            <a:endParaRPr lang="uk-UA" dirty="0"/>
          </a:p>
        </p:txBody>
      </p:sp>
      <p:pic>
        <p:nvPicPr>
          <p:cNvPr id="6148" name="Picture 4" descr="https://blog.westmonroepartners.com/wp-content/uploads/2016/04/employee-eng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82" y="2228295"/>
            <a:ext cx="5414683" cy="29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87274" y="1141053"/>
            <a:ext cx="4915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Questions:</a:t>
            </a:r>
          </a:p>
          <a:p>
            <a:endParaRPr kumimoji="0" lang="uk-UA" altLang="uk-UA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How would you rate your level of satisfaction on the current position?</a:t>
            </a:r>
            <a:endParaRPr lang="uk-UA" altLang="uk-UA" dirty="0">
              <a:latin typeface="Bookman Old Style" panose="0205060405050502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How much time has passed since the last promotion?</a:t>
            </a:r>
            <a:endParaRPr lang="uk-UA" altLang="uk-UA" dirty="0">
              <a:latin typeface="Bookman Old Style" panose="0205060405050502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How many projects you have completed on the current position?</a:t>
            </a:r>
            <a:endParaRPr lang="uk-UA" altLang="uk-UA" dirty="0">
              <a:latin typeface="Bookman Old Style" panose="0205060405050502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uk-UA" dirty="0">
                <a:latin typeface="Bookman Old Style" panose="02050604050505020204" pitchFamily="18" charset="0"/>
              </a:rPr>
              <a:t>How many hours do you work per week in average?</a:t>
            </a:r>
            <a:endParaRPr lang="uk-UA" altLang="uk-UA" dirty="0">
              <a:latin typeface="Bookman Old Style" panose="0205060405050502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How many months have you been working in the current company?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Have you had an accidents at work?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Have you been promoted in the last 5 years?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uk-UA" dirty="0">
                <a:latin typeface="Bookman Old Style" panose="02050604050505020204" pitchFamily="18" charset="0"/>
              </a:rPr>
              <a:t>Choose your department.</a:t>
            </a:r>
            <a:endParaRPr lang="uk-UA" altLang="uk-UA" dirty="0">
              <a:latin typeface="Bookman Old Style" panose="0205060405050502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uk-UA" dirty="0">
                <a:latin typeface="Bookman Old Style" panose="02050604050505020204" pitchFamily="18" charset="0"/>
              </a:rPr>
              <a:t>Choose your salary level.</a:t>
            </a:r>
            <a:endParaRPr lang="uk-UA" altLang="uk-UA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38499"/>
            <a:ext cx="1288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Model: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982898" y="1363061"/>
            <a:ext cx="50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Random Forest Classifier.</a:t>
            </a:r>
            <a:endParaRPr lang="uk-UA" sz="2800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0990" y="1832419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(</a:t>
            </a:r>
            <a:r>
              <a:rPr lang="en-US" i="1" dirty="0" err="1">
                <a:latin typeface="Bookman Old Style" panose="02050604050505020204" pitchFamily="18" charset="0"/>
              </a:rPr>
              <a:t>sklearn.ensemble</a:t>
            </a:r>
            <a:r>
              <a:rPr lang="en-US" i="1" dirty="0">
                <a:latin typeface="Bookman Old Style" panose="02050604050505020204" pitchFamily="18" charset="0"/>
              </a:rPr>
              <a:t>)</a:t>
            </a:r>
            <a:endParaRPr lang="uk-UA" i="1" dirty="0">
              <a:latin typeface="Bookman Old Style" panose="02050604050505020204" pitchFamily="18" charset="0"/>
            </a:endParaRPr>
          </a:p>
        </p:txBody>
      </p:sp>
      <p:pic>
        <p:nvPicPr>
          <p:cNvPr id="3078" name="Picture 6" descr="ijgi-06-00245-g003.png (3125×1824)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7" y="2201751"/>
            <a:ext cx="7873611" cy="45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1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247"/>
            <a:ext cx="6903128" cy="1325563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Classification report:</a:t>
            </a:r>
            <a:endParaRPr lang="uk-UA" dirty="0"/>
          </a:p>
        </p:txBody>
      </p:sp>
      <p:pic>
        <p:nvPicPr>
          <p:cNvPr id="7170" name="Picture 2" descr="target-dart.jpg (450×41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6691"/>
            <a:ext cx="2029287" cy="18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199" y="3796146"/>
            <a:ext cx="406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Accuracy score of the model </a:t>
            </a:r>
            <a:r>
              <a:rPr lang="en-US" sz="2400">
                <a:latin typeface="Bookman Old Style" panose="02050604050505020204" pitchFamily="18" charset="0"/>
              </a:rPr>
              <a:t>is </a:t>
            </a:r>
            <a:r>
              <a:rPr lang="en-US" sz="2400" smtClean="0">
                <a:latin typeface="Bookman Old Style" panose="02050604050505020204" pitchFamily="18" charset="0"/>
              </a:rPr>
              <a:t>98.51 </a:t>
            </a:r>
            <a:r>
              <a:rPr lang="en-US" sz="2400" dirty="0">
                <a:latin typeface="Bookman Old Style" panose="02050604050505020204" pitchFamily="18" charset="0"/>
              </a:rPr>
              <a:t>%</a:t>
            </a:r>
            <a:endParaRPr lang="uk-UA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1328" y="1286443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Confusion matrix</a:t>
            </a:r>
            <a:endParaRPr lang="uk-U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986" y="1681810"/>
            <a:ext cx="6889014" cy="51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76" y="426127"/>
            <a:ext cx="2677357" cy="8149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ROC curve</a:t>
            </a:r>
            <a:endParaRPr lang="uk-UA" sz="2800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4" y="999807"/>
            <a:ext cx="10209321" cy="56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737"/>
            <a:ext cx="4035641" cy="9767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Learning Curves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9" y="1100831"/>
            <a:ext cx="10401096" cy="55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271</Words>
  <Application>Microsoft Office PowerPoint</Application>
  <PresentationFormat>Widescreen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The problem:</vt:lpstr>
      <vt:lpstr>Data:</vt:lpstr>
      <vt:lpstr>Survey:</vt:lpstr>
      <vt:lpstr>Model:</vt:lpstr>
      <vt:lpstr>Classification report:</vt:lpstr>
      <vt:lpstr>ROC curve</vt:lpstr>
      <vt:lpstr>Learning Curves</vt:lpstr>
      <vt:lpstr>Important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Iryna Krokhtiak</dc:creator>
  <cp:lastModifiedBy>Iryna</cp:lastModifiedBy>
  <cp:revision>47</cp:revision>
  <dcterms:created xsi:type="dcterms:W3CDTF">2018-02-15T09:19:48Z</dcterms:created>
  <dcterms:modified xsi:type="dcterms:W3CDTF">2018-08-23T12:52:19Z</dcterms:modified>
</cp:coreProperties>
</file>