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C80"/>
    <a:srgbClr val="FF9999"/>
    <a:srgbClr val="FF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0F327F-CA29-F9B8-2009-DA8EFE49D5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62B6055-2955-9E81-9A25-245E7D6E8A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4FCA7D5-4E5A-6D5C-569B-D401E62BE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8E50B-2085-4514-ACB4-E28DA5C30080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ED67F20-8EBB-5C94-DF25-AD5F5A8BA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73A7517-4385-ED5D-27D5-82DBE8B5C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D9AAE-5F22-471F-A118-6015922EB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777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6044B4-6B28-9B22-C2CA-296605EE5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6FDBC8B-BB88-AA64-8EC0-62DC787E0C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413BCD7-5BCD-CEB9-6C5F-67BD198C6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8E50B-2085-4514-ACB4-E28DA5C30080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0B61689-72B4-DCFB-F813-10104640A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2CB6005-B9FF-119B-0B2C-5115F3E83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D9AAE-5F22-471F-A118-6015922EB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580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C9E7F3E6-A5DF-6575-1B04-FC2D5B7E4B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190D335-F5F5-7B0E-676E-08C8259FF4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FA9E433-0094-BBB1-326F-45E45E727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8E50B-2085-4514-ACB4-E28DA5C30080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F1E7B63-819F-89DB-1F30-E8D1E5F55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473A9C5-66F7-D53A-673D-8F7E9979D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D9AAE-5F22-471F-A118-6015922EB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948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DEA9F4-9A64-93EA-357B-F21E27C4F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1C592F9-1277-59BD-92D7-DCE82B43C1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2E40E0D-2F41-D544-EBA1-E43DEB3AC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8E50B-2085-4514-ACB4-E28DA5C30080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3ADC324-AC94-B2BB-53D8-1B1782CD4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0D9540D-3DF5-1DCC-C82B-649B839CC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D9AAE-5F22-471F-A118-6015922EB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787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0E9AD1-8876-096D-BEE4-E92D67F02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5A4E161-922B-C883-0621-5AE22E6FA0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A4F734F-FB55-1C95-B872-B86862C81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8E50B-2085-4514-ACB4-E28DA5C30080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F45F952-CF1A-13B7-929A-283F32E3C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B728CCB-7AC5-5B0D-7E53-008888D7A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D9AAE-5F22-471F-A118-6015922EB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37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EFAD59-649D-A095-B687-50EA377AA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C6EF89E-F427-73F6-30D6-45BA4E085A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602053A-002C-901C-5877-26A189ED74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BFB1F41-3E24-7CB1-7BCC-0985A5D78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8E50B-2085-4514-ACB4-E28DA5C30080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922FA89-927D-9E9E-1264-0CFBCE6A5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61EE491-FA71-0D68-9140-73A15771F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D9AAE-5F22-471F-A118-6015922EB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261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27839B-1E43-2A8D-F259-681B5085D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2CB33FC-ACE1-EC7D-9889-85BAF15D5E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237537F-9436-17E2-5D13-641793E922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02E11DC-9EF3-91D5-81A4-FC3BAF704E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0FD04C3-4129-D73C-D602-CA37E8AE78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D3BF711-1E9B-0A01-E325-5B14BF997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8E50B-2085-4514-ACB4-E28DA5C30080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E24DC079-5F01-3B58-71DA-90F674B67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12EF9838-736C-32DE-A657-816EBABBE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D9AAE-5F22-471F-A118-6015922EB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083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895E0C-A725-210C-623E-1C6C5A8EE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CFB175B-5DCC-4375-8A8E-C8D4C1532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8E50B-2085-4514-ACB4-E28DA5C30080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17C3A8F-C5C0-8ADE-ADAB-E21266626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8013A6A-968D-2F13-7C87-999D160A0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D9AAE-5F22-471F-A118-6015922EB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935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406AB5C-EA37-5802-F987-79A011138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8E50B-2085-4514-ACB4-E28DA5C30080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28561898-BAF6-D7A9-9614-B251BABB5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A3518B6-57E5-0B89-8125-6B7E49792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D9AAE-5F22-471F-A118-6015922EB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719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D3B630-6ABA-D729-C96E-C96941653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CD83E6E-88AA-2CB1-B213-B82BE9AE72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4F84875-236C-1D85-9EB1-BD5E89D5B0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DE79C52-2596-59A5-8E80-C00CA4A32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8E50B-2085-4514-ACB4-E28DA5C30080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80026CB-655D-2409-20B6-22619CE17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8BC60D1-7E32-9693-A493-4413E16FF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D9AAE-5F22-471F-A118-6015922EB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676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DBE716-39FB-3B89-3973-D27F0FE12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E3578CD6-DEB6-AD5D-E536-5B843C4794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9A1F4A6-DA89-72C8-986C-C97B244AC2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BE2A1E4-2901-F07F-C8A2-10671A201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8E50B-2085-4514-ACB4-E28DA5C30080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8E679CB-E0CB-A23A-67CC-AA394786B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60D1297-54DB-E3B8-9352-886654F05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D9AAE-5F22-471F-A118-6015922EB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10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3C5B75-117C-F3C2-7ACB-E43B8012E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ED1D70C-365F-66A5-C615-573E2DC058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EE0EBDE-65DB-8FAC-0B28-D7253280D3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98E50B-2085-4514-ACB4-E28DA5C30080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A53CCE4-C9D1-49B4-F4FA-2B720E086F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8C003B0-2446-6649-8A84-A848F98E09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6D9AAE-5F22-471F-A118-6015922EB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887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C09CC9-AC33-92B3-EC77-4A0CF0A988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Онлайн-школа</a:t>
            </a:r>
            <a:endParaRPr lang="en-US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4059CB0-D453-B1E8-47CB-5E8AA1564E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проект </a:t>
            </a:r>
            <a:r>
              <a:rPr lang="en-US" dirty="0" err="1"/>
              <a:t>hexlet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517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7EF47C-4C99-994F-0E01-A7A2FEF92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217" y="236055"/>
            <a:ext cx="10515600" cy="1325563"/>
          </a:xfrm>
        </p:spPr>
        <p:txBody>
          <a:bodyPr>
            <a:normAutofit/>
          </a:bodyPr>
          <a:lstStyle/>
          <a:p>
            <a:r>
              <a:rPr lang="ru-RU" sz="2800" dirty="0"/>
              <a:t>Окупаемость каналов</a:t>
            </a:r>
            <a:r>
              <a:rPr lang="en-US" sz="2800" dirty="0"/>
              <a:t> (</a:t>
            </a:r>
            <a:r>
              <a:rPr lang="en-US" sz="2800" dirty="0" err="1"/>
              <a:t>utm_source</a:t>
            </a:r>
            <a:r>
              <a:rPr lang="en-US" sz="2800" dirty="0"/>
              <a:t>)</a:t>
            </a:r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B1D6956B-A54E-A9A3-581A-3417923FB7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059" y="1791732"/>
            <a:ext cx="2910226" cy="2533806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A493EAC4-12E0-8D58-C302-705553180C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6395" y="1955068"/>
            <a:ext cx="2739210" cy="237047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3DEB81BA-4115-F22E-6246-10A379198D1D}"/>
              </a:ext>
            </a:extLst>
          </p:cNvPr>
          <p:cNvSpPr txBox="1"/>
          <p:nvPr/>
        </p:nvSpPr>
        <p:spPr>
          <a:xfrm>
            <a:off x="633108" y="1422400"/>
            <a:ext cx="3512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Затраты на рекламу</a:t>
            </a:r>
            <a:r>
              <a:rPr lang="en-US" dirty="0"/>
              <a:t> </a:t>
            </a:r>
            <a:r>
              <a:rPr lang="en-US" dirty="0">
                <a:solidFill>
                  <a:srgbClr val="FF7C80"/>
                </a:solidFill>
              </a:rPr>
              <a:t>-4,221,484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F27F739-F4D0-BDFB-D79C-17FA0FBD1D43}"/>
              </a:ext>
            </a:extLst>
          </p:cNvPr>
          <p:cNvSpPr txBox="1"/>
          <p:nvPr/>
        </p:nvSpPr>
        <p:spPr>
          <a:xfrm>
            <a:off x="4898109" y="1422400"/>
            <a:ext cx="2395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Выручка</a:t>
            </a:r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</a:rPr>
              <a:t>+6,271,035</a:t>
            </a:r>
            <a:endParaRPr lang="ru-RU" dirty="0">
              <a:solidFill>
                <a:srgbClr val="00B05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64E126B-6F7C-3996-5E02-4F9FA5545B9B}"/>
              </a:ext>
            </a:extLst>
          </p:cNvPr>
          <p:cNvSpPr txBox="1"/>
          <p:nvPr/>
        </p:nvSpPr>
        <p:spPr>
          <a:xfrm>
            <a:off x="9307963" y="1422400"/>
            <a:ext cx="2262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ROI </a:t>
            </a:r>
            <a:r>
              <a:rPr lang="en-US" dirty="0">
                <a:solidFill>
                  <a:srgbClr val="00B050"/>
                </a:solidFill>
              </a:rPr>
              <a:t>48,55%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9044DB8-3470-1231-3B95-2AF76C6404C0}"/>
              </a:ext>
            </a:extLst>
          </p:cNvPr>
          <p:cNvSpPr txBox="1"/>
          <p:nvPr/>
        </p:nvSpPr>
        <p:spPr>
          <a:xfrm>
            <a:off x="332509" y="5112434"/>
            <a:ext cx="111852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</a:t>
            </a:r>
            <a:r>
              <a:rPr lang="ru-RU" dirty="0"/>
              <a:t>рекламная кампания была проведена за месяц у двух компаний</a:t>
            </a:r>
            <a:r>
              <a:rPr lang="en-US" dirty="0"/>
              <a:t>:</a:t>
            </a:r>
            <a:r>
              <a:rPr lang="ru-RU" dirty="0"/>
              <a:t> </a:t>
            </a:r>
            <a:r>
              <a:rPr lang="en-US" dirty="0"/>
              <a:t>Yandex </a:t>
            </a:r>
            <a:r>
              <a:rPr lang="ru-RU" dirty="0"/>
              <a:t>и </a:t>
            </a:r>
            <a:r>
              <a:rPr lang="en-US" dirty="0"/>
              <a:t>VK;</a:t>
            </a:r>
          </a:p>
          <a:p>
            <a:r>
              <a:rPr lang="en-US" dirty="0"/>
              <a:t>- ROI &gt; 0, </a:t>
            </a:r>
            <a:r>
              <a:rPr lang="ru-RU" dirty="0"/>
              <a:t>значит оба канала </a:t>
            </a:r>
            <a:r>
              <a:rPr lang="ru-RU" dirty="0">
                <a:solidFill>
                  <a:srgbClr val="00B050"/>
                </a:solidFill>
              </a:rPr>
              <a:t>окупаемы</a:t>
            </a:r>
            <a:r>
              <a:rPr lang="ru-RU" dirty="0"/>
              <a:t>, для </a:t>
            </a:r>
            <a:r>
              <a:rPr lang="en-US" dirty="0"/>
              <a:t>Yandex ROI</a:t>
            </a:r>
            <a:r>
              <a:rPr lang="ru-RU" dirty="0"/>
              <a:t> </a:t>
            </a:r>
            <a:r>
              <a:rPr lang="en-US" dirty="0"/>
              <a:t>=</a:t>
            </a:r>
            <a:r>
              <a:rPr lang="ru-RU" dirty="0"/>
              <a:t> 55,30%,</a:t>
            </a:r>
            <a:r>
              <a:rPr lang="en-US" dirty="0"/>
              <a:t> </a:t>
            </a:r>
            <a:r>
              <a:rPr lang="ru-RU" dirty="0"/>
              <a:t>для </a:t>
            </a:r>
            <a:r>
              <a:rPr lang="en-US" dirty="0"/>
              <a:t>VK ROI = 44.70%</a:t>
            </a:r>
            <a:r>
              <a:rPr lang="ru-RU" dirty="0"/>
              <a:t> </a:t>
            </a:r>
            <a:endParaRPr lang="en-US" dirty="0"/>
          </a:p>
        </p:txBody>
      </p:sp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57A45B1E-F2D6-F81D-CCE0-592A7D3B87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69759" y="1791731"/>
            <a:ext cx="4380084" cy="2533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571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E436DE4A-18BD-B8DA-05BE-BAD157F10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217" y="236055"/>
            <a:ext cx="10515600" cy="1325563"/>
          </a:xfrm>
        </p:spPr>
        <p:txBody>
          <a:bodyPr>
            <a:normAutofit/>
          </a:bodyPr>
          <a:lstStyle/>
          <a:p>
            <a:r>
              <a:rPr lang="ru-RU" sz="2800" dirty="0"/>
              <a:t>Окупаемость каналов</a:t>
            </a:r>
            <a:r>
              <a:rPr lang="en-US" sz="2800" dirty="0"/>
              <a:t> (</a:t>
            </a:r>
            <a:r>
              <a:rPr lang="en-US" sz="2800" dirty="0" err="1"/>
              <a:t>utm_medium</a:t>
            </a:r>
            <a:r>
              <a:rPr lang="en-US" sz="2800" dirty="0"/>
              <a:t>)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7CA8F3A-BEE0-70EB-4849-068A7815AF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3783" y="1791732"/>
            <a:ext cx="2743382" cy="2807181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C1F188CA-F932-907B-441C-29186031A6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3891" y="1791731"/>
            <a:ext cx="2929486" cy="280718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A21EA85-FED3-D060-BC10-2C63435DE840}"/>
              </a:ext>
            </a:extLst>
          </p:cNvPr>
          <p:cNvSpPr txBox="1"/>
          <p:nvPr/>
        </p:nvSpPr>
        <p:spPr>
          <a:xfrm>
            <a:off x="614217" y="1492009"/>
            <a:ext cx="3512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Затраты на рекламу</a:t>
            </a:r>
            <a:r>
              <a:rPr lang="en-US" dirty="0"/>
              <a:t> </a:t>
            </a:r>
            <a:r>
              <a:rPr lang="en-US" dirty="0">
                <a:solidFill>
                  <a:srgbClr val="FF7C80"/>
                </a:solidFill>
              </a:rPr>
              <a:t>-4,221,484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EBACC0-EFE3-83EE-27BA-8ADC54BDDB8E}"/>
              </a:ext>
            </a:extLst>
          </p:cNvPr>
          <p:cNvSpPr txBox="1"/>
          <p:nvPr/>
        </p:nvSpPr>
        <p:spPr>
          <a:xfrm>
            <a:off x="7645734" y="1422399"/>
            <a:ext cx="2395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Выручка</a:t>
            </a:r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</a:rPr>
              <a:t>+6,271,035</a:t>
            </a:r>
            <a:endParaRPr lang="ru-RU" dirty="0">
              <a:solidFill>
                <a:srgbClr val="00B05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A61D5E2-E6AB-16AF-4EF7-4DF3AA543812}"/>
              </a:ext>
            </a:extLst>
          </p:cNvPr>
          <p:cNvSpPr txBox="1"/>
          <p:nvPr/>
        </p:nvSpPr>
        <p:spPr>
          <a:xfrm>
            <a:off x="332509" y="5112434"/>
            <a:ext cx="111852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</a:t>
            </a:r>
            <a:r>
              <a:rPr lang="ru-RU" dirty="0"/>
              <a:t>по каналам </a:t>
            </a:r>
            <a:r>
              <a:rPr lang="en-US" dirty="0" err="1"/>
              <a:t>utm_medium</a:t>
            </a:r>
            <a:r>
              <a:rPr lang="en-US" dirty="0"/>
              <a:t> </a:t>
            </a:r>
            <a:r>
              <a:rPr lang="ru-RU" dirty="0"/>
              <a:t>картина складывается иная, видно, что основные затраты на рекламу легли на </a:t>
            </a:r>
            <a:r>
              <a:rPr lang="en-US" dirty="0" err="1"/>
              <a:t>cpc</a:t>
            </a:r>
            <a:r>
              <a:rPr lang="en-US" dirty="0"/>
              <a:t> </a:t>
            </a:r>
            <a:r>
              <a:rPr lang="ru-RU" dirty="0"/>
              <a:t>и составляют 99,9%, но именно этот канал приносит основной доход, </a:t>
            </a:r>
            <a:r>
              <a:rPr lang="en-US" dirty="0"/>
              <a:t>ROI </a:t>
            </a:r>
            <a:r>
              <a:rPr lang="ru-RU" dirty="0"/>
              <a:t>составляет 43,12%, он</a:t>
            </a:r>
            <a:r>
              <a:rPr lang="ru-RU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ru-RU" dirty="0">
                <a:solidFill>
                  <a:srgbClr val="00B050"/>
                </a:solidFill>
              </a:rPr>
              <a:t>окупаем</a:t>
            </a:r>
            <a:r>
              <a:rPr lang="en-US" dirty="0"/>
              <a:t>;</a:t>
            </a:r>
            <a:endParaRPr lang="ru-RU" dirty="0"/>
          </a:p>
          <a:p>
            <a:r>
              <a:rPr lang="ru-RU" dirty="0"/>
              <a:t>- канал </a:t>
            </a:r>
            <a:r>
              <a:rPr lang="en-US" dirty="0" err="1"/>
              <a:t>cpm</a:t>
            </a:r>
            <a:r>
              <a:rPr lang="ru-RU" dirty="0"/>
              <a:t> не приносит дохода, поэтому его можно </a:t>
            </a:r>
            <a:r>
              <a:rPr lang="ru-RU" dirty="0">
                <a:solidFill>
                  <a:srgbClr val="FF7C80"/>
                </a:solidFill>
              </a:rPr>
              <a:t>отключить</a:t>
            </a:r>
            <a:r>
              <a:rPr lang="en-US" dirty="0"/>
              <a:t>;</a:t>
            </a:r>
            <a:endParaRPr lang="ru-RU" dirty="0"/>
          </a:p>
          <a:p>
            <a:r>
              <a:rPr lang="ru-RU" dirty="0"/>
              <a:t>- также выручку принесли ещё 2 канала, </a:t>
            </a:r>
            <a:r>
              <a:rPr lang="en-US" dirty="0"/>
              <a:t>social </a:t>
            </a:r>
            <a:r>
              <a:rPr lang="ru-RU" dirty="0"/>
              <a:t>и </a:t>
            </a:r>
            <a:r>
              <a:rPr lang="en-US" dirty="0" err="1"/>
              <a:t>cpp</a:t>
            </a:r>
            <a:r>
              <a:rPr lang="ru-RU" dirty="0"/>
              <a:t>, из-за отсутствия расходов на рекламу </a:t>
            </a:r>
            <a:r>
              <a:rPr lang="en-US" dirty="0"/>
              <a:t>ROI </a:t>
            </a:r>
            <a:r>
              <a:rPr lang="ru-RU" dirty="0"/>
              <a:t>рассчитать не удастся, но с этими каналами </a:t>
            </a:r>
            <a:r>
              <a:rPr lang="ru-RU" dirty="0">
                <a:solidFill>
                  <a:srgbClr val="00B050"/>
                </a:solidFill>
              </a:rPr>
              <a:t>стоит поработать </a:t>
            </a:r>
            <a:r>
              <a:rPr lang="ru-RU" dirty="0"/>
              <a:t>в долгосрочной перспективе.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131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260634B1-88A4-A720-9BB1-3A87D9CC452E}"/>
              </a:ext>
            </a:extLst>
          </p:cNvPr>
          <p:cNvSpPr txBox="1">
            <a:spLocks/>
          </p:cNvSpPr>
          <p:nvPr/>
        </p:nvSpPr>
        <p:spPr>
          <a:xfrm>
            <a:off x="614217" y="23605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/>
              <a:t>Окупаемость каналов</a:t>
            </a:r>
            <a:r>
              <a:rPr lang="en-US" sz="2800" dirty="0"/>
              <a:t> (</a:t>
            </a:r>
            <a:r>
              <a:rPr lang="en-US" sz="2800" dirty="0" err="1"/>
              <a:t>utm_campaign</a:t>
            </a:r>
            <a:r>
              <a:rPr lang="en-US" sz="2800" dirty="0"/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4F02AC-E453-646A-D1A8-BFE4AC20AA95}"/>
              </a:ext>
            </a:extLst>
          </p:cNvPr>
          <p:cNvSpPr txBox="1"/>
          <p:nvPr/>
        </p:nvSpPr>
        <p:spPr>
          <a:xfrm>
            <a:off x="633108" y="1422400"/>
            <a:ext cx="3512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Затраты на рекламу</a:t>
            </a:r>
            <a:r>
              <a:rPr lang="en-US" dirty="0"/>
              <a:t> </a:t>
            </a:r>
            <a:r>
              <a:rPr lang="en-US" dirty="0">
                <a:solidFill>
                  <a:srgbClr val="FF7C80"/>
                </a:solidFill>
              </a:rPr>
              <a:t>-4,221,484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19EE46-625C-A0FE-016D-6320CAA0D3CB}"/>
              </a:ext>
            </a:extLst>
          </p:cNvPr>
          <p:cNvSpPr txBox="1"/>
          <p:nvPr/>
        </p:nvSpPr>
        <p:spPr>
          <a:xfrm>
            <a:off x="4898109" y="1422400"/>
            <a:ext cx="2395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Выручка</a:t>
            </a:r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</a:rPr>
              <a:t>+6,271,035</a:t>
            </a:r>
            <a:endParaRPr lang="ru-RU" dirty="0">
              <a:solidFill>
                <a:srgbClr val="00B050"/>
              </a:solidFill>
            </a:endParaRP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93ED74DD-E928-FB6D-F236-0407EA9F24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6397" y="1791733"/>
            <a:ext cx="3471240" cy="203194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501A62F-6CB0-E2A2-A5F7-EC7DFD36D93C}"/>
              </a:ext>
            </a:extLst>
          </p:cNvPr>
          <p:cNvSpPr txBox="1"/>
          <p:nvPr/>
        </p:nvSpPr>
        <p:spPr>
          <a:xfrm>
            <a:off x="9207870" y="1422400"/>
            <a:ext cx="1481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ROI </a:t>
            </a:r>
            <a:r>
              <a:rPr lang="en-US" dirty="0">
                <a:solidFill>
                  <a:srgbClr val="00B050"/>
                </a:solidFill>
              </a:rPr>
              <a:t>48,55%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8FF8057-D32C-384B-3500-E7EF277CE7D2}"/>
              </a:ext>
            </a:extLst>
          </p:cNvPr>
          <p:cNvSpPr txBox="1"/>
          <p:nvPr/>
        </p:nvSpPr>
        <p:spPr>
          <a:xfrm>
            <a:off x="332509" y="4419938"/>
            <a:ext cx="111852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</a:t>
            </a:r>
            <a:r>
              <a:rPr lang="ru-RU" dirty="0"/>
              <a:t>из 20 каналов </a:t>
            </a:r>
            <a:r>
              <a:rPr lang="en-US" dirty="0" err="1"/>
              <a:t>utm_campaign</a:t>
            </a:r>
            <a:r>
              <a:rPr lang="ru-RU" dirty="0"/>
              <a:t>, которые были прорекламированы, только 11 показывают положительный </a:t>
            </a:r>
            <a:r>
              <a:rPr lang="en-US" dirty="0"/>
              <a:t>ROI</a:t>
            </a:r>
            <a:r>
              <a:rPr lang="ru-RU" dirty="0"/>
              <a:t> т.е. </a:t>
            </a:r>
            <a:r>
              <a:rPr lang="ru-RU" dirty="0">
                <a:solidFill>
                  <a:srgbClr val="00B050"/>
                </a:solidFill>
              </a:rPr>
              <a:t>окупаемы</a:t>
            </a:r>
            <a:r>
              <a:rPr lang="en-US" dirty="0"/>
              <a:t>;</a:t>
            </a:r>
          </a:p>
          <a:p>
            <a:r>
              <a:rPr lang="en-US" dirty="0"/>
              <a:t>-</a:t>
            </a:r>
            <a:r>
              <a:rPr lang="ru-RU" dirty="0"/>
              <a:t> с каналами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prof-frontend</a:t>
            </a:r>
            <a:r>
              <a:rPr lang="en-US" dirty="0"/>
              <a:t> </a:t>
            </a:r>
            <a:r>
              <a:rPr lang="ru-RU" dirty="0"/>
              <a:t>(</a:t>
            </a:r>
            <a:r>
              <a:rPr lang="en-US" dirty="0"/>
              <a:t>ROI -0,18</a:t>
            </a:r>
            <a:r>
              <a:rPr lang="ru-RU" dirty="0"/>
              <a:t>)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prof-java 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(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ROI -0,32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) </a:t>
            </a:r>
            <a:r>
              <a:rPr lang="ru-RU" sz="1800" b="0" i="0" u="none" strike="noStrike" dirty="0">
                <a:solidFill>
                  <a:srgbClr val="FF7C80"/>
                </a:solidFill>
                <a:effectLst/>
                <a:latin typeface="Calibri" panose="020F0502020204030204" pitchFamily="34" charset="0"/>
              </a:rPr>
              <a:t>стоит поработать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на эт</a:t>
            </a:r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</a:rPr>
              <a:t>и 2 канала было потрачено больше половины бюджета, 2.2 млн. руб.)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-</a:t>
            </a:r>
            <a:r>
              <a:rPr lang="ru-RU" dirty="0"/>
              <a:t> </a:t>
            </a:r>
            <a:r>
              <a:rPr lang="ru-RU" dirty="0">
                <a:solidFill>
                  <a:srgbClr val="FF7C80"/>
                </a:solidFill>
              </a:rPr>
              <a:t>прекратить финансирование</a:t>
            </a:r>
            <a:r>
              <a:rPr lang="ru-RU" dirty="0"/>
              <a:t> каналов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dod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-frontend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dod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-java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dod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-python-java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dod-qa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freemium-java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prof-professions-retarget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они не принесли прибыли</a:t>
            </a:r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endParaRPr lang="en-US" dirty="0">
              <a:solidFill>
                <a:srgbClr val="00B050"/>
              </a:solidFill>
            </a:endParaRPr>
          </a:p>
        </p:txBody>
      </p:sp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A1FBA09B-E655-8B47-75E8-1988B99023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2959" y="1791731"/>
            <a:ext cx="3932545" cy="1930523"/>
          </a:xfrm>
          <a:prstGeom prst="rect">
            <a:avLst/>
          </a:prstGeom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813F0AC8-B687-01A1-A770-F2EDD17433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509" y="1791731"/>
            <a:ext cx="3708300" cy="2031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6488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D2898B9-C515-9700-661D-B61A180BAF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072" y="975036"/>
            <a:ext cx="9483438" cy="4567155"/>
          </a:xfrm>
          <a:prstGeom prst="rect">
            <a:avLst/>
          </a:prstGeom>
        </p:spPr>
      </p:pic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B2C78924-4A7E-D7CC-0303-628CB977C9D6}"/>
              </a:ext>
            </a:extLst>
          </p:cNvPr>
          <p:cNvSpPr txBox="1">
            <a:spLocks/>
          </p:cNvSpPr>
          <p:nvPr/>
        </p:nvSpPr>
        <p:spPr>
          <a:xfrm>
            <a:off x="614217" y="23605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/>
              <a:t>Динамика закрытия </a:t>
            </a:r>
            <a:r>
              <a:rPr lang="ru-RU" sz="2800" dirty="0" err="1"/>
              <a:t>лидов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753AC3-4BF0-3D53-ADA2-C3991378C8DE}"/>
              </a:ext>
            </a:extLst>
          </p:cNvPr>
          <p:cNvSpPr txBox="1"/>
          <p:nvPr/>
        </p:nvSpPr>
        <p:spPr>
          <a:xfrm>
            <a:off x="279398" y="5559798"/>
            <a:ext cx="111852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- на графике представлена динамика закрытия </a:t>
            </a:r>
            <a:r>
              <a:rPr lang="ru-RU" dirty="0" err="1"/>
              <a:t>лидов</a:t>
            </a:r>
            <a:r>
              <a:rPr lang="ru-RU" dirty="0"/>
              <a:t> по времени с момента перехода по рекламе, видно, что 90% </a:t>
            </a:r>
            <a:r>
              <a:rPr lang="ru-RU" dirty="0" err="1"/>
              <a:t>лидов</a:t>
            </a:r>
            <a:r>
              <a:rPr lang="ru-RU" dirty="0"/>
              <a:t> закрываются через 25 дней после перехода</a:t>
            </a:r>
            <a:r>
              <a:rPr lang="en-US" dirty="0"/>
              <a:t>;</a:t>
            </a:r>
          </a:p>
          <a:p>
            <a:r>
              <a:rPr lang="en-US" dirty="0"/>
              <a:t>- </a:t>
            </a:r>
            <a:r>
              <a:rPr lang="ru-RU" dirty="0"/>
              <a:t>часто клиенты принимают решение либо сразу, либо через 2 недели после перехода</a:t>
            </a:r>
            <a:r>
              <a:rPr lang="en-US" dirty="0"/>
              <a:t>.</a:t>
            </a:r>
          </a:p>
        </p:txBody>
      </p: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C81FA9B3-25C3-A488-EF7E-E599A42AC621}"/>
              </a:ext>
            </a:extLst>
          </p:cNvPr>
          <p:cNvCxnSpPr>
            <a:cxnSpLocks/>
          </p:cNvCxnSpPr>
          <p:nvPr/>
        </p:nvCxnSpPr>
        <p:spPr>
          <a:xfrm>
            <a:off x="8866908" y="1256145"/>
            <a:ext cx="0" cy="4193310"/>
          </a:xfrm>
          <a:prstGeom prst="line">
            <a:avLst/>
          </a:prstGeom>
          <a:ln w="9525" cap="flat" cmpd="sng" algn="ctr">
            <a:solidFill>
              <a:srgbClr val="00B050"/>
            </a:solidFill>
            <a:prstDash val="dash"/>
            <a:round/>
            <a:headEnd type="none" w="med" len="med"/>
            <a:tailEnd type="none" w="med" len="med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2471CE82-44C5-8970-5DD5-55AF8D31AFF6}"/>
              </a:ext>
            </a:extLst>
          </p:cNvPr>
          <p:cNvSpPr txBox="1"/>
          <p:nvPr/>
        </p:nvSpPr>
        <p:spPr>
          <a:xfrm>
            <a:off x="8502071" y="1163409"/>
            <a:ext cx="7296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B050"/>
                </a:solidFill>
              </a:rPr>
              <a:t>90%</a:t>
            </a:r>
          </a:p>
        </p:txBody>
      </p:sp>
    </p:spTree>
    <p:extLst>
      <p:ext uri="{BB962C8B-B14F-4D97-AF65-F5344CB8AC3E}">
        <p14:creationId xmlns:p14="http://schemas.microsoft.com/office/powerpoint/2010/main" val="37351221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116DB2AF-C39C-FFA9-BF6A-B8C02CED9AAF}"/>
              </a:ext>
            </a:extLst>
          </p:cNvPr>
          <p:cNvSpPr txBox="1">
            <a:spLocks/>
          </p:cNvSpPr>
          <p:nvPr/>
        </p:nvSpPr>
        <p:spPr>
          <a:xfrm>
            <a:off x="614217" y="23605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/>
              <a:t>Корреляция между запуском рекламы и ростом органики </a:t>
            </a:r>
            <a:endParaRPr lang="en-US" sz="280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44E2D1B-4E25-9ADA-47C6-D9401DAC4A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712" y="1198155"/>
            <a:ext cx="10258137" cy="398807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CB9B3F9-ACF8-A7D9-4130-1414901C742A}"/>
              </a:ext>
            </a:extLst>
          </p:cNvPr>
          <p:cNvSpPr txBox="1"/>
          <p:nvPr/>
        </p:nvSpPr>
        <p:spPr>
          <a:xfrm>
            <a:off x="240145" y="5370958"/>
            <a:ext cx="11582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- на графике видна прямая зависимость между запуском рекламы и количеством клиентов на всех стадиях принятия решения</a:t>
            </a:r>
            <a:r>
              <a:rPr lang="en-US" dirty="0"/>
              <a:t>. </a:t>
            </a:r>
            <a:r>
              <a:rPr lang="en-US" u="sng" dirty="0"/>
              <a:t>77%</a:t>
            </a:r>
            <a:r>
              <a:rPr lang="en-US" dirty="0"/>
              <a:t> </a:t>
            </a:r>
            <a:r>
              <a:rPr lang="ru-RU" dirty="0"/>
              <a:t>визитов, </a:t>
            </a:r>
            <a:r>
              <a:rPr lang="ru-RU" u="sng" dirty="0"/>
              <a:t>93%</a:t>
            </a:r>
            <a:r>
              <a:rPr lang="ru-RU" dirty="0"/>
              <a:t> </a:t>
            </a:r>
            <a:r>
              <a:rPr lang="ru-RU" dirty="0" err="1"/>
              <a:t>лидов</a:t>
            </a:r>
            <a:r>
              <a:rPr lang="ru-RU" dirty="0"/>
              <a:t> и </a:t>
            </a:r>
            <a:r>
              <a:rPr lang="ru-RU" u="sng" dirty="0"/>
              <a:t>96%</a:t>
            </a:r>
            <a:r>
              <a:rPr lang="ru-RU" dirty="0"/>
              <a:t> закрытых сделок прошли после проведения рекламных компаний. </a:t>
            </a:r>
            <a:r>
              <a:rPr lang="ru-RU" u="sng" dirty="0"/>
              <a:t>96%</a:t>
            </a:r>
            <a:r>
              <a:rPr lang="ru-RU" dirty="0"/>
              <a:t> выручки также была получена с привлечением рекламы. </a:t>
            </a:r>
          </a:p>
          <a:p>
            <a:r>
              <a:rPr lang="ru-RU" dirty="0"/>
              <a:t>- рассчитанная корреляция Пирсона по оплаченным каналам составила для </a:t>
            </a:r>
            <a:r>
              <a:rPr lang="en-US" dirty="0" err="1"/>
              <a:t>vk</a:t>
            </a:r>
            <a:r>
              <a:rPr lang="en-US" dirty="0"/>
              <a:t> 0.519, </a:t>
            </a:r>
            <a:r>
              <a:rPr lang="ru-RU" dirty="0"/>
              <a:t>для </a:t>
            </a:r>
            <a:r>
              <a:rPr lang="en-US" dirty="0"/>
              <a:t>Yandex 0,541, </a:t>
            </a:r>
            <a:r>
              <a:rPr lang="ru-RU" dirty="0"/>
              <a:t>это больше 0.5, показатель средний, но на неё стоит обратить внимание.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6188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753ED67D-DE25-BBB2-0D3D-1BE9641C7983}"/>
              </a:ext>
            </a:extLst>
          </p:cNvPr>
          <p:cNvSpPr txBox="1">
            <a:spLocks/>
          </p:cNvSpPr>
          <p:nvPr/>
        </p:nvSpPr>
        <p:spPr>
          <a:xfrm>
            <a:off x="614217" y="23605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/>
              <a:t>Особенности рекламной политики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D966ACF-8C3E-D36C-8532-C674CA0ABF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326" y="1226695"/>
            <a:ext cx="7281818" cy="310516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950B5C0-F181-046D-266D-6B86ECE9B106}"/>
              </a:ext>
            </a:extLst>
          </p:cNvPr>
          <p:cNvSpPr txBox="1"/>
          <p:nvPr/>
        </p:nvSpPr>
        <p:spPr>
          <a:xfrm>
            <a:off x="8100291" y="1819564"/>
            <a:ext cx="364836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Замечено, что если </a:t>
            </a:r>
            <a:r>
              <a:rPr lang="en-US" dirty="0"/>
              <a:t>VK </a:t>
            </a:r>
            <a:r>
              <a:rPr lang="ru-RU" dirty="0"/>
              <a:t>равномерно тратился на рекламу каждый день, то </a:t>
            </a:r>
            <a:r>
              <a:rPr lang="en-US" dirty="0"/>
              <a:t>Yandex </a:t>
            </a:r>
            <a:r>
              <a:rPr lang="ru-RU" dirty="0"/>
              <a:t>не проводил рекламную политику со 2 по 12 июня, что привело к отсутствию переходов по соответствующему каналу в промежуток времени с 05 по 11 июня. </a:t>
            </a:r>
            <a:r>
              <a:rPr lang="en-US" dirty="0"/>
              <a:t>VK </a:t>
            </a:r>
            <a:r>
              <a:rPr lang="ru-RU" dirty="0"/>
              <a:t>в эти даты перетянул потенциальных клиентов на себя.</a:t>
            </a:r>
          </a:p>
          <a:p>
            <a:endParaRPr lang="ru-RU" dirty="0"/>
          </a:p>
          <a:p>
            <a:r>
              <a:rPr lang="ru-RU" dirty="0"/>
              <a:t>Это ещё раз доказывает важность проведения полноценных и стабильных рекламных компаний</a:t>
            </a:r>
            <a:endParaRPr lang="en-US" dirty="0"/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B71D49FF-8583-8843-BFA0-1648EB23B7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152" y="4689947"/>
            <a:ext cx="7227992" cy="1546024"/>
          </a:xfrm>
          <a:prstGeom prst="rect">
            <a:avLst/>
          </a:prstGeom>
        </p:spPr>
      </p:pic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D85B2DAC-5739-58D7-0CAE-847E1F050FC0}"/>
              </a:ext>
            </a:extLst>
          </p:cNvPr>
          <p:cNvSpPr/>
          <p:nvPr/>
        </p:nvSpPr>
        <p:spPr>
          <a:xfrm>
            <a:off x="3990109" y="4886036"/>
            <a:ext cx="775855" cy="831273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8574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52BA76B5-1237-7482-6528-08CCA8E623CB}"/>
              </a:ext>
            </a:extLst>
          </p:cNvPr>
          <p:cNvSpPr txBox="1">
            <a:spLocks/>
          </p:cNvSpPr>
          <p:nvPr/>
        </p:nvSpPr>
        <p:spPr>
          <a:xfrm>
            <a:off x="614217" y="23605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/>
              <a:t>Ссылка на </a:t>
            </a:r>
            <a:r>
              <a:rPr lang="ru-RU" sz="2800" dirty="0" err="1"/>
              <a:t>дашборд</a:t>
            </a:r>
            <a:endParaRPr lang="ru-RU" sz="2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BDC074F-0185-2679-65C2-7A1E02665DB5}"/>
              </a:ext>
            </a:extLst>
          </p:cNvPr>
          <p:cNvSpPr txBox="1"/>
          <p:nvPr/>
        </p:nvSpPr>
        <p:spPr>
          <a:xfrm>
            <a:off x="1256145" y="2974109"/>
            <a:ext cx="96612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https://92c13067.us1a.app.preset.io/superset/dashboard/10/?native_filters_key=cPEanODKgtbPltQ3BhSCtieSvcWC8Wys7tAAxawU98qbTr-l-y6ECNd7WE0caYXR</a:t>
            </a:r>
          </a:p>
        </p:txBody>
      </p:sp>
    </p:spTree>
    <p:extLst>
      <p:ext uri="{BB962C8B-B14F-4D97-AF65-F5344CB8AC3E}">
        <p14:creationId xmlns:p14="http://schemas.microsoft.com/office/powerpoint/2010/main" val="220208309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6832</TotalTime>
  <Words>477</Words>
  <Application>Microsoft Office PowerPoint</Application>
  <PresentationFormat>Широкоэкранный</PresentationFormat>
  <Paragraphs>34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Тема Office</vt:lpstr>
      <vt:lpstr>Онлайн-школа</vt:lpstr>
      <vt:lpstr>Окупаемость каналов (utm_source)</vt:lpstr>
      <vt:lpstr>Окупаемость каналов (utm_medium)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Брыляков Андрей Андреевич</dc:creator>
  <cp:lastModifiedBy>Брыляков Андрей Андреевич</cp:lastModifiedBy>
  <cp:revision>26</cp:revision>
  <dcterms:created xsi:type="dcterms:W3CDTF">2023-10-10T15:07:58Z</dcterms:created>
  <dcterms:modified xsi:type="dcterms:W3CDTF">2023-11-02T14:30:50Z</dcterms:modified>
</cp:coreProperties>
</file>