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F327F-CA29-F9B8-2009-DA8EFE49D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B6055-2955-9E81-9A25-245E7D6E8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CA7D5-4E5A-6D5C-569B-D401E62B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67F20-8EBB-5C94-DF25-AD5F5A8B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A7517-4385-ED5D-27D5-82DBE8B5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044B4-6B28-9B22-C2CA-296605E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FDBC8B-BB88-AA64-8EC0-62DC787E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3BCD7-5BCD-CEB9-6C5F-67BD198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61689-72B4-DCFB-F813-10104640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B6005-B9FF-119B-0B2C-5115F3E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7F3E6-A5DF-6575-1B04-FC2D5B7E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90D335-F5F5-7B0E-676E-08C8259F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9E433-0094-BBB1-326F-45E45E72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E7B63-819F-89DB-1F30-E8D1E5F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73A9C5-66F7-D53A-673D-8F7E997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EA9F4-9A64-93EA-357B-F21E27C4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592F9-1277-59BD-92D7-DCE82B43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40E0D-2F41-D544-EBA1-E43DEB3A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DC324-AC94-B2BB-53D8-1B1782CD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9540D-3DF5-1DCC-C82B-649B839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9AD1-8876-096D-BEE4-E92D67F0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4E161-922B-C883-0621-5AE22E6F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F734F-FB55-1C95-B872-B86862C8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5F952-CF1A-13B7-929A-283F32E3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28CCB-7AC5-5B0D-7E53-008888D7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FAD59-649D-A095-B687-50EA377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EF89E-F427-73F6-30D6-45BA4E08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2053A-002C-901C-5877-26A189ED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B1F41-3E24-7CB1-7BCC-0985A5D7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2FA89-927D-9E9E-1264-0CFBCE6A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1EE491-FA71-0D68-9140-73A15771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839B-1E43-2A8D-F259-681B5085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B33FC-ACE1-EC7D-9889-85BAF15D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7537F-9436-17E2-5D13-641793E9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2E11DC-9EF3-91D5-81A4-FC3BAF70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FD04C3-4129-D73C-D602-CA37E8AE7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3BF711-1E9B-0A01-E325-5B14BF99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DC079-5F01-3B58-71DA-90F674B6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EF9838-736C-32DE-A657-816EBABB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95E0C-A725-210C-623E-1C6C5A8E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B175B-5DCC-4375-8A8E-C8D4C153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7C3A8F-C5C0-8ADE-ADAB-E212666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013A6A-968D-2F13-7C87-999D160A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06AB5C-EA37-5802-F987-79A0111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561898-BAF6-D7A9-9614-B251BAB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518B6-57E5-0B89-8125-6B7E4979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3B630-6ABA-D729-C96E-C9694165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83E6E-88AA-2CB1-B213-B82BE9AE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84875-236C-1D85-9EB1-BD5E89D5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E79C52-2596-59A5-8E80-C00CA4A3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026CB-655D-2409-20B6-22619CE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C60D1-7E32-9693-A493-4413E16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BE716-39FB-3B89-3973-D27F0FE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578CD6-DEB6-AD5D-E536-5B843C479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A1F4A6-DA89-72C8-986C-C97B244AC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2A1E4-2901-F07F-C8A2-10671A20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E679CB-E0CB-A23A-67CC-AA394786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0D1297-54DB-E3B8-9352-886654F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C5B75-117C-F3C2-7ACB-E43B8012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D1D70C-365F-66A5-C615-573E2DC0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0EBDE-65DB-8FAC-0B28-D7253280D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3CCE4-C9D1-49B4-F4FA-2B720E08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003B0-2446-6649-8A84-A848F98E0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9CC9-AC33-92B3-EC77-4A0CF0A98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Онлайн-школа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059CB0-D453-B1E8-47CB-5E8AA15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hexlet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EF47C-4C99-994F-0E01-A7A2FEF9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7" y="23605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utm_source</a:t>
            </a:r>
            <a:r>
              <a:rPr lang="en-US" sz="2800" dirty="0"/>
              <a:t>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1D6956B-A54E-A9A3-581A-3417923F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59" y="1791732"/>
            <a:ext cx="2910226" cy="253380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493EAC4-12E0-8D58-C302-70555318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95" y="1955068"/>
            <a:ext cx="2739210" cy="23704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EB81BA-4115-F22E-6246-10A379198D1D}"/>
              </a:ext>
            </a:extLst>
          </p:cNvPr>
          <p:cNvSpPr txBox="1"/>
          <p:nvPr/>
        </p:nvSpPr>
        <p:spPr>
          <a:xfrm>
            <a:off x="633108" y="1422400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7F739-F4D0-BDFB-D79C-17FA0FBD1D43}"/>
              </a:ext>
            </a:extLst>
          </p:cNvPr>
          <p:cNvSpPr txBox="1"/>
          <p:nvPr/>
        </p:nvSpPr>
        <p:spPr>
          <a:xfrm>
            <a:off x="4898109" y="1422400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4E126B-6F7C-3996-5E02-4F9FA5545B9B}"/>
              </a:ext>
            </a:extLst>
          </p:cNvPr>
          <p:cNvSpPr txBox="1"/>
          <p:nvPr/>
        </p:nvSpPr>
        <p:spPr>
          <a:xfrm>
            <a:off x="9307963" y="1422400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</a:t>
            </a:r>
            <a:r>
              <a:rPr lang="en-US" dirty="0">
                <a:solidFill>
                  <a:srgbClr val="00B050"/>
                </a:solidFill>
              </a:rPr>
              <a:t>48,55%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044DB8-3470-1231-3B95-2AF76C6404C0}"/>
              </a:ext>
            </a:extLst>
          </p:cNvPr>
          <p:cNvSpPr txBox="1"/>
          <p:nvPr/>
        </p:nvSpPr>
        <p:spPr>
          <a:xfrm>
            <a:off x="332509" y="5112434"/>
            <a:ext cx="111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рекламная кампания была проведена за месяц у двух компаний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Yandex </a:t>
            </a:r>
            <a:r>
              <a:rPr lang="ru-RU" dirty="0"/>
              <a:t>и </a:t>
            </a:r>
            <a:r>
              <a:rPr lang="en-US" dirty="0"/>
              <a:t>VK;</a:t>
            </a:r>
          </a:p>
          <a:p>
            <a:r>
              <a:rPr lang="en-US" dirty="0"/>
              <a:t>- ROI &gt; 0, </a:t>
            </a:r>
            <a:r>
              <a:rPr lang="ru-RU" dirty="0"/>
              <a:t>значит оба канала </a:t>
            </a:r>
            <a:r>
              <a:rPr lang="ru-RU" dirty="0">
                <a:solidFill>
                  <a:srgbClr val="00B050"/>
                </a:solidFill>
              </a:rPr>
              <a:t>окупаемы</a:t>
            </a:r>
            <a:r>
              <a:rPr lang="ru-RU" dirty="0"/>
              <a:t>, для </a:t>
            </a:r>
            <a:r>
              <a:rPr lang="en-US" dirty="0"/>
              <a:t>Yandex ROI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55,30%,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VK ROI = 44.70%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A45B1E-F2D6-F81D-CCE0-592A7D3B8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759" y="1791731"/>
            <a:ext cx="4380084" cy="25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436DE4A-18BD-B8DA-05BE-BAD157F1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7" y="23605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utm_medium</a:t>
            </a:r>
            <a:r>
              <a:rPr lang="en-US" sz="2800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CA8F3A-BEE0-70EB-4849-068A7815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3" y="1791732"/>
            <a:ext cx="2743382" cy="28071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F188CA-F932-907B-441C-29186031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91" y="1791731"/>
            <a:ext cx="2929486" cy="2807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1EA85-FED3-D060-BC10-2C63435DE840}"/>
              </a:ext>
            </a:extLst>
          </p:cNvPr>
          <p:cNvSpPr txBox="1"/>
          <p:nvPr/>
        </p:nvSpPr>
        <p:spPr>
          <a:xfrm>
            <a:off x="614217" y="1492009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BACC0-EFE3-83EE-27BA-8ADC54BDDB8E}"/>
              </a:ext>
            </a:extLst>
          </p:cNvPr>
          <p:cNvSpPr txBox="1"/>
          <p:nvPr/>
        </p:nvSpPr>
        <p:spPr>
          <a:xfrm>
            <a:off x="7645734" y="1422399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1D5E2-E6AB-16AF-4EF7-4DF3AA543812}"/>
              </a:ext>
            </a:extLst>
          </p:cNvPr>
          <p:cNvSpPr txBox="1"/>
          <p:nvPr/>
        </p:nvSpPr>
        <p:spPr>
          <a:xfrm>
            <a:off x="332509" y="5112434"/>
            <a:ext cx="1118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по каналам </a:t>
            </a:r>
            <a:r>
              <a:rPr lang="en-US" dirty="0" err="1"/>
              <a:t>utm_medium</a:t>
            </a:r>
            <a:r>
              <a:rPr lang="en-US" dirty="0"/>
              <a:t> </a:t>
            </a:r>
            <a:r>
              <a:rPr lang="ru-RU" dirty="0"/>
              <a:t>картина складывается иная, видно, что основные затраты на рекламу легли на </a:t>
            </a:r>
            <a:r>
              <a:rPr lang="en-US" dirty="0" err="1"/>
              <a:t>cpc</a:t>
            </a:r>
            <a:r>
              <a:rPr lang="en-US" dirty="0"/>
              <a:t> </a:t>
            </a:r>
            <a:r>
              <a:rPr lang="ru-RU" dirty="0"/>
              <a:t>и составляют 99,9%, но именно этот канал приносит основной доход, </a:t>
            </a:r>
            <a:r>
              <a:rPr lang="en-US" dirty="0"/>
              <a:t>ROI </a:t>
            </a:r>
            <a:r>
              <a:rPr lang="ru-RU" dirty="0"/>
              <a:t>составляет 43,12%, он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окупаем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- канал </a:t>
            </a:r>
            <a:r>
              <a:rPr lang="en-US" dirty="0" err="1"/>
              <a:t>cpm</a:t>
            </a:r>
            <a:r>
              <a:rPr lang="ru-RU" dirty="0"/>
              <a:t> не приносит дохода, поэтому его можно </a:t>
            </a:r>
            <a:r>
              <a:rPr lang="ru-RU" dirty="0">
                <a:solidFill>
                  <a:srgbClr val="FF7C80"/>
                </a:solidFill>
              </a:rPr>
              <a:t>отключить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- также выручку принесли ещё 2 канала, </a:t>
            </a:r>
            <a:r>
              <a:rPr lang="en-US" dirty="0"/>
              <a:t>social </a:t>
            </a:r>
            <a:r>
              <a:rPr lang="ru-RU" dirty="0"/>
              <a:t>и </a:t>
            </a:r>
            <a:r>
              <a:rPr lang="en-US" dirty="0" err="1"/>
              <a:t>cpp</a:t>
            </a:r>
            <a:r>
              <a:rPr lang="ru-RU" dirty="0"/>
              <a:t>, из-за отсутствия расходов на рекламу </a:t>
            </a:r>
            <a:r>
              <a:rPr lang="en-US" dirty="0"/>
              <a:t>ROI </a:t>
            </a:r>
            <a:r>
              <a:rPr lang="ru-RU" dirty="0"/>
              <a:t>рассчитать не удастся, но с этими каналами </a:t>
            </a:r>
            <a:r>
              <a:rPr lang="ru-RU" dirty="0">
                <a:solidFill>
                  <a:srgbClr val="00B050"/>
                </a:solidFill>
              </a:rPr>
              <a:t>стоит поработать </a:t>
            </a:r>
            <a:r>
              <a:rPr lang="ru-RU" dirty="0"/>
              <a:t>в долгосрочной перспективе.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0634B1-88A4-A720-9BB1-3A87D9CC452E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utm_campaign</a:t>
            </a:r>
            <a:r>
              <a:rPr lang="en-US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F02AC-E453-646A-D1A8-BFE4AC20AA95}"/>
              </a:ext>
            </a:extLst>
          </p:cNvPr>
          <p:cNvSpPr txBox="1"/>
          <p:nvPr/>
        </p:nvSpPr>
        <p:spPr>
          <a:xfrm>
            <a:off x="633108" y="1422400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9EE46-625C-A0FE-016D-6320CAA0D3CB}"/>
              </a:ext>
            </a:extLst>
          </p:cNvPr>
          <p:cNvSpPr txBox="1"/>
          <p:nvPr/>
        </p:nvSpPr>
        <p:spPr>
          <a:xfrm>
            <a:off x="4898109" y="1422400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ED74DD-E928-FB6D-F236-0407EA9F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97" y="1791733"/>
            <a:ext cx="3471240" cy="2031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01A62F-6CB0-E2A2-A5F7-EC7DFD36D93C}"/>
              </a:ext>
            </a:extLst>
          </p:cNvPr>
          <p:cNvSpPr txBox="1"/>
          <p:nvPr/>
        </p:nvSpPr>
        <p:spPr>
          <a:xfrm>
            <a:off x="9207870" y="1422400"/>
            <a:ext cx="148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</a:t>
            </a:r>
            <a:r>
              <a:rPr lang="en-US" dirty="0">
                <a:solidFill>
                  <a:srgbClr val="00B050"/>
                </a:solidFill>
              </a:rPr>
              <a:t>48,55%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F8057-D32C-384B-3500-E7EF277CE7D2}"/>
              </a:ext>
            </a:extLst>
          </p:cNvPr>
          <p:cNvSpPr txBox="1"/>
          <p:nvPr/>
        </p:nvSpPr>
        <p:spPr>
          <a:xfrm>
            <a:off x="332509" y="4419938"/>
            <a:ext cx="11185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из 20 каналов </a:t>
            </a:r>
            <a:r>
              <a:rPr lang="en-US" dirty="0" err="1"/>
              <a:t>utm_campaign</a:t>
            </a:r>
            <a:r>
              <a:rPr lang="ru-RU" dirty="0"/>
              <a:t>, которые были прорекламированы, только 11 показывают положительный </a:t>
            </a:r>
            <a:r>
              <a:rPr lang="en-US" dirty="0"/>
              <a:t>ROI</a:t>
            </a:r>
            <a:r>
              <a:rPr lang="ru-RU" dirty="0"/>
              <a:t> т.е. </a:t>
            </a:r>
            <a:r>
              <a:rPr lang="ru-RU" dirty="0">
                <a:solidFill>
                  <a:srgbClr val="00B050"/>
                </a:solidFill>
              </a:rPr>
              <a:t>окупаемы</a:t>
            </a:r>
            <a:r>
              <a:rPr lang="en-US" dirty="0"/>
              <a:t>;</a:t>
            </a:r>
          </a:p>
          <a:p>
            <a:r>
              <a:rPr lang="en-US" dirty="0"/>
              <a:t>-</a:t>
            </a:r>
            <a:r>
              <a:rPr lang="ru-RU" dirty="0"/>
              <a:t> с каналами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prof-frontend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ROI -0,18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prof-java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ROI -0,32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ru-RU" sz="1800" b="0" i="0" u="none" strike="noStrike" dirty="0">
                <a:solidFill>
                  <a:srgbClr val="FF7C80"/>
                </a:solidFill>
                <a:effectLst/>
                <a:latin typeface="Calibri" panose="020F0502020204030204" pitchFamily="34" charset="0"/>
              </a:rPr>
              <a:t>стоит поработать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на эт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 2 канала было потрачено больше половины бюджета, 2.2 млн. руб.)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ru-RU" dirty="0"/>
              <a:t> </a:t>
            </a:r>
            <a:r>
              <a:rPr lang="ru-RU" dirty="0">
                <a:solidFill>
                  <a:srgbClr val="FF7C80"/>
                </a:solidFill>
              </a:rPr>
              <a:t>прекратить финансирование</a:t>
            </a:r>
            <a:r>
              <a:rPr lang="ru-RU" dirty="0"/>
              <a:t> каналов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-frontend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-python-java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dod-qa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freemium-java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prof-professions-retarget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они не принесли прибыли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1FBA09B-E655-8B47-75E8-1988B990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59" y="1791731"/>
            <a:ext cx="3932545" cy="19305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13F0AC8-B687-01A1-A770-F2EDD174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" y="1791731"/>
            <a:ext cx="3708300" cy="20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2898B9-C515-9700-661D-B61A180B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2" y="975036"/>
            <a:ext cx="9483438" cy="456715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2C78924-4A7E-D7CC-0303-628CB977C9D6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Динамика закрытия </a:t>
            </a:r>
            <a:r>
              <a:rPr lang="ru-RU" sz="2800" dirty="0" err="1"/>
              <a:t>лидов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53AC3-4BF0-3D53-ADA2-C3991378C8DE}"/>
              </a:ext>
            </a:extLst>
          </p:cNvPr>
          <p:cNvSpPr txBox="1"/>
          <p:nvPr/>
        </p:nvSpPr>
        <p:spPr>
          <a:xfrm>
            <a:off x="279398" y="5559798"/>
            <a:ext cx="1118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на графике представлена динамика закрытия </a:t>
            </a:r>
            <a:r>
              <a:rPr lang="ru-RU" dirty="0" err="1"/>
              <a:t>лидов</a:t>
            </a:r>
            <a:r>
              <a:rPr lang="ru-RU" dirty="0"/>
              <a:t> по времени с момента перехода по рекламе, видно, что 90% </a:t>
            </a:r>
            <a:r>
              <a:rPr lang="ru-RU" dirty="0" err="1"/>
              <a:t>лидов</a:t>
            </a:r>
            <a:r>
              <a:rPr lang="ru-RU" dirty="0"/>
              <a:t> закрываются через 25 дней после перехода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ru-RU" dirty="0"/>
              <a:t>часто клиенты принимают решение либо сразу, либо через 2 недели после перехода</a:t>
            </a:r>
            <a:r>
              <a:rPr lang="en-US" dirty="0"/>
              <a:t>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81FA9B3-25C3-A488-EF7E-E599A42AC621}"/>
              </a:ext>
            </a:extLst>
          </p:cNvPr>
          <p:cNvCxnSpPr>
            <a:cxnSpLocks/>
          </p:cNvCxnSpPr>
          <p:nvPr/>
        </p:nvCxnSpPr>
        <p:spPr>
          <a:xfrm>
            <a:off x="8866908" y="1256145"/>
            <a:ext cx="0" cy="419331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1CE82-44C5-8970-5DD5-55AF8D31AFF6}"/>
              </a:ext>
            </a:extLst>
          </p:cNvPr>
          <p:cNvSpPr txBox="1"/>
          <p:nvPr/>
        </p:nvSpPr>
        <p:spPr>
          <a:xfrm>
            <a:off x="8502071" y="1163409"/>
            <a:ext cx="72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7351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6DB2AF-C39C-FFA9-BF6A-B8C02CED9AAF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Корреляция между запуском рекламы и ростом органики </a:t>
            </a:r>
            <a:endParaRPr lang="en-US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E2D1B-4E25-9ADA-47C6-D9401DAC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2" y="1198155"/>
            <a:ext cx="10258137" cy="3988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9B3F9-ACF8-A7D9-4130-1414901C742A}"/>
              </a:ext>
            </a:extLst>
          </p:cNvPr>
          <p:cNvSpPr txBox="1"/>
          <p:nvPr/>
        </p:nvSpPr>
        <p:spPr>
          <a:xfrm>
            <a:off x="240145" y="5370958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на графике видна прямая зависимость между запуском рекламы и количеством клиентов на всех стадиях принятия решения</a:t>
            </a:r>
            <a:r>
              <a:rPr lang="en-US" dirty="0"/>
              <a:t>. </a:t>
            </a:r>
            <a:r>
              <a:rPr lang="en-US" u="sng" dirty="0"/>
              <a:t>77%</a:t>
            </a:r>
            <a:r>
              <a:rPr lang="en-US" dirty="0"/>
              <a:t> </a:t>
            </a:r>
            <a:r>
              <a:rPr lang="ru-RU" dirty="0"/>
              <a:t>визитов, </a:t>
            </a:r>
            <a:r>
              <a:rPr lang="ru-RU" u="sng" dirty="0"/>
              <a:t>93%</a:t>
            </a:r>
            <a:r>
              <a:rPr lang="ru-RU" dirty="0"/>
              <a:t> </a:t>
            </a:r>
            <a:r>
              <a:rPr lang="ru-RU" dirty="0" err="1"/>
              <a:t>лидов</a:t>
            </a:r>
            <a:r>
              <a:rPr lang="ru-RU" dirty="0"/>
              <a:t> и </a:t>
            </a:r>
            <a:r>
              <a:rPr lang="ru-RU" u="sng" dirty="0"/>
              <a:t>96%</a:t>
            </a:r>
            <a:r>
              <a:rPr lang="ru-RU" dirty="0"/>
              <a:t> закрытых сделок прошли после проведения рекламных компаний. </a:t>
            </a:r>
            <a:r>
              <a:rPr lang="ru-RU" u="sng" dirty="0"/>
              <a:t>96%</a:t>
            </a:r>
            <a:r>
              <a:rPr lang="ru-RU" dirty="0"/>
              <a:t> выручки также была получена с привлечением рекламы. </a:t>
            </a:r>
          </a:p>
          <a:p>
            <a:r>
              <a:rPr lang="ru-RU" dirty="0"/>
              <a:t>- рассчитанная корреляция Пирсона по оплаченным каналам составила для </a:t>
            </a:r>
            <a:r>
              <a:rPr lang="en-US" dirty="0" err="1"/>
              <a:t>vk</a:t>
            </a:r>
            <a:r>
              <a:rPr lang="en-US" dirty="0"/>
              <a:t> 0.519, </a:t>
            </a:r>
            <a:r>
              <a:rPr lang="ru-RU" dirty="0"/>
              <a:t>для </a:t>
            </a:r>
            <a:r>
              <a:rPr lang="en-US" dirty="0"/>
              <a:t>Yandex 0,541, </a:t>
            </a:r>
            <a:r>
              <a:rPr lang="ru-RU" dirty="0"/>
              <a:t>это больше 0.5, показатель средний, но на неё стоит обратить внимание.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3ED67D-DE25-BBB2-0D3D-1BE9641C7983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Особенности рекламной политики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966ACF-8C3E-D36C-8532-C674CA0A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6" y="1226695"/>
            <a:ext cx="7281818" cy="3105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0B5C0-F181-046D-266D-6B86ECE9B106}"/>
              </a:ext>
            </a:extLst>
          </p:cNvPr>
          <p:cNvSpPr txBox="1"/>
          <p:nvPr/>
        </p:nvSpPr>
        <p:spPr>
          <a:xfrm>
            <a:off x="8100291" y="1819564"/>
            <a:ext cx="3648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Замечено, что если </a:t>
            </a:r>
            <a:r>
              <a:rPr lang="en-US" dirty="0"/>
              <a:t>VK </a:t>
            </a:r>
            <a:r>
              <a:rPr lang="ru-RU" dirty="0"/>
              <a:t>равномерно тратился на рекламу каждый день, то </a:t>
            </a:r>
            <a:r>
              <a:rPr lang="en-US" dirty="0"/>
              <a:t>Yandex </a:t>
            </a:r>
            <a:r>
              <a:rPr lang="ru-RU" dirty="0"/>
              <a:t>не проводил рекламную политику со 2 по 12 июня, что привело к отсутствию переходов по соответствующему каналу в промежуток времени с 05 по 11 июня. </a:t>
            </a:r>
            <a:r>
              <a:rPr lang="en-US" dirty="0"/>
              <a:t>VK </a:t>
            </a:r>
            <a:r>
              <a:rPr lang="ru-RU" dirty="0"/>
              <a:t>в эти даты перетянул потенциальных клиентов на себя.</a:t>
            </a:r>
          </a:p>
          <a:p>
            <a:endParaRPr lang="ru-RU" dirty="0"/>
          </a:p>
          <a:p>
            <a:r>
              <a:rPr lang="ru-RU" dirty="0"/>
              <a:t>Это ещё раз доказывает важность проведения полноценных и стабильных рекламных компаний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1D49FF-8583-8843-BFA0-1648EB23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" y="4689947"/>
            <a:ext cx="7227992" cy="154602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B2DAC-5739-58D7-0CAE-847E1F050FC0}"/>
              </a:ext>
            </a:extLst>
          </p:cNvPr>
          <p:cNvSpPr/>
          <p:nvPr/>
        </p:nvSpPr>
        <p:spPr>
          <a:xfrm>
            <a:off x="3990109" y="4886036"/>
            <a:ext cx="775855" cy="8312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BA76B5-1237-7482-6528-08CCA8E623CB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Ссылка на </a:t>
            </a:r>
            <a:r>
              <a:rPr lang="ru-RU" sz="2800" dirty="0" err="1"/>
              <a:t>дашборд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C074F-0185-2679-65C2-7A1E02665DB5}"/>
              </a:ext>
            </a:extLst>
          </p:cNvPr>
          <p:cNvSpPr txBox="1"/>
          <p:nvPr/>
        </p:nvSpPr>
        <p:spPr>
          <a:xfrm>
            <a:off x="1256145" y="2974109"/>
            <a:ext cx="96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https://92c13067.us1a.app.preset.io/superset/dashboard/10/?native_filters_key=HXHwFocjhaJ5ni8rM3aW057fxJvGWyhrvmIKXfg-2oysH0mTSgjrwTqG8hTAM5is</a:t>
            </a:r>
          </a:p>
        </p:txBody>
      </p:sp>
    </p:spTree>
    <p:extLst>
      <p:ext uri="{BB962C8B-B14F-4D97-AF65-F5344CB8AC3E}">
        <p14:creationId xmlns:p14="http://schemas.microsoft.com/office/powerpoint/2010/main" val="2202083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6834</TotalTime>
  <Words>477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Онлайн-школа</vt:lpstr>
      <vt:lpstr>Окупаемость каналов (utm_source)</vt:lpstr>
      <vt:lpstr>Окупаемость каналов (utm_medium)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Брыляков Андрей Андреевич</dc:creator>
  <cp:lastModifiedBy>Брыляков Андрей Андреевич</cp:lastModifiedBy>
  <cp:revision>27</cp:revision>
  <dcterms:created xsi:type="dcterms:W3CDTF">2023-10-10T15:07:58Z</dcterms:created>
  <dcterms:modified xsi:type="dcterms:W3CDTF">2023-11-02T14:35:22Z</dcterms:modified>
</cp:coreProperties>
</file>